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sdx" ContentType="application/vnd.ms-visio.drawing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</p:sldMasterIdLst>
  <p:notesMasterIdLst>
    <p:notesMasterId r:id="rId21"/>
  </p:notesMasterIdLst>
  <p:sldIdLst>
    <p:sldId id="407" r:id="rId2"/>
    <p:sldId id="582" r:id="rId3"/>
    <p:sldId id="565" r:id="rId4"/>
    <p:sldId id="589" r:id="rId5"/>
    <p:sldId id="607" r:id="rId6"/>
    <p:sldId id="608" r:id="rId7"/>
    <p:sldId id="609" r:id="rId8"/>
    <p:sldId id="610" r:id="rId9"/>
    <p:sldId id="613" r:id="rId10"/>
    <p:sldId id="615" r:id="rId11"/>
    <p:sldId id="616" r:id="rId12"/>
    <p:sldId id="620" r:id="rId13"/>
    <p:sldId id="592" r:id="rId14"/>
    <p:sldId id="594" r:id="rId15"/>
    <p:sldId id="614" r:id="rId16"/>
    <p:sldId id="617" r:id="rId17"/>
    <p:sldId id="618" r:id="rId18"/>
    <p:sldId id="619" r:id="rId19"/>
    <p:sldId id="576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CCFF"/>
    <a:srgbClr val="FD5C03"/>
    <a:srgbClr val="FC6662"/>
    <a:srgbClr val="00CC00"/>
    <a:srgbClr val="FFCCCC"/>
    <a:srgbClr val="FF99CC"/>
    <a:srgbClr val="FEB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41" autoAdjust="0"/>
    <p:restoredTop sz="86924" autoAdjust="0"/>
  </p:normalViewPr>
  <p:slideViewPr>
    <p:cSldViewPr>
      <p:cViewPr varScale="1">
        <p:scale>
          <a:sx n="61" d="100"/>
          <a:sy n="61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28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B0DDB3-F198-4E2A-A7A2-D6FB14A81A4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C593223-7001-4941-9569-EAB576D3C191}">
      <dgm:prSet custT="1"/>
      <dgm:spPr>
        <a:solidFill>
          <a:schemeClr val="tx2">
            <a:lumMod val="75000"/>
            <a:alpha val="85000"/>
          </a:schemeClr>
        </a:solidFill>
      </dgm:spPr>
      <dgm:t>
        <a:bodyPr/>
        <a:lstStyle/>
        <a:p>
          <a:pPr rtl="0"/>
          <a:r>
            <a:rPr lang="en-US" altLang="zh-CN" sz="2600" b="1" dirty="0" smtClean="0">
              <a:latin typeface="+mj-ea"/>
              <a:ea typeface="+mj-ea"/>
            </a:rPr>
            <a:t>1</a:t>
          </a:r>
          <a:r>
            <a:rPr lang="zh-CN" altLang="en-US" sz="2600" b="1" dirty="0" smtClean="0">
              <a:latin typeface="+mj-ea"/>
              <a:ea typeface="+mj-ea"/>
            </a:rPr>
            <a:t>、</a:t>
          </a:r>
          <a:r>
            <a:rPr lang="en-US" sz="2600" b="1" dirty="0" smtClean="0"/>
            <a:t>Introduction</a:t>
          </a:r>
          <a:endParaRPr lang="en-US" sz="2600" b="1" dirty="0">
            <a:latin typeface="+mj-ea"/>
            <a:ea typeface="+mj-ea"/>
          </a:endParaRPr>
        </a:p>
      </dgm:t>
    </dgm:pt>
    <dgm:pt modelId="{B7079A5F-AAD8-4902-B376-6206F4F26D42}" type="parTrans" cxnId="{21C724E5-0B81-41CF-829C-8187C7CDD32C}">
      <dgm:prSet/>
      <dgm:spPr/>
      <dgm:t>
        <a:bodyPr/>
        <a:lstStyle/>
        <a:p>
          <a:endParaRPr lang="zh-CN" altLang="en-US" b="1">
            <a:latin typeface="黑体" pitchFamily="49" charset="-122"/>
            <a:ea typeface="黑体" pitchFamily="49" charset="-122"/>
          </a:endParaRPr>
        </a:p>
      </dgm:t>
    </dgm:pt>
    <dgm:pt modelId="{1AC2687B-7C24-435D-96BC-7337FFB270C8}" type="sibTrans" cxnId="{21C724E5-0B81-41CF-829C-8187C7CDD32C}">
      <dgm:prSet/>
      <dgm:spPr/>
      <dgm:t>
        <a:bodyPr/>
        <a:lstStyle/>
        <a:p>
          <a:endParaRPr lang="zh-CN" altLang="en-US" b="1">
            <a:latin typeface="黑体" pitchFamily="49" charset="-122"/>
            <a:ea typeface="黑体" pitchFamily="49" charset="-122"/>
          </a:endParaRPr>
        </a:p>
      </dgm:t>
    </dgm:pt>
    <dgm:pt modelId="{57B39069-F752-4934-9EDA-1B8E8FC211F6}">
      <dgm:prSet custT="1"/>
      <dgm:spPr>
        <a:solidFill>
          <a:schemeClr val="tx2">
            <a:lumMod val="75000"/>
            <a:alpha val="85000"/>
          </a:schemeClr>
        </a:solidFill>
      </dgm:spPr>
      <dgm:t>
        <a:bodyPr/>
        <a:lstStyle/>
        <a:p>
          <a:pPr rtl="0"/>
          <a:r>
            <a:rPr lang="en-US" altLang="zh-CN" sz="2600" b="1" dirty="0" smtClean="0">
              <a:latin typeface="+mj-ea"/>
              <a:ea typeface="+mj-ea"/>
            </a:rPr>
            <a:t>4</a:t>
          </a:r>
          <a:r>
            <a:rPr lang="zh-CN" altLang="en-US" sz="2600" b="1" dirty="0" smtClean="0">
              <a:latin typeface="+mj-ea"/>
              <a:ea typeface="+mj-ea"/>
            </a:rPr>
            <a:t>、</a:t>
          </a:r>
          <a:r>
            <a:rPr lang="en-US" sz="2600" b="1" dirty="0" smtClean="0"/>
            <a:t>Discussion</a:t>
          </a:r>
          <a:endParaRPr lang="en-US" sz="2600" b="1" dirty="0">
            <a:latin typeface="+mj-ea"/>
            <a:ea typeface="+mj-ea"/>
          </a:endParaRPr>
        </a:p>
      </dgm:t>
    </dgm:pt>
    <dgm:pt modelId="{6961A2C2-2285-4E4B-9310-F08DDC4885D8}" type="parTrans" cxnId="{1EE7842B-3638-48A3-98FB-A1AB31704B90}">
      <dgm:prSet/>
      <dgm:spPr/>
      <dgm:t>
        <a:bodyPr/>
        <a:lstStyle/>
        <a:p>
          <a:endParaRPr lang="zh-CN" altLang="en-US"/>
        </a:p>
      </dgm:t>
    </dgm:pt>
    <dgm:pt modelId="{281326E5-3E16-453D-A02C-1523E723A640}" type="sibTrans" cxnId="{1EE7842B-3638-48A3-98FB-A1AB31704B90}">
      <dgm:prSet/>
      <dgm:spPr/>
      <dgm:t>
        <a:bodyPr/>
        <a:lstStyle/>
        <a:p>
          <a:endParaRPr lang="zh-CN" altLang="en-US"/>
        </a:p>
      </dgm:t>
    </dgm:pt>
    <dgm:pt modelId="{318DB57A-0EBF-4FBF-B374-0C2B6E2AC6AE}">
      <dgm:prSet custT="1"/>
      <dgm:spPr>
        <a:solidFill>
          <a:schemeClr val="tx2">
            <a:lumMod val="75000"/>
            <a:alpha val="85000"/>
          </a:schemeClr>
        </a:solidFill>
      </dgm:spPr>
      <dgm:t>
        <a:bodyPr/>
        <a:lstStyle/>
        <a:p>
          <a:pPr rtl="0"/>
          <a:r>
            <a:rPr lang="en-US" altLang="zh-CN" sz="2600" b="1" dirty="0" smtClean="0">
              <a:latin typeface="+mj-ea"/>
              <a:ea typeface="+mj-ea"/>
            </a:rPr>
            <a:t>2</a:t>
          </a:r>
          <a:r>
            <a:rPr lang="zh-CN" altLang="en-US" sz="2600" b="1" dirty="0" smtClean="0">
              <a:latin typeface="+mj-ea"/>
              <a:ea typeface="+mj-ea"/>
            </a:rPr>
            <a:t>、</a:t>
          </a:r>
          <a:r>
            <a:rPr lang="en-US" altLang="zh-CN" sz="2600" b="1" dirty="0" smtClean="0">
              <a:latin typeface="+mj-ea"/>
              <a:ea typeface="+mj-ea"/>
            </a:rPr>
            <a:t>Hot s</a:t>
          </a:r>
          <a:r>
            <a:rPr lang="en-US" sz="2600" b="1" dirty="0" smtClean="0"/>
            <a:t>lag Modification</a:t>
          </a:r>
          <a:endParaRPr lang="en-US" sz="2600" b="1" dirty="0">
            <a:latin typeface="+mj-ea"/>
            <a:ea typeface="+mj-ea"/>
          </a:endParaRPr>
        </a:p>
      </dgm:t>
    </dgm:pt>
    <dgm:pt modelId="{3CB829CB-10AD-4B08-B608-6237AFDC823B}" type="parTrans" cxnId="{6702C0B2-200F-4E82-880F-24C33D1D9614}">
      <dgm:prSet/>
      <dgm:spPr/>
      <dgm:t>
        <a:bodyPr/>
        <a:lstStyle/>
        <a:p>
          <a:endParaRPr lang="zh-CN" altLang="en-US"/>
        </a:p>
      </dgm:t>
    </dgm:pt>
    <dgm:pt modelId="{17DA5831-21B2-430C-A8BE-CB68A59A66E4}" type="sibTrans" cxnId="{6702C0B2-200F-4E82-880F-24C33D1D9614}">
      <dgm:prSet/>
      <dgm:spPr/>
      <dgm:t>
        <a:bodyPr/>
        <a:lstStyle/>
        <a:p>
          <a:endParaRPr lang="zh-CN" altLang="en-US"/>
        </a:p>
      </dgm:t>
    </dgm:pt>
    <dgm:pt modelId="{98DA2C88-5510-4A6A-B015-95CF1956BB77}">
      <dgm:prSet custT="1"/>
      <dgm:spPr>
        <a:solidFill>
          <a:schemeClr val="tx2">
            <a:lumMod val="75000"/>
            <a:alpha val="85000"/>
          </a:schemeClr>
        </a:solidFill>
      </dgm:spPr>
      <dgm:t>
        <a:bodyPr/>
        <a:lstStyle/>
        <a:p>
          <a:pPr rtl="0"/>
          <a:r>
            <a:rPr lang="en-US" sz="2600" b="1" dirty="0" smtClean="0"/>
            <a:t>3</a:t>
          </a:r>
          <a:r>
            <a:rPr lang="zh-CN" altLang="en-US" sz="2600" b="1" dirty="0" smtClean="0"/>
            <a:t>、</a:t>
          </a:r>
          <a:r>
            <a:rPr lang="en-US" altLang="zh-CN" sz="2600" b="1" dirty="0" smtClean="0"/>
            <a:t>Our work on modification</a:t>
          </a:r>
          <a:r>
            <a:rPr lang="en-US" sz="2600" b="1" dirty="0" smtClean="0"/>
            <a:t> </a:t>
          </a:r>
          <a:endParaRPr lang="en-US" sz="2600" b="1" dirty="0">
            <a:latin typeface="+mj-ea"/>
            <a:ea typeface="+mj-ea"/>
          </a:endParaRPr>
        </a:p>
      </dgm:t>
    </dgm:pt>
    <dgm:pt modelId="{C088EB13-7925-44A5-B113-B43EF72FA8B8}" type="parTrans" cxnId="{6279BC5D-9939-4571-A060-A2D5166F14E9}">
      <dgm:prSet/>
      <dgm:spPr/>
      <dgm:t>
        <a:bodyPr/>
        <a:lstStyle/>
        <a:p>
          <a:endParaRPr lang="zh-CN" altLang="en-US"/>
        </a:p>
      </dgm:t>
    </dgm:pt>
    <dgm:pt modelId="{FE03EAC2-BEA2-4407-A5A2-400B88597B17}" type="sibTrans" cxnId="{6279BC5D-9939-4571-A060-A2D5166F14E9}">
      <dgm:prSet/>
      <dgm:spPr/>
      <dgm:t>
        <a:bodyPr/>
        <a:lstStyle/>
        <a:p>
          <a:endParaRPr lang="zh-CN" altLang="en-US"/>
        </a:p>
      </dgm:t>
    </dgm:pt>
    <dgm:pt modelId="{832AF57D-5168-4C3B-A68F-08254BA3DBA2}" type="pres">
      <dgm:prSet presAssocID="{74B0DDB3-F198-4E2A-A7A2-D6FB14A81A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26BC49-84AE-40CB-BBAE-57C8C9E38E26}" type="pres">
      <dgm:prSet presAssocID="{CC593223-7001-4941-9569-EAB576D3C191}" presName="parentText" presStyleLbl="node1" presStyleIdx="0" presStyleCnt="4" custLinFactNeighborX="-2619" custLinFactNeighborY="-2372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95E562-A3C0-4795-BBBA-253F2694D9C8}" type="pres">
      <dgm:prSet presAssocID="{1AC2687B-7C24-435D-96BC-7337FFB270C8}" presName="spacer" presStyleCnt="0"/>
      <dgm:spPr/>
    </dgm:pt>
    <dgm:pt modelId="{6F74A46F-DC3D-4C08-BA24-0EC12A9432F7}" type="pres">
      <dgm:prSet presAssocID="{318DB57A-0EBF-4FBF-B374-0C2B6E2AC6AE}" presName="parentText" presStyleLbl="node1" presStyleIdx="1" presStyleCnt="4" custLinFactNeighborY="-82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A049C4-D4C1-4CB8-9DE9-326BB8CAD960}" type="pres">
      <dgm:prSet presAssocID="{17DA5831-21B2-430C-A8BE-CB68A59A66E4}" presName="spacer" presStyleCnt="0"/>
      <dgm:spPr/>
    </dgm:pt>
    <dgm:pt modelId="{6C58CDBD-FCC9-42E2-8A3F-18E844618037}" type="pres">
      <dgm:prSet presAssocID="{98DA2C88-5510-4A6A-B015-95CF1956BB7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BD408A-18A7-49DA-BA7F-820F55CA73DA}" type="pres">
      <dgm:prSet presAssocID="{FE03EAC2-BEA2-4407-A5A2-400B88597B17}" presName="spacer" presStyleCnt="0"/>
      <dgm:spPr/>
    </dgm:pt>
    <dgm:pt modelId="{1546E0D2-897A-4DF7-8555-D01AB9356465}" type="pres">
      <dgm:prSet presAssocID="{57B39069-F752-4934-9EDA-1B8E8FC211F6}" presName="parentText" presStyleLbl="node1" presStyleIdx="3" presStyleCnt="4" custLinFactNeighborY="272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1C724E5-0B81-41CF-829C-8187C7CDD32C}" srcId="{74B0DDB3-F198-4E2A-A7A2-D6FB14A81A4C}" destId="{CC593223-7001-4941-9569-EAB576D3C191}" srcOrd="0" destOrd="0" parTransId="{B7079A5F-AAD8-4902-B376-6206F4F26D42}" sibTransId="{1AC2687B-7C24-435D-96BC-7337FFB270C8}"/>
    <dgm:cxn modelId="{F45149C3-5833-40A1-8570-B032116D48E2}" type="presOf" srcId="{57B39069-F752-4934-9EDA-1B8E8FC211F6}" destId="{1546E0D2-897A-4DF7-8555-D01AB9356465}" srcOrd="0" destOrd="0" presId="urn:microsoft.com/office/officeart/2005/8/layout/vList2"/>
    <dgm:cxn modelId="{5D41EDAE-13CE-4DCE-8BE7-C08DD5CBCD43}" type="presOf" srcId="{CC593223-7001-4941-9569-EAB576D3C191}" destId="{6A26BC49-84AE-40CB-BBAE-57C8C9E38E26}" srcOrd="0" destOrd="0" presId="urn:microsoft.com/office/officeart/2005/8/layout/vList2"/>
    <dgm:cxn modelId="{1EE7842B-3638-48A3-98FB-A1AB31704B90}" srcId="{74B0DDB3-F198-4E2A-A7A2-D6FB14A81A4C}" destId="{57B39069-F752-4934-9EDA-1B8E8FC211F6}" srcOrd="3" destOrd="0" parTransId="{6961A2C2-2285-4E4B-9310-F08DDC4885D8}" sibTransId="{281326E5-3E16-453D-A02C-1523E723A640}"/>
    <dgm:cxn modelId="{8B8279F8-6650-4FA6-A9CB-AF9A11BE3795}" type="presOf" srcId="{74B0DDB3-F198-4E2A-A7A2-D6FB14A81A4C}" destId="{832AF57D-5168-4C3B-A68F-08254BA3DBA2}" srcOrd="0" destOrd="0" presId="urn:microsoft.com/office/officeart/2005/8/layout/vList2"/>
    <dgm:cxn modelId="{6279BC5D-9939-4571-A060-A2D5166F14E9}" srcId="{74B0DDB3-F198-4E2A-A7A2-D6FB14A81A4C}" destId="{98DA2C88-5510-4A6A-B015-95CF1956BB77}" srcOrd="2" destOrd="0" parTransId="{C088EB13-7925-44A5-B113-B43EF72FA8B8}" sibTransId="{FE03EAC2-BEA2-4407-A5A2-400B88597B17}"/>
    <dgm:cxn modelId="{6702C0B2-200F-4E82-880F-24C33D1D9614}" srcId="{74B0DDB3-F198-4E2A-A7A2-D6FB14A81A4C}" destId="{318DB57A-0EBF-4FBF-B374-0C2B6E2AC6AE}" srcOrd="1" destOrd="0" parTransId="{3CB829CB-10AD-4B08-B608-6237AFDC823B}" sibTransId="{17DA5831-21B2-430C-A8BE-CB68A59A66E4}"/>
    <dgm:cxn modelId="{93DD22AA-685D-4412-8873-470C4EA7CD14}" type="presOf" srcId="{318DB57A-0EBF-4FBF-B374-0C2B6E2AC6AE}" destId="{6F74A46F-DC3D-4C08-BA24-0EC12A9432F7}" srcOrd="0" destOrd="0" presId="urn:microsoft.com/office/officeart/2005/8/layout/vList2"/>
    <dgm:cxn modelId="{8480D57D-F101-451D-A5CB-EFD254984B41}" type="presOf" srcId="{98DA2C88-5510-4A6A-B015-95CF1956BB77}" destId="{6C58CDBD-FCC9-42E2-8A3F-18E844618037}" srcOrd="0" destOrd="0" presId="urn:microsoft.com/office/officeart/2005/8/layout/vList2"/>
    <dgm:cxn modelId="{90242CFE-C1D1-41F9-8FC7-084E772BB3DC}" type="presParOf" srcId="{832AF57D-5168-4C3B-A68F-08254BA3DBA2}" destId="{6A26BC49-84AE-40CB-BBAE-57C8C9E38E26}" srcOrd="0" destOrd="0" presId="urn:microsoft.com/office/officeart/2005/8/layout/vList2"/>
    <dgm:cxn modelId="{A0D8D66D-EFF9-4FD8-8169-F23AB25AB3B6}" type="presParOf" srcId="{832AF57D-5168-4C3B-A68F-08254BA3DBA2}" destId="{B895E562-A3C0-4795-BBBA-253F2694D9C8}" srcOrd="1" destOrd="0" presId="urn:microsoft.com/office/officeart/2005/8/layout/vList2"/>
    <dgm:cxn modelId="{1FB60B9F-8A17-4442-811D-1837EE9A8A5C}" type="presParOf" srcId="{832AF57D-5168-4C3B-A68F-08254BA3DBA2}" destId="{6F74A46F-DC3D-4C08-BA24-0EC12A9432F7}" srcOrd="2" destOrd="0" presId="urn:microsoft.com/office/officeart/2005/8/layout/vList2"/>
    <dgm:cxn modelId="{77730FED-4296-4855-A966-5103456839AE}" type="presParOf" srcId="{832AF57D-5168-4C3B-A68F-08254BA3DBA2}" destId="{B8A049C4-D4C1-4CB8-9DE9-326BB8CAD960}" srcOrd="3" destOrd="0" presId="urn:microsoft.com/office/officeart/2005/8/layout/vList2"/>
    <dgm:cxn modelId="{8004715A-5909-462D-920F-45D0C8400B84}" type="presParOf" srcId="{832AF57D-5168-4C3B-A68F-08254BA3DBA2}" destId="{6C58CDBD-FCC9-42E2-8A3F-18E844618037}" srcOrd="4" destOrd="0" presId="urn:microsoft.com/office/officeart/2005/8/layout/vList2"/>
    <dgm:cxn modelId="{3C39907B-6AFF-4604-8716-FAAAD00E411E}" type="presParOf" srcId="{832AF57D-5168-4C3B-A68F-08254BA3DBA2}" destId="{2BBD408A-18A7-49DA-BA7F-820F55CA73DA}" srcOrd="5" destOrd="0" presId="urn:microsoft.com/office/officeart/2005/8/layout/vList2"/>
    <dgm:cxn modelId="{19306252-8AA1-4B5E-9148-C8185C7C89C3}" type="presParOf" srcId="{832AF57D-5168-4C3B-A68F-08254BA3DBA2}" destId="{1546E0D2-897A-4DF7-8555-D01AB9356465}" srcOrd="6" destOrd="0" presId="urn:microsoft.com/office/officeart/2005/8/layout/vList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26BC49-84AE-40CB-BBAE-57C8C9E38E26}">
      <dsp:nvSpPr>
        <dsp:cNvPr id="0" name=""/>
        <dsp:cNvSpPr/>
      </dsp:nvSpPr>
      <dsp:spPr>
        <a:xfrm>
          <a:off x="0" y="0"/>
          <a:ext cx="7200800" cy="898560"/>
        </a:xfrm>
        <a:prstGeom prst="roundRect">
          <a:avLst/>
        </a:prstGeom>
        <a:solidFill>
          <a:schemeClr val="tx2">
            <a:lumMod val="75000"/>
            <a:alpha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b="1" kern="1200" dirty="0" smtClean="0">
              <a:latin typeface="+mj-ea"/>
              <a:ea typeface="+mj-ea"/>
            </a:rPr>
            <a:t>1</a:t>
          </a:r>
          <a:r>
            <a:rPr lang="zh-CN" altLang="en-US" sz="2600" b="1" kern="1200" dirty="0" smtClean="0">
              <a:latin typeface="+mj-ea"/>
              <a:ea typeface="+mj-ea"/>
            </a:rPr>
            <a:t>、</a:t>
          </a:r>
          <a:r>
            <a:rPr lang="en-US" sz="2600" b="1" kern="1200" dirty="0" smtClean="0"/>
            <a:t>Introduction</a:t>
          </a:r>
          <a:endParaRPr lang="en-US" sz="2600" b="1" kern="1200" dirty="0">
            <a:latin typeface="+mj-ea"/>
            <a:ea typeface="+mj-ea"/>
          </a:endParaRPr>
        </a:p>
      </dsp:txBody>
      <dsp:txXfrm>
        <a:off x="43864" y="43864"/>
        <a:ext cx="7113072" cy="810832"/>
      </dsp:txXfrm>
    </dsp:sp>
    <dsp:sp modelId="{6F74A46F-DC3D-4C08-BA24-0EC12A9432F7}">
      <dsp:nvSpPr>
        <dsp:cNvPr id="0" name=""/>
        <dsp:cNvSpPr/>
      </dsp:nvSpPr>
      <dsp:spPr>
        <a:xfrm>
          <a:off x="0" y="1037140"/>
          <a:ext cx="7200800" cy="898560"/>
        </a:xfrm>
        <a:prstGeom prst="roundRect">
          <a:avLst/>
        </a:prstGeom>
        <a:solidFill>
          <a:schemeClr val="tx2">
            <a:lumMod val="75000"/>
            <a:alpha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b="1" kern="1200" dirty="0" smtClean="0">
              <a:latin typeface="+mj-ea"/>
              <a:ea typeface="+mj-ea"/>
            </a:rPr>
            <a:t>2</a:t>
          </a:r>
          <a:r>
            <a:rPr lang="zh-CN" altLang="en-US" sz="2600" b="1" kern="1200" dirty="0" smtClean="0">
              <a:latin typeface="+mj-ea"/>
              <a:ea typeface="+mj-ea"/>
            </a:rPr>
            <a:t>、</a:t>
          </a:r>
          <a:r>
            <a:rPr lang="en-US" altLang="zh-CN" sz="2600" b="1" kern="1200" dirty="0" smtClean="0">
              <a:latin typeface="+mj-ea"/>
              <a:ea typeface="+mj-ea"/>
            </a:rPr>
            <a:t>Hot s</a:t>
          </a:r>
          <a:r>
            <a:rPr lang="en-US" sz="2600" b="1" kern="1200" dirty="0" smtClean="0"/>
            <a:t>lag Modification</a:t>
          </a:r>
          <a:endParaRPr lang="en-US" sz="2600" b="1" kern="1200" dirty="0">
            <a:latin typeface="+mj-ea"/>
            <a:ea typeface="+mj-ea"/>
          </a:endParaRPr>
        </a:p>
      </dsp:txBody>
      <dsp:txXfrm>
        <a:off x="43864" y="1081004"/>
        <a:ext cx="7113072" cy="810832"/>
      </dsp:txXfrm>
    </dsp:sp>
    <dsp:sp modelId="{6C58CDBD-FCC9-42E2-8A3F-18E844618037}">
      <dsp:nvSpPr>
        <dsp:cNvPr id="0" name=""/>
        <dsp:cNvSpPr/>
      </dsp:nvSpPr>
      <dsp:spPr>
        <a:xfrm>
          <a:off x="0" y="2085344"/>
          <a:ext cx="7200800" cy="898560"/>
        </a:xfrm>
        <a:prstGeom prst="roundRect">
          <a:avLst/>
        </a:prstGeom>
        <a:solidFill>
          <a:schemeClr val="tx2">
            <a:lumMod val="75000"/>
            <a:alpha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3</a:t>
          </a:r>
          <a:r>
            <a:rPr lang="zh-CN" altLang="en-US" sz="2600" b="1" kern="1200" dirty="0" smtClean="0"/>
            <a:t>、</a:t>
          </a:r>
          <a:r>
            <a:rPr lang="en-US" altLang="zh-CN" sz="2600" b="1" kern="1200" dirty="0" smtClean="0"/>
            <a:t>Our work on modification</a:t>
          </a:r>
          <a:r>
            <a:rPr lang="en-US" sz="2600" b="1" kern="1200" dirty="0" smtClean="0"/>
            <a:t> </a:t>
          </a:r>
          <a:endParaRPr lang="en-US" sz="2600" b="1" kern="1200" dirty="0">
            <a:latin typeface="+mj-ea"/>
            <a:ea typeface="+mj-ea"/>
          </a:endParaRPr>
        </a:p>
      </dsp:txBody>
      <dsp:txXfrm>
        <a:off x="43864" y="2129208"/>
        <a:ext cx="7113072" cy="810832"/>
      </dsp:txXfrm>
    </dsp:sp>
    <dsp:sp modelId="{1546E0D2-897A-4DF7-8555-D01AB9356465}">
      <dsp:nvSpPr>
        <dsp:cNvPr id="0" name=""/>
        <dsp:cNvSpPr/>
      </dsp:nvSpPr>
      <dsp:spPr>
        <a:xfrm>
          <a:off x="0" y="3125912"/>
          <a:ext cx="7200800" cy="898560"/>
        </a:xfrm>
        <a:prstGeom prst="roundRect">
          <a:avLst/>
        </a:prstGeom>
        <a:solidFill>
          <a:schemeClr val="tx2">
            <a:lumMod val="75000"/>
            <a:alpha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600" b="1" kern="1200" dirty="0" smtClean="0">
              <a:latin typeface="+mj-ea"/>
              <a:ea typeface="+mj-ea"/>
            </a:rPr>
            <a:t>4</a:t>
          </a:r>
          <a:r>
            <a:rPr lang="zh-CN" altLang="en-US" sz="2600" b="1" kern="1200" dirty="0" smtClean="0">
              <a:latin typeface="+mj-ea"/>
              <a:ea typeface="+mj-ea"/>
            </a:rPr>
            <a:t>、</a:t>
          </a:r>
          <a:r>
            <a:rPr lang="en-US" sz="2600" b="1" kern="1200" dirty="0" smtClean="0"/>
            <a:t>Discussion</a:t>
          </a:r>
          <a:endParaRPr lang="en-US" sz="2600" b="1" kern="1200" dirty="0">
            <a:latin typeface="+mj-ea"/>
            <a:ea typeface="+mj-ea"/>
          </a:endParaRPr>
        </a:p>
      </dsp:txBody>
      <dsp:txXfrm>
        <a:off x="43864" y="3169776"/>
        <a:ext cx="7113072" cy="8108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B40B458F-7BF9-4692-BEAD-4974411DD89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63466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F7EE284-5A5A-4574-A666-8CC720F818A9}" type="slidenum">
              <a:rPr lang="zh-CN" altLang="en-US"/>
              <a:pPr>
                <a:spcBef>
                  <a:spcPct val="0"/>
                </a:spcBef>
              </a:pPr>
              <a:t>1</a:t>
            </a:fld>
            <a:endParaRPr lang="en-US" altLang="zh-CN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551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latin typeface="+mj-ea"/>
              </a:rPr>
              <a:t>Cyclone  </a:t>
            </a:r>
            <a:r>
              <a:rPr lang="zh-CN" altLang="en-US" dirty="0" smtClean="0">
                <a:latin typeface="+mj-ea"/>
              </a:rPr>
              <a:t>中频感应炉 </a:t>
            </a:r>
            <a:r>
              <a:rPr lang="en-US" altLang="zh-CN" dirty="0" smtClean="0"/>
              <a:t>medium frequency induction furnace         electric resistance furnace   </a:t>
            </a:r>
          </a:p>
          <a:p>
            <a:pPr>
              <a:defRPr/>
            </a:pPr>
            <a:r>
              <a:rPr lang="en-US" altLang="zh-CN" dirty="0" smtClean="0"/>
              <a:t>graphite, [ˈ</a:t>
            </a:r>
            <a:r>
              <a:rPr lang="en-US" altLang="zh-CN" dirty="0" err="1" smtClean="0"/>
              <a:t>græfait</a:t>
            </a:r>
            <a:r>
              <a:rPr lang="en-US" altLang="zh-CN" dirty="0" smtClean="0"/>
              <a:t>] </a:t>
            </a:r>
            <a:r>
              <a:rPr lang="zh-CN" altLang="en-US" dirty="0" smtClean="0"/>
              <a:t>石墨 </a:t>
            </a:r>
            <a:r>
              <a:rPr lang="en-US" altLang="zh-CN" dirty="0" smtClean="0"/>
              <a:t>crucible   </a:t>
            </a:r>
            <a:r>
              <a:rPr lang="zh-CN" altLang="en-US" dirty="0" smtClean="0"/>
              <a:t>  </a:t>
            </a:r>
            <a:r>
              <a:rPr lang="en-US" altLang="zh-CN" dirty="0" smtClean="0"/>
              <a:t>Casting</a:t>
            </a:r>
            <a:r>
              <a:rPr lang="zh-CN" altLang="en-US" dirty="0" smtClean="0"/>
              <a:t> </a:t>
            </a:r>
            <a:r>
              <a:rPr lang="en-US" altLang="zh-CN" dirty="0" smtClean="0"/>
              <a:t>refractories  air or oxygen-rich air</a:t>
            </a:r>
            <a:endParaRPr lang="en-US" altLang="zh-CN" dirty="0" smtClean="0">
              <a:latin typeface="+mj-ea"/>
            </a:endParaRPr>
          </a:p>
          <a:p>
            <a:pPr>
              <a:defRPr/>
            </a:pPr>
            <a:r>
              <a:rPr lang="en-US" altLang="zh-CN" dirty="0" smtClean="0"/>
              <a:t>then fell into a molten bath to mix with hot steel slag  combustion k</a:t>
            </a:r>
            <a:r>
              <a:rPr lang="az-Cyrl-AZ" altLang="zh-CN" dirty="0" smtClean="0"/>
              <a:t>ә</a:t>
            </a:r>
            <a:r>
              <a:rPr lang="en-US" altLang="zh-CN" dirty="0" err="1" smtClean="0"/>
              <a:t>m'bʌstʃ</a:t>
            </a:r>
            <a:r>
              <a:rPr lang="az-Cyrl-AZ" altLang="zh-CN" dirty="0" smtClean="0"/>
              <a:t>ә</a:t>
            </a:r>
            <a:r>
              <a:rPr lang="en-US" altLang="zh-CN" dirty="0" smtClean="0"/>
              <a:t>n]</a:t>
            </a:r>
            <a:endParaRPr lang="zh-CN" altLang="en-US" dirty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EAA1E0F-3A62-4AD3-A7A8-4AFC80DEBA80}" type="slidenum">
              <a:rPr lang="zh-CN" altLang="en-US"/>
              <a:pPr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4069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In Figure 17, a scheme of an electric cold top furnace [41], similar to electric melting furnace for producing glass ceramics [43], is particularly suited for the vitrification of wastes containing a large amount of highly volatile heavy metals.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0B458F-7BF9-4692-BEAD-4974411DD892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7817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B5D1F09-1A71-47EE-AD2D-F781808395BC}" type="slidenum">
              <a:rPr lang="zh-CN" altLang="en-US"/>
              <a:pPr>
                <a:spcBef>
                  <a:spcPct val="0"/>
                </a:spcBef>
              </a:pPr>
              <a:t>19</a:t>
            </a:fld>
            <a:endParaRPr lang="en-US" altLang="zh-CN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>
                <a:latin typeface="Arial" panose="020B0604020202020204" pitchFamily="34" charset="0"/>
              </a:rPr>
              <a:t>最后，谢谢各位老师。</a:t>
            </a:r>
          </a:p>
        </p:txBody>
      </p:sp>
    </p:spTree>
    <p:extLst>
      <p:ext uri="{BB962C8B-B14F-4D97-AF65-F5344CB8AC3E}">
        <p14:creationId xmlns:p14="http://schemas.microsoft.com/office/powerpoint/2010/main" val="823196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下面我从以下三个方面进行报告</a:t>
            </a:r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42DC8C3-0CA1-42FF-95CB-5B4B2398D6EA}" type="slidenum">
              <a:rPr lang="zh-CN" altLang="en-US"/>
              <a:pPr>
                <a:spcBef>
                  <a:spcPct val="0"/>
                </a:spcBef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8287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</a:rPr>
              <a:t> </a:t>
            </a:r>
            <a:r>
              <a:rPr lang="en-US" altLang="zh-CN" b="1" dirty="0" smtClean="0">
                <a:latin typeface="Arial" panose="020B0604020202020204" pitchFamily="34" charset="0"/>
              </a:rPr>
              <a:t>cascade</a:t>
            </a:r>
            <a:r>
              <a:rPr lang="en-US" altLang="zh-CN" dirty="0" smtClean="0">
                <a:latin typeface="Arial" panose="020B0604020202020204" pitchFamily="34" charset="0"/>
              </a:rPr>
              <a:t>  [</a:t>
            </a:r>
            <a:r>
              <a:rPr lang="en-US" altLang="zh-CN" dirty="0" err="1" smtClean="0">
                <a:latin typeface="Arial" panose="020B0604020202020204" pitchFamily="34" charset="0"/>
              </a:rPr>
              <a:t>kæˈskeid</a:t>
            </a:r>
            <a:r>
              <a:rPr lang="en-US" altLang="zh-CN" dirty="0" smtClean="0">
                <a:latin typeface="Arial" panose="020B0604020202020204" pitchFamily="34" charset="0"/>
              </a:rPr>
              <a:t>]  .</a:t>
            </a:r>
            <a:r>
              <a:rPr lang="zh-CN" altLang="en-US" dirty="0" smtClean="0">
                <a:latin typeface="Arial" panose="020B0604020202020204" pitchFamily="34" charset="0"/>
              </a:rPr>
              <a:t>小瀑布  </a:t>
            </a:r>
            <a:r>
              <a:rPr lang="en-US" altLang="zh-CN" dirty="0" smtClean="0">
                <a:latin typeface="Arial" panose="020B0604020202020204" pitchFamily="34" charset="0"/>
              </a:rPr>
              <a:t>accordingly</a:t>
            </a:r>
          </a:p>
          <a:p>
            <a:r>
              <a:rPr lang="en-US" altLang="zh-CN" dirty="0" smtClean="0">
                <a:latin typeface="Arial" panose="020B0604020202020204" pitchFamily="34" charset="0"/>
              </a:rPr>
              <a:t>One: In China, about 600 million ton steel has been produced in last year, and 250 million ton slag is discharged at the same time, including steel-making slag and BF Slag. The corresponding energy above 14 hundreds </a:t>
            </a:r>
            <a:r>
              <a:rPr lang="zh-CN" altLang="en-US" dirty="0" smtClean="0">
                <a:latin typeface="Arial" panose="020B0604020202020204" pitchFamily="34" charset="0"/>
              </a:rPr>
              <a:t>℃；</a:t>
            </a:r>
            <a:r>
              <a:rPr lang="en-US" altLang="zh-CN" dirty="0" smtClean="0">
                <a:latin typeface="Arial" panose="020B0604020202020204" pitchFamily="34" charset="0"/>
              </a:rPr>
              <a:t>How to use the both slag and its heat?  </a:t>
            </a:r>
            <a:r>
              <a:rPr lang="zh-CN" altLang="en-US" dirty="0" smtClean="0">
                <a:latin typeface="Arial" panose="020B0604020202020204" pitchFamily="34" charset="0"/>
              </a:rPr>
              <a:t>摄氏度 </a:t>
            </a:r>
            <a:r>
              <a:rPr lang="en-US" altLang="zh-CN" dirty="0" smtClean="0">
                <a:latin typeface="Arial" panose="020B0604020202020204" pitchFamily="34" charset="0"/>
              </a:rPr>
              <a:t>degree centigrade </a:t>
            </a:r>
            <a:r>
              <a:rPr lang="zh-CN" altLang="en-US" dirty="0" smtClean="0">
                <a:latin typeface="Arial" panose="020B0604020202020204" pitchFamily="34" charset="0"/>
              </a:rPr>
              <a:t>焦耳</a:t>
            </a:r>
          </a:p>
          <a:p>
            <a:r>
              <a:rPr lang="en-US" altLang="zh-CN" dirty="0" smtClean="0">
                <a:latin typeface="Arial" panose="020B0604020202020204" pitchFamily="34" charset="0"/>
              </a:rPr>
              <a:t>And we put forward a new methods that the high temperature slag can be utilized by directly producing materials, In this way, the  slag and its heat can be high-efficiently used.</a:t>
            </a:r>
          </a:p>
          <a:p>
            <a:r>
              <a:rPr lang="en-US" altLang="zh-CN" dirty="0" smtClean="0">
                <a:latin typeface="Arial" panose="020B0604020202020204" pitchFamily="34" charset="0"/>
              </a:rPr>
              <a:t>According its composition, produce technology, product market, slag can be used as various materials with different values. Such as </a:t>
            </a:r>
            <a:r>
              <a:rPr lang="sv-SE" altLang="zh-CN" b="1" dirty="0" smtClean="0">
                <a:latin typeface="Arial" panose="020B0604020202020204" pitchFamily="34" charset="0"/>
              </a:rPr>
              <a:t>aggregate in concrete, cement, ceramic and so on . All these products are forming cascade utilization of slag.  But the research on high value-added proudct has been ignored. So , we pay more attention on it.</a:t>
            </a:r>
            <a:endParaRPr lang="en-US" altLang="zh-CN" dirty="0" smtClean="0">
              <a:latin typeface="Arial" panose="020B0604020202020204" pitchFamily="34" charset="0"/>
            </a:endParaRPr>
          </a:p>
          <a:p>
            <a:r>
              <a:rPr lang="en-US" altLang="zh-CN" dirty="0" smtClean="0">
                <a:latin typeface="Arial" panose="020B0604020202020204" pitchFamily="34" charset="0"/>
              </a:rPr>
              <a:t>It is </a:t>
            </a:r>
            <a:r>
              <a:rPr lang="en-US" altLang="zh-CN" dirty="0" err="1" smtClean="0">
                <a:latin typeface="Arial" panose="020B0604020202020204" pitchFamily="34" charset="0"/>
              </a:rPr>
              <a:t>indispensible</a:t>
            </a:r>
            <a:r>
              <a:rPr lang="en-US" altLang="zh-CN" dirty="0" smtClean="0">
                <a:latin typeface="Arial" panose="020B0604020202020204" pitchFamily="34" charset="0"/>
              </a:rPr>
              <a:t> to take environmental issues into considerations for utilization of solid waste. We pay more attention on the produce process and use process of slag product. </a:t>
            </a:r>
          </a:p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B12FD48-77D9-4236-9450-77E1DBDE3E2C}" type="slidenum">
              <a:rPr lang="zh-CN" altLang="en-US"/>
              <a:pPr>
                <a:spcBef>
                  <a:spcPct val="0"/>
                </a:spcBef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5681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</a:rPr>
              <a:t>For solid, its composition is hard to changed, but for liquid, its composition could changed easily.  Dry granulation</a:t>
            </a:r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26B7743-687C-4496-83F4-756601BA2000}" type="slidenum">
              <a:rPr lang="zh-CN" altLang="en-US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2504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</a:rPr>
              <a:t>Tradition method: physical or chemical methods by dry granulation to recover heat, and utilization of cooled granulated slag</a:t>
            </a:r>
            <a:endParaRPr lang="zh-CN" altLang="en-US" dirty="0" smtClean="0">
              <a:latin typeface="Arial" panose="020B0604020202020204" pitchFamily="34" charset="0"/>
            </a:endParaRPr>
          </a:p>
          <a:p>
            <a:endParaRPr lang="zh-CN" altLang="en-US" dirty="0" smtClean="0">
              <a:latin typeface="Arial" panose="020B0604020202020204" pitchFamily="34" charset="0"/>
            </a:endParaRPr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B10EDD2-D977-4445-A492-9DDFE84D2399}" type="slidenum">
              <a:rPr lang="zh-CN" altLang="en-US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5726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</a:rPr>
              <a:t>Quartz pilot  ˈ</a:t>
            </a:r>
            <a:r>
              <a:rPr lang="en-US" altLang="zh-CN" dirty="0" err="1" smtClean="0">
                <a:latin typeface="Arial" panose="020B0604020202020204" pitchFamily="34" charset="0"/>
              </a:rPr>
              <a:t>pailət</a:t>
            </a:r>
            <a:r>
              <a:rPr lang="en-US" altLang="zh-CN" dirty="0" smtClean="0">
                <a:latin typeface="Arial" panose="020B0604020202020204" pitchFamily="34" charset="0"/>
              </a:rPr>
              <a:t>] 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F2183EA-BA55-4D87-A5C9-C520D8C7CEA1}" type="slidenum">
              <a:rPr lang="zh-CN" altLang="en-US"/>
              <a:pPr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5838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mtClean="0">
                <a:latin typeface="Arial" panose="020B0604020202020204" pitchFamily="34" charset="0"/>
              </a:rPr>
              <a:t>Quartz   industrialization 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96CF8E2-6D6A-4ACE-8E27-9460CA0ED7B4}" type="slidenum">
              <a:rPr lang="zh-CN" altLang="en-US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664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zh-CN" dirty="0" smtClean="0"/>
              <a:t>Changing its basicity is a necessary method to improve its quality or to prepare new materials</a:t>
            </a:r>
            <a:r>
              <a:rPr lang="en-US" altLang="zh-CN" dirty="0" smtClean="0"/>
              <a:t>.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0B458F-7BF9-4692-BEAD-4974411DD892}" type="slidenum">
              <a:rPr lang="zh-CN" altLang="en-US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2727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/>
              <a:t>The sensible heat improved with increased modifiers mass fraction from 5% to 11% and reaches the maximum at the addition of 11% modifiers.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0B458F-7BF9-4692-BEAD-4974411DD892}" type="slidenum">
              <a:rPr lang="zh-CN" altLang="en-US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7046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 userDrawn="1"/>
        </p:nvGrpSpPr>
        <p:grpSpPr bwMode="auto">
          <a:xfrm>
            <a:off x="0" y="0"/>
            <a:ext cx="9144000" cy="1989138"/>
            <a:chOff x="0" y="0"/>
            <a:chExt cx="5760" cy="1979"/>
          </a:xfrm>
        </p:grpSpPr>
        <p:sp>
          <p:nvSpPr>
            <p:cNvPr id="5" name="Rectangle 17" descr="a1"/>
            <p:cNvSpPr>
              <a:spLocks noChangeArrowheads="1"/>
            </p:cNvSpPr>
            <p:nvPr/>
          </p:nvSpPr>
          <p:spPr bwMode="gray">
            <a:xfrm>
              <a:off x="1440" y="0"/>
              <a:ext cx="1440" cy="196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6" name="Rectangle 18"/>
            <p:cNvSpPr>
              <a:spLocks noChangeArrowheads="1"/>
            </p:cNvSpPr>
            <p:nvPr/>
          </p:nvSpPr>
          <p:spPr bwMode="gray">
            <a:xfrm>
              <a:off x="0" y="0"/>
              <a:ext cx="1392" cy="197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7" name="Rectangle 19"/>
            <p:cNvSpPr>
              <a:spLocks noChangeArrowheads="1"/>
            </p:cNvSpPr>
            <p:nvPr/>
          </p:nvSpPr>
          <p:spPr bwMode="gray">
            <a:xfrm>
              <a:off x="2928" y="0"/>
              <a:ext cx="1392" cy="196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Rectangle 20" descr="a2"/>
            <p:cNvSpPr>
              <a:spLocks noChangeArrowheads="1"/>
            </p:cNvSpPr>
            <p:nvPr/>
          </p:nvSpPr>
          <p:spPr bwMode="gray">
            <a:xfrm>
              <a:off x="4368" y="0"/>
              <a:ext cx="1392" cy="1968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9" name="Rectangle 21"/>
          <p:cNvSpPr>
            <a:spLocks noChangeArrowheads="1"/>
          </p:cNvSpPr>
          <p:nvPr userDrawn="1"/>
        </p:nvSpPr>
        <p:spPr bwMode="gray">
          <a:xfrm>
            <a:off x="250825" y="2276475"/>
            <a:ext cx="8640763" cy="20161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gray">
          <a:xfrm>
            <a:off x="0" y="1916113"/>
            <a:ext cx="9144000" cy="1524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2565400"/>
            <a:ext cx="8570913" cy="18002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692275" y="4437063"/>
            <a:ext cx="6719888" cy="50482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>
                <a:latin typeface="Verdana" pitchFamily="34" charset="0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55948495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53362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21500" y="731838"/>
            <a:ext cx="2222500" cy="55673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731838"/>
            <a:ext cx="6518275" cy="55673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0821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3425" y="731838"/>
            <a:ext cx="7800975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1419225"/>
            <a:ext cx="4370388" cy="4879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73613" y="1419225"/>
            <a:ext cx="4370387" cy="23637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73613" y="3935413"/>
            <a:ext cx="4370387" cy="23637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19106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45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4" name="Picture 2" descr="E:\3_工作资料\老师工作\1_老师资料\张老师资料管理\张老师评奖\“研师亦友——我最喜爱的导师”评选\终选大会\素材\图片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4" y="3212976"/>
            <a:ext cx="8720137" cy="2987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971602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1419225"/>
            <a:ext cx="4370388" cy="4879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73613" y="1419225"/>
            <a:ext cx="4370387" cy="4879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761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14482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59096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3550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8737062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7166337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3" descr="a1"/>
          <p:cNvSpPr>
            <a:spLocks noChangeArrowheads="1"/>
          </p:cNvSpPr>
          <p:nvPr/>
        </p:nvSpPr>
        <p:spPr bwMode="gray">
          <a:xfrm>
            <a:off x="592138" y="0"/>
            <a:ext cx="2066925" cy="838200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1027" name="Rectangle 24"/>
          <p:cNvSpPr>
            <a:spLocks noChangeArrowheads="1"/>
          </p:cNvSpPr>
          <p:nvPr/>
        </p:nvSpPr>
        <p:spPr bwMode="gray">
          <a:xfrm>
            <a:off x="2730500" y="0"/>
            <a:ext cx="2138363" cy="838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1028" name="Rectangle 25" descr="a2"/>
          <p:cNvSpPr>
            <a:spLocks noChangeArrowheads="1"/>
          </p:cNvSpPr>
          <p:nvPr/>
        </p:nvSpPr>
        <p:spPr bwMode="gray">
          <a:xfrm>
            <a:off x="4938713" y="0"/>
            <a:ext cx="2066925" cy="838200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sp>
        <p:nvSpPr>
          <p:cNvPr id="1029" name="Rectangle 26"/>
          <p:cNvSpPr>
            <a:spLocks noChangeArrowheads="1"/>
          </p:cNvSpPr>
          <p:nvPr/>
        </p:nvSpPr>
        <p:spPr bwMode="gray">
          <a:xfrm>
            <a:off x="7077075" y="0"/>
            <a:ext cx="2066925" cy="8382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/>
          </a:p>
        </p:txBody>
      </p:sp>
      <p:grpSp>
        <p:nvGrpSpPr>
          <p:cNvPr id="1030" name="Group 27"/>
          <p:cNvGrpSpPr>
            <a:grpSpLocks/>
          </p:cNvGrpSpPr>
          <p:nvPr/>
        </p:nvGrpSpPr>
        <p:grpSpPr bwMode="auto">
          <a:xfrm>
            <a:off x="0" y="685800"/>
            <a:ext cx="9144000" cy="609600"/>
            <a:chOff x="0" y="432"/>
            <a:chExt cx="5760" cy="384"/>
          </a:xfrm>
        </p:grpSpPr>
        <p:sp>
          <p:nvSpPr>
            <p:cNvPr id="2" name="Rectangle 28"/>
            <p:cNvSpPr>
              <a:spLocks noChangeArrowheads="1"/>
            </p:cNvSpPr>
            <p:nvPr userDrawn="1"/>
          </p:nvSpPr>
          <p:spPr bwMode="gray">
            <a:xfrm>
              <a:off x="0" y="432"/>
              <a:ext cx="5760" cy="9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  <p:sp>
          <p:nvSpPr>
            <p:cNvPr id="3" name="Rectangle 29"/>
            <p:cNvSpPr>
              <a:spLocks noChangeArrowheads="1"/>
            </p:cNvSpPr>
            <p:nvPr userDrawn="1"/>
          </p:nvSpPr>
          <p:spPr bwMode="gray">
            <a:xfrm>
              <a:off x="362" y="432"/>
              <a:ext cx="5398" cy="38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419225"/>
            <a:ext cx="8893175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733425" y="731838"/>
            <a:ext cx="7800975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" name="Rectangle 34"/>
          <p:cNvSpPr>
            <a:spLocks noChangeArrowheads="1"/>
          </p:cNvSpPr>
          <p:nvPr userDrawn="1"/>
        </p:nvSpPr>
        <p:spPr bwMode="auto">
          <a:xfrm flipH="1">
            <a:off x="2554286" y="6465888"/>
            <a:ext cx="5186363" cy="252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8000" tIns="10800" rIns="18000" bIns="10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500" b="1" dirty="0" smtClean="0"/>
              <a:t> 5</a:t>
            </a:r>
            <a:r>
              <a:rPr lang="en-US" altLang="zh-CN" sz="1500" b="1" baseline="30000" dirty="0" smtClean="0"/>
              <a:t>th</a:t>
            </a:r>
            <a:r>
              <a:rPr lang="en-US" altLang="zh-CN" sz="1500" b="1" dirty="0" smtClean="0"/>
              <a:t> International Slag </a:t>
            </a:r>
            <a:r>
              <a:rPr lang="en-US" altLang="zh-CN" sz="1500" b="1" dirty="0" err="1" smtClean="0"/>
              <a:t>Valorisation</a:t>
            </a:r>
            <a:r>
              <a:rPr lang="en-US" altLang="zh-CN" sz="1500" b="1" dirty="0" smtClean="0"/>
              <a:t> Symposium</a:t>
            </a:r>
            <a:endParaRPr lang="zh-CN" altLang="en-US" sz="1500" b="1" dirty="0" smtClean="0">
              <a:latin typeface="Verdana" panose="020B0604030504040204" pitchFamily="34" charset="0"/>
            </a:endParaRPr>
          </a:p>
        </p:txBody>
      </p:sp>
      <p:pic>
        <p:nvPicPr>
          <p:cNvPr id="1034" name="图片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8"/>
          <a:stretch>
            <a:fillRect/>
          </a:stretch>
        </p:blipFill>
        <p:spPr bwMode="auto">
          <a:xfrm>
            <a:off x="757238" y="6389688"/>
            <a:ext cx="1736725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图片 14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84"/>
          <a:stretch>
            <a:fillRect/>
          </a:stretch>
        </p:blipFill>
        <p:spPr bwMode="auto">
          <a:xfrm>
            <a:off x="103188" y="6289675"/>
            <a:ext cx="593725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矩形 3"/>
          <p:cNvSpPr>
            <a:spLocks noChangeArrowheads="1"/>
          </p:cNvSpPr>
          <p:nvPr userDrawn="1"/>
        </p:nvSpPr>
        <p:spPr bwMode="auto">
          <a:xfrm>
            <a:off x="8116888" y="6443663"/>
            <a:ext cx="4714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fld id="{C78683C4-02F6-43D2-8CDA-446F978143EC}" type="slidenum">
              <a:rPr lang="en-US" altLang="zh-CN" b="1" smtClean="0">
                <a:solidFill>
                  <a:srgbClr val="10298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pPr algn="r" eaLnBrk="1" hangingPunct="1">
                <a:defRPr/>
              </a:pPr>
              <a:t>‹#›</a:t>
            </a:fld>
            <a:endParaRPr lang="zh-CN" altLang="en-US" b="1" smtClean="0">
              <a:solidFill>
                <a:srgbClr val="10298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37" name="图片 1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28575"/>
            <a:ext cx="6810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890" r:id="rId1"/>
    <p:sldLayoutId id="2147484891" r:id="rId2"/>
    <p:sldLayoutId id="2147484892" r:id="rId3"/>
    <p:sldLayoutId id="2147484893" r:id="rId4"/>
    <p:sldLayoutId id="2147484894" r:id="rId5"/>
    <p:sldLayoutId id="2147484895" r:id="rId6"/>
    <p:sldLayoutId id="2147484896" r:id="rId7"/>
    <p:sldLayoutId id="2147484897" r:id="rId8"/>
    <p:sldLayoutId id="2147484898" r:id="rId9"/>
    <p:sldLayoutId id="2147484899" r:id="rId10"/>
    <p:sldLayoutId id="2147484900" r:id="rId11"/>
    <p:sldLayoutId id="2147484901" r:id="rId12"/>
  </p:sldLayoutIdLst>
  <p:transition/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j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j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1111111.vsdx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png"/><Relationship Id="rId5" Type="http://schemas.openxmlformats.org/officeDocument/2006/relationships/image" Target="../media/image24.emf"/><Relationship Id="rId4" Type="http://schemas.openxmlformats.org/officeDocument/2006/relationships/image" Target="../media/image2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205038"/>
            <a:ext cx="9144000" cy="2160587"/>
          </a:xfrm>
        </p:spPr>
        <p:txBody>
          <a:bodyPr/>
          <a:lstStyle/>
          <a:p>
            <a:r>
              <a:rPr lang="en-GB" altLang="zh-CN" sz="3200" dirty="0" smtClean="0"/>
              <a:t>CONVERT </a:t>
            </a:r>
            <a:r>
              <a:rPr lang="en-GB" altLang="zh-CN" sz="3200" dirty="0"/>
              <a:t>HOT SLAG INTO VALUE-ADDED MATERIALS BY MODIFICATION METHODS </a:t>
            </a:r>
            <a:endParaRPr lang="zh-CN" altLang="zh-CN" sz="3200" dirty="0" smtClean="0">
              <a:ea typeface="宋体" panose="02010600030101010101" pitchFamily="2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gray">
          <a:xfrm>
            <a:off x="250825" y="4360863"/>
            <a:ext cx="748982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None/>
              <a:defRPr sz="20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pPr>
              <a:defRPr/>
            </a:pPr>
            <a:r>
              <a:rPr lang="en-US" altLang="zh-CN" sz="2400" b="1" i="1" u="sng" kern="0" dirty="0" smtClean="0">
                <a:solidFill>
                  <a:srgbClr val="FF0000"/>
                </a:solidFill>
                <a:ea typeface="宋体" panose="02010600030101010101" pitchFamily="2" charset="-122"/>
              </a:rPr>
              <a:t>Yu Li  </a:t>
            </a:r>
            <a:r>
              <a:rPr lang="en-US" altLang="zh-CN" sz="1800" b="1" i="1" u="sng" kern="0" dirty="0" smtClean="0">
                <a:ea typeface="宋体" panose="02010600030101010101" pitchFamily="2" charset="-122"/>
              </a:rPr>
              <a:t>Ph.D</a:t>
            </a:r>
            <a:r>
              <a:rPr lang="en-US" altLang="zh-CN" sz="1800" b="1" u="sng" kern="0" dirty="0" smtClean="0">
                <a:ea typeface="宋体" panose="02010600030101010101" pitchFamily="2" charset="-122"/>
              </a:rPr>
              <a:t>., Associate Professor</a:t>
            </a:r>
          </a:p>
          <a:p>
            <a:pPr>
              <a:defRPr/>
            </a:pPr>
            <a:r>
              <a:rPr lang="en-US" altLang="zh-CN" sz="1800" b="1" u="sng" kern="0" dirty="0">
                <a:solidFill>
                  <a:srgbClr val="FF0000"/>
                </a:solidFill>
                <a:ea typeface="宋体" panose="02010600030101010101" pitchFamily="2" charset="-122"/>
              </a:rPr>
              <a:t>S</a:t>
            </a:r>
            <a:r>
              <a:rPr lang="en-US" altLang="zh-CN" sz="1800" b="1" kern="0" dirty="0">
                <a:ea typeface="宋体" panose="02010600030101010101" pitchFamily="2" charset="-122"/>
              </a:rPr>
              <a:t>tate </a:t>
            </a:r>
            <a:r>
              <a:rPr lang="en-US" altLang="zh-CN" sz="1800" b="1" u="sng" kern="0" dirty="0">
                <a:solidFill>
                  <a:srgbClr val="FF0000"/>
                </a:solidFill>
                <a:ea typeface="宋体" panose="02010600030101010101" pitchFamily="2" charset="-122"/>
              </a:rPr>
              <a:t>K</a:t>
            </a:r>
            <a:r>
              <a:rPr lang="en-US" altLang="zh-CN" sz="1800" b="1" kern="0" dirty="0">
                <a:ea typeface="宋体" panose="02010600030101010101" pitchFamily="2" charset="-122"/>
              </a:rPr>
              <a:t>ey </a:t>
            </a:r>
            <a:r>
              <a:rPr lang="en-US" altLang="zh-CN" sz="1800" b="1" u="sng" kern="0" dirty="0">
                <a:solidFill>
                  <a:srgbClr val="FF0000"/>
                </a:solidFill>
                <a:ea typeface="宋体" panose="02010600030101010101" pitchFamily="2" charset="-122"/>
              </a:rPr>
              <a:t>L</a:t>
            </a:r>
            <a:r>
              <a:rPr lang="en-US" altLang="zh-CN" sz="1800" b="1" kern="0" dirty="0">
                <a:ea typeface="宋体" panose="02010600030101010101" pitchFamily="2" charset="-122"/>
              </a:rPr>
              <a:t>aboratory of </a:t>
            </a:r>
            <a:r>
              <a:rPr lang="en-US" altLang="zh-CN" sz="1800" b="1" u="sng" kern="0" dirty="0">
                <a:solidFill>
                  <a:srgbClr val="FF0000"/>
                </a:solidFill>
                <a:ea typeface="宋体" panose="02010600030101010101" pitchFamily="2" charset="-122"/>
              </a:rPr>
              <a:t>A</a:t>
            </a:r>
            <a:r>
              <a:rPr lang="en-US" altLang="zh-CN" sz="1800" b="1" kern="0" dirty="0">
                <a:ea typeface="宋体" panose="02010600030101010101" pitchFamily="2" charset="-122"/>
              </a:rPr>
              <a:t>dvanced </a:t>
            </a:r>
            <a:r>
              <a:rPr lang="en-US" altLang="zh-CN" sz="1800" b="1" u="sng" kern="0" dirty="0" smtClean="0">
                <a:solidFill>
                  <a:srgbClr val="FF0000"/>
                </a:solidFill>
                <a:ea typeface="宋体" panose="02010600030101010101" pitchFamily="2" charset="-122"/>
              </a:rPr>
              <a:t>M</a:t>
            </a:r>
            <a:r>
              <a:rPr lang="en-US" altLang="zh-CN" sz="1800" b="1" kern="0" dirty="0" smtClean="0">
                <a:ea typeface="宋体" panose="02010600030101010101" pitchFamily="2" charset="-122"/>
              </a:rPr>
              <a:t>etallurgy(</a:t>
            </a:r>
            <a:r>
              <a:rPr lang="en-US" altLang="zh-CN" sz="1800" b="1" kern="0" dirty="0" smtClean="0">
                <a:solidFill>
                  <a:srgbClr val="FF0000"/>
                </a:solidFill>
                <a:ea typeface="宋体" panose="02010600030101010101" pitchFamily="2" charset="-122"/>
              </a:rPr>
              <a:t>SKLAM</a:t>
            </a:r>
            <a:r>
              <a:rPr lang="en-US" altLang="zh-CN" sz="1800" b="1" kern="0" dirty="0" smtClean="0">
                <a:ea typeface="宋体" panose="02010600030101010101" pitchFamily="2" charset="-122"/>
              </a:rPr>
              <a:t>), </a:t>
            </a:r>
            <a:endParaRPr lang="zh-CN" altLang="zh-CN" sz="1800" b="1" kern="0" dirty="0"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1800" b="1" u="sng" kern="0" dirty="0">
                <a:solidFill>
                  <a:srgbClr val="FF0000"/>
                </a:solidFill>
                <a:ea typeface="宋体" panose="02010600030101010101" pitchFamily="2" charset="-122"/>
              </a:rPr>
              <a:t>U</a:t>
            </a:r>
            <a:r>
              <a:rPr lang="en-US" altLang="zh-CN" sz="1800" b="1" kern="0" dirty="0">
                <a:ea typeface="宋体" panose="02010600030101010101" pitchFamily="2" charset="-122"/>
              </a:rPr>
              <a:t>niversity of </a:t>
            </a:r>
            <a:r>
              <a:rPr lang="en-US" altLang="zh-CN" sz="1800" b="1" u="sng" kern="0" dirty="0">
                <a:solidFill>
                  <a:srgbClr val="FF0000"/>
                </a:solidFill>
                <a:ea typeface="宋体" panose="02010600030101010101" pitchFamily="2" charset="-122"/>
              </a:rPr>
              <a:t>S</a:t>
            </a:r>
            <a:r>
              <a:rPr lang="en-US" altLang="zh-CN" sz="1800" b="1" kern="0" dirty="0">
                <a:ea typeface="宋体" panose="02010600030101010101" pitchFamily="2" charset="-122"/>
              </a:rPr>
              <a:t>cience and </a:t>
            </a:r>
            <a:r>
              <a:rPr lang="en-US" altLang="zh-CN" sz="1800" b="1" u="sng" kern="0" dirty="0">
                <a:solidFill>
                  <a:srgbClr val="FF0000"/>
                </a:solidFill>
                <a:ea typeface="宋体" panose="02010600030101010101" pitchFamily="2" charset="-122"/>
              </a:rPr>
              <a:t>T</a:t>
            </a:r>
            <a:r>
              <a:rPr lang="en-US" altLang="zh-CN" sz="1800" b="1" kern="0" dirty="0">
                <a:ea typeface="宋体" panose="02010600030101010101" pitchFamily="2" charset="-122"/>
              </a:rPr>
              <a:t>echnology of </a:t>
            </a:r>
            <a:r>
              <a:rPr lang="en-US" altLang="zh-CN" sz="1800" b="1" u="sng" kern="0" dirty="0" smtClean="0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r>
              <a:rPr lang="en-US" altLang="zh-CN" sz="1800" b="1" kern="0" dirty="0" smtClean="0">
                <a:ea typeface="宋体" panose="02010600030101010101" pitchFamily="2" charset="-122"/>
              </a:rPr>
              <a:t>eijing(</a:t>
            </a:r>
            <a:r>
              <a:rPr lang="en-US" altLang="zh-CN" sz="1800" b="1" kern="0" dirty="0" smtClean="0">
                <a:solidFill>
                  <a:srgbClr val="FF0000"/>
                </a:solidFill>
                <a:ea typeface="宋体" panose="02010600030101010101" pitchFamily="2" charset="-122"/>
              </a:rPr>
              <a:t>USTB</a:t>
            </a:r>
            <a:r>
              <a:rPr lang="en-US" altLang="zh-CN" sz="1800" b="1" kern="0" dirty="0" smtClean="0">
                <a:ea typeface="宋体" panose="02010600030101010101" pitchFamily="2" charset="-122"/>
              </a:rPr>
              <a:t>), China </a:t>
            </a:r>
            <a:endParaRPr lang="zh-CN" altLang="zh-CN" sz="1800" b="1" kern="0" dirty="0">
              <a:ea typeface="宋体" panose="02010600030101010101" pitchFamily="2" charset="-122"/>
            </a:endParaRPr>
          </a:p>
          <a:p>
            <a:pPr eaLnBrk="1" hangingPunct="1">
              <a:defRPr/>
            </a:pPr>
            <a:r>
              <a:rPr lang="en-US" altLang="zh-CN" sz="18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</a:t>
            </a:r>
          </a:p>
          <a:p>
            <a:pPr eaLnBrk="1" hangingPunct="1">
              <a:defRPr/>
            </a:pPr>
            <a:r>
              <a:rPr lang="en-US" altLang="zh-CN" sz="1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16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en-US" altLang="zh-CN" sz="1600" b="1" dirty="0" smtClean="0"/>
              <a:t>Leuven, Belgium</a:t>
            </a:r>
            <a:endParaRPr lang="zh-CN" altLang="en-US" sz="1600" b="1" kern="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4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88" y="5573713"/>
            <a:ext cx="11811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05787" y="6442467"/>
            <a:ext cx="56519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zh-CN" b="1" kern="0" dirty="0" smtClean="0">
                <a:latin typeface="+mn-lt"/>
                <a:ea typeface="黑体" panose="02010609060101010101" pitchFamily="49" charset="-122"/>
              </a:rPr>
              <a:t>2017-4</a:t>
            </a:r>
            <a:endParaRPr lang="zh-CN" altLang="en-US" dirty="0">
              <a:latin typeface="+mn-lt"/>
            </a:endParaRPr>
          </a:p>
        </p:txBody>
      </p:sp>
      <p:pic>
        <p:nvPicPr>
          <p:cNvPr id="15366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300663"/>
            <a:ext cx="1425575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92299" y="1594704"/>
            <a:ext cx="6697439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en-US" altLang="zh-CN" b="1" kern="0" dirty="0" smtClean="0">
                <a:solidFill>
                  <a:srgbClr val="FFFF00"/>
                </a:solidFill>
                <a:ea typeface="黑体" panose="02010609060101010101" pitchFamily="49" charset="-122"/>
              </a:rPr>
              <a:t>5</a:t>
            </a:r>
            <a:r>
              <a:rPr lang="en-US" altLang="zh-CN" b="1" kern="0" baseline="30000" dirty="0" smtClean="0">
                <a:solidFill>
                  <a:srgbClr val="FFFF00"/>
                </a:solidFill>
                <a:ea typeface="黑体" panose="02010609060101010101" pitchFamily="49" charset="-122"/>
              </a:rPr>
              <a:t>th</a:t>
            </a:r>
            <a:r>
              <a:rPr lang="en-US" altLang="zh-CN" b="1" kern="0" dirty="0" smtClean="0">
                <a:solidFill>
                  <a:srgbClr val="FFFF00"/>
                </a:solidFill>
                <a:ea typeface="黑体" panose="02010609060101010101" pitchFamily="49" charset="-122"/>
              </a:rPr>
              <a:t> International </a:t>
            </a:r>
            <a:r>
              <a:rPr lang="en-US" altLang="zh-CN" b="1" kern="0" dirty="0">
                <a:solidFill>
                  <a:srgbClr val="FFFF00"/>
                </a:solidFill>
                <a:ea typeface="黑体" panose="02010609060101010101" pitchFamily="49" charset="-122"/>
              </a:rPr>
              <a:t>Slag </a:t>
            </a:r>
            <a:r>
              <a:rPr lang="en-US" altLang="zh-CN" b="1" kern="0" dirty="0" err="1">
                <a:solidFill>
                  <a:srgbClr val="FFFF00"/>
                </a:solidFill>
                <a:ea typeface="黑体" panose="02010609060101010101" pitchFamily="49" charset="-122"/>
              </a:rPr>
              <a:t>Valorisation</a:t>
            </a:r>
            <a:r>
              <a:rPr lang="en-US" altLang="zh-CN" b="1" kern="0" dirty="0">
                <a:solidFill>
                  <a:srgbClr val="FFFF00"/>
                </a:solidFill>
                <a:ea typeface="黑体" panose="02010609060101010101" pitchFamily="49" charset="-122"/>
              </a:rPr>
              <a:t> Symposium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2099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Analysis of Heat Balance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33911" y="5438398"/>
            <a:ext cx="42677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6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Fig.4 </a:t>
            </a:r>
            <a:r>
              <a:rPr lang="en-US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Sensible heat and basicity of modified molten slag with different addition of sands</a:t>
            </a:r>
            <a:endParaRPr lang="zh-CN" altLang="zh-CN" sz="20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426" y="1407540"/>
            <a:ext cx="393134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sz="2000" b="1" dirty="0" smtClean="0">
                <a:solidFill>
                  <a:srgbClr val="FF0000"/>
                </a:solidFill>
              </a:rPr>
              <a:t>Optimal </a:t>
            </a:r>
            <a:r>
              <a:rPr lang="en-US" altLang="zh-CN" sz="2000" b="1" dirty="0">
                <a:solidFill>
                  <a:srgbClr val="FF0000"/>
                </a:solidFill>
              </a:rPr>
              <a:t>amount of modifiers ranged from 11% to 19%</a:t>
            </a:r>
            <a:r>
              <a:rPr lang="en-US" altLang="zh-CN" sz="2000" b="1" dirty="0"/>
              <a:t> under the consideration of both utilization of sensible heat and performance of modified slag. </a:t>
            </a:r>
            <a:endParaRPr lang="en-US" altLang="zh-CN" sz="2000" b="1" dirty="0" smtClean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8360" y="6070354"/>
            <a:ext cx="8591103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altLang="zh-CN" sz="1400" dirty="0">
                <a:latin typeface="Calibri" panose="020F0502020204030204" pitchFamily="34" charset="0"/>
              </a:rPr>
              <a:t>X Lu, Y Li, S Ma, W Dai, D </a:t>
            </a:r>
            <a:r>
              <a:rPr lang="en-GB" altLang="zh-CN" sz="1400" dirty="0" err="1">
                <a:latin typeface="Calibri" panose="020F0502020204030204" pitchFamily="34" charset="0"/>
              </a:rPr>
              <a:t>Cang</a:t>
            </a:r>
            <a:r>
              <a:rPr lang="en-GB" altLang="zh-CN" sz="1400" dirty="0">
                <a:latin typeface="Calibri" panose="020F0502020204030204" pitchFamily="34" charset="0"/>
              </a:rPr>
              <a:t>. Thermal equilibrium analysis and experiment of molten slag modification by use of its sensible heat. Chinese Journal of Engineering. 2016. 38</a:t>
            </a:r>
            <a:r>
              <a:rPr lang="nl-NL" altLang="zh-CN" sz="1400" dirty="0">
                <a:latin typeface="宋体" panose="02010600030101010101" pitchFamily="2" charset="-122"/>
                <a:cs typeface="Calibri" panose="020F0502020204030204" pitchFamily="34" charset="0"/>
              </a:rPr>
              <a:t>（</a:t>
            </a:r>
            <a:r>
              <a:rPr lang="en-GB" altLang="zh-CN" sz="1400" dirty="0">
                <a:latin typeface="Calibri" panose="020F0502020204030204" pitchFamily="34" charset="0"/>
              </a:rPr>
              <a:t>10</a:t>
            </a:r>
            <a:r>
              <a:rPr lang="nl-NL" altLang="zh-CN" sz="1400" dirty="0">
                <a:latin typeface="宋体" panose="02010600030101010101" pitchFamily="2" charset="-122"/>
                <a:cs typeface="Calibri" panose="020F0502020204030204" pitchFamily="34" charset="0"/>
              </a:rPr>
              <a:t>）</a:t>
            </a:r>
            <a:r>
              <a:rPr lang="en-GB" altLang="zh-CN" sz="1400" dirty="0">
                <a:latin typeface="Calibri" panose="020F0502020204030204" pitchFamily="34" charset="0"/>
              </a:rPr>
              <a:t>: 1386-1392.</a:t>
            </a:r>
            <a:endParaRPr lang="zh-CN" altLang="en-US" sz="14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096849" y="1578388"/>
            <a:ext cx="5047151" cy="3760605"/>
            <a:chOff x="4133361" y="2298145"/>
            <a:chExt cx="5047151" cy="3760605"/>
          </a:xfrm>
        </p:grpSpPr>
        <p:pic>
          <p:nvPicPr>
            <p:cNvPr id="4" name="图片 3" descr="C:\Users\lakers198787\Desktop\0.tif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4551" y="2298145"/>
              <a:ext cx="4739694" cy="37490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5220073" y="2414868"/>
              <a:ext cx="720080" cy="93610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sz="1200" dirty="0" smtClean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20072" y="2381979"/>
              <a:ext cx="247696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/>
                <a:t>Sensible heat of hot slag</a:t>
              </a:r>
            </a:p>
            <a:p>
              <a:r>
                <a:rPr lang="en-US" altLang="zh-CN" sz="1200" b="1" dirty="0" smtClean="0"/>
                <a:t>Heat for melting modifiers</a:t>
              </a:r>
            </a:p>
            <a:p>
              <a:r>
                <a:rPr lang="en-US" altLang="zh-CN" sz="1200" b="1" dirty="0" smtClean="0"/>
                <a:t>Sensible heat of modified slag</a:t>
              </a:r>
            </a:p>
            <a:p>
              <a:r>
                <a:rPr lang="en-US" altLang="zh-CN" sz="1200" b="1" dirty="0" smtClean="0"/>
                <a:t>Basicity</a:t>
              </a:r>
              <a:endParaRPr lang="zh-CN" altLang="en-US" sz="1200" b="1" dirty="0" smtClean="0"/>
            </a:p>
          </p:txBody>
        </p:sp>
        <p:sp>
          <p:nvSpPr>
            <p:cNvPr id="10" name="文本框 9"/>
            <p:cNvSpPr txBox="1"/>
            <p:nvPr/>
          </p:nvSpPr>
          <p:spPr>
            <a:xfrm rot="10800000">
              <a:off x="4133361" y="2968185"/>
              <a:ext cx="369332" cy="1516292"/>
            </a:xfrm>
            <a:prstGeom prst="rect">
              <a:avLst/>
            </a:prstGeom>
            <a:solidFill>
              <a:schemeClr val="bg1"/>
            </a:solidFill>
          </p:spPr>
          <p:txBody>
            <a:bodyPr vert="eaVert" wrap="square" rtlCol="0">
              <a:spAutoFit/>
            </a:bodyPr>
            <a:lstStyle/>
            <a:p>
              <a:r>
                <a:rPr lang="en-US" altLang="zh-CN" sz="1200" dirty="0" smtClean="0"/>
                <a:t>Heat     / kJ</a:t>
              </a:r>
              <a:endParaRPr lang="zh-CN" altLang="en-US" sz="1200" dirty="0" smtClean="0"/>
            </a:p>
          </p:txBody>
        </p:sp>
        <p:sp>
          <p:nvSpPr>
            <p:cNvPr id="11" name="文本框 10"/>
            <p:cNvSpPr txBox="1"/>
            <p:nvPr/>
          </p:nvSpPr>
          <p:spPr>
            <a:xfrm rot="10800000">
              <a:off x="8811180" y="3139284"/>
              <a:ext cx="369332" cy="1516292"/>
            </a:xfrm>
            <a:prstGeom prst="rect">
              <a:avLst/>
            </a:prstGeom>
            <a:solidFill>
              <a:schemeClr val="bg1"/>
            </a:solidFill>
          </p:spPr>
          <p:txBody>
            <a:bodyPr vert="eaVert" wrap="square" rtlCol="0">
              <a:spAutoFit/>
            </a:bodyPr>
            <a:lstStyle/>
            <a:p>
              <a:r>
                <a:rPr lang="en-US" altLang="zh-CN" sz="1200" dirty="0" smtClean="0"/>
                <a:t>Basicity</a:t>
              </a:r>
              <a:endParaRPr lang="zh-CN" altLang="en-US" sz="1200" dirty="0" smtClean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47235" y="5781751"/>
              <a:ext cx="2403222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/>
                <a:t>Proportion of added sand / wt. %</a:t>
              </a:r>
              <a:endParaRPr lang="zh-CN" altLang="en-US" sz="12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0355517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731837"/>
            <a:ext cx="7800975" cy="563562"/>
          </a:xfrm>
        </p:spPr>
        <p:txBody>
          <a:bodyPr/>
          <a:lstStyle/>
          <a:p>
            <a:r>
              <a:rPr lang="en-US" altLang="zh-CN" dirty="0" smtClean="0"/>
              <a:t>Progress of Crude Modifications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9600" y="4149080"/>
            <a:ext cx="6819838" cy="372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</a:rPr>
              <a:t>Table 3 </a:t>
            </a:r>
            <a:r>
              <a:rPr lang="en-US" altLang="zh-CN" dirty="0">
                <a:latin typeface="Times New Roman" panose="02020603050405020304" pitchFamily="18" charset="0"/>
              </a:rPr>
              <a:t> Chemical compositions of different kinds of steel </a:t>
            </a:r>
            <a:r>
              <a:rPr lang="en-US" altLang="zh-CN" dirty="0" smtClean="0">
                <a:latin typeface="Times New Roman" panose="02020603050405020304" pitchFamily="18" charset="0"/>
              </a:rPr>
              <a:t>slags 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wt.</a:t>
            </a:r>
            <a:r>
              <a:rPr lang="en-US" altLang="zh-CN" dirty="0">
                <a:latin typeface="Times New Roman" panose="02020603050405020304" pitchFamily="18" charset="0"/>
              </a:rPr>
              <a:t>%</a:t>
            </a:r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35496" y="1268760"/>
            <a:ext cx="4868851" cy="3168352"/>
            <a:chOff x="35496" y="1361018"/>
            <a:chExt cx="4868851" cy="3168352"/>
          </a:xfrm>
        </p:grpSpPr>
        <p:graphicFrame>
          <p:nvGraphicFramePr>
            <p:cNvPr id="5" name="对象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7563976"/>
                </p:ext>
              </p:extLst>
            </p:nvPr>
          </p:nvGraphicFramePr>
          <p:xfrm>
            <a:off x="257431" y="1361018"/>
            <a:ext cx="4646916" cy="31683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84" r:id="rId3" imgW="4724307" imgH="3352800" progId="Visio.Drawing.15">
                    <p:embed/>
                  </p:oleObj>
                </mc:Choice>
                <mc:Fallback>
                  <p:oleObj r:id="rId3" imgW="4724307" imgH="3352800" progId="Visio.Drawing.15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7431" y="1361018"/>
                          <a:ext cx="4646916" cy="3168352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文本框 2"/>
            <p:cNvSpPr txBox="1"/>
            <p:nvPr/>
          </p:nvSpPr>
          <p:spPr>
            <a:xfrm>
              <a:off x="1378938" y="1529421"/>
              <a:ext cx="72008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/>
                <a:t>Stock Bin</a:t>
              </a:r>
              <a:endParaRPr lang="zh-CN" altLang="en-US" sz="1400" b="1" dirty="0" smtClean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781602" y="1810379"/>
              <a:ext cx="72008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/>
                <a:t>EAF</a:t>
              </a:r>
            </a:p>
            <a:p>
              <a:endParaRPr lang="zh-CN" altLang="en-US" sz="1400" b="1" dirty="0" smtClean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21003" y="2740452"/>
              <a:ext cx="101894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 smtClean="0"/>
                <a:t>Hot Slag</a:t>
              </a:r>
              <a:endParaRPr lang="zh-CN" altLang="en-US" sz="1200" b="1" dirty="0" smtClean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2254" y="2540194"/>
              <a:ext cx="911394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H</a:t>
              </a:r>
              <a:r>
                <a:rPr lang="en-US" altLang="zh-CN" sz="1200" dirty="0" smtClean="0"/>
                <a:t>elical Conveyor </a:t>
              </a:r>
              <a:endParaRPr lang="zh-CN" altLang="en-US" sz="1200" b="1" dirty="0" smtClean="0"/>
            </a:p>
          </p:txBody>
        </p:sp>
        <p:sp>
          <p:nvSpPr>
            <p:cNvPr id="4" name="矩形 3"/>
            <p:cNvSpPr/>
            <p:nvPr/>
          </p:nvSpPr>
          <p:spPr>
            <a:xfrm>
              <a:off x="35496" y="1393031"/>
              <a:ext cx="792333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latin typeface="Tahoma" panose="020B0604030504040204" pitchFamily="34" charset="0"/>
                </a:rPr>
                <a:t>vibrator</a:t>
              </a:r>
              <a:endParaRPr lang="zh-CN" altLang="en-US" sz="1400" dirty="0"/>
            </a:p>
          </p:txBody>
        </p:sp>
        <p:cxnSp>
          <p:nvCxnSpPr>
            <p:cNvPr id="18" name="直接连接符 17"/>
            <p:cNvCxnSpPr/>
            <p:nvPr/>
          </p:nvCxnSpPr>
          <p:spPr bwMode="auto">
            <a:xfrm flipH="1" flipV="1">
              <a:off x="2811379" y="3034495"/>
              <a:ext cx="30281" cy="728362"/>
            </a:xfrm>
            <a:prstGeom prst="line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19" name="文本框 18"/>
            <p:cNvSpPr txBox="1"/>
            <p:nvPr/>
          </p:nvSpPr>
          <p:spPr>
            <a:xfrm>
              <a:off x="1115616" y="3212976"/>
              <a:ext cx="146341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/>
                <a:t>           Modifiers</a:t>
              </a:r>
            </a:p>
            <a:p>
              <a:endParaRPr lang="zh-CN" altLang="en-US" sz="1400" dirty="0" smtClean="0"/>
            </a:p>
          </p:txBody>
        </p:sp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794077"/>
              </p:ext>
            </p:extLst>
          </p:nvPr>
        </p:nvGraphicFramePr>
        <p:xfrm>
          <a:off x="74427" y="4437066"/>
          <a:ext cx="6765192" cy="1950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4065"/>
                <a:gridCol w="758112"/>
                <a:gridCol w="607133"/>
                <a:gridCol w="629619"/>
                <a:gridCol w="629619"/>
                <a:gridCol w="603920"/>
                <a:gridCol w="642469"/>
                <a:gridCol w="693866"/>
                <a:gridCol w="681017"/>
                <a:gridCol w="565372"/>
              </a:tblGrid>
              <a:tr h="432187">
                <a:tc>
                  <a:txBody>
                    <a:bodyPr/>
                    <a:lstStyle/>
                    <a:p>
                      <a:pPr algn="l" fontAlgn="t"/>
                      <a:r>
                        <a:rPr lang="zh-CN" altLang="en-US" sz="1800" u="none" strike="noStrike" dirty="0">
                          <a:effectLst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400" u="none" strike="noStrike">
                          <a:effectLst/>
                        </a:rPr>
                        <a:t>Modifiers added</a:t>
                      </a:r>
                      <a:endParaRPr lang="en-US" sz="14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>
                          <a:effectLst/>
                        </a:rPr>
                        <a:t>SiO</a:t>
                      </a:r>
                      <a:r>
                        <a:rPr lang="en-US" sz="1600" u="none" strike="noStrike" baseline="-25000">
                          <a:effectLst/>
                        </a:rPr>
                        <a:t>2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>
                          <a:effectLst/>
                        </a:rPr>
                        <a:t>CaO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>
                          <a:effectLst/>
                        </a:rPr>
                        <a:t>Al</a:t>
                      </a:r>
                      <a:r>
                        <a:rPr lang="en-US" sz="1600" u="none" strike="noStrike" baseline="-25000">
                          <a:effectLst/>
                        </a:rPr>
                        <a:t>2</a:t>
                      </a:r>
                      <a:r>
                        <a:rPr lang="en-US" sz="1600" u="none" strike="noStrike">
                          <a:effectLst/>
                        </a:rPr>
                        <a:t>O</a:t>
                      </a:r>
                      <a:r>
                        <a:rPr lang="en-US" sz="1600" u="none" strike="noStrike" baseline="-25000">
                          <a:effectLst/>
                        </a:rPr>
                        <a:t>3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>
                          <a:effectLst/>
                        </a:rPr>
                        <a:t>Fe</a:t>
                      </a:r>
                      <a:r>
                        <a:rPr lang="en-US" sz="1600" u="none" strike="noStrike" baseline="-25000">
                          <a:effectLst/>
                        </a:rPr>
                        <a:t>2</a:t>
                      </a:r>
                      <a:r>
                        <a:rPr lang="en-US" sz="1600" u="none" strike="noStrike">
                          <a:effectLst/>
                        </a:rPr>
                        <a:t>O</a:t>
                      </a:r>
                      <a:r>
                        <a:rPr lang="en-US" sz="1600" u="none" strike="noStrike" baseline="-25000">
                          <a:effectLst/>
                        </a:rPr>
                        <a:t>3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>
                          <a:effectLst/>
                        </a:rPr>
                        <a:t>MgO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>
                          <a:effectLst/>
                        </a:rPr>
                        <a:t>MnO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400" b="1" u="none" strike="noStrike" dirty="0">
                          <a:effectLst/>
                        </a:rPr>
                        <a:t>Basicity</a:t>
                      </a:r>
                      <a:endParaRPr lang="en-US" sz="1400" b="1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Free-</a:t>
                      </a:r>
                      <a:r>
                        <a:rPr lang="en-US" sz="1600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CaO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43218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>
                          <a:effectLst/>
                        </a:rPr>
                        <a:t>Untreated slag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0</a:t>
                      </a:r>
                      <a:endParaRPr lang="en-US" altLang="zh-CN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 dirty="0">
                          <a:effectLst/>
                        </a:rPr>
                        <a:t>17.04</a:t>
                      </a:r>
                      <a:endParaRPr lang="en-US" altLang="zh-CN" sz="1600" b="0" i="0" u="none" strike="noStrike" dirty="0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40.84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 dirty="0">
                          <a:effectLst/>
                        </a:rPr>
                        <a:t>3.19</a:t>
                      </a:r>
                      <a:endParaRPr lang="en-US" altLang="zh-CN" sz="1600" b="0" i="0" u="none" strike="noStrike" dirty="0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27.96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3.36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3.9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b="1" u="none" strike="noStrike" dirty="0">
                          <a:effectLst/>
                        </a:rPr>
                        <a:t>2.4</a:t>
                      </a:r>
                      <a:endParaRPr lang="en-US" altLang="zh-CN" sz="1600" b="1" i="0" u="none" strike="noStrike" dirty="0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5.14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43218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>
                          <a:effectLst/>
                        </a:rPr>
                        <a:t>Modified slag 1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12.6 wt.%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 dirty="0">
                          <a:effectLst/>
                        </a:rPr>
                        <a:t>21.66</a:t>
                      </a:r>
                      <a:endParaRPr lang="en-US" altLang="zh-CN" sz="1600" b="0" i="0" u="none" strike="noStrike" dirty="0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34.65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6.84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23.29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4.49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4.08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b="1" u="none" strike="noStrike" dirty="0">
                          <a:effectLst/>
                        </a:rPr>
                        <a:t>1.6</a:t>
                      </a:r>
                      <a:endParaRPr lang="en-US" altLang="zh-CN" sz="1600" b="1" i="0" u="none" strike="noStrike" dirty="0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1.02</a:t>
                      </a:r>
                      <a:endParaRPr lang="en-US" altLang="zh-CN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432187"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>
                          <a:effectLst/>
                        </a:rPr>
                        <a:t>Modified slag 2</a:t>
                      </a:r>
                      <a:endParaRPr lang="en-US" sz="1600" b="1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12.0 wt.%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21.57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 dirty="0">
                          <a:effectLst/>
                        </a:rPr>
                        <a:t>34.87</a:t>
                      </a:r>
                      <a:endParaRPr lang="en-US" altLang="zh-CN" sz="1600" b="0" i="0" u="none" strike="noStrike" dirty="0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 dirty="0">
                          <a:effectLst/>
                        </a:rPr>
                        <a:t>10.2</a:t>
                      </a:r>
                      <a:endParaRPr lang="en-US" altLang="zh-CN" sz="1600" b="0" i="0" u="none" strike="noStrike" dirty="0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20.1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4.55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>
                          <a:effectLst/>
                        </a:rPr>
                        <a:t>3.82</a:t>
                      </a:r>
                      <a:endParaRPr lang="en-US" altLang="zh-CN" sz="1600" b="0" i="0" u="none" strike="noStrike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b="1" u="none" strike="noStrike" dirty="0">
                          <a:effectLst/>
                        </a:rPr>
                        <a:t>1.62</a:t>
                      </a:r>
                      <a:endParaRPr lang="en-US" altLang="zh-CN" sz="1600" b="1" i="0" u="none" strike="noStrike" dirty="0">
                        <a:solidFill>
                          <a:srgbClr val="17347D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en-US" altLang="zh-CN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0.76</a:t>
                      </a:r>
                      <a:endParaRPr lang="en-US" altLang="zh-CN" sz="16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3711903" y="1262922"/>
            <a:ext cx="5372344" cy="5272249"/>
            <a:chOff x="3711903" y="1262922"/>
            <a:chExt cx="5372344" cy="5272249"/>
          </a:xfrm>
        </p:grpSpPr>
        <p:pic>
          <p:nvPicPr>
            <p:cNvPr id="6" name="图片 5"/>
            <p:cNvPicPr/>
            <p:nvPr/>
          </p:nvPicPr>
          <p:blipFill rotWithShape="1">
            <a:blip r:embed="rId5"/>
            <a:srcRect l="20447" r="22455"/>
            <a:stretch/>
          </p:blipFill>
          <p:spPr bwMode="auto">
            <a:xfrm>
              <a:off x="4609725" y="2293317"/>
              <a:ext cx="2393799" cy="1839317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图片 6"/>
            <p:cNvPicPr/>
            <p:nvPr/>
          </p:nvPicPr>
          <p:blipFill rotWithShape="1">
            <a:blip r:embed="rId6"/>
            <a:srcRect l="9158" r="34987"/>
            <a:stretch/>
          </p:blipFill>
          <p:spPr bwMode="auto">
            <a:xfrm>
              <a:off x="6924612" y="2236745"/>
              <a:ext cx="2145030" cy="215963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8" name="图片 7"/>
            <p:cNvPicPr/>
            <p:nvPr/>
          </p:nvPicPr>
          <p:blipFill rotWithShape="1">
            <a:blip r:embed="rId7"/>
            <a:srcRect l="22946" r="16928"/>
            <a:stretch/>
          </p:blipFill>
          <p:spPr bwMode="auto">
            <a:xfrm>
              <a:off x="6924612" y="4375536"/>
              <a:ext cx="2159635" cy="215963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4777339" y="1262922"/>
              <a:ext cx="4306908" cy="107721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US" altLang="zh-CN" sz="1600" dirty="0">
                  <a:latin typeface="Times New Roman" panose="02020603050405020304" pitchFamily="18" charset="0"/>
                </a:rPr>
                <a:t>Process of industrial </a:t>
              </a:r>
              <a:r>
                <a:rPr lang="en-US" altLang="zh-CN" sz="1600" dirty="0" smtClean="0">
                  <a:latin typeface="Times New Roman" panose="02020603050405020304" pitchFamily="18" charset="0"/>
                </a:rPr>
                <a:t>test[9]. </a:t>
              </a:r>
              <a:r>
                <a:rPr lang="en-US" altLang="zh-CN" sz="1600" dirty="0">
                  <a:latin typeface="Times New Roman" panose="02020603050405020304" pitchFamily="18" charset="0"/>
                </a:rPr>
                <a:t>(a) modification </a:t>
              </a:r>
              <a:r>
                <a:rPr lang="en-US" altLang="zh-CN" sz="1600" dirty="0" smtClean="0">
                  <a:latin typeface="Times New Roman" panose="02020603050405020304" pitchFamily="18" charset="0"/>
                </a:rPr>
                <a:t>process of molten slag on site (b) transportation process of slag pot after modification (c) </a:t>
              </a:r>
              <a:r>
                <a:rPr lang="en-US" altLang="zh-CN" sz="1600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  </a:t>
              </a:r>
              <a:r>
                <a:rPr lang="en-US" altLang="zh-CN" sz="1600" dirty="0" smtClean="0">
                  <a:latin typeface="Times New Roman" panose="02020603050405020304" pitchFamily="18" charset="0"/>
                </a:rPr>
                <a:t>tipping process of modified slag pot</a:t>
              </a:r>
              <a:r>
                <a:rPr lang="zh-CN" altLang="zh-CN" sz="1600" dirty="0" smtClean="0"/>
                <a:t> </a:t>
              </a:r>
              <a:r>
                <a:rPr lang="en-US" altLang="zh-CN" sz="1600" kern="100" dirty="0">
                  <a:latin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zh-CN" altLang="zh-CN" sz="1600" kern="100" dirty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609725" y="2518596"/>
              <a:ext cx="5565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 (a)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195015" y="2282030"/>
              <a:ext cx="5693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  <a:latin typeface="Times New Roman" panose="02020603050405020304" pitchFamily="18" charset="0"/>
                </a:rPr>
                <a:t>(b)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011445" y="4695601"/>
              <a:ext cx="5565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  <a:latin typeface="Times New Roman" panose="02020603050405020304" pitchFamily="18" charset="0"/>
                </a:rPr>
                <a:t>(c)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0" name="右箭头 29"/>
            <p:cNvSpPr/>
            <p:nvPr/>
          </p:nvSpPr>
          <p:spPr bwMode="auto">
            <a:xfrm>
              <a:off x="3711903" y="3414332"/>
              <a:ext cx="1146591" cy="110925"/>
            </a:xfrm>
            <a:prstGeom prst="rightArrow">
              <a:avLst/>
            </a:pr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8093" y="6381328"/>
            <a:ext cx="7797570" cy="4381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>
              <a:lnSpc>
                <a:spcPts val="1300"/>
              </a:lnSpc>
              <a:spcAft>
                <a:spcPts val="0"/>
              </a:spcAft>
              <a:buSzPts val="1000"/>
            </a:pPr>
            <a:r>
              <a:rPr lang="en-GB" altLang="zh-CN" sz="14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[9] X</a:t>
            </a:r>
            <a:r>
              <a:rPr lang="en-GB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. Lu, Y. Li, S. Ma, W. Dai, D. </a:t>
            </a:r>
            <a:r>
              <a:rPr lang="en-GB" altLang="zh-CN" sz="14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Cang</a:t>
            </a:r>
            <a:r>
              <a:rPr lang="en-GB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, “Thermal equilibrium analysis and experiment of molten slag modification by use of its sensible heat”, </a:t>
            </a:r>
            <a:r>
              <a:rPr lang="en-GB" altLang="zh-CN" sz="1400" i="1" dirty="0">
                <a:latin typeface="Calibri" panose="020F0502020204030204" pitchFamily="34" charset="0"/>
                <a:cs typeface="Times New Roman" panose="02020603050405020304" pitchFamily="18" charset="0"/>
              </a:rPr>
              <a:t>Chinese Journal of Engineering</a:t>
            </a:r>
            <a:r>
              <a:rPr lang="en-GB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altLang="zh-CN" sz="1400" b="1" dirty="0">
                <a:latin typeface="Calibri" panose="020F0502020204030204" pitchFamily="34" charset="0"/>
                <a:cs typeface="Times New Roman" panose="02020603050405020304" pitchFamily="18" charset="0"/>
              </a:rPr>
              <a:t>38 </a:t>
            </a:r>
            <a:r>
              <a:rPr lang="en-GB" altLang="zh-CN" sz="1400" dirty="0">
                <a:latin typeface="Calibri" panose="020F0502020204030204" pitchFamily="34" charset="0"/>
                <a:cs typeface="Times New Roman" panose="02020603050405020304" pitchFamily="18" charset="0"/>
              </a:rPr>
              <a:t>(10) 1386-1392 (2016).</a:t>
            </a:r>
            <a:endParaRPr lang="zh-CN" altLang="zh-CN" sz="1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53890" y="2638374"/>
            <a:ext cx="756938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Platform</a:t>
            </a:r>
            <a:endParaRPr lang="zh-CN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4981792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100975"/>
              </p:ext>
            </p:extLst>
          </p:nvPr>
        </p:nvGraphicFramePr>
        <p:xfrm>
          <a:off x="2832027" y="2434195"/>
          <a:ext cx="6097437" cy="4332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Graph" r:id="rId3" imgW="4276954" imgH="3023616" progId="Origin50.Graph">
                  <p:embed/>
                </p:oleObj>
              </mc:Choice>
              <mc:Fallback>
                <p:oleObj name="Graph" r:id="rId3" imgW="4276954" imgH="3023616" progId="Origin50.Grap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027" y="2434195"/>
                        <a:ext cx="6097437" cy="433231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4" y="0"/>
            <a:ext cx="4367664" cy="30689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1" t="64764" r="32291" b="19485"/>
          <a:stretch>
            <a:fillRect/>
          </a:stretch>
        </p:blipFill>
        <p:spPr bwMode="auto">
          <a:xfrm>
            <a:off x="4321175" y="437510"/>
            <a:ext cx="4608289" cy="1152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546794" y="1622981"/>
            <a:ext cx="1888466" cy="4247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Tahoma" panose="020B0604030504040204" pitchFamily="34" charset="0"/>
              </a:rPr>
              <a:t>Calcium ferrite</a:t>
            </a:r>
            <a:r>
              <a:rPr lang="en-US" altLang="zh-CN" dirty="0" smtClean="0">
                <a:latin typeface="Tahoma" panose="020B0604030504040204" pitchFamily="34" charset="0"/>
                <a:sym typeface="Wingdings" panose="05000000000000000000" pitchFamily="2" charset="2"/>
              </a:rPr>
              <a:t></a:t>
            </a:r>
            <a:endParaRPr lang="en-US" altLang="zh-CN" dirty="0">
              <a:effectLst/>
              <a:latin typeface="Tahom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78822" y="2029702"/>
            <a:ext cx="2397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ahoma" panose="020B0604030504040204" pitchFamily="34" charset="0"/>
                <a:sym typeface="Wingdings" panose="05000000000000000000" pitchFamily="2" charset="2"/>
              </a:rPr>
              <a:t> M</a:t>
            </a:r>
            <a:r>
              <a:rPr lang="en-US" altLang="zh-CN" dirty="0" smtClean="0">
                <a:latin typeface="Tahoma" panose="020B0604030504040204" pitchFamily="34" charset="0"/>
              </a:rPr>
              <a:t>agnetite </a:t>
            </a:r>
            <a:r>
              <a:rPr lang="en-US" altLang="zh-CN" u="sng" dirty="0">
                <a:solidFill>
                  <a:schemeClr val="accent4"/>
                </a:solidFill>
                <a:latin typeface="Tahoma" panose="020B0604030504040204" pitchFamily="34" charset="0"/>
              </a:rPr>
              <a:t>(spinel)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95209" y="1678381"/>
            <a:ext cx="13152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ahoma" panose="020B0604030504040204" pitchFamily="34" charset="0"/>
              </a:rPr>
              <a:t>ferric oxide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73788" y="1673103"/>
            <a:ext cx="21461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latin typeface="Tahoma" panose="020B0604030504040204" pitchFamily="34" charset="0"/>
              </a:rPr>
              <a:t>+ferrous oxide/ RO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832027" y="2682509"/>
            <a:ext cx="152798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u="sng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Nonmagnetic phase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7784" y="4782935"/>
            <a:ext cx="2082878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u="sng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Nonmagnetic silicate phase </a:t>
            </a:r>
            <a:endParaRPr lang="zh-CN" altLang="en-US" sz="1200" u="sng" dirty="0">
              <a:solidFill>
                <a:schemeClr val="accent4"/>
              </a:solidFill>
              <a:latin typeface="Tahoma" panose="020B060403050404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95228" y="2455330"/>
            <a:ext cx="1301638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u="sng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     Ca</a:t>
            </a:r>
            <a:r>
              <a:rPr lang="en-US" altLang="zh-CN" sz="1200" u="sng" baseline="-250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2</a:t>
            </a:r>
            <a:r>
              <a:rPr lang="en-US" altLang="zh-CN" sz="1200" u="sng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Fe</a:t>
            </a:r>
            <a:r>
              <a:rPr lang="en-US" altLang="zh-CN" sz="1200" u="sng" baseline="-250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2</a:t>
            </a:r>
            <a:r>
              <a:rPr lang="en-US" altLang="zh-CN" sz="1200" u="sng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O</a:t>
            </a:r>
            <a:r>
              <a:rPr lang="en-US" altLang="zh-CN" sz="1200" u="sng" baseline="-250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5</a:t>
            </a:r>
            <a:r>
              <a:rPr lang="en-US" altLang="zh-CN" sz="1200" u="sng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     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93436" y="5445224"/>
            <a:ext cx="1097095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u="sng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   Magnetite  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9487" y="2620909"/>
            <a:ext cx="1380506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Mixing 4% quartz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09227" y="2482410"/>
            <a:ext cx="101502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u="sng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      RO       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99701" y="3316942"/>
            <a:ext cx="1244251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u="sng" dirty="0">
                <a:solidFill>
                  <a:schemeClr val="accent4"/>
                </a:solidFill>
                <a:latin typeface="Tahoma" panose="020B0604030504040204" pitchFamily="34" charset="0"/>
              </a:rPr>
              <a:t>M</a:t>
            </a:r>
            <a:r>
              <a:rPr lang="en-US" altLang="zh-CN" sz="1200" u="sng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agnetic phase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49487" y="3205564"/>
            <a:ext cx="1380506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Mixing 8% quartz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49487" y="3651719"/>
            <a:ext cx="146386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Mixing 12% quartz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49487" y="4461852"/>
            <a:ext cx="146386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Mixing 16% quartz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07809" y="4941168"/>
            <a:ext cx="146386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Mixing 20% quartz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366131" y="5661248"/>
            <a:ext cx="1463862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Mixing 24% quartz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7094" y="2879195"/>
            <a:ext cx="2204706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Percent of Mixed quartz wt.%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87101" y="2514962"/>
            <a:ext cx="694036" cy="276999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Basicity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97867" y="160690"/>
            <a:ext cx="103180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               </a:t>
            </a:r>
          </a:p>
          <a:p>
            <a:endParaRPr lang="en-US" altLang="zh-CN" sz="1200" dirty="0"/>
          </a:p>
          <a:p>
            <a:endParaRPr lang="zh-CN" altLang="en-US" sz="1200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997867" y="88531"/>
            <a:ext cx="24112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Grade of magnetic substances</a:t>
            </a:r>
          </a:p>
          <a:p>
            <a:r>
              <a:rPr lang="en-US" altLang="zh-CN" sz="1200" dirty="0" smtClean="0"/>
              <a:t>Yield of magnetic substance</a:t>
            </a:r>
          </a:p>
          <a:p>
            <a:r>
              <a:rPr lang="en-US" altLang="zh-CN" sz="1200" dirty="0" smtClean="0"/>
              <a:t>Recover rate of iron components</a:t>
            </a:r>
          </a:p>
          <a:p>
            <a:r>
              <a:rPr lang="en-US" altLang="zh-CN" sz="1200" dirty="0" smtClean="0"/>
              <a:t>Grade of modified slag</a:t>
            </a:r>
          </a:p>
          <a:p>
            <a:endParaRPr lang="zh-CN" altLang="en-US" sz="1200" dirty="0" smtClean="0"/>
          </a:p>
        </p:txBody>
      </p:sp>
      <p:cxnSp>
        <p:nvCxnSpPr>
          <p:cNvPr id="27" name="直接连接符 26"/>
          <p:cNvCxnSpPr/>
          <p:nvPr/>
        </p:nvCxnSpPr>
        <p:spPr bwMode="auto">
          <a:xfrm flipV="1">
            <a:off x="2699792" y="0"/>
            <a:ext cx="0" cy="2399034"/>
          </a:xfrm>
          <a:prstGeom prst="lin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直接连接符 27"/>
          <p:cNvCxnSpPr/>
          <p:nvPr/>
        </p:nvCxnSpPr>
        <p:spPr bwMode="auto">
          <a:xfrm flipV="1">
            <a:off x="3409105" y="83376"/>
            <a:ext cx="0" cy="2399034"/>
          </a:xfrm>
          <a:prstGeom prst="lin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矩形 28"/>
          <p:cNvSpPr/>
          <p:nvPr/>
        </p:nvSpPr>
        <p:spPr>
          <a:xfrm>
            <a:off x="567430" y="5938247"/>
            <a:ext cx="2841675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Phase of different modified slag with </a:t>
            </a:r>
          </a:p>
          <a:p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different percent of m</a:t>
            </a:r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ixed </a:t>
            </a:r>
            <a:r>
              <a:rPr lang="en-US" altLang="zh-CN" sz="1200" dirty="0" smtClean="0">
                <a:solidFill>
                  <a:schemeClr val="accent4"/>
                </a:solidFill>
                <a:latin typeface="Tahoma" panose="020B0604030504040204" pitchFamily="34" charset="0"/>
              </a:rPr>
              <a:t>quartz wt.%</a:t>
            </a:r>
            <a:endParaRPr lang="zh-CN" altLang="en-US" sz="12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2373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733425" y="731838"/>
            <a:ext cx="8086725" cy="563562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>
                <a:latin typeface="+mj-ea"/>
              </a:rPr>
              <a:t>Progress of Fine Modification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36867" name="内容占位符 2"/>
          <p:cNvSpPr>
            <a:spLocks noGrp="1"/>
          </p:cNvSpPr>
          <p:nvPr>
            <p:ph sz="half" idx="1"/>
          </p:nvPr>
        </p:nvSpPr>
        <p:spPr>
          <a:xfrm>
            <a:off x="684213" y="5661025"/>
            <a:ext cx="5040312" cy="709613"/>
          </a:xfrm>
          <a:solidFill>
            <a:schemeClr val="bg1"/>
          </a:solidFill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2000" smtClean="0">
                <a:ea typeface="宋体" panose="02010600030101010101" pitchFamily="2" charset="-122"/>
              </a:rPr>
              <a:t>Figure 3 Sketch of slag modification by a modifying furnace</a:t>
            </a:r>
            <a:endParaRPr lang="zh-CN" altLang="en-US" sz="2000" smtClean="0">
              <a:ea typeface="宋体" panose="02010600030101010101" pitchFamily="2" charset="-122"/>
            </a:endParaRPr>
          </a:p>
        </p:txBody>
      </p:sp>
      <p:pic>
        <p:nvPicPr>
          <p:cNvPr id="36868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1550988"/>
            <a:ext cx="6011863" cy="396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938" y="1539875"/>
            <a:ext cx="3203575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内容占位符 2"/>
          <p:cNvSpPr txBox="1">
            <a:spLocks/>
          </p:cNvSpPr>
          <p:nvPr/>
        </p:nvSpPr>
        <p:spPr bwMode="auto">
          <a:xfrm>
            <a:off x="5940425" y="5268913"/>
            <a:ext cx="3262313" cy="1255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  <a:defRPr/>
            </a:pPr>
            <a:r>
              <a:rPr lang="en-US" altLang="zh-CN" sz="2000" dirty="0" smtClean="0">
                <a:latin typeface="+mj-ea"/>
                <a:ea typeface="+mj-ea"/>
              </a:rPr>
              <a:t>Figure 4 Modifying furnace (1-</a:t>
            </a:r>
            <a:r>
              <a:rPr lang="zh-CN" altLang="zh-CN" sz="2000" dirty="0" smtClean="0">
                <a:latin typeface="+mj-ea"/>
                <a:ea typeface="+mj-ea"/>
              </a:rPr>
              <a:t> </a:t>
            </a:r>
            <a:r>
              <a:rPr lang="en-US" altLang="zh-CN" sz="2000" dirty="0" smtClean="0">
                <a:latin typeface="+mj-ea"/>
                <a:ea typeface="+mj-ea"/>
              </a:rPr>
              <a:t>Modifying Chamber (</a:t>
            </a:r>
            <a:r>
              <a:rPr lang="en-US" altLang="zh-CN" sz="2000" dirty="0" err="1" smtClean="0">
                <a:latin typeface="+mj-ea"/>
                <a:ea typeface="+mj-ea"/>
              </a:rPr>
              <a:t>MCh</a:t>
            </a:r>
            <a:r>
              <a:rPr lang="en-US" altLang="zh-CN" sz="2000" dirty="0" smtClean="0">
                <a:latin typeface="+mj-ea"/>
                <a:ea typeface="+mj-ea"/>
              </a:rPr>
              <a:t>), 2- Cyclone Furnace (</a:t>
            </a:r>
            <a:r>
              <a:rPr lang="en-US" altLang="zh-CN" sz="2000" dirty="0" err="1" smtClean="0">
                <a:latin typeface="+mj-ea"/>
                <a:ea typeface="+mj-ea"/>
              </a:rPr>
              <a:t>Cfu</a:t>
            </a:r>
            <a:r>
              <a:rPr lang="en-US" altLang="zh-CN" sz="2000" dirty="0" smtClean="0">
                <a:latin typeface="+mj-ea"/>
                <a:ea typeface="+mj-ea"/>
              </a:rPr>
              <a:t>), 3-Hopper)</a:t>
            </a:r>
            <a:endParaRPr lang="zh-CN" altLang="zh-CN" sz="2000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ransition advTm="80918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ea"/>
              </a:rPr>
              <a:t>Progress of </a:t>
            </a:r>
            <a:r>
              <a:rPr lang="en-US" altLang="zh-CN" dirty="0">
                <a:latin typeface="+mj-ea"/>
              </a:rPr>
              <a:t>F</a:t>
            </a:r>
            <a:r>
              <a:rPr lang="en-US" altLang="zh-CN" dirty="0" smtClean="0">
                <a:latin typeface="+mj-ea"/>
              </a:rPr>
              <a:t>ine Modification</a:t>
            </a:r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4096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40964" name="图片 2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93"/>
          <a:stretch/>
        </p:blipFill>
        <p:spPr bwMode="auto">
          <a:xfrm>
            <a:off x="284333" y="1469169"/>
            <a:ext cx="4280113" cy="1625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6" name="矩形 2"/>
          <p:cNvSpPr>
            <a:spLocks noChangeArrowheads="1"/>
          </p:cNvSpPr>
          <p:nvPr/>
        </p:nvSpPr>
        <p:spPr bwMode="auto">
          <a:xfrm>
            <a:off x="272766" y="3222355"/>
            <a:ext cx="430324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800" dirty="0">
                <a:latin typeface="Arial" panose="020B0604020202020204" pitchFamily="34" charset="0"/>
              </a:rPr>
              <a:t>Figure 5 - Photos of slag modification in the modifying furnace (A) view from </a:t>
            </a:r>
            <a:r>
              <a:rPr lang="en-US" altLang="zh-CN" sz="1800" dirty="0" err="1">
                <a:latin typeface="Arial" panose="020B0604020202020204" pitchFamily="34" charset="0"/>
              </a:rPr>
              <a:t>CFu</a:t>
            </a:r>
            <a:r>
              <a:rPr lang="en-US" altLang="zh-CN" sz="1800" dirty="0">
                <a:latin typeface="Arial" panose="020B0604020202020204" pitchFamily="34" charset="0"/>
              </a:rPr>
              <a:t> top (B) modified slag </a:t>
            </a:r>
            <a:r>
              <a:rPr lang="en-US" altLang="zh-CN" sz="1800" dirty="0" smtClean="0">
                <a:latin typeface="Arial" panose="020B0604020202020204" pitchFamily="34" charset="0"/>
              </a:rPr>
              <a:t>tapping</a:t>
            </a:r>
            <a:endParaRPr lang="zh-CN" altLang="zh-CN" sz="1800" dirty="0">
              <a:latin typeface="Arial" panose="020B060402020202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685485"/>
              </p:ext>
            </p:extLst>
          </p:nvPr>
        </p:nvGraphicFramePr>
        <p:xfrm>
          <a:off x="291887" y="4648763"/>
          <a:ext cx="8518524" cy="1371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4343"/>
                <a:gridCol w="1352671"/>
                <a:gridCol w="2000679"/>
                <a:gridCol w="1840152"/>
                <a:gridCol w="2000679"/>
              </a:tblGrid>
              <a:tr h="40068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Glass-ceramics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Sintering rate / %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Bending strength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/ MPa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Vikers</a:t>
                      </a:r>
                      <a:r>
                        <a:rPr lang="en-US" sz="1800" kern="100" dirty="0">
                          <a:effectLst/>
                        </a:rPr>
                        <a:t> hardness</a:t>
                      </a:r>
                      <a:endParaRPr lang="zh-CN" sz="1800" kern="1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/ </a:t>
                      </a:r>
                      <a:r>
                        <a:rPr lang="en-US" sz="1800" kern="100" dirty="0" err="1">
                          <a:effectLst/>
                        </a:rPr>
                        <a:t>GPa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Water absorption</a:t>
                      </a:r>
                      <a:endParaRPr lang="zh-CN" sz="1800" kern="1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rate / %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/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C00000"/>
                          </a:solidFill>
                          <a:effectLst/>
                        </a:rPr>
                        <a:t>GC1</a:t>
                      </a:r>
                      <a:endParaRPr lang="zh-CN" sz="1800" b="1" kern="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solidFill>
                            <a:srgbClr val="C00000"/>
                          </a:solidFill>
                          <a:effectLst/>
                        </a:rPr>
                        <a:t>10.45</a:t>
                      </a:r>
                      <a:endParaRPr lang="zh-CN" sz="1800" b="1" kern="100">
                        <a:solidFill>
                          <a:srgbClr val="C0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C00000"/>
                          </a:solidFill>
                          <a:effectLst/>
                        </a:rPr>
                        <a:t>146.46</a:t>
                      </a:r>
                      <a:endParaRPr lang="zh-CN" sz="1800" b="1" kern="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>
                          <a:solidFill>
                            <a:srgbClr val="C00000"/>
                          </a:solidFill>
                          <a:effectLst/>
                        </a:rPr>
                        <a:t>6.23</a:t>
                      </a:r>
                      <a:endParaRPr lang="zh-CN" sz="1800" b="1" kern="100">
                        <a:solidFill>
                          <a:srgbClr val="C0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C00000"/>
                          </a:solidFill>
                          <a:effectLst/>
                        </a:rPr>
                        <a:t>0.07</a:t>
                      </a:r>
                      <a:endParaRPr lang="zh-CN" sz="1800" b="1" kern="1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chemeClr val="tx1"/>
                          </a:solidFill>
                          <a:effectLst/>
                        </a:rPr>
                        <a:t>GC2</a:t>
                      </a:r>
                      <a:endParaRPr lang="zh-CN" sz="1800" kern="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</a:rPr>
                        <a:t>9.15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120.57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6.79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1.63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GC3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3.29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17.36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None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10.01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2" marR="68582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图片 34" descr="E:\微云同步\改质炉试验\常熟改质渣研究\改质渣直接GC\DSC089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59434"/>
            <a:ext cx="2305050" cy="160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右箭头 2"/>
          <p:cNvSpPr/>
          <p:nvPr/>
        </p:nvSpPr>
        <p:spPr bwMode="auto">
          <a:xfrm>
            <a:off x="3899596" y="2036489"/>
            <a:ext cx="1824532" cy="240384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1" name="矩形 27"/>
          <p:cNvSpPr>
            <a:spLocks noChangeArrowheads="1"/>
          </p:cNvSpPr>
          <p:nvPr/>
        </p:nvSpPr>
        <p:spPr bwMode="auto">
          <a:xfrm>
            <a:off x="1694326" y="4346662"/>
            <a:ext cx="6735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800" dirty="0">
                <a:latin typeface="Arial" panose="020B0604020202020204" pitchFamily="34" charset="0"/>
              </a:rPr>
              <a:t>Table 5 – </a:t>
            </a:r>
            <a:r>
              <a:rPr lang="en-US" altLang="zh-CN" sz="1800" dirty="0" smtClean="0">
                <a:latin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</a:rPr>
              <a:t>mechanical properties of glass-ceramics</a:t>
            </a:r>
            <a:endParaRPr lang="zh-CN" altLang="zh-CN" sz="1800" dirty="0">
              <a:latin typeface="Arial" panose="020B0604020202020204" pitchFamily="34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84333" y="6103190"/>
            <a:ext cx="5000625" cy="36988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FF0000"/>
                </a:solidFill>
                <a:latin typeface="Arial" charset="0"/>
              </a:rPr>
              <a:t>National Standard</a:t>
            </a:r>
            <a:r>
              <a:rPr lang="zh-CN" altLang="en-US" dirty="0">
                <a:solidFill>
                  <a:srgbClr val="FF0000"/>
                </a:solidFill>
                <a:latin typeface="Arial" charset="0"/>
              </a:rPr>
              <a:t>：</a:t>
            </a:r>
            <a:r>
              <a:rPr lang="en-US" altLang="zh-CN" kern="100" dirty="0">
                <a:latin typeface="Arial" charset="0"/>
              </a:rPr>
              <a:t>Bending strength</a:t>
            </a:r>
            <a:r>
              <a:rPr lang="en-US" altLang="zh-CN" dirty="0">
                <a:solidFill>
                  <a:srgbClr val="FF0000"/>
                </a:solidFill>
                <a:latin typeface="Arial" charset="0"/>
              </a:rPr>
              <a:t> &gt; 30MPa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矩形 2"/>
          <p:cNvSpPr>
            <a:spLocks noChangeArrowheads="1"/>
          </p:cNvSpPr>
          <p:nvPr/>
        </p:nvSpPr>
        <p:spPr bwMode="auto">
          <a:xfrm>
            <a:off x="5062207" y="3017962"/>
            <a:ext cx="43032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800" dirty="0">
                <a:latin typeface="Arial" panose="020B0604020202020204" pitchFamily="34" charset="0"/>
              </a:rPr>
              <a:t>Figure </a:t>
            </a:r>
            <a:r>
              <a:rPr lang="en-US" altLang="zh-CN" sz="1800" dirty="0" smtClean="0">
                <a:latin typeface="Arial" panose="020B0604020202020204" pitchFamily="34" charset="0"/>
              </a:rPr>
              <a:t>6 – Samples of glass-ceramics from hot slag</a:t>
            </a:r>
            <a:endParaRPr lang="zh-CN" altLang="zh-CN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4686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Discussion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9098" y="1441251"/>
            <a:ext cx="4069208" cy="5228109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altLang="zh-CN" sz="2400" dirty="0"/>
              <a:t>Hot slag at 1400-1600ºC is also a good reaction medium to dispose hazardous solid waste, such as municipal solid waste (MSW), dried sludge and CRD </a:t>
            </a:r>
            <a:r>
              <a:rPr lang="en-GB" altLang="zh-CN" sz="2400" dirty="0" smtClean="0"/>
              <a:t>glass. </a:t>
            </a:r>
          </a:p>
          <a:p>
            <a:pPr>
              <a:spcBef>
                <a:spcPts val="1200"/>
              </a:spcBef>
            </a:pPr>
            <a:r>
              <a:rPr lang="en-GB" altLang="zh-CN" sz="2400" dirty="0">
                <a:solidFill>
                  <a:srgbClr val="FF0000"/>
                </a:solidFill>
              </a:rPr>
              <a:t> </a:t>
            </a:r>
            <a:r>
              <a:rPr lang="en-GB" altLang="zh-CN" sz="2400" dirty="0"/>
              <a:t>If those hazardous solid waste are directly added into hot slag, </a:t>
            </a:r>
            <a:r>
              <a:rPr lang="en-GB" altLang="zh-CN" sz="2400" dirty="0">
                <a:solidFill>
                  <a:srgbClr val="FF0000"/>
                </a:solidFill>
              </a:rPr>
              <a:t>not only melting energy consumption of hot slag will be saved, but also more benefits </a:t>
            </a:r>
            <a:r>
              <a:rPr lang="en-GB" altLang="zh-CN" sz="2400" dirty="0" smtClean="0">
                <a:solidFill>
                  <a:srgbClr val="FF0000"/>
                </a:solidFill>
              </a:rPr>
              <a:t>(environment\ resources) will </a:t>
            </a:r>
            <a:r>
              <a:rPr lang="en-GB" altLang="zh-CN" sz="2400" dirty="0">
                <a:solidFill>
                  <a:srgbClr val="FF0000"/>
                </a:solidFill>
              </a:rPr>
              <a:t>be obtained. </a:t>
            </a:r>
          </a:p>
          <a:p>
            <a:pPr>
              <a:spcBef>
                <a:spcPts val="1200"/>
              </a:spcBef>
            </a:pPr>
            <a:endParaRPr lang="en-GB" altLang="zh-CN" sz="2400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1513" y="4869160"/>
            <a:ext cx="4662488" cy="143004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kern="1200" dirty="0" smtClean="0">
                <a:latin typeface="Arial" charset="0"/>
              </a:rPr>
              <a:t>An </a:t>
            </a:r>
            <a:r>
              <a:rPr lang="en-US" altLang="zh-CN" sz="1800" kern="1200" dirty="0">
                <a:latin typeface="Arial" charset="0"/>
              </a:rPr>
              <a:t>electric cold top </a:t>
            </a:r>
            <a:r>
              <a:rPr lang="en-US" altLang="zh-CN" sz="1800" kern="1200" dirty="0" smtClean="0">
                <a:latin typeface="Arial" charset="0"/>
              </a:rPr>
              <a:t>furnace is </a:t>
            </a:r>
            <a:r>
              <a:rPr lang="en-US" altLang="zh-CN" sz="1800" kern="1200" dirty="0">
                <a:latin typeface="Arial" charset="0"/>
              </a:rPr>
              <a:t>particularly suited for the vitrification of wastes containing a large amount of highly volatile heavy metals. </a:t>
            </a:r>
            <a:endParaRPr lang="zh-CN" altLang="en-US" sz="1800" dirty="0"/>
          </a:p>
          <a:p>
            <a:pPr marL="0" indent="0">
              <a:buNone/>
            </a:pPr>
            <a:endParaRPr lang="zh-CN" altLang="en-US" sz="1800" dirty="0"/>
          </a:p>
        </p:txBody>
      </p:sp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786" y="731215"/>
            <a:ext cx="4052888" cy="281965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4481513" y="3578772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270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1400" b="1" kern="0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Figure 17 </a:t>
            </a:r>
            <a:r>
              <a:rPr lang="en-US" altLang="zh-CN" sz="1400" b="1" kern="0" dirty="0">
                <a:solidFill>
                  <a:srgbClr val="0D0D0D"/>
                </a:solidFill>
                <a:latin typeface="Times New Roman" panose="02020603050405020304" pitchFamily="18" charset="0"/>
                <a:ea typeface="AdvPSTim"/>
                <a:cs typeface="Times New Roman" panose="02020603050405020304" pitchFamily="18" charset="0"/>
              </a:rPr>
              <a:t> Scheme of a continuous electric cold-top furnace. (1) Batch feeding; (2) batch; (3) melting tank; (4) electrodes; (5) throat; (6) riser; (7) crown; (8) closing. </a:t>
            </a:r>
            <a:r>
              <a:rPr lang="en-US" altLang="zh-CN" sz="1400" b="1" kern="0" dirty="0" smtClean="0">
                <a:solidFill>
                  <a:srgbClr val="08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[13]</a:t>
            </a:r>
            <a:endParaRPr lang="zh-CN" altLang="zh-CN" sz="1400" kern="1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098" y="6538212"/>
            <a:ext cx="8589366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1200" kern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 Chen </a:t>
            </a:r>
            <a:r>
              <a:rPr lang="en-US" altLang="zh-CN" sz="1200" kern="0" dirty="0">
                <a:solidFill>
                  <a:srgbClr val="000000"/>
                </a:solidFill>
                <a:latin typeface="Times New Roman" panose="02020603050405020304" pitchFamily="18" charset="0"/>
              </a:rPr>
              <a:t>J. Glass Electric Melting Furnace Technology. Beijing: Chemical Industry Press; 2007. (In Chinese)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333976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Discussion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1419225"/>
            <a:ext cx="4177159" cy="2871371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altLang="zh-CN" sz="2400" dirty="0"/>
              <a:t>Recovery of valuable metals during modification process is another meaningful researches trend. </a:t>
            </a:r>
            <a:endParaRPr lang="en-GB" altLang="zh-CN" sz="2400" dirty="0" smtClean="0"/>
          </a:p>
          <a:p>
            <a:pPr>
              <a:spcBef>
                <a:spcPts val="1200"/>
              </a:spcBef>
            </a:pPr>
            <a:r>
              <a:rPr lang="en-GB" altLang="zh-CN" sz="2400" dirty="0" smtClean="0">
                <a:solidFill>
                  <a:srgbClr val="FF0000"/>
                </a:solidFill>
              </a:rPr>
              <a:t>Economy </a:t>
            </a:r>
            <a:r>
              <a:rPr lang="en-US" altLang="zh-CN" sz="2400" dirty="0" smtClean="0">
                <a:solidFill>
                  <a:srgbClr val="FF0000"/>
                </a:solidFill>
              </a:rPr>
              <a:t>could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be improved by such linkage between </a:t>
            </a:r>
            <a:r>
              <a:rPr lang="en-GB" altLang="zh-CN" sz="2400" dirty="0" smtClean="0">
                <a:solidFill>
                  <a:srgbClr val="FF0000"/>
                </a:solidFill>
              </a:rPr>
              <a:t>recovering metals and modifying slag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r>
              <a:rPr lang="en-GB" altLang="zh-CN" sz="2400" dirty="0" smtClean="0">
                <a:solidFill>
                  <a:srgbClr val="FF0000"/>
                </a:solidFill>
              </a:rPr>
              <a:t> </a:t>
            </a:r>
          </a:p>
          <a:p>
            <a:pPr>
              <a:spcBef>
                <a:spcPts val="1200"/>
              </a:spcBef>
            </a:pPr>
            <a:endParaRPr lang="en-GB" altLang="zh-CN" sz="2400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sz="2400" dirty="0"/>
          </a:p>
        </p:txBody>
      </p:sp>
      <p:pic>
        <p:nvPicPr>
          <p:cNvPr id="46081" name="图片 2"/>
          <p:cNvPicPr>
            <a:picLocks noChangeAspect="1" noChangeArrowheads="1"/>
          </p:cNvPicPr>
          <p:nvPr/>
        </p:nvPicPr>
        <p:blipFill>
          <a:blip r:embed="rId2">
            <a:lum contrast="14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58" t="6352" r="10272" b="6953"/>
          <a:stretch>
            <a:fillRect/>
          </a:stretch>
        </p:blipFill>
        <p:spPr bwMode="auto">
          <a:xfrm>
            <a:off x="4788497" y="836712"/>
            <a:ext cx="3730136" cy="351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139952" y="4544517"/>
            <a:ext cx="465544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27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1" i="0" u="none" strike="noStrike" cap="none" normalizeH="0" baseline="0" dirty="0" smtClean="0" bmk="_Ref447034979">
                <a:ln>
                  <a:noFill/>
                </a:ln>
                <a:solidFill>
                  <a:srgbClr val="0D0D0D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Figure 18  The IPBM (in-plant byproduct melting process) concept </a:t>
            </a:r>
            <a:r>
              <a:rPr kumimoji="0" lang="en-US" altLang="zh-CN" sz="1000" b="1" i="0" u="none" strike="noStrike" cap="none" normalizeH="0" baseline="0" dirty="0" smtClean="0" bmk="_Ref447034979">
                <a:ln>
                  <a:noFill/>
                </a:ln>
                <a:solidFill>
                  <a:srgbClr val="08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[19]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417" y="4975761"/>
            <a:ext cx="8713662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zh-CN" sz="1600" dirty="0"/>
              <a:t> </a:t>
            </a:r>
            <a:r>
              <a:rPr lang="en-US" altLang="zh-CN" sz="1600" dirty="0"/>
              <a:t>MEFOS, </a:t>
            </a:r>
            <a:r>
              <a:rPr lang="en-US" altLang="zh-CN" sz="1600" dirty="0" err="1"/>
              <a:t>FEhS</a:t>
            </a:r>
            <a:r>
              <a:rPr lang="en-US" altLang="zh-CN" sz="1600" dirty="0"/>
              <a:t> and CRM: steel slag and other metallurgical solid wastes, such as dust, </a:t>
            </a:r>
            <a:r>
              <a:rPr lang="en-US" altLang="zh-CN" sz="1600" dirty="0" err="1"/>
              <a:t>millscale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etc</a:t>
            </a:r>
            <a:r>
              <a:rPr lang="en-US" altLang="zh-CN" sz="1600" dirty="0"/>
              <a:t> were reduced by a DC </a:t>
            </a:r>
            <a:r>
              <a:rPr lang="en-US" altLang="zh-CN" sz="1600" dirty="0" smtClean="0"/>
              <a:t>furnace, </a:t>
            </a:r>
            <a:r>
              <a:rPr lang="en-US" altLang="zh-CN" sz="1600" dirty="0"/>
              <a:t>and </a:t>
            </a:r>
            <a:r>
              <a:rPr lang="en-US" altLang="zh-CN" sz="1600" dirty="0" smtClean="0"/>
              <a:t> valuable </a:t>
            </a:r>
            <a:r>
              <a:rPr lang="en-US" altLang="zh-CN" sz="1600" dirty="0"/>
              <a:t>metals such as Fe, </a:t>
            </a:r>
            <a:r>
              <a:rPr lang="en-US" altLang="zh-CN" sz="1600" dirty="0" err="1"/>
              <a:t>Mn</a:t>
            </a:r>
            <a:r>
              <a:rPr lang="en-US" altLang="zh-CN" sz="1600" dirty="0"/>
              <a:t>, V, Ni and Cr were recovered in a metal (alloy) phase and the modified slag were converted into various slag products, such as clinker cement material, hydraulic binder, slag stones or metallurgical powder for steel desulfurization.</a:t>
            </a:r>
            <a:endParaRPr lang="zh-CN" altLang="en-US" sz="1600" dirty="0" smtClean="0"/>
          </a:p>
        </p:txBody>
      </p:sp>
      <p:sp>
        <p:nvSpPr>
          <p:cNvPr id="7" name="矩形 6"/>
          <p:cNvSpPr/>
          <p:nvPr/>
        </p:nvSpPr>
        <p:spPr>
          <a:xfrm>
            <a:off x="0" y="6337388"/>
            <a:ext cx="7965839" cy="4314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just">
              <a:lnSpc>
                <a:spcPts val="1300"/>
              </a:lnSpc>
              <a:spcAft>
                <a:spcPts val="0"/>
              </a:spcAft>
              <a:buSzPts val="1000"/>
            </a:pPr>
            <a:r>
              <a:rPr lang="en-GB" altLang="zh-CN" sz="1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19. G</a:t>
            </a:r>
            <a:r>
              <a:rPr lang="en-GB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. Ye, E. </a:t>
            </a:r>
            <a:r>
              <a:rPr lang="en-GB" altLang="zh-CN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Burström</a:t>
            </a:r>
            <a:r>
              <a:rPr lang="en-GB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, M. Kuhn, J. </a:t>
            </a:r>
            <a:r>
              <a:rPr lang="en-GB" altLang="zh-CN" sz="12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Piret</a:t>
            </a:r>
            <a:r>
              <a:rPr lang="en-GB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, “Reduction of steel-making slags for recovery of valuable metals and oxide materials”, </a:t>
            </a:r>
            <a:r>
              <a:rPr lang="en-GB" altLang="zh-CN" sz="1200" i="1" dirty="0">
                <a:latin typeface="Calibri" panose="020F0502020204030204" pitchFamily="34" charset="0"/>
                <a:cs typeface="Times New Roman" panose="02020603050405020304" pitchFamily="18" charset="0"/>
              </a:rPr>
              <a:t>Scandinavian Journal of Metallurgy</a:t>
            </a:r>
            <a:r>
              <a:rPr lang="en-GB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GB" altLang="zh-CN" sz="1200" b="1" dirty="0">
                <a:latin typeface="Calibri" panose="020F0502020204030204" pitchFamily="34" charset="0"/>
                <a:cs typeface="Times New Roman" panose="02020603050405020304" pitchFamily="18" charset="0"/>
              </a:rPr>
              <a:t>32</a:t>
            </a:r>
            <a:r>
              <a:rPr lang="en-GB" altLang="zh-CN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 7-14 (2003).</a:t>
            </a:r>
            <a:endParaRPr lang="zh-CN" altLang="zh-CN" sz="1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7037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Discussion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8085" y="1556793"/>
            <a:ext cx="8951654" cy="4680520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altLang="zh-CN" sz="2400" dirty="0"/>
              <a:t>Some critical issues </a:t>
            </a:r>
            <a:r>
              <a:rPr lang="en-GB" altLang="zh-CN" sz="2400" dirty="0" smtClean="0"/>
              <a:t>: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altLang="zh-CN" sz="2400" dirty="0" smtClean="0"/>
              <a:t>Low viscosity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flowability</a:t>
            </a:r>
            <a:r>
              <a:rPr lang="zh-CN" altLang="en-US" sz="2400" dirty="0" smtClean="0"/>
              <a:t>）</a:t>
            </a:r>
            <a:r>
              <a:rPr lang="en-GB" altLang="zh-CN" sz="2400" dirty="0" smtClean="0"/>
              <a:t>of </a:t>
            </a:r>
            <a:r>
              <a:rPr lang="en-GB" altLang="zh-CN" sz="2400" dirty="0"/>
              <a:t>hot slag during </a:t>
            </a:r>
            <a:r>
              <a:rPr lang="en-GB" altLang="zh-CN" sz="2400" dirty="0" smtClean="0"/>
              <a:t>modification. 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altLang="zh-CN" sz="2400" dirty="0" smtClean="0"/>
              <a:t>Heat </a:t>
            </a:r>
            <a:r>
              <a:rPr lang="en-GB" altLang="zh-CN" sz="2400" dirty="0"/>
              <a:t>conservations of hot slag after </a:t>
            </a:r>
            <a:r>
              <a:rPr lang="en-GB" altLang="zh-CN" sz="2400" dirty="0" smtClean="0"/>
              <a:t>tapped</a:t>
            </a:r>
            <a:r>
              <a:rPr lang="zh-CN" altLang="en-US" sz="2400" dirty="0" smtClean="0"/>
              <a:t>；</a:t>
            </a:r>
            <a:r>
              <a:rPr lang="en-GB" altLang="zh-CN" sz="2400" dirty="0" smtClean="0"/>
              <a:t>Related </a:t>
            </a:r>
            <a:r>
              <a:rPr lang="en-GB" altLang="zh-CN" sz="2400" dirty="0"/>
              <a:t>measures, such as slag insulation agent, preheating slag ladle and a special heat preservation ladle should be adopted. </a:t>
            </a:r>
            <a:endParaRPr lang="en-GB" altLang="zh-CN" sz="2400" dirty="0" smtClean="0"/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altLang="zh-CN" sz="2400" dirty="0"/>
              <a:t>Online quality control for raw hot slag or modified slag. 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altLang="zh-CN" sz="2400" dirty="0" smtClean="0"/>
              <a:t>Performance </a:t>
            </a:r>
            <a:r>
              <a:rPr lang="en-GB" altLang="zh-CN" sz="2400" dirty="0"/>
              <a:t>and environmental effects of </a:t>
            </a:r>
            <a:r>
              <a:rPr lang="en-US" altLang="zh-CN" sz="2400" dirty="0" smtClean="0"/>
              <a:t>modified</a:t>
            </a:r>
            <a:r>
              <a:rPr lang="en-GB" altLang="zh-CN" sz="2400" dirty="0" smtClean="0"/>
              <a:t> </a:t>
            </a:r>
            <a:r>
              <a:rPr lang="en-GB" altLang="zh-CN" sz="2400" dirty="0"/>
              <a:t>materials on its application. 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en-GB" altLang="zh-CN" sz="2400" dirty="0" smtClean="0"/>
              <a:t>Matching </a:t>
            </a:r>
            <a:r>
              <a:rPr lang="en-GB" altLang="zh-CN" sz="2400" dirty="0"/>
              <a:t>of energy flow and mass flow for the whole </a:t>
            </a:r>
            <a:r>
              <a:rPr lang="en-GB" altLang="zh-CN" sz="2400" dirty="0" smtClean="0"/>
              <a:t>processes, </a:t>
            </a:r>
            <a:r>
              <a:rPr lang="en-GB" altLang="zh-CN" sz="2400" dirty="0"/>
              <a:t>especially for fine modification process. </a:t>
            </a:r>
            <a:endParaRPr lang="en-GB" altLang="zh-CN" sz="2400" dirty="0" smtClean="0"/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endParaRPr lang="en-GB" altLang="zh-CN" sz="2400" dirty="0" smtClean="0"/>
          </a:p>
          <a:p>
            <a:pPr>
              <a:spcBef>
                <a:spcPts val="600"/>
              </a:spcBef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544727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4" y="1419225"/>
            <a:ext cx="8283575" cy="3809975"/>
          </a:xfrm>
        </p:spPr>
        <p:txBody>
          <a:bodyPr/>
          <a:lstStyle/>
          <a:p>
            <a:r>
              <a:rPr lang="en-GB" altLang="zh-CN" sz="2400" b="1" dirty="0"/>
              <a:t>As hot slag is liquid when taped, integrated utilization of waste heat and mass to produce value-added materials (hot slag modified method) has a higher energy and exergy recovery </a:t>
            </a:r>
            <a:r>
              <a:rPr lang="en-GB" altLang="zh-CN" sz="2400" b="1" dirty="0" smtClean="0"/>
              <a:t>efficiency</a:t>
            </a:r>
          </a:p>
          <a:p>
            <a:r>
              <a:rPr lang="en-GB" altLang="zh-CN" sz="2400" b="1" dirty="0"/>
              <a:t> </a:t>
            </a:r>
            <a:r>
              <a:rPr lang="en-US" altLang="zh-CN" sz="2400" b="1" dirty="0" smtClean="0"/>
              <a:t>H</a:t>
            </a:r>
            <a:r>
              <a:rPr lang="en-GB" altLang="zh-CN" sz="2400" b="1" dirty="0" err="1" smtClean="0"/>
              <a:t>ot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slag modified </a:t>
            </a:r>
            <a:r>
              <a:rPr lang="en-GB" altLang="zh-CN" sz="2400" b="1" dirty="0"/>
              <a:t>method </a:t>
            </a:r>
            <a:r>
              <a:rPr lang="en-GB" altLang="zh-CN" sz="2400" b="1" dirty="0"/>
              <a:t>will </a:t>
            </a:r>
            <a:r>
              <a:rPr lang="en-GB" altLang="zh-CN" sz="2400" b="1" dirty="0"/>
              <a:t>promote formation of </a:t>
            </a:r>
            <a:r>
              <a:rPr lang="en-GB" altLang="zh-CN" sz="2400" b="1" dirty="0">
                <a:solidFill>
                  <a:srgbClr val="FF0000"/>
                </a:solidFill>
              </a:rPr>
              <a:t>a new and high efficient industrial ecologic chain (both energy and mass flow) among metallurgy, environment and silicate industry in the future.</a:t>
            </a:r>
            <a:endParaRPr lang="zh-CN" altLang="zh-CN" sz="2400" b="1" dirty="0">
              <a:solidFill>
                <a:srgbClr val="FF0000"/>
              </a:solidFill>
            </a:endParaRPr>
          </a:p>
          <a:p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453960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45779" y="2132856"/>
            <a:ext cx="7772400" cy="150018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zh-CN" sz="5400" dirty="0" smtClean="0">
                <a:latin typeface="Arial" panose="020B0604020202020204" pitchFamily="34" charset="0"/>
                <a:ea typeface="宋体" panose="02010600030101010101" pitchFamily="2" charset="-122"/>
              </a:rPr>
              <a:t>Thank</a:t>
            </a:r>
            <a:r>
              <a:rPr lang="zh-CN" altLang="en-US" sz="5400" dirty="0" smtClean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5400" dirty="0" smtClean="0">
                <a:latin typeface="Arial" panose="020B0604020202020204" pitchFamily="34" charset="0"/>
                <a:ea typeface="宋体" panose="02010600030101010101" pitchFamily="2" charset="-122"/>
              </a:rPr>
              <a:t>you!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zh-CN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eaLnBrk="1" hangingPunct="1"/>
            <a:r>
              <a:rPr lang="en-GB" altLang="zh-CN" dirty="0" smtClean="0"/>
              <a:t>Yu </a:t>
            </a:r>
            <a:r>
              <a:rPr lang="en-GB" altLang="zh-CN" dirty="0"/>
              <a:t>LI </a:t>
            </a:r>
            <a:r>
              <a:rPr lang="en-GB" altLang="zh-CN" dirty="0" smtClean="0"/>
              <a:t>, </a:t>
            </a:r>
            <a:r>
              <a:rPr lang="en-GB" altLang="zh-CN" dirty="0" err="1"/>
              <a:t>Wenbin</a:t>
            </a:r>
            <a:r>
              <a:rPr lang="en-GB" altLang="zh-CN" dirty="0"/>
              <a:t> </a:t>
            </a:r>
            <a:r>
              <a:rPr lang="en-GB" altLang="zh-CN" dirty="0" smtClean="0"/>
              <a:t>DAI, </a:t>
            </a:r>
            <a:r>
              <a:rPr lang="en-GB" altLang="zh-CN" dirty="0" err="1"/>
              <a:t>Daqiang</a:t>
            </a:r>
            <a:r>
              <a:rPr lang="en-GB" altLang="zh-CN" dirty="0"/>
              <a:t> </a:t>
            </a:r>
            <a:r>
              <a:rPr lang="en-GB" altLang="zh-CN" dirty="0" smtClean="0"/>
              <a:t>CANG,  </a:t>
            </a:r>
            <a:r>
              <a:rPr lang="en-GB" altLang="zh-CN" dirty="0" err="1" smtClean="0"/>
              <a:t>Zhancheng</a:t>
            </a:r>
            <a:r>
              <a:rPr lang="en-GB" altLang="zh-CN" dirty="0" smtClean="0"/>
              <a:t> </a:t>
            </a:r>
            <a:r>
              <a:rPr lang="en-GB" altLang="zh-CN" dirty="0" err="1"/>
              <a:t>Guo</a:t>
            </a:r>
            <a:r>
              <a:rPr lang="en-GB" altLang="zh-CN" dirty="0"/>
              <a:t> </a:t>
            </a:r>
            <a:endParaRPr lang="en-GB" altLang="zh-CN" dirty="0" smtClean="0"/>
          </a:p>
          <a:p>
            <a:pPr algn="ctr" eaLnBrk="1" hangingPunct="1"/>
            <a:endParaRPr lang="en-GB" altLang="zh-CN" dirty="0" smtClean="0"/>
          </a:p>
        </p:txBody>
      </p:sp>
    </p:spTree>
  </p:cSld>
  <p:clrMapOvr>
    <a:masterClrMapping/>
  </p:clrMapOvr>
  <p:transition advTm="237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anose="02010600030101010101" pitchFamily="2" charset="-122"/>
              </a:rPr>
              <a:t>Outline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441132"/>
              </p:ext>
            </p:extLst>
          </p:nvPr>
        </p:nvGraphicFramePr>
        <p:xfrm>
          <a:off x="899592" y="1700808"/>
          <a:ext cx="720080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advTm="686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1" descr="G:\video\实验、工作 pic\唐山钢渣小试线2010-1\照片\100_11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540250"/>
            <a:ext cx="2087563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13" descr="DSC0229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58"/>
          <a:stretch>
            <a:fillRect/>
          </a:stretch>
        </p:blipFill>
        <p:spPr bwMode="auto">
          <a:xfrm>
            <a:off x="7048500" y="2781300"/>
            <a:ext cx="198755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Introduction</a:t>
            </a:r>
            <a:endParaRPr lang="zh-CN" altLang="zh-CN" dirty="0" smtClean="0">
              <a:ea typeface="宋体" panose="02010600030101010101" pitchFamily="2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179388" y="1371600"/>
            <a:ext cx="7696200" cy="5356225"/>
          </a:xfrm>
        </p:spPr>
        <p:txBody>
          <a:bodyPr/>
          <a:lstStyle/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400" b="1" dirty="0" smtClean="0">
                <a:ea typeface="宋体" pitchFamily="2" charset="-122"/>
              </a:rPr>
              <a:t>Problems about slag in iron and steel industry 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p"/>
              <a:defRPr/>
            </a:pPr>
            <a:r>
              <a:rPr lang="en-US" altLang="zh-CN" sz="2400" b="1" dirty="0" smtClean="0">
                <a:ea typeface="宋体" pitchFamily="2" charset="-122"/>
              </a:rPr>
              <a:t>Huge amount </a:t>
            </a:r>
            <a:r>
              <a:rPr lang="en-US" altLang="zh-CN" sz="2400" dirty="0" smtClean="0">
                <a:ea typeface="宋体" pitchFamily="2" charset="-122"/>
              </a:rPr>
              <a:t>of slag and heat</a:t>
            </a:r>
          </a:p>
          <a:p>
            <a:pPr marL="0" indent="0" eaLnBrk="1" hangingPunct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ea typeface="宋体" pitchFamily="2" charset="-122"/>
              </a:rPr>
              <a:t>   </a:t>
            </a:r>
            <a:r>
              <a:rPr lang="en-US" altLang="zh-CN" sz="2000" dirty="0" smtClean="0">
                <a:ea typeface="宋体" pitchFamily="2" charset="-122"/>
              </a:rPr>
              <a:t> </a:t>
            </a: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*810×10</a:t>
            </a:r>
            <a:r>
              <a:rPr lang="en-US" altLang="zh-CN" sz="2000" b="1" baseline="30000" dirty="0" smtClean="0">
                <a:solidFill>
                  <a:srgbClr val="C00000"/>
                </a:solidFill>
                <a:ea typeface="宋体" pitchFamily="2" charset="-122"/>
              </a:rPr>
              <a:t>6 </a:t>
            </a: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ton  Crude Steel </a:t>
            </a:r>
            <a:r>
              <a:rPr lang="en-US" altLang="zh-CN" sz="2000" b="1" dirty="0" smtClean="0">
                <a:ea typeface="宋体" pitchFamily="2" charset="-122"/>
              </a:rPr>
              <a:t>(in China, 2016)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000" b="1" dirty="0" smtClean="0">
                <a:solidFill>
                  <a:srgbClr val="102984"/>
                </a:solidFill>
                <a:ea typeface="宋体" pitchFamily="2" charset="-122"/>
                <a:sym typeface="Wingdings" pitchFamily="2" charset="2"/>
              </a:rPr>
              <a:t>    </a:t>
            </a:r>
            <a:r>
              <a:rPr lang="en-US" altLang="zh-CN" sz="2000" b="1" dirty="0" smtClean="0">
                <a:solidFill>
                  <a:srgbClr val="102984"/>
                </a:solidFill>
                <a:ea typeface="宋体" pitchFamily="2" charset="-122"/>
              </a:rPr>
              <a:t> Blast Furnace Slag (BF slag)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   </a:t>
            </a:r>
            <a:r>
              <a:rPr lang="en-US" altLang="zh-CN" sz="2000" b="1" dirty="0" smtClean="0">
                <a:solidFill>
                  <a:srgbClr val="FF0000"/>
                </a:solidFill>
                <a:ea typeface="宋体" pitchFamily="2" charset="-122"/>
              </a:rPr>
              <a:t>slag</a:t>
            </a:r>
            <a:r>
              <a:rPr lang="en-US" altLang="zh-CN" sz="2000" b="1" dirty="0" smtClean="0">
                <a:ea typeface="宋体" pitchFamily="2" charset="-122"/>
              </a:rPr>
              <a:t> of </a:t>
            </a: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250 ×10</a:t>
            </a:r>
            <a:r>
              <a:rPr lang="en-US" altLang="zh-CN" sz="2000" b="1" baseline="30000" dirty="0" smtClean="0">
                <a:solidFill>
                  <a:srgbClr val="C00000"/>
                </a:solidFill>
                <a:ea typeface="宋体" pitchFamily="2" charset="-122"/>
              </a:rPr>
              <a:t>6 </a:t>
            </a: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ton </a:t>
            </a:r>
            <a:r>
              <a:rPr lang="en-US" altLang="zh-CN" sz="2000" b="1" dirty="0" smtClean="0">
                <a:ea typeface="宋体" pitchFamily="2" charset="-122"/>
              </a:rPr>
              <a:t>(&gt;1400 </a:t>
            </a:r>
            <a:r>
              <a:rPr lang="zh-CN" altLang="en-US" sz="2000" b="1" dirty="0" smtClean="0">
                <a:ea typeface="宋体" pitchFamily="2" charset="-122"/>
              </a:rPr>
              <a:t>℃</a:t>
            </a:r>
            <a:r>
              <a:rPr lang="en-US" altLang="zh-CN" sz="2000" b="1" dirty="0" smtClean="0">
                <a:ea typeface="宋体" pitchFamily="2" charset="-122"/>
              </a:rPr>
              <a:t>) 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&amp; </a:t>
            </a:r>
            <a:r>
              <a:rPr lang="en-US" altLang="zh-CN" sz="2000" b="1" dirty="0" smtClean="0">
                <a:solidFill>
                  <a:srgbClr val="FF0000"/>
                </a:solidFill>
                <a:ea typeface="宋体" pitchFamily="2" charset="-122"/>
              </a:rPr>
              <a:t>heat </a:t>
            </a:r>
            <a:r>
              <a:rPr lang="en-US" altLang="zh-CN" sz="2000" b="1" dirty="0" smtClean="0">
                <a:ea typeface="宋体" pitchFamily="2" charset="-122"/>
              </a:rPr>
              <a:t>of </a:t>
            </a: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15 ×10</a:t>
            </a:r>
            <a:r>
              <a:rPr lang="en-US" altLang="zh-CN" sz="2000" b="1" baseline="30000" dirty="0" smtClean="0">
                <a:solidFill>
                  <a:srgbClr val="C00000"/>
                </a:solidFill>
                <a:ea typeface="宋体" pitchFamily="2" charset="-122"/>
              </a:rPr>
              <a:t>6  </a:t>
            </a:r>
            <a:r>
              <a:rPr lang="en-US" altLang="zh-CN" sz="2000" b="1" dirty="0" smtClean="0">
                <a:ea typeface="宋体" pitchFamily="2" charset="-122"/>
              </a:rPr>
              <a:t>tons of standard coal equivalent (</a:t>
            </a:r>
            <a:r>
              <a:rPr lang="en-US" altLang="zh-CN" sz="2000" b="1" dirty="0" err="1" smtClean="0">
                <a:ea typeface="宋体" pitchFamily="2" charset="-122"/>
              </a:rPr>
              <a:t>tce</a:t>
            </a:r>
            <a:r>
              <a:rPr lang="en-US" altLang="zh-CN" sz="2000" b="1" dirty="0" smtClean="0">
                <a:ea typeface="宋体" pitchFamily="2" charset="-122"/>
              </a:rPr>
              <a:t>)</a:t>
            </a:r>
            <a:endParaRPr lang="en-US" altLang="zh-CN" sz="2000" b="1" baseline="30000" dirty="0" smtClean="0">
              <a:solidFill>
                <a:srgbClr val="C00000"/>
              </a:solidFill>
              <a:ea typeface="宋体" pitchFamily="2" charset="-122"/>
              <a:sym typeface="Wingdings" pitchFamily="2" charset="2"/>
            </a:endParaRP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000" b="1" dirty="0" smtClean="0">
                <a:solidFill>
                  <a:srgbClr val="102984"/>
                </a:solidFill>
                <a:ea typeface="宋体" pitchFamily="2" charset="-122"/>
                <a:sym typeface="Wingdings" pitchFamily="2" charset="2"/>
              </a:rPr>
              <a:t>     </a:t>
            </a:r>
            <a:r>
              <a:rPr lang="en-US" altLang="zh-CN" sz="2000" b="1" dirty="0" smtClean="0">
                <a:solidFill>
                  <a:srgbClr val="102984"/>
                </a:solidFill>
                <a:ea typeface="宋体" pitchFamily="2" charset="-122"/>
              </a:rPr>
              <a:t> Steel slag 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ea typeface="宋体" pitchFamily="2" charset="-122"/>
              </a:rPr>
              <a:t> slag </a:t>
            </a:r>
            <a:r>
              <a:rPr lang="en-US" altLang="zh-CN" sz="2000" b="1" dirty="0" smtClean="0">
                <a:ea typeface="宋体" pitchFamily="2" charset="-122"/>
              </a:rPr>
              <a:t>of </a:t>
            </a: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100 ×10</a:t>
            </a:r>
            <a:r>
              <a:rPr lang="en-US" altLang="zh-CN" sz="2000" b="1" baseline="30000" dirty="0" smtClean="0">
                <a:solidFill>
                  <a:srgbClr val="C00000"/>
                </a:solidFill>
                <a:ea typeface="宋体" pitchFamily="2" charset="-122"/>
              </a:rPr>
              <a:t>6 </a:t>
            </a: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ton </a:t>
            </a:r>
            <a:r>
              <a:rPr lang="en-US" altLang="zh-CN" sz="2000" b="1" dirty="0" smtClean="0">
                <a:solidFill>
                  <a:srgbClr val="102984"/>
                </a:solidFill>
                <a:ea typeface="宋体" pitchFamily="2" charset="-122"/>
              </a:rPr>
              <a:t>(&gt;1600,</a:t>
            </a:r>
            <a:r>
              <a:rPr lang="zh-CN" altLang="en-US" sz="2000" b="1" dirty="0" smtClean="0">
                <a:solidFill>
                  <a:srgbClr val="102984"/>
                </a:solidFill>
                <a:ea typeface="宋体" pitchFamily="2" charset="-122"/>
              </a:rPr>
              <a:t>℃</a:t>
            </a:r>
            <a:r>
              <a:rPr lang="en-US" altLang="zh-CN" sz="2000" b="1" dirty="0" smtClean="0">
                <a:solidFill>
                  <a:srgbClr val="102984"/>
                </a:solidFill>
                <a:ea typeface="宋体" pitchFamily="2" charset="-122"/>
              </a:rPr>
              <a:t>) </a:t>
            </a: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&amp; </a:t>
            </a:r>
            <a:r>
              <a:rPr lang="en-US" altLang="zh-CN" sz="2000" b="1" dirty="0" smtClean="0">
                <a:solidFill>
                  <a:srgbClr val="FF0000"/>
                </a:solidFill>
                <a:ea typeface="宋体" pitchFamily="2" charset="-122"/>
              </a:rPr>
              <a:t>heat </a:t>
            </a:r>
            <a:r>
              <a:rPr lang="en-US" altLang="zh-CN" sz="2000" b="1" dirty="0" smtClean="0">
                <a:solidFill>
                  <a:srgbClr val="102984"/>
                </a:solidFill>
                <a:ea typeface="宋体" pitchFamily="2" charset="-122"/>
              </a:rPr>
              <a:t>of </a:t>
            </a:r>
            <a:r>
              <a:rPr lang="en-US" altLang="zh-CN" sz="2000" b="1" dirty="0" smtClean="0">
                <a:solidFill>
                  <a:srgbClr val="C00000"/>
                </a:solidFill>
                <a:ea typeface="宋体" pitchFamily="2" charset="-122"/>
              </a:rPr>
              <a:t>6.8 ×10</a:t>
            </a:r>
            <a:r>
              <a:rPr lang="en-US" altLang="zh-CN" sz="2000" b="1" baseline="30000" dirty="0" smtClean="0">
                <a:solidFill>
                  <a:srgbClr val="C00000"/>
                </a:solidFill>
                <a:ea typeface="宋体" pitchFamily="2" charset="-122"/>
              </a:rPr>
              <a:t>6  </a:t>
            </a:r>
            <a:r>
              <a:rPr lang="en-US" altLang="zh-CN" sz="2000" b="1" dirty="0" smtClean="0">
                <a:solidFill>
                  <a:srgbClr val="102984"/>
                </a:solidFill>
                <a:ea typeface="宋体" pitchFamily="2" charset="-122"/>
              </a:rPr>
              <a:t>tons </a:t>
            </a:r>
            <a:r>
              <a:rPr lang="en-US" altLang="zh-CN" sz="2000" b="1" dirty="0" err="1" smtClean="0">
                <a:solidFill>
                  <a:srgbClr val="102984"/>
                </a:solidFill>
                <a:ea typeface="宋体" pitchFamily="2" charset="-122"/>
              </a:rPr>
              <a:t>tce</a:t>
            </a:r>
            <a:endParaRPr lang="en-US" altLang="zh-CN" sz="2000" b="1" dirty="0" smtClean="0">
              <a:solidFill>
                <a:srgbClr val="102984"/>
              </a:solidFill>
              <a:ea typeface="宋体" pitchFamily="2" charset="-122"/>
            </a:endParaRP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CN" sz="2000" b="1" dirty="0" smtClean="0">
              <a:solidFill>
                <a:srgbClr val="102984"/>
              </a:solidFill>
              <a:ea typeface="宋体" pitchFamily="2" charset="-122"/>
            </a:endParaRP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p"/>
              <a:defRPr/>
            </a:pPr>
            <a:r>
              <a:rPr lang="en-US" altLang="zh-CN" sz="2400" b="1" dirty="0">
                <a:ea typeface="宋体" pitchFamily="2" charset="-122"/>
              </a:rPr>
              <a:t>Energy: </a:t>
            </a:r>
            <a:r>
              <a:rPr lang="en-US" altLang="zh-CN" sz="2400" dirty="0">
                <a:ea typeface="宋体" pitchFamily="2" charset="-122"/>
              </a:rPr>
              <a:t>Recovering??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p"/>
              <a:defRPr/>
            </a:pPr>
            <a:r>
              <a:rPr lang="en-US" altLang="zh-CN" sz="2400" b="1" dirty="0">
                <a:ea typeface="宋体" pitchFamily="2" charset="-122"/>
              </a:rPr>
              <a:t>Mass: </a:t>
            </a:r>
            <a:r>
              <a:rPr lang="en-US" altLang="zh-CN" sz="2400" dirty="0">
                <a:ea typeface="宋体" pitchFamily="2" charset="-122"/>
              </a:rPr>
              <a:t>Reusing </a:t>
            </a:r>
            <a:r>
              <a:rPr lang="zh-CN" altLang="en-US" sz="2400" dirty="0">
                <a:ea typeface="宋体" pitchFamily="2" charset="-122"/>
              </a:rPr>
              <a:t>？</a:t>
            </a:r>
            <a:r>
              <a:rPr lang="en-US" altLang="zh-CN" sz="2400" dirty="0">
                <a:ea typeface="宋体" pitchFamily="2" charset="-122"/>
              </a:rPr>
              <a:t>value-added??</a:t>
            </a: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None/>
              <a:defRPr/>
            </a:pPr>
            <a:endParaRPr lang="en-US" altLang="zh-CN" sz="2000" b="1" dirty="0" smtClean="0">
              <a:solidFill>
                <a:srgbClr val="102984"/>
              </a:solidFill>
              <a:ea typeface="宋体" pitchFamily="2" charset="-122"/>
              <a:sym typeface="Wingdings" pitchFamily="2" charset="2"/>
            </a:endParaRPr>
          </a:p>
          <a:p>
            <a:pPr marL="342900" lvl="1" indent="-342900" eaLnBrk="1" hangingPunct="1">
              <a:spcBef>
                <a:spcPts val="6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400" dirty="0" smtClean="0">
                <a:ea typeface="宋体" pitchFamily="2" charset="-122"/>
              </a:rPr>
              <a:t>	</a:t>
            </a:r>
          </a:p>
          <a:p>
            <a:pPr marL="342900" lvl="1" indent="-342900" eaLnBrk="1" hangingPunct="1">
              <a:spcBef>
                <a:spcPts val="6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endParaRPr lang="en-US" altLang="zh-CN" sz="2400" dirty="0" smtClean="0">
              <a:ea typeface="宋体" pitchFamily="2" charset="-122"/>
              <a:sym typeface="Wingdings" pitchFamily="2" charset="2"/>
            </a:endParaRPr>
          </a:p>
          <a:p>
            <a:pPr marL="342900" lvl="1" indent="-342900" eaLnBrk="1" hangingPunct="1">
              <a:spcBef>
                <a:spcPts val="6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endParaRPr lang="en-US" altLang="zh-CN" sz="800" dirty="0" smtClean="0">
              <a:ea typeface="宋体" pitchFamily="2" charset="-122"/>
            </a:endParaRPr>
          </a:p>
        </p:txBody>
      </p:sp>
      <p:sp>
        <p:nvSpPr>
          <p:cNvPr id="21510" name="TextBox 1"/>
          <p:cNvSpPr txBox="1">
            <a:spLocks noChangeArrowheads="1"/>
          </p:cNvSpPr>
          <p:nvPr/>
        </p:nvSpPr>
        <p:spPr bwMode="auto">
          <a:xfrm>
            <a:off x="733425" y="6154738"/>
            <a:ext cx="2284664" cy="2769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1200" dirty="0" smtClean="0"/>
              <a:t>*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Data from www</a:t>
            </a:r>
            <a:r>
              <a:rPr lang="en-US" altLang="zh-CN" sz="1200" dirty="0"/>
              <a:t>.</a:t>
            </a:r>
            <a:r>
              <a:rPr lang="en-US" altLang="zh-CN" sz="1200" dirty="0" smtClean="0"/>
              <a:t> worldsteel.org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pic>
        <p:nvPicPr>
          <p:cNvPr id="21511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606425"/>
            <a:ext cx="2082800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文本框 1"/>
          <p:cNvSpPr txBox="1">
            <a:spLocks noChangeArrowheads="1"/>
          </p:cNvSpPr>
          <p:nvPr/>
        </p:nvSpPr>
        <p:spPr bwMode="auto">
          <a:xfrm>
            <a:off x="7069138" y="625475"/>
            <a:ext cx="17589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latin typeface="Arial" panose="020B0604020202020204" pitchFamily="34" charset="0"/>
              </a:rPr>
              <a:t>Steel slag dump</a:t>
            </a:r>
            <a:endParaRPr lang="zh-CN" altLang="en-US" sz="1600" b="1">
              <a:latin typeface="Arial" panose="020B0604020202020204" pitchFamily="34" charset="0"/>
            </a:endParaRPr>
          </a:p>
        </p:txBody>
      </p:sp>
      <p:sp>
        <p:nvSpPr>
          <p:cNvPr id="21513" name="文本框 1"/>
          <p:cNvSpPr txBox="1">
            <a:spLocks noChangeArrowheads="1"/>
          </p:cNvSpPr>
          <p:nvPr/>
        </p:nvSpPr>
        <p:spPr bwMode="auto">
          <a:xfrm>
            <a:off x="7092950" y="4076700"/>
            <a:ext cx="2016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</a:rPr>
              <a:t>Tapping of BF slag</a:t>
            </a:r>
            <a:endParaRPr lang="zh-CN" altLang="en-US" sz="16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514" name="文本框 1"/>
          <p:cNvSpPr txBox="1">
            <a:spLocks noChangeArrowheads="1"/>
          </p:cNvSpPr>
          <p:nvPr/>
        </p:nvSpPr>
        <p:spPr bwMode="auto">
          <a:xfrm>
            <a:off x="6894513" y="5816600"/>
            <a:ext cx="22113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</a:rPr>
              <a:t>Tapping of steel slag</a:t>
            </a:r>
            <a:endParaRPr lang="zh-CN" altLang="en-US" sz="16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033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665163" y="731838"/>
            <a:ext cx="8302625" cy="465137"/>
          </a:xfrm>
        </p:spPr>
        <p:txBody>
          <a:bodyPr/>
          <a:lstStyle/>
          <a:p>
            <a:r>
              <a:rPr lang="en-US" altLang="zh-CN" smtClean="0">
                <a:ea typeface="宋体" panose="02010600030101010101" pitchFamily="2" charset="-122"/>
              </a:rPr>
              <a:t>How to utilize waste heat and slag?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107950" y="1181100"/>
            <a:ext cx="9132888" cy="3857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1900" b="1">
                <a:latin typeface="Arial" panose="020B0604020202020204" pitchFamily="34" charset="0"/>
              </a:rPr>
              <a:t>Table 1 Successful  examples for recover waste heat of hot solid or hot liquid</a:t>
            </a:r>
            <a:endParaRPr lang="zh-CN" altLang="en-US" sz="1900" b="1">
              <a:latin typeface="Arial" panose="020B060402020202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31775" y="2092325"/>
          <a:ext cx="8751888" cy="3903663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2684041"/>
                <a:gridCol w="3178152"/>
                <a:gridCol w="2889695"/>
              </a:tblGrid>
              <a:tr h="33528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sz="2000" b="1" u="none" strike="noStrike" dirty="0" smtClean="0">
                          <a:effectLst/>
                          <a:latin typeface="+mj-lt"/>
                        </a:rPr>
                        <a:t>Examples</a:t>
                      </a:r>
                      <a:endParaRPr 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sz="2000" b="1" u="none" strike="noStrike" dirty="0">
                          <a:effectLst/>
                          <a:latin typeface="+mj-lt"/>
                        </a:rPr>
                        <a:t>Process</a:t>
                      </a:r>
                      <a:endParaRPr 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altLang="zh-CN" sz="2000" b="1" u="none" strike="noStrike" dirty="0" smtClean="0">
                          <a:effectLst/>
                          <a:latin typeface="+mj-lt"/>
                        </a:rPr>
                        <a:t>R</a:t>
                      </a:r>
                      <a:r>
                        <a:rPr lang="zh-CN" sz="2000" b="1" u="none" strike="noStrike" dirty="0" smtClean="0">
                          <a:effectLst/>
                          <a:latin typeface="+mj-lt"/>
                        </a:rPr>
                        <a:t>esults</a:t>
                      </a:r>
                      <a:r>
                        <a:rPr lang="en-US" altLang="zh-CN" sz="2000" b="1" u="none" strike="noStrike" dirty="0" smtClean="0">
                          <a:effectLst/>
                          <a:latin typeface="+mj-lt"/>
                        </a:rPr>
                        <a:t> of examples</a:t>
                      </a:r>
                      <a:endParaRPr 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4024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sz="20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Coke </a:t>
                      </a:r>
                      <a:r>
                        <a:rPr lang="en-US" sz="2000" b="1" u="none" strike="noStrike" dirty="0">
                          <a:solidFill>
                            <a:srgbClr val="102984"/>
                          </a:solidFill>
                          <a:effectLst/>
                          <a:latin typeface="+mj-lt"/>
                        </a:rPr>
                        <a:t>Dry Quenching;</a:t>
                      </a:r>
                      <a:endParaRPr lang="zh-CN" sz="2000" b="1" i="0" u="none" strike="noStrike" dirty="0">
                        <a:solidFill>
                          <a:srgbClr val="10298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altLang="zh-CN" sz="2000" b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Firstly</a:t>
                      </a:r>
                      <a:r>
                        <a:rPr lang="en-US" altLang="zh-CN" sz="2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t</a:t>
                      </a:r>
                      <a:r>
                        <a:rPr lang="en-US" sz="2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ransformation </a:t>
                      </a:r>
                      <a:r>
                        <a:rPr lang="en-US" sz="2000" b="1" u="none" strike="noStrike" dirty="0" smtClean="0">
                          <a:effectLst/>
                          <a:latin typeface="+mj-lt"/>
                        </a:rPr>
                        <a:t>and recover of heat, </a:t>
                      </a:r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then </a:t>
                      </a:r>
                      <a:r>
                        <a:rPr lang="en-US" sz="2000" b="1" u="none" strike="noStrike" dirty="0" smtClean="0">
                          <a:effectLst/>
                          <a:latin typeface="+mj-lt"/>
                        </a:rPr>
                        <a:t>use </a:t>
                      </a:r>
                      <a:r>
                        <a:rPr lang="en-US" sz="2000" b="1" u="none" strike="noStrike" dirty="0">
                          <a:effectLst/>
                          <a:latin typeface="+mj-lt"/>
                        </a:rPr>
                        <a:t>of cooled </a:t>
                      </a:r>
                      <a:r>
                        <a:rPr lang="en-US" sz="2000" b="1" u="none" strike="noStrike" dirty="0" smtClean="0">
                          <a:effectLst/>
                          <a:latin typeface="+mj-lt"/>
                        </a:rPr>
                        <a:t>solid materials</a:t>
                      </a:r>
                      <a:endParaRPr 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lnSpc>
                          <a:spcPct val="110000"/>
                        </a:lnSpc>
                      </a:pPr>
                      <a:r>
                        <a:rPr lang="zh-CN" sz="2000" b="1" u="none" strike="noStrike" dirty="0" smtClean="0">
                          <a:effectLst/>
                          <a:latin typeface="+mj-lt"/>
                        </a:rPr>
                        <a:t>Coke</a:t>
                      </a:r>
                      <a:r>
                        <a:rPr lang="en-US" altLang="zh-CN" sz="2000" b="1" u="none" strike="noStrike" dirty="0" smtClean="0">
                          <a:effectLst/>
                          <a:latin typeface="+mj-lt"/>
                        </a:rPr>
                        <a:t> / Ore</a:t>
                      </a:r>
                      <a:r>
                        <a:rPr lang="zh-CN" sz="2000" b="1" u="none" strike="noStrike" dirty="0" smtClean="0">
                          <a:effectLst/>
                          <a:latin typeface="+mj-lt"/>
                        </a:rPr>
                        <a:t> </a:t>
                      </a:r>
                      <a:r>
                        <a:rPr 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quality</a:t>
                      </a:r>
                      <a:r>
                        <a:rPr lang="en-US" alt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must be</a:t>
                      </a:r>
                      <a:r>
                        <a:rPr 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zh-CN" sz="20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improved</a:t>
                      </a:r>
                      <a:r>
                        <a:rPr lang="zh-CN" sz="2000" b="1" u="none" strike="noStrike" dirty="0">
                          <a:effectLst/>
                          <a:latin typeface="+mj-lt"/>
                        </a:rPr>
                        <a:t>, then its </a:t>
                      </a:r>
                      <a:r>
                        <a:rPr 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heat</a:t>
                      </a:r>
                      <a:r>
                        <a:rPr lang="en-US" alt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was</a:t>
                      </a:r>
                      <a:r>
                        <a:rPr 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recovered</a:t>
                      </a:r>
                      <a:r>
                        <a:rPr lang="en-US" alt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if possible</a:t>
                      </a:r>
                      <a:r>
                        <a:rPr 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 </a:t>
                      </a:r>
                      <a:endParaRPr 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3660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sz="2000" b="1" u="none" strike="noStrike" dirty="0">
                          <a:solidFill>
                            <a:srgbClr val="102984"/>
                          </a:solidFill>
                          <a:effectLst/>
                          <a:latin typeface="+mj-lt"/>
                        </a:rPr>
                        <a:t>Heat recovery </a:t>
                      </a:r>
                      <a:endParaRPr lang="en-US" sz="2000" b="1" u="none" strike="noStrike" dirty="0" smtClean="0">
                        <a:solidFill>
                          <a:srgbClr val="102984"/>
                        </a:solidFill>
                        <a:effectLst/>
                        <a:latin typeface="+mj-lt"/>
                      </a:endParaRPr>
                    </a:p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sz="2000" b="1" u="none" strike="noStrike" dirty="0" smtClean="0">
                          <a:solidFill>
                            <a:srgbClr val="102984"/>
                          </a:solidFill>
                          <a:effectLst/>
                          <a:latin typeface="+mj-lt"/>
                        </a:rPr>
                        <a:t>of </a:t>
                      </a:r>
                      <a:r>
                        <a:rPr lang="en-US" sz="20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sintering ore</a:t>
                      </a:r>
                      <a:endParaRPr lang="zh-CN" sz="2000" b="1" i="0" u="none" strike="noStrike" dirty="0">
                        <a:solidFill>
                          <a:srgbClr val="C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>
                        <a:lnSpc>
                          <a:spcPct val="110000"/>
                        </a:lnSpc>
                      </a:pPr>
                      <a:endParaRPr 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25491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sz="20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Liquid </a:t>
                      </a:r>
                      <a:r>
                        <a:rPr lang="en-US" sz="20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iron</a:t>
                      </a:r>
                      <a:r>
                        <a:rPr lang="en-US" sz="20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2000" b="1" u="none" strike="noStrike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liquid </a:t>
                      </a:r>
                      <a:r>
                        <a:rPr lang="en-US" sz="20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steel</a:t>
                      </a:r>
                      <a:r>
                        <a:rPr lang="en-US" sz="2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by </a:t>
                      </a:r>
                      <a:r>
                        <a:rPr lang="en-US" sz="2000" b="1" u="none" strike="noStrike" dirty="0">
                          <a:effectLst/>
                          <a:latin typeface="+mj-lt"/>
                        </a:rPr>
                        <a:t>steel-making process;</a:t>
                      </a:r>
                      <a:endParaRPr 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sz="2000" b="1" u="none" strike="noStrike" dirty="0">
                          <a:effectLst/>
                          <a:latin typeface="+mj-lt"/>
                        </a:rPr>
                        <a:t>Conversion of heat and mass </a:t>
                      </a:r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together</a:t>
                      </a:r>
                      <a:r>
                        <a:rPr lang="en-US" sz="2000" b="1" u="none" strike="noStrike" dirty="0">
                          <a:effectLst/>
                          <a:latin typeface="+mj-lt"/>
                        </a:rPr>
                        <a:t> into new materials</a:t>
                      </a:r>
                      <a:endParaRPr lang="zh-CN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>
                        <a:lnSpc>
                          <a:spcPct val="110000"/>
                        </a:lnSpc>
                      </a:pPr>
                      <a:r>
                        <a:rPr lang="zh-CN" sz="2000" b="1" u="none" strike="noStrike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Value added materials </a:t>
                      </a:r>
                      <a:r>
                        <a:rPr lang="en-US" alt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were </a:t>
                      </a:r>
                      <a:r>
                        <a:rPr lang="zh-CN" sz="2000" b="1" u="none" strike="noStrike" dirty="0" smtClean="0">
                          <a:effectLst/>
                          <a:latin typeface="+mj-lt"/>
                        </a:rPr>
                        <a:t>produced, re</a:t>
                      </a:r>
                      <a:r>
                        <a:rPr lang="zh-CN" sz="2000" b="1" u="none" strike="noStrike" dirty="0">
                          <a:effectLst/>
                          <a:latin typeface="+mj-lt"/>
                        </a:rPr>
                        <a:t>-melting energy of raw materials </a:t>
                      </a:r>
                      <a:r>
                        <a:rPr lang="en-US" altLang="zh-CN" sz="2000" b="1" u="none" strike="noStrike" dirty="0" smtClean="0">
                          <a:effectLst/>
                          <a:latin typeface="+mj-lt"/>
                        </a:rPr>
                        <a:t>were </a:t>
                      </a:r>
                      <a:r>
                        <a:rPr lang="zh-CN" sz="2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saved</a:t>
                      </a:r>
                      <a:endParaRPr 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3660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sz="2000" b="1" u="none" strike="noStrike" dirty="0">
                          <a:solidFill>
                            <a:srgbClr val="C00000"/>
                          </a:solidFill>
                          <a:effectLst/>
                          <a:latin typeface="+mj-lt"/>
                        </a:rPr>
                        <a:t>Liquid steel </a:t>
                      </a:r>
                      <a:r>
                        <a:rPr lang="en-US" altLang="zh-CN" sz="20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used in </a:t>
                      </a:r>
                      <a:r>
                        <a:rPr lang="en-US" altLang="zh-CN" sz="2000" b="1" u="none" strike="noStrike" kern="1200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refining process</a:t>
                      </a:r>
                      <a:endParaRPr lang="zh-CN" sz="2000" b="1" u="none" strike="noStrike" kern="1200" dirty="0">
                        <a:solidFill>
                          <a:srgbClr val="C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>
                        <a:lnSpc>
                          <a:spcPct val="110000"/>
                        </a:lnSpc>
                      </a:pPr>
                      <a:endParaRPr lang="zh-CN" sz="2000" b="1" i="0" u="none" strike="noStrike" dirty="0"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58763" y="1587500"/>
            <a:ext cx="8602662" cy="46196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Arial" charset="0"/>
              </a:rPr>
              <a:t>Hot Solid: </a:t>
            </a:r>
            <a:r>
              <a:rPr lang="en-US" altLang="zh-CN" sz="2400" b="1" dirty="0">
                <a:latin typeface="Arial" charset="0"/>
              </a:rPr>
              <a:t>Separate utilization of heat and mass</a:t>
            </a:r>
            <a:endParaRPr lang="zh-CN" altLang="en-US" sz="24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7800" y="6021388"/>
            <a:ext cx="8891588" cy="461962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Arial" charset="0"/>
              </a:rPr>
              <a:t>Hot Liquid: </a:t>
            </a:r>
            <a:r>
              <a:rPr lang="en-US" altLang="zh-CN" sz="2400" b="1" dirty="0" smtClean="0">
                <a:latin typeface="Arial" charset="0"/>
              </a:rPr>
              <a:t>Integrated utilization of heat and mass</a:t>
            </a:r>
            <a:endParaRPr lang="zh-CN" altLang="en-US" sz="2400" b="1" dirty="0">
              <a:latin typeface="Arial" charset="0"/>
            </a:endParaRPr>
          </a:p>
        </p:txBody>
      </p:sp>
      <p:sp>
        <p:nvSpPr>
          <p:cNvPr id="23578" name="矩形 3"/>
          <p:cNvSpPr>
            <a:spLocks noChangeArrowheads="1"/>
          </p:cNvSpPr>
          <p:nvPr/>
        </p:nvSpPr>
        <p:spPr bwMode="auto">
          <a:xfrm>
            <a:off x="250825" y="3860800"/>
            <a:ext cx="8747125" cy="73025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Tm="1265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anose="02010600030101010101" pitchFamily="2" charset="-122"/>
              </a:rPr>
              <a:t>How to utilize waste heat and slag?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5603" name="内容占位符 2"/>
          <p:cNvSpPr>
            <a:spLocks noGrp="1"/>
          </p:cNvSpPr>
          <p:nvPr>
            <p:ph idx="1"/>
          </p:nvPr>
        </p:nvSpPr>
        <p:spPr>
          <a:xfrm>
            <a:off x="0" y="1247775"/>
            <a:ext cx="5940425" cy="5610225"/>
          </a:xfrm>
          <a:solidFill>
            <a:schemeClr val="bg1"/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zh-CN" sz="2800" smtClean="0">
                <a:ea typeface="宋体" panose="02010600030101010101" pitchFamily="2" charset="-122"/>
              </a:rPr>
              <a:t>Hot slag is </a:t>
            </a:r>
            <a:r>
              <a:rPr lang="en-US" altLang="zh-CN" sz="2800" b="1" smtClean="0">
                <a:ea typeface="宋体" panose="02010600030101010101" pitchFamily="2" charset="-122"/>
              </a:rPr>
              <a:t>solid</a:t>
            </a:r>
            <a:r>
              <a:rPr lang="en-US" altLang="zh-CN" sz="2800" smtClean="0">
                <a:ea typeface="宋体" panose="02010600030101010101" pitchFamily="2" charset="-122"/>
              </a:rPr>
              <a:t>?  </a:t>
            </a:r>
            <a:r>
              <a:rPr lang="en-US" altLang="zh-CN" b="1" smtClean="0">
                <a:ea typeface="宋体" panose="02010600030101010101" pitchFamily="2" charset="-122"/>
                <a:sym typeface="Symbol" panose="05050102010706020507" pitchFamily="18" charset="2"/>
              </a:rPr>
              <a:t></a:t>
            </a:r>
            <a:r>
              <a:rPr lang="en-US" altLang="zh-CN" smtClean="0">
                <a:ea typeface="宋体" panose="02010600030101010101" pitchFamily="2" charset="-122"/>
              </a:rPr>
              <a:t> 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mtClean="0">
                <a:ea typeface="宋体" panose="02010600030101010101" pitchFamily="2" charset="-122"/>
              </a:rPr>
              <a:t>               </a:t>
            </a:r>
            <a:r>
              <a:rPr lang="en-US" altLang="zh-CN" sz="2800" smtClean="0">
                <a:ea typeface="宋体" panose="02010600030101010101" pitchFamily="2" charset="-122"/>
              </a:rPr>
              <a:t>Or </a:t>
            </a:r>
            <a:r>
              <a:rPr lang="en-US" altLang="zh-CN" sz="2800" b="1" smtClean="0">
                <a:solidFill>
                  <a:srgbClr val="FF0000"/>
                </a:solidFill>
                <a:ea typeface="宋体" panose="02010600030101010101" pitchFamily="2" charset="-122"/>
              </a:rPr>
              <a:t>liquid</a:t>
            </a:r>
            <a:r>
              <a:rPr lang="en-US" altLang="zh-CN" sz="2800" smtClean="0">
                <a:ea typeface="宋体" panose="02010600030101010101" pitchFamily="2" charset="-122"/>
              </a:rPr>
              <a:t>?</a:t>
            </a:r>
            <a:r>
              <a:rPr lang="en-US" altLang="zh-CN" sz="2800" smtClean="0"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en-US" altLang="zh-CN" smtClean="0">
                <a:ea typeface="宋体" panose="02010600030101010101" pitchFamily="2" charset="-122"/>
                <a:sym typeface="Symbol" panose="05050102010706020507" pitchFamily="18" charset="2"/>
              </a:rPr>
              <a:t>√</a:t>
            </a:r>
          </a:p>
          <a:p>
            <a:pPr>
              <a:spcBef>
                <a:spcPts val="600"/>
              </a:spcBef>
            </a:pPr>
            <a:r>
              <a:rPr lang="en-US" altLang="zh-CN" sz="2600" b="1" smtClean="0">
                <a:ea typeface="宋体" panose="02010600030101010101" pitchFamily="2" charset="-122"/>
              </a:rPr>
              <a:t>Method</a:t>
            </a:r>
            <a:r>
              <a:rPr lang="en-US" altLang="zh-CN" sz="2600" smtClean="0">
                <a:ea typeface="宋体" panose="02010600030101010101" pitchFamily="2" charset="-122"/>
              </a:rPr>
              <a:t>: </a:t>
            </a:r>
            <a:r>
              <a:rPr lang="en-US" altLang="zh-CN" sz="2800" smtClean="0">
                <a:ea typeface="宋体" panose="02010600030101010101" pitchFamily="2" charset="-122"/>
              </a:rPr>
              <a:t>Conversion of heat and mass together into new materials</a:t>
            </a:r>
            <a:endParaRPr lang="zh-CN" altLang="zh-CN" sz="280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600" b="1" smtClean="0">
                <a:solidFill>
                  <a:srgbClr val="FF0000"/>
                </a:solidFill>
                <a:ea typeface="宋体" panose="02010600030101010101" pitchFamily="2" charset="-122"/>
              </a:rPr>
              <a:t>     -- Hot slag modification 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600" smtClean="0">
                <a:ea typeface="宋体" panose="02010600030101010101" pitchFamily="2" charset="-122"/>
              </a:rPr>
              <a:t>(or </a:t>
            </a:r>
            <a:r>
              <a:rPr lang="en-US" altLang="zh-CN" sz="2600" b="1" smtClean="0">
                <a:ea typeface="宋体" panose="02010600030101010101" pitchFamily="2" charset="-122"/>
              </a:rPr>
              <a:t>hot stage engineering / liquid slag treatment</a:t>
            </a:r>
            <a:r>
              <a:rPr lang="en-US" altLang="zh-CN" sz="2600" smtClean="0">
                <a:ea typeface="宋体" panose="02010600030101010101" pitchFamily="2" charset="-122"/>
              </a:rPr>
              <a:t>, </a:t>
            </a:r>
            <a:r>
              <a:rPr lang="en-US" altLang="zh-CN" sz="2000" smtClean="0">
                <a:ea typeface="宋体" panose="02010600030101010101" pitchFamily="2" charset="-122"/>
              </a:rPr>
              <a:t>ENGSTRÖM, 2011; Dirk MUDERSBACH,2011; KuÈ hn, M,1997</a:t>
            </a:r>
            <a:r>
              <a:rPr lang="en-US" altLang="zh-CN" sz="2400" smtClean="0">
                <a:ea typeface="宋体" panose="02010600030101010101" pitchFamily="2" charset="-122"/>
              </a:rPr>
              <a:t>)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800" smtClean="0">
                <a:ea typeface="宋体" panose="02010600030101010101" pitchFamily="2" charset="-122"/>
              </a:rPr>
              <a:t>     </a:t>
            </a:r>
            <a:r>
              <a:rPr lang="en-US" altLang="zh-CN" sz="2800" smtClean="0">
                <a:solidFill>
                  <a:srgbClr val="FF0000"/>
                </a:solidFill>
                <a:ea typeface="宋体" panose="02010600030101010101" pitchFamily="2" charset="-122"/>
              </a:rPr>
              <a:t>Slag</a:t>
            </a:r>
            <a:r>
              <a:rPr lang="en-US" altLang="zh-CN" sz="2800" smtClean="0">
                <a:ea typeface="宋体" panose="02010600030101010101" pitchFamily="2" charset="-122"/>
              </a:rPr>
              <a:t> </a:t>
            </a:r>
            <a:r>
              <a:rPr lang="en-US" altLang="zh-CN" sz="2800" smtClean="0">
                <a:ea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800" smtClean="0">
                <a:ea typeface="宋体" panose="02010600030101010101" pitchFamily="2" charset="-122"/>
              </a:rPr>
              <a:t> new value-added materials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US" altLang="zh-CN" sz="2800" smtClean="0">
                <a:ea typeface="宋体" panose="02010600030101010101" pitchFamily="2" charset="-122"/>
                <a:sym typeface="Wingdings" panose="05000000000000000000" pitchFamily="2" charset="2"/>
              </a:rPr>
              <a:t>     </a:t>
            </a:r>
            <a:r>
              <a:rPr lang="en-US" altLang="zh-CN" sz="2800" smtClean="0">
                <a:solidFill>
                  <a:srgbClr val="FF0000"/>
                </a:solidFill>
                <a:ea typeface="宋体" panose="02010600030101010101" pitchFamily="2" charset="-122"/>
                <a:sym typeface="Wingdings" panose="05000000000000000000" pitchFamily="2" charset="2"/>
              </a:rPr>
              <a:t>Heat</a:t>
            </a:r>
            <a:r>
              <a:rPr lang="en-US" altLang="zh-CN" sz="2800" smtClean="0">
                <a:ea typeface="宋体" panose="02010600030101010101" pitchFamily="2" charset="-122"/>
                <a:sym typeface="Wingdings" panose="05000000000000000000" pitchFamily="2" charset="2"/>
              </a:rPr>
              <a:t></a:t>
            </a:r>
            <a:r>
              <a:rPr lang="en-US" altLang="zh-CN" sz="2800" smtClean="0">
                <a:ea typeface="宋体" panose="02010600030101010101" pitchFamily="2" charset="-122"/>
              </a:rPr>
              <a:t> Required energy for preparing the materials</a:t>
            </a:r>
            <a:endParaRPr lang="en-US" altLang="zh-CN" sz="2800" smtClean="0">
              <a:ea typeface="宋体" panose="02010600030101010101" pitchFamily="2" charset="-122"/>
              <a:sym typeface="Symbol" panose="05050102010706020507" pitchFamily="18" charset="2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endParaRPr lang="en-US" altLang="zh-CN" sz="4000" smtClean="0"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pic>
        <p:nvPicPr>
          <p:cNvPr id="25604" name="Picture 11" descr="G:\video\实验、工作 pic\唐山钢渣小试线2010-1\照片\100_1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3933825"/>
            <a:ext cx="3095625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13" descr="DSC022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58"/>
          <a:stretch>
            <a:fillRect/>
          </a:stretch>
        </p:blipFill>
        <p:spPr bwMode="auto">
          <a:xfrm>
            <a:off x="5940425" y="1247775"/>
            <a:ext cx="2947988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文本框 1"/>
          <p:cNvSpPr txBox="1">
            <a:spLocks noChangeArrowheads="1"/>
          </p:cNvSpPr>
          <p:nvPr/>
        </p:nvSpPr>
        <p:spPr bwMode="auto">
          <a:xfrm>
            <a:off x="6570663" y="1409700"/>
            <a:ext cx="1111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</a:rPr>
              <a:t>BF slag</a:t>
            </a:r>
            <a:endParaRPr lang="zh-CN" altLang="en-US" sz="20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5607" name="文本框 1"/>
          <p:cNvSpPr txBox="1">
            <a:spLocks noChangeArrowheads="1"/>
          </p:cNvSpPr>
          <p:nvPr/>
        </p:nvSpPr>
        <p:spPr bwMode="auto">
          <a:xfrm>
            <a:off x="6570663" y="5516563"/>
            <a:ext cx="1381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</a:rPr>
              <a:t>Steel slag</a:t>
            </a:r>
            <a:endParaRPr lang="zh-CN" altLang="en-US" sz="20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4254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6627" name="内容占位符 2"/>
          <p:cNvSpPr>
            <a:spLocks noGrp="1"/>
          </p:cNvSpPr>
          <p:nvPr>
            <p:ph idx="1"/>
          </p:nvPr>
        </p:nvSpPr>
        <p:spPr>
          <a:xfrm>
            <a:off x="44450" y="5827713"/>
            <a:ext cx="8918575" cy="1030287"/>
          </a:xfrm>
          <a:solidFill>
            <a:schemeClr val="bg1"/>
          </a:solidFill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en-US" altLang="zh-CN" sz="1800" b="1" smtClean="0">
                <a:ea typeface="宋体" panose="02010600030101010101" pitchFamily="2" charset="-122"/>
              </a:rPr>
              <a:t>Figure 1 - Two typical methods for hot slag treatments </a:t>
            </a:r>
            <a:r>
              <a:rPr lang="en-US" altLang="zh-CN" sz="1400" smtClean="0">
                <a:ea typeface="宋体" panose="02010600030101010101" pitchFamily="2" charset="-122"/>
              </a:rPr>
              <a:t>(Bisio, 1997; Fujii et al, 1982; Kasai et al, 1997; Li et al, 2011; Li, Qin, Yu, &amp; Du, 2010; Mizuochi, Akiyama, Shimada, Kasai, &amp; Yagi, 2001; Purwanto et al, 2006, 2010; Qin, Lv, Bai, Qiu, &amp; Chen, 2012; Rowe, 2006; Sun, 2005; Tiberg,1981; Tsakiridis, Papadimitriou, Tsivilis, &amp; Koroneos, 2008; Wang &amp; Cai, 2006; Wang, Zhang, &amp; Qi, 2007; Xing, 2012; Xu, Ding, Cai, Liu, &amp; Ye, 2007) </a:t>
            </a:r>
            <a:endParaRPr lang="zh-CN" altLang="en-US" sz="1400" smtClean="0">
              <a:ea typeface="宋体" panose="02010600030101010101" pitchFamily="2" charset="-122"/>
            </a:endParaRPr>
          </a:p>
        </p:txBody>
      </p:sp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-171450"/>
            <a:ext cx="7920038" cy="599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椭圆 4"/>
          <p:cNvSpPr>
            <a:spLocks noChangeArrowheads="1"/>
          </p:cNvSpPr>
          <p:nvPr/>
        </p:nvSpPr>
        <p:spPr bwMode="auto">
          <a:xfrm>
            <a:off x="1883364" y="980711"/>
            <a:ext cx="2758371" cy="737238"/>
          </a:xfrm>
          <a:prstGeom prst="ellipse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6631" name="椭圆 10"/>
          <p:cNvSpPr>
            <a:spLocks noChangeArrowheads="1"/>
          </p:cNvSpPr>
          <p:nvPr/>
        </p:nvSpPr>
        <p:spPr bwMode="auto">
          <a:xfrm>
            <a:off x="1671181" y="4666899"/>
            <a:ext cx="3677828" cy="737238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437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0.00156 0.313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266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anose="02010600030101010101" pitchFamily="2" charset="-122"/>
              </a:rPr>
              <a:t>Hot slag modification?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107950" y="1268413"/>
            <a:ext cx="9217025" cy="5329237"/>
          </a:xfrm>
          <a:solidFill>
            <a:schemeClr val="bg1"/>
          </a:solidFill>
        </p:spPr>
        <p:txBody>
          <a:bodyPr/>
          <a:lstStyle/>
          <a:p>
            <a:r>
              <a:rPr lang="en-US" altLang="zh-CN" sz="28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Two aims </a:t>
            </a:r>
            <a:r>
              <a:rPr lang="en-US" altLang="zh-CN" sz="2800" b="1" dirty="0" smtClean="0">
                <a:ea typeface="宋体" panose="02010600030101010101" pitchFamily="2" charset="-122"/>
              </a:rPr>
              <a:t>for hot slag modification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AutoNum type="arabicParenR"/>
            </a:pPr>
            <a:r>
              <a:rPr lang="en-US" altLang="zh-CN" sz="2800" dirty="0" smtClean="0">
                <a:ea typeface="宋体" panose="02010600030101010101" pitchFamily="2" charset="-122"/>
              </a:rPr>
              <a:t>To convert slag into value added modified slag with </a:t>
            </a:r>
            <a:r>
              <a:rPr lang="en-US" altLang="zh-CN" sz="2800" b="1" dirty="0" smtClean="0">
                <a:solidFill>
                  <a:srgbClr val="C00000"/>
                </a:solidFill>
                <a:ea typeface="宋体" panose="02010600030101010101" pitchFamily="2" charset="-122"/>
              </a:rPr>
              <a:t>improved quality </a:t>
            </a:r>
            <a:endParaRPr lang="en-US" altLang="zh-CN" sz="2800" dirty="0" smtClean="0">
              <a:ea typeface="宋体" panose="02010600030101010101" pitchFamily="2" charset="-122"/>
            </a:endParaRPr>
          </a:p>
          <a:p>
            <a:pPr lvl="1">
              <a:lnSpc>
                <a:spcPct val="130000"/>
              </a:lnSpc>
              <a:spcBef>
                <a:spcPct val="0"/>
              </a:spcBef>
            </a:pPr>
            <a:r>
              <a:rPr lang="en-US" altLang="zh-CN" sz="2400" b="1" dirty="0" smtClean="0">
                <a:ea typeface="宋体" panose="02010600030101010101" pitchFamily="2" charset="-122"/>
              </a:rPr>
              <a:t>Quality of slag</a:t>
            </a:r>
            <a:r>
              <a:rPr lang="zh-CN" altLang="en-US" sz="2400" b="1" dirty="0" smtClean="0">
                <a:ea typeface="宋体" panose="02010600030101010101" pitchFamily="2" charset="-122"/>
              </a:rPr>
              <a:t>*</a:t>
            </a:r>
            <a:r>
              <a:rPr lang="en-US" altLang="zh-CN" sz="2400" b="1" dirty="0" smtClean="0">
                <a:ea typeface="宋体" panose="02010600030101010101" pitchFamily="2" charset="-122"/>
              </a:rPr>
              <a:t>: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solidFill>
                  <a:srgbClr val="23563F"/>
                </a:solidFill>
                <a:ea typeface="宋体" panose="02010600030101010101" pitchFamily="2" charset="-122"/>
              </a:rPr>
              <a:t>volume expansion, 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solidFill>
                  <a:srgbClr val="23563F"/>
                </a:solidFill>
                <a:ea typeface="宋体" panose="02010600030101010101" pitchFamily="2" charset="-122"/>
              </a:rPr>
              <a:t>disintegration, heavy metal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solidFill>
                  <a:srgbClr val="23563F"/>
                </a:solidFill>
                <a:ea typeface="宋体" panose="02010600030101010101" pitchFamily="2" charset="-122"/>
              </a:rPr>
              <a:t> leaching</a:t>
            </a:r>
            <a:r>
              <a:rPr lang="en-US" altLang="zh-CN" sz="2400" b="1" dirty="0" smtClean="0">
                <a:ea typeface="宋体" panose="02010600030101010101" pitchFamily="2" charset="-122"/>
              </a:rPr>
              <a:t>, cementitious 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ea typeface="宋体" panose="02010600030101010101" pitchFamily="2" charset="-122"/>
              </a:rPr>
              <a:t>reactivity, grindability, 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ea typeface="宋体" panose="02010600030101010101" pitchFamily="2" charset="-122"/>
              </a:rPr>
              <a:t>and so on;</a:t>
            </a:r>
          </a:p>
          <a:p>
            <a:pPr lvl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en-US" altLang="zh-CN" sz="1200" dirty="0" smtClean="0">
              <a:ea typeface="宋体" panose="02010600030101010101" pitchFamily="2" charset="-122"/>
            </a:endParaRPr>
          </a:p>
          <a:p>
            <a:pPr lvl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1200" dirty="0" smtClean="0">
                <a:ea typeface="宋体" panose="02010600030101010101" pitchFamily="2" charset="-122"/>
              </a:rPr>
              <a:t>*</a:t>
            </a:r>
            <a:r>
              <a:rPr lang="en-US" altLang="zh-CN" sz="1200" dirty="0" smtClean="0">
                <a:ea typeface="宋体" panose="02010600030101010101" pitchFamily="2" charset="-122"/>
              </a:rPr>
              <a:t>(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Drissen</a:t>
            </a:r>
            <a:r>
              <a:rPr lang="en-US" altLang="zh-CN" sz="1200" dirty="0" smtClean="0">
                <a:ea typeface="宋体" panose="02010600030101010101" pitchFamily="2" charset="-122"/>
              </a:rPr>
              <a:t>, Ehrenberg,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Kühn</a:t>
            </a:r>
            <a:r>
              <a:rPr lang="en-US" altLang="zh-CN" sz="1200" dirty="0" smtClean="0">
                <a:ea typeface="宋体" panose="02010600030101010101" pitchFamily="2" charset="-122"/>
              </a:rPr>
              <a:t>, &amp;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Mudersbach</a:t>
            </a:r>
            <a:r>
              <a:rPr lang="en-US" altLang="zh-CN" sz="1200" dirty="0" smtClean="0">
                <a:ea typeface="宋体" panose="02010600030101010101" pitchFamily="2" charset="-122"/>
              </a:rPr>
              <a:t>, 2009;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Drissen</a:t>
            </a:r>
            <a:r>
              <a:rPr lang="en-US" altLang="zh-CN" sz="1200" dirty="0" smtClean="0">
                <a:ea typeface="宋体" panose="02010600030101010101" pitchFamily="2" charset="-122"/>
              </a:rPr>
              <a:t>,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Geiseler</a:t>
            </a:r>
            <a:r>
              <a:rPr lang="en-US" altLang="zh-CN" sz="1200" dirty="0" smtClean="0">
                <a:ea typeface="宋体" panose="02010600030101010101" pitchFamily="2" charset="-122"/>
              </a:rPr>
              <a:t>, Kuhn, &amp;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Schrey</a:t>
            </a:r>
            <a:r>
              <a:rPr lang="en-US" altLang="zh-CN" sz="1200" dirty="0" smtClean="0">
                <a:ea typeface="宋体" panose="02010600030101010101" pitchFamily="2" charset="-122"/>
              </a:rPr>
              <a:t>, 1999;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Engstrom</a:t>
            </a:r>
            <a:r>
              <a:rPr lang="en-US" altLang="zh-CN" sz="1200" dirty="0" smtClean="0">
                <a:ea typeface="宋体" panose="02010600030101010101" pitchFamily="2" charset="-122"/>
              </a:rPr>
              <a:t>,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Pontikes</a:t>
            </a:r>
            <a:r>
              <a:rPr lang="en-US" altLang="zh-CN" sz="1200" dirty="0" smtClean="0">
                <a:ea typeface="宋体" panose="02010600030101010101" pitchFamily="2" charset="-122"/>
              </a:rPr>
              <a:t>,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Geysen</a:t>
            </a:r>
            <a:r>
              <a:rPr lang="en-US" altLang="zh-CN" sz="1200" dirty="0" smtClean="0">
                <a:ea typeface="宋体" panose="02010600030101010101" pitchFamily="2" charset="-122"/>
              </a:rPr>
              <a:t>, Jones, Bjorkman, &amp;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Blanpain</a:t>
            </a:r>
            <a:r>
              <a:rPr lang="en-US" altLang="zh-CN" sz="1200" dirty="0" smtClean="0">
                <a:ea typeface="宋体" panose="02010600030101010101" pitchFamily="2" charset="-122"/>
              </a:rPr>
              <a:t>, 2011; Kuehn,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Drissen</a:t>
            </a:r>
            <a:r>
              <a:rPr lang="en-US" altLang="zh-CN" sz="1200" dirty="0" smtClean="0">
                <a:ea typeface="宋体" panose="02010600030101010101" pitchFamily="2" charset="-122"/>
              </a:rPr>
              <a:t>,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Geiseler</a:t>
            </a:r>
            <a:r>
              <a:rPr lang="en-US" altLang="zh-CN" sz="1200" dirty="0" smtClean="0">
                <a:ea typeface="宋体" panose="02010600030101010101" pitchFamily="2" charset="-122"/>
              </a:rPr>
              <a:t>, &amp;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Schrey</a:t>
            </a:r>
            <a:r>
              <a:rPr lang="en-US" altLang="zh-CN" sz="1200" dirty="0" smtClean="0">
                <a:ea typeface="宋体" panose="02010600030101010101" pitchFamily="2" charset="-122"/>
              </a:rPr>
              <a:t>, 2001</a:t>
            </a:r>
            <a:r>
              <a:rPr lang="zh-CN" altLang="en-US" sz="1200" dirty="0" smtClean="0">
                <a:ea typeface="宋体" panose="02010600030101010101" pitchFamily="2" charset="-122"/>
              </a:rPr>
              <a:t>；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Engstrom</a:t>
            </a:r>
            <a:r>
              <a:rPr lang="en-US" altLang="zh-CN" sz="1200" dirty="0" smtClean="0">
                <a:ea typeface="宋体" panose="02010600030101010101" pitchFamily="2" charset="-122"/>
              </a:rPr>
              <a:t>, 2011;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Liapis</a:t>
            </a:r>
            <a:r>
              <a:rPr lang="en-US" altLang="zh-CN" sz="1200" dirty="0" smtClean="0">
                <a:ea typeface="宋体" panose="02010600030101010101" pitchFamily="2" charset="-122"/>
              </a:rPr>
              <a:t> &amp; </a:t>
            </a:r>
            <a:r>
              <a:rPr lang="en-US" altLang="zh-CN" sz="1200" dirty="0" err="1" smtClean="0">
                <a:ea typeface="宋体" panose="02010600030101010101" pitchFamily="2" charset="-122"/>
              </a:rPr>
              <a:t>Papayianni</a:t>
            </a:r>
            <a:r>
              <a:rPr lang="en-US" altLang="zh-CN" sz="1200" dirty="0" smtClean="0">
                <a:ea typeface="宋体" panose="02010600030101010101" pitchFamily="2" charset="-122"/>
              </a:rPr>
              <a:t>, 2015. Li, Zhao, Zhao, &amp; He, 2013</a:t>
            </a:r>
            <a:r>
              <a:rPr lang="zh-CN" altLang="en-US" sz="1200" dirty="0" smtClean="0">
                <a:ea typeface="宋体" panose="02010600030101010101" pitchFamily="2" charset="-122"/>
              </a:rPr>
              <a:t>；</a:t>
            </a:r>
            <a:r>
              <a:rPr lang="en-US" altLang="zh-CN" sz="1200" dirty="0" smtClean="0">
                <a:ea typeface="宋体" panose="02010600030101010101" pitchFamily="2" charset="-122"/>
              </a:rPr>
              <a:t>Li G, Ni H. ,2011; Dirk MUDERSBACH, M.K., Jürgen GEISELER and Klaus KOCH,,2009) 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5" y="2348880"/>
            <a:ext cx="454025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724128" y="5229200"/>
            <a:ext cx="12682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Arial" charset="0"/>
                <a:ea typeface="+mn-ea"/>
              </a:rPr>
              <a:t> ferrous oxide</a:t>
            </a:r>
            <a:endParaRPr lang="zh-CN" altLang="en-US" sz="14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164313" y="5244588"/>
            <a:ext cx="122411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ferric oxide</a:t>
            </a:r>
            <a:endParaRPr kumimoji="0" lang="en-US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9937" y="5039153"/>
            <a:ext cx="95891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Tahoma" panose="020B0604030504040204" pitchFamily="34" charset="0"/>
              </a:rPr>
              <a:t>oxidation </a:t>
            </a:r>
            <a:endParaRPr lang="zh-CN" altLang="en-US" sz="1400" dirty="0"/>
          </a:p>
        </p:txBody>
      </p:sp>
    </p:spTree>
    <p:custDataLst>
      <p:tags r:id="rId1"/>
    </p:custDataLst>
  </p:cSld>
  <p:clrMapOvr>
    <a:masterClrMapping/>
  </p:clrMapOvr>
  <p:transition advTm="677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宋体" panose="02010600030101010101" pitchFamily="2" charset="-122"/>
              </a:rPr>
              <a:t>Hot slag modification?</a:t>
            </a:r>
            <a:endParaRPr lang="en-US" altLang="zh-CN" dirty="0" smtClean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0723" name="内容占位符 2"/>
          <p:cNvSpPr>
            <a:spLocks noGrp="1"/>
          </p:cNvSpPr>
          <p:nvPr>
            <p:ph idx="1"/>
          </p:nvPr>
        </p:nvSpPr>
        <p:spPr>
          <a:xfrm>
            <a:off x="493712" y="1459317"/>
            <a:ext cx="8280400" cy="228985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800" dirty="0" smtClean="0">
                <a:ea typeface="宋体" panose="02010600030101010101" pitchFamily="2" charset="-122"/>
              </a:rPr>
              <a:t>2)To </a:t>
            </a:r>
            <a:r>
              <a:rPr lang="en-US" altLang="zh-CN" sz="2800" b="1" dirty="0" smtClean="0">
                <a:solidFill>
                  <a:srgbClr val="C00000"/>
                </a:solidFill>
                <a:ea typeface="宋体" panose="02010600030101010101" pitchFamily="2" charset="-122"/>
              </a:rPr>
              <a:t>convert </a:t>
            </a:r>
            <a:r>
              <a:rPr lang="en-US" altLang="zh-CN" sz="2800" b="1" dirty="0" smtClean="0">
                <a:ea typeface="宋体" panose="02010600030101010101" pitchFamily="2" charset="-122"/>
              </a:rPr>
              <a:t>hot slag into </a:t>
            </a:r>
            <a:r>
              <a:rPr lang="en-US" altLang="zh-CN" sz="2800" b="1" u="sng" dirty="0" smtClean="0">
                <a:solidFill>
                  <a:srgbClr val="C00000"/>
                </a:solidFill>
                <a:ea typeface="宋体" panose="02010600030101010101" pitchFamily="2" charset="-122"/>
              </a:rPr>
              <a:t>high </a:t>
            </a:r>
            <a:r>
              <a:rPr lang="en-US" altLang="zh-CN" sz="2800" b="1" dirty="0" smtClean="0">
                <a:solidFill>
                  <a:srgbClr val="C00000"/>
                </a:solidFill>
                <a:ea typeface="宋体" panose="02010600030101010101" pitchFamily="2" charset="-122"/>
              </a:rPr>
              <a:t>value added materials</a:t>
            </a:r>
          </a:p>
          <a:p>
            <a:pPr lvl="1"/>
            <a:r>
              <a:rPr lang="en-US" altLang="zh-CN" sz="2600" b="1" dirty="0" smtClean="0">
                <a:ea typeface="宋体" panose="02010600030101010101" pitchFamily="2" charset="-122"/>
              </a:rPr>
              <a:t>High value added materials </a:t>
            </a:r>
            <a:r>
              <a:rPr lang="en-US" altLang="zh-CN" sz="2600" dirty="0" smtClean="0">
                <a:ea typeface="宋体" panose="02010600030101010101" pitchFamily="2" charset="-122"/>
              </a:rPr>
              <a:t>derived slag</a:t>
            </a:r>
            <a:r>
              <a:rPr lang="zh-CN" altLang="en-US" sz="2600" dirty="0" smtClean="0">
                <a:ea typeface="宋体" panose="02010600030101010101" pitchFamily="2" charset="-122"/>
              </a:rPr>
              <a:t>*</a:t>
            </a:r>
            <a:r>
              <a:rPr lang="en-US" altLang="zh-CN" sz="2600" dirty="0" smtClean="0">
                <a:ea typeface="宋体" panose="02010600030101010101" pitchFamily="2" charset="-122"/>
              </a:rPr>
              <a:t>:</a:t>
            </a:r>
          </a:p>
          <a:p>
            <a:pPr lvl="1"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ea typeface="宋体" panose="02010600030101010101" pitchFamily="2" charset="-122"/>
              </a:rPr>
              <a:t>glass ceramics, </a:t>
            </a:r>
            <a:r>
              <a:rPr lang="en-US" altLang="zh-CN" sz="2400" b="1" dirty="0" smtClean="0">
                <a:solidFill>
                  <a:srgbClr val="23563F"/>
                </a:solidFill>
                <a:ea typeface="宋体" panose="02010600030101010101" pitchFamily="2" charset="-122"/>
              </a:rPr>
              <a:t>mineral wool, fertilizer</a:t>
            </a:r>
            <a:r>
              <a:rPr lang="en-US" altLang="zh-CN" sz="2400" b="1" dirty="0" smtClean="0">
                <a:ea typeface="宋体" panose="02010600030101010101" pitchFamily="2" charset="-122"/>
              </a:rPr>
              <a:t>, foam glass and so on.</a:t>
            </a:r>
          </a:p>
          <a:p>
            <a:pPr lvl="1">
              <a:buFont typeface="Wingdings" panose="05000000000000000000" pitchFamily="2" charset="2"/>
              <a:buNone/>
            </a:pPr>
            <a:endParaRPr lang="en-US" altLang="zh-CN" dirty="0" smtClean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None/>
            </a:pPr>
            <a:endParaRPr lang="en-US" altLang="zh-CN" dirty="0" smtClean="0"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31531" y="3229838"/>
            <a:ext cx="777166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anose="05000000000000000000" pitchFamily="2" charset="2"/>
              <a:buNone/>
            </a:pPr>
            <a:r>
              <a:rPr lang="zh-CN" altLang="en-US" sz="1400" dirty="0"/>
              <a:t>*</a:t>
            </a:r>
            <a:r>
              <a:rPr lang="en-US" altLang="zh-CN" sz="1400" dirty="0"/>
              <a:t> </a:t>
            </a:r>
            <a:r>
              <a:rPr lang="en-US" altLang="zh-CN" sz="1400" dirty="0" err="1"/>
              <a:t>Pioro</a:t>
            </a:r>
            <a:r>
              <a:rPr lang="en-US" altLang="zh-CN" sz="1400" dirty="0"/>
              <a:t> &amp; </a:t>
            </a:r>
            <a:r>
              <a:rPr lang="en-US" altLang="zh-CN" sz="1400" dirty="0" err="1"/>
              <a:t>Pioro</a:t>
            </a:r>
            <a:r>
              <a:rPr lang="en-US" altLang="zh-CN" sz="1400" dirty="0"/>
              <a:t> </a:t>
            </a:r>
            <a:r>
              <a:rPr lang="zh-CN" altLang="en-US" sz="1400" dirty="0"/>
              <a:t>，</a:t>
            </a:r>
            <a:r>
              <a:rPr lang="en-US" altLang="zh-CN" sz="1400" dirty="0"/>
              <a:t>2004 </a:t>
            </a:r>
            <a:r>
              <a:rPr lang="zh-CN" altLang="en-US" sz="1400" dirty="0"/>
              <a:t>；</a:t>
            </a:r>
            <a:r>
              <a:rPr lang="en-US" altLang="zh-CN" sz="1400" dirty="0"/>
              <a:t>Dai, Li, </a:t>
            </a:r>
            <a:r>
              <a:rPr lang="en-US" altLang="zh-CN" sz="1400" dirty="0" err="1"/>
              <a:t>Cang</a:t>
            </a:r>
            <a:r>
              <a:rPr lang="en-US" altLang="zh-CN" sz="1400" dirty="0"/>
              <a:t>, &amp; Liu</a:t>
            </a:r>
            <a:r>
              <a:rPr lang="zh-CN" altLang="en-US" sz="1400" dirty="0"/>
              <a:t>，</a:t>
            </a:r>
            <a:r>
              <a:rPr lang="en-US" altLang="zh-CN" sz="1400" dirty="0"/>
              <a:t>2014</a:t>
            </a:r>
            <a:r>
              <a:rPr lang="zh-CN" altLang="en-US" sz="1400" dirty="0"/>
              <a:t>；</a:t>
            </a:r>
            <a:r>
              <a:rPr lang="en-US" altLang="zh-CN" sz="1400" dirty="0"/>
              <a:t> Li, </a:t>
            </a:r>
            <a:r>
              <a:rPr lang="en-US" altLang="zh-CN" sz="1400" dirty="0" err="1"/>
              <a:t>Cang</a:t>
            </a:r>
            <a:r>
              <a:rPr lang="en-US" altLang="zh-CN" sz="1400" dirty="0"/>
              <a:t>, Mao, &amp; Zhang, 2012,</a:t>
            </a:r>
            <a:r>
              <a:rPr lang="zh-CN" altLang="en-US" sz="1400" dirty="0"/>
              <a:t>；</a:t>
            </a:r>
            <a:r>
              <a:rPr lang="zh-CN" altLang="zh-CN" sz="1400" dirty="0"/>
              <a:t> </a:t>
            </a:r>
            <a:r>
              <a:rPr lang="en-US" altLang="zh-CN" sz="1400" dirty="0"/>
              <a:t>Zhang, Liu, Liu, &amp; Yang </a:t>
            </a:r>
            <a:r>
              <a:rPr lang="zh-CN" altLang="en-US" sz="1400" dirty="0"/>
              <a:t>，</a:t>
            </a:r>
            <a:r>
              <a:rPr lang="en-US" altLang="zh-CN" sz="1400" dirty="0"/>
              <a:t>2011</a:t>
            </a:r>
            <a:r>
              <a:rPr lang="zh-CN" altLang="en-US" sz="1400" dirty="0"/>
              <a:t>；</a:t>
            </a:r>
            <a:r>
              <a:rPr lang="en-US" altLang="zh-CN" sz="1400" dirty="0"/>
              <a:t>Wang &amp; Liu</a:t>
            </a:r>
            <a:r>
              <a:rPr lang="zh-CN" altLang="en-US" sz="1400" dirty="0"/>
              <a:t>，</a:t>
            </a:r>
            <a:r>
              <a:rPr lang="en-US" altLang="zh-CN" sz="1400" dirty="0"/>
              <a:t>2014</a:t>
            </a:r>
            <a:r>
              <a:rPr lang="zh-CN" altLang="en-US" sz="1400" dirty="0"/>
              <a:t>；</a:t>
            </a:r>
            <a:r>
              <a:rPr lang="en-US" altLang="zh-CN" sz="1400" dirty="0"/>
              <a:t>Takahashi &amp; </a:t>
            </a:r>
            <a:r>
              <a:rPr lang="en-US" altLang="zh-CN" sz="1400" dirty="0" err="1"/>
              <a:t>Yabuta</a:t>
            </a:r>
            <a:r>
              <a:rPr lang="en-US" altLang="zh-CN" sz="1400" dirty="0"/>
              <a:t>, 2002; Xiao, Y. L.,; Liu, Y.; Li, Y. Q.,2011; Takahashi, T.; </a:t>
            </a:r>
            <a:r>
              <a:rPr lang="en-US" altLang="zh-CN" sz="1400" dirty="0" err="1"/>
              <a:t>Yabuta</a:t>
            </a:r>
            <a:r>
              <a:rPr lang="en-US" altLang="zh-CN" sz="1400" dirty="0"/>
              <a:t>, K., 2002; P. Colombo, G. </a:t>
            </a:r>
            <a:r>
              <a:rPr lang="en-US" altLang="zh-CN" sz="1400" dirty="0" err="1"/>
              <a:t>Brusatin</a:t>
            </a:r>
            <a:r>
              <a:rPr lang="en-US" altLang="zh-CN" sz="1400" dirty="0"/>
              <a:t>, E. Bernardo, G. </a:t>
            </a:r>
            <a:r>
              <a:rPr lang="en-US" altLang="zh-CN" sz="1400" dirty="0" err="1"/>
              <a:t>Scarinci</a:t>
            </a:r>
            <a:r>
              <a:rPr lang="en-US" altLang="zh-CN" sz="1400" dirty="0"/>
              <a:t>. 2003;)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2920" t="28344" r="12920" b="25391"/>
          <a:stretch/>
        </p:blipFill>
        <p:spPr>
          <a:xfrm>
            <a:off x="442747" y="4425828"/>
            <a:ext cx="6862247" cy="24069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13473" t="28344" r="12921" b="25391"/>
          <a:stretch/>
        </p:blipFill>
        <p:spPr>
          <a:xfrm>
            <a:off x="438053" y="4405551"/>
            <a:ext cx="6868413" cy="2427184"/>
          </a:xfrm>
          <a:prstGeom prst="rect">
            <a:avLst/>
          </a:prstGeom>
        </p:spPr>
      </p:pic>
    </p:spTree>
  </p:cSld>
  <p:clrMapOvr>
    <a:masterClrMapping/>
  </p:clrMapOvr>
  <p:transition advTm="160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00419" y="6134396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Illustration</a:t>
            </a:r>
            <a:r>
              <a:rPr lang="en-GB" altLang="zh-CN" dirty="0" smtClean="0">
                <a:latin typeface="Calibri" panose="020F0502020204030204" pitchFamily="34" charset="0"/>
              </a:rPr>
              <a:t> </a:t>
            </a:r>
            <a:r>
              <a:rPr lang="en-GB" altLang="zh-CN" dirty="0">
                <a:latin typeface="Calibri" panose="020F0502020204030204" pitchFamily="34" charset="0"/>
              </a:rPr>
              <a:t>for hot slag modification to produce different materials 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184049" y="0"/>
            <a:ext cx="8932618" cy="1296144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+mj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+mj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j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j-lt"/>
              </a:defRPr>
            </a:lvl9pPr>
          </a:lstStyle>
          <a:p>
            <a:r>
              <a:rPr lang="en-GB" altLang="zh-CN" sz="2000" b="1" kern="0" dirty="0" smtClean="0">
                <a:solidFill>
                  <a:srgbClr val="FF0000"/>
                </a:solidFill>
              </a:rPr>
              <a:t>Heat consumption for melting modifiers </a:t>
            </a:r>
            <a:r>
              <a:rPr lang="en-GB" altLang="zh-CN" sz="2000" b="1" kern="0" dirty="0" smtClean="0"/>
              <a:t>&lt;(&gt;)? </a:t>
            </a:r>
            <a:r>
              <a:rPr lang="en-GB" altLang="zh-CN" sz="2000" b="1" kern="0" dirty="0">
                <a:solidFill>
                  <a:srgbClr val="FF0000"/>
                </a:solidFill>
              </a:rPr>
              <a:t>S</a:t>
            </a:r>
            <a:r>
              <a:rPr lang="en-GB" altLang="zh-CN" sz="2000" b="1" kern="0" dirty="0" smtClean="0">
                <a:solidFill>
                  <a:srgbClr val="FF0000"/>
                </a:solidFill>
              </a:rPr>
              <a:t>ensible heat of hot slag</a:t>
            </a:r>
          </a:p>
          <a:p>
            <a:pPr marL="0" indent="0">
              <a:buNone/>
            </a:pPr>
            <a:r>
              <a:rPr lang="en-GB" altLang="zh-CN" sz="2000" b="1" kern="0" dirty="0" smtClean="0"/>
              <a:t>	&lt; crude modification</a:t>
            </a:r>
          </a:p>
          <a:p>
            <a:pPr marL="0" indent="0">
              <a:buNone/>
            </a:pPr>
            <a:r>
              <a:rPr lang="en-GB" altLang="zh-CN" sz="2000" b="1" kern="0" dirty="0" smtClean="0"/>
              <a:t>	&gt;fine modification</a:t>
            </a:r>
            <a:endParaRPr lang="zh-CN" altLang="en-US" sz="2000" b="1" kern="0" dirty="0"/>
          </a:p>
        </p:txBody>
      </p:sp>
      <p:grpSp>
        <p:nvGrpSpPr>
          <p:cNvPr id="8" name="组合 7"/>
          <p:cNvGrpSpPr/>
          <p:nvPr/>
        </p:nvGrpSpPr>
        <p:grpSpPr>
          <a:xfrm>
            <a:off x="-17972" y="1196752"/>
            <a:ext cx="9134639" cy="5043533"/>
            <a:chOff x="-17972" y="1296144"/>
            <a:chExt cx="9134639" cy="5043533"/>
          </a:xfrm>
        </p:grpSpPr>
        <p:pic>
          <p:nvPicPr>
            <p:cNvPr id="45058" name="图片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972" y="1296144"/>
              <a:ext cx="9134639" cy="50435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</p:pic>
        <p:sp>
          <p:nvSpPr>
            <p:cNvPr id="7" name="文本框 6"/>
            <p:cNvSpPr txBox="1"/>
            <p:nvPr/>
          </p:nvSpPr>
          <p:spPr>
            <a:xfrm>
              <a:off x="323528" y="2996952"/>
              <a:ext cx="8034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/>
                <a:t>Basicity</a:t>
              </a:r>
              <a:endParaRPr lang="zh-CN" altLang="en-US" sz="14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5348294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8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4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11.1"/>
</p:tagLst>
</file>

<file path=ppt/theme/theme1.xml><?xml version="1.0" encoding="utf-8"?>
<a:theme xmlns:a="http://schemas.openxmlformats.org/drawingml/2006/main" name="cdb2004c002l">
  <a:themeElements>
    <a:clrScheme name="cdb2004c002l 3">
      <a:dk1>
        <a:srgbClr val="17347D"/>
      </a:dk1>
      <a:lt1>
        <a:srgbClr val="FFFFFF"/>
      </a:lt1>
      <a:dk2>
        <a:srgbClr val="3366CC"/>
      </a:dk2>
      <a:lt2>
        <a:srgbClr val="DDDDDD"/>
      </a:lt2>
      <a:accent1>
        <a:srgbClr val="77B7E7"/>
      </a:accent1>
      <a:accent2>
        <a:srgbClr val="45AB7D"/>
      </a:accent2>
      <a:accent3>
        <a:srgbClr val="FFFFFF"/>
      </a:accent3>
      <a:accent4>
        <a:srgbClr val="122B6A"/>
      </a:accent4>
      <a:accent5>
        <a:srgbClr val="BDD8F1"/>
      </a:accent5>
      <a:accent6>
        <a:srgbClr val="3E9B71"/>
      </a:accent6>
      <a:hlink>
        <a:srgbClr val="9999FF"/>
      </a:hlink>
      <a:folHlink>
        <a:srgbClr val="969696"/>
      </a:folHlink>
    </a:clrScheme>
    <a:fontScheme name="cdb2004c002l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  <a:txDef>
      <a:spPr>
        <a:solidFill>
          <a:schemeClr val="bg1"/>
        </a:solidFill>
      </a:spPr>
      <a:bodyPr wrap="none" rtlCol="0">
        <a:spAutoFit/>
      </a:bodyPr>
      <a:lstStyle>
        <a:defPPr>
          <a:defRPr sz="1200" dirty="0" smtClean="0"/>
        </a:defPPr>
      </a:lstStyle>
    </a:txDef>
  </a:objectDefaults>
  <a:extraClrSchemeLst>
    <a:extraClrScheme>
      <a:clrScheme name="cdb2004c002l 1">
        <a:dk1>
          <a:srgbClr val="1B525F"/>
        </a:dk1>
        <a:lt1>
          <a:srgbClr val="FFFFFF"/>
        </a:lt1>
        <a:dk2>
          <a:srgbClr val="339966"/>
        </a:dk2>
        <a:lt2>
          <a:srgbClr val="DDDDDD"/>
        </a:lt2>
        <a:accent1>
          <a:srgbClr val="C5BA6B"/>
        </a:accent1>
        <a:accent2>
          <a:srgbClr val="669900"/>
        </a:accent2>
        <a:accent3>
          <a:srgbClr val="FFFFFF"/>
        </a:accent3>
        <a:accent4>
          <a:srgbClr val="154550"/>
        </a:accent4>
        <a:accent5>
          <a:srgbClr val="DFD9BA"/>
        </a:accent5>
        <a:accent6>
          <a:srgbClr val="5C8A00"/>
        </a:accent6>
        <a:hlink>
          <a:srgbClr val="E57C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c002l 2">
        <a:dk1>
          <a:srgbClr val="191961"/>
        </a:dk1>
        <a:lt1>
          <a:srgbClr val="FFFFFF"/>
        </a:lt1>
        <a:dk2>
          <a:srgbClr val="5D4CDC"/>
        </a:dk2>
        <a:lt2>
          <a:srgbClr val="DDDDDD"/>
        </a:lt2>
        <a:accent1>
          <a:srgbClr val="31B36C"/>
        </a:accent1>
        <a:accent2>
          <a:srgbClr val="0099FF"/>
        </a:accent2>
        <a:accent3>
          <a:srgbClr val="FFFFFF"/>
        </a:accent3>
        <a:accent4>
          <a:srgbClr val="141452"/>
        </a:accent4>
        <a:accent5>
          <a:srgbClr val="ADD6BA"/>
        </a:accent5>
        <a:accent6>
          <a:srgbClr val="008AE7"/>
        </a:accent6>
        <a:hlink>
          <a:srgbClr val="A0963C"/>
        </a:hlink>
        <a:folHlink>
          <a:srgbClr val="A0963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c002l 3">
        <a:dk1>
          <a:srgbClr val="17347D"/>
        </a:dk1>
        <a:lt1>
          <a:srgbClr val="FFFFFF"/>
        </a:lt1>
        <a:dk2>
          <a:srgbClr val="3366CC"/>
        </a:dk2>
        <a:lt2>
          <a:srgbClr val="DDDDDD"/>
        </a:lt2>
        <a:accent1>
          <a:srgbClr val="77B7E7"/>
        </a:accent1>
        <a:accent2>
          <a:srgbClr val="45AB7D"/>
        </a:accent2>
        <a:accent3>
          <a:srgbClr val="FFFFFF"/>
        </a:accent3>
        <a:accent4>
          <a:srgbClr val="122B6A"/>
        </a:accent4>
        <a:accent5>
          <a:srgbClr val="BDD8F1"/>
        </a:accent5>
        <a:accent6>
          <a:srgbClr val="3E9B71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cdb2004c002l</Template>
  <TotalTime>14920</TotalTime>
  <Words>2002</Words>
  <Application>Microsoft Office PowerPoint</Application>
  <PresentationFormat>全屏显示(4:3)</PresentationFormat>
  <Paragraphs>257</Paragraphs>
  <Slides>19</Slides>
  <Notes>12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AdvPSTim</vt:lpstr>
      <vt:lpstr>黑体</vt:lpstr>
      <vt:lpstr>宋体</vt:lpstr>
      <vt:lpstr>Arial</vt:lpstr>
      <vt:lpstr>Calibri</vt:lpstr>
      <vt:lpstr>Symbol</vt:lpstr>
      <vt:lpstr>Tahoma</vt:lpstr>
      <vt:lpstr>Times New Roman</vt:lpstr>
      <vt:lpstr>Verdana</vt:lpstr>
      <vt:lpstr>Wingdings</vt:lpstr>
      <vt:lpstr>cdb2004c002l</vt:lpstr>
      <vt:lpstr>Graph</vt:lpstr>
      <vt:lpstr>Visio.Drawing.15</vt:lpstr>
      <vt:lpstr>CONVERT HOT SLAG INTO VALUE-ADDED MATERIALS BY MODIFICATION METHODS </vt:lpstr>
      <vt:lpstr>Outline</vt:lpstr>
      <vt:lpstr>Introduction</vt:lpstr>
      <vt:lpstr>How to utilize waste heat and slag?</vt:lpstr>
      <vt:lpstr>How to utilize waste heat and slag?</vt:lpstr>
      <vt:lpstr>PowerPoint 演示文稿</vt:lpstr>
      <vt:lpstr>Hot slag modification?</vt:lpstr>
      <vt:lpstr>Hot slag modification?</vt:lpstr>
      <vt:lpstr>PowerPoint 演示文稿</vt:lpstr>
      <vt:lpstr>Analysis of Heat Balance</vt:lpstr>
      <vt:lpstr>Progress of Crude Modifications</vt:lpstr>
      <vt:lpstr>PowerPoint 演示文稿</vt:lpstr>
      <vt:lpstr>Progress of Fine Modification</vt:lpstr>
      <vt:lpstr>Progress of Fine Modification</vt:lpstr>
      <vt:lpstr>Discussion </vt:lpstr>
      <vt:lpstr>Discussion </vt:lpstr>
      <vt:lpstr>Discussion </vt:lpstr>
      <vt:lpstr>Conclusions</vt:lpstr>
      <vt:lpstr>PowerPoint 演示文稿</vt:lpstr>
    </vt:vector>
  </TitlesOfParts>
  <Company>清华大学材料系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最终学术报告</dc:title>
  <dc:creator>马军</dc:creator>
  <cp:lastModifiedBy>yuli</cp:lastModifiedBy>
  <cp:revision>1182</cp:revision>
  <dcterms:created xsi:type="dcterms:W3CDTF">2006-09-11T15:57:13Z</dcterms:created>
  <dcterms:modified xsi:type="dcterms:W3CDTF">2017-04-04T10:42:44Z</dcterms:modified>
</cp:coreProperties>
</file>