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923" r:id="rId2"/>
  </p:sldMasterIdLst>
  <p:notesMasterIdLst>
    <p:notesMasterId r:id="rId40"/>
  </p:notesMasterIdLst>
  <p:handoutMasterIdLst>
    <p:handoutMasterId r:id="rId41"/>
  </p:handoutMasterIdLst>
  <p:sldIdLst>
    <p:sldId id="844" r:id="rId3"/>
    <p:sldId id="845" r:id="rId4"/>
    <p:sldId id="846" r:id="rId5"/>
    <p:sldId id="847" r:id="rId6"/>
    <p:sldId id="849" r:id="rId7"/>
    <p:sldId id="890" r:id="rId8"/>
    <p:sldId id="880" r:id="rId9"/>
    <p:sldId id="884" r:id="rId10"/>
    <p:sldId id="881" r:id="rId11"/>
    <p:sldId id="851" r:id="rId12"/>
    <p:sldId id="852" r:id="rId13"/>
    <p:sldId id="853" r:id="rId14"/>
    <p:sldId id="877" r:id="rId15"/>
    <p:sldId id="878" r:id="rId16"/>
    <p:sldId id="875" r:id="rId17"/>
    <p:sldId id="876" r:id="rId18"/>
    <p:sldId id="889" r:id="rId19"/>
    <p:sldId id="883" r:id="rId20"/>
    <p:sldId id="885" r:id="rId21"/>
    <p:sldId id="892" r:id="rId22"/>
    <p:sldId id="825" r:id="rId23"/>
    <p:sldId id="858" r:id="rId24"/>
    <p:sldId id="859" r:id="rId25"/>
    <p:sldId id="839" r:id="rId26"/>
    <p:sldId id="861" r:id="rId27"/>
    <p:sldId id="886" r:id="rId28"/>
    <p:sldId id="874" r:id="rId29"/>
    <p:sldId id="840" r:id="rId30"/>
    <p:sldId id="841" r:id="rId31"/>
    <p:sldId id="842" r:id="rId32"/>
    <p:sldId id="871" r:id="rId33"/>
    <p:sldId id="834" r:id="rId34"/>
    <p:sldId id="864" r:id="rId35"/>
    <p:sldId id="869" r:id="rId36"/>
    <p:sldId id="870" r:id="rId37"/>
    <p:sldId id="866" r:id="rId38"/>
    <p:sldId id="888" r:id="rId39"/>
  </p:sldIdLst>
  <p:sldSz cx="9144000" cy="6858000" type="screen4x3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0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8000"/>
    <a:srgbClr val="FFCCFF"/>
    <a:srgbClr val="CCFF99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9" autoAdjust="0"/>
  </p:normalViewPr>
  <p:slideViewPr>
    <p:cSldViewPr>
      <p:cViewPr varScale="1">
        <p:scale>
          <a:sx n="69" d="100"/>
          <a:sy n="69" d="100"/>
        </p:scale>
        <p:origin x="11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08" y="-102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1491421588077"/>
          <c:y val="4.3401859329992375E-2"/>
          <c:w val="0.84003980752405949"/>
          <c:h val="0.80672482819581104"/>
        </c:manualLayout>
      </c:layout>
      <c:scatterChart>
        <c:scatterStyle val="lineMarker"/>
        <c:varyColors val="0"/>
        <c:ser>
          <c:idx val="0"/>
          <c:order val="0"/>
          <c:tx>
            <c:v>Ag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forward val="3"/>
            <c:backward val="3"/>
            <c:dispRSqr val="0"/>
            <c:dispEq val="0"/>
          </c:trendline>
          <c:xVal>
            <c:numRef>
              <c:f>Sheet1!$B$1:$E$1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60</c:v>
                </c:pt>
                <c:pt idx="3">
                  <c:v>80</c:v>
                </c:pt>
              </c:numCache>
            </c:numRef>
          </c:xVal>
          <c:yVal>
            <c:numRef>
              <c:f>Sheet1!$B$3:$E$3</c:f>
              <c:numCache>
                <c:formatCode>General</c:formatCode>
                <c:ptCount val="4"/>
                <c:pt idx="0">
                  <c:v>10.1</c:v>
                </c:pt>
                <c:pt idx="1">
                  <c:v>0.03</c:v>
                </c:pt>
                <c:pt idx="2">
                  <c:v>1.0999999999999999E-2</c:v>
                </c:pt>
                <c:pt idx="3">
                  <c:v>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57-437F-9722-7C2520601C7B}"/>
            </c:ext>
          </c:extLst>
        </c:ser>
        <c:ser>
          <c:idx val="1"/>
          <c:order val="1"/>
          <c:tx>
            <c:v>Au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2"/>
                </a:solidFill>
                <a:prstDash val="sysDot"/>
              </a:ln>
              <a:effectLst/>
            </c:spPr>
            <c:trendlineType val="power"/>
            <c:forward val="3"/>
            <c:backward val="3"/>
            <c:dispRSqr val="0"/>
            <c:dispEq val="0"/>
          </c:trendline>
          <c:xVal>
            <c:numRef>
              <c:f>Sheet1!$B$1:$E$1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60</c:v>
                </c:pt>
                <c:pt idx="3">
                  <c:v>80</c:v>
                </c:pt>
              </c:numCache>
            </c:numRef>
          </c:xVal>
          <c:yVal>
            <c:numRef>
              <c:f>Sheet1!$B$4:$E$4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0.02</c:v>
                </c:pt>
                <c:pt idx="2">
                  <c:v>5.0000000000000001E-3</c:v>
                </c:pt>
                <c:pt idx="3">
                  <c:v>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57-437F-9722-7C2520601C7B}"/>
            </c:ext>
          </c:extLst>
        </c:ser>
        <c:ser>
          <c:idx val="2"/>
          <c:order val="2"/>
          <c:tx>
            <c:v>Pb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3333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power"/>
            <c:forward val="3"/>
            <c:backward val="3"/>
            <c:dispRSqr val="0"/>
            <c:dispEq val="0"/>
          </c:trendline>
          <c:xVal>
            <c:numRef>
              <c:f>Sheet1!$B$1:$E$1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60</c:v>
                </c:pt>
                <c:pt idx="3">
                  <c:v>80</c:v>
                </c:pt>
              </c:numCache>
            </c:numRef>
          </c:xVal>
          <c:yVal>
            <c:numRef>
              <c:f>Sheet1!$B$5:$E$5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0.55000000000000004</c:v>
                </c:pt>
                <c:pt idx="2">
                  <c:v>0.13</c:v>
                </c:pt>
                <c:pt idx="3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857-437F-9722-7C2520601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00800"/>
        <c:axId val="70267264"/>
      </c:scatterChart>
      <c:valAx>
        <c:axId val="4310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/>
                  <a:t>Analysis</a:t>
                </a:r>
                <a:r>
                  <a:rPr lang="en-AU" sz="2000" baseline="0"/>
                  <a:t> spot size (micron)</a:t>
                </a:r>
                <a:endParaRPr lang="en-AU" sz="2000"/>
              </a:p>
            </c:rich>
          </c:tx>
          <c:layout>
            <c:manualLayout>
              <c:xMode val="edge"/>
              <c:yMode val="edge"/>
              <c:x val="0.3445878562512662"/>
              <c:y val="0.922551198015035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67264"/>
        <c:crosses val="autoZero"/>
        <c:crossBetween val="midCat"/>
      </c:valAx>
      <c:valAx>
        <c:axId val="702672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/>
                  <a:t>Limit</a:t>
                </a:r>
                <a:r>
                  <a:rPr lang="en-AU" sz="2000" baseline="0"/>
                  <a:t> of detection (ppm)</a:t>
                </a:r>
                <a:endParaRPr lang="en-AU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00800"/>
        <c:crosses val="autoZero"/>
        <c:crossBetween val="midCat"/>
      </c:valAx>
      <c:spPr>
        <a:solidFill>
          <a:srgbClr val="FFFFFF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9698555146089201"/>
          <c:y val="0.11973532782510052"/>
          <c:w val="0.11683866524767127"/>
          <c:h val="0.21497814401940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71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31" y="0"/>
            <a:ext cx="2944871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432"/>
            <a:ext cx="2944871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31" y="9434432"/>
            <a:ext cx="2944871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A0E81C3-8EA0-41DA-AB9E-9F21DCC436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62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71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28" y="0"/>
            <a:ext cx="2944870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73" y="4717215"/>
            <a:ext cx="5433357" cy="446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834"/>
            <a:ext cx="2944871" cy="49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28" y="9432834"/>
            <a:ext cx="2944870" cy="49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5" rIns="92033" bIns="460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56D64A-7C5B-4560-9A3B-BBC556984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3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CC014E-2336-42D0-A23C-C3C645E2792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1100"/>
          </a:xfrm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855" tIns="45926" rIns="91855" bIns="4592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981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CC014E-2336-42D0-A23C-C3C645E2792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1100"/>
          </a:xfrm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855" tIns="45926" rIns="91855" bIns="4592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35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466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657" indent="-2254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438" indent="-2254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220" indent="-2254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804" indent="-2254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3387" indent="-2254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70" indent="-2254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553" indent="-2254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1167">
              <a:spcBef>
                <a:spcPct val="0"/>
              </a:spcBef>
            </a:pPr>
            <a:fld id="{5AC68D38-9AFE-4531-BBB5-79B891491B98}" type="slidenum">
              <a:rPr kumimoji="0" lang="en-US" altLang="en-US" sz="1300">
                <a:solidFill>
                  <a:srgbClr val="000000"/>
                </a:solidFill>
              </a:rPr>
              <a:pPr defTabSz="921167">
                <a:spcBef>
                  <a:spcPct val="0"/>
                </a:spcBef>
              </a:pPr>
              <a:t>17</a:t>
            </a:fld>
            <a:endParaRPr kumimoji="0" lang="en-US" altLang="en-US" sz="1300">
              <a:solidFill>
                <a:srgbClr val="000000"/>
              </a:solidFill>
            </a:endParaRPr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4131466" y="9787582"/>
            <a:ext cx="3162653" cy="5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79" tIns="48438" rIns="96879" bIns="4843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21167" eaLnBrk="1" hangingPunct="1">
              <a:spcBef>
                <a:spcPct val="0"/>
              </a:spcBef>
            </a:pPr>
            <a:fld id="{35871790-CC65-4E43-94EF-99AA3D3A9932}" type="slidenum">
              <a:rPr kumimoji="0" lang="en-US" altLang="en-US" b="0" i="0">
                <a:solidFill>
                  <a:srgbClr val="000000"/>
                </a:solidFill>
              </a:rPr>
              <a:pPr algn="r" defTabSz="921167" eaLnBrk="1" hangingPunct="1">
                <a:spcBef>
                  <a:spcPct val="0"/>
                </a:spcBef>
              </a:pPr>
              <a:t>17</a:t>
            </a:fld>
            <a:endParaRPr kumimoji="0" lang="en-US" altLang="en-US" b="0" i="0">
              <a:solidFill>
                <a:srgbClr val="000000"/>
              </a:solidFill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74700"/>
            <a:ext cx="5149850" cy="3862388"/>
          </a:xfrm>
          <a:ln w="12700" cap="flat"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7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802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 indent="-2143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indent="-2143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6913" indent="-2143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113" indent="-2143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1313" indent="-2143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8513" indent="-2143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5713" indent="-2143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07359-6DFB-47CA-B3F2-816105F540A0}" type="slidenum">
              <a:rPr kumimoji="0" lang="en-US" altLang="en-US" smtClean="0"/>
              <a:pPr>
                <a:spcBef>
                  <a:spcPct val="0"/>
                </a:spcBef>
              </a:pPr>
              <a:t>21</a:t>
            </a:fld>
            <a:endParaRPr kumimoji="0"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 w="12700"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6" tIns="45568" rIns="91136" bIns="45568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036692-D9B8-40EC-9B67-24887B8A8C02}" type="slidenum">
              <a:rPr lang="en-AU" altLang="en-US" smtClean="0"/>
              <a:pPr>
                <a:spcBef>
                  <a:spcPct val="0"/>
                </a:spcBef>
              </a:pPr>
              <a:t>22</a:t>
            </a:fld>
            <a:endParaRPr lang="en-AU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AU" altLang="en-AU" smtClean="0"/>
          </a:p>
        </p:txBody>
      </p:sp>
    </p:spTree>
    <p:extLst>
      <p:ext uri="{BB962C8B-B14F-4D97-AF65-F5344CB8AC3E}">
        <p14:creationId xmlns:p14="http://schemas.microsoft.com/office/powerpoint/2010/main" val="141191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33A9D-25F6-4B70-A5C0-2B78F7D9572F}" type="slidenum">
              <a:rPr lang="en-AU" altLang="en-US" smtClean="0"/>
              <a:pPr>
                <a:spcBef>
                  <a:spcPct val="0"/>
                </a:spcBef>
              </a:pPr>
              <a:t>23</a:t>
            </a:fld>
            <a:endParaRPr lang="en-AU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AU" altLang="en-AU" smtClean="0"/>
          </a:p>
        </p:txBody>
      </p:sp>
    </p:spTree>
    <p:extLst>
      <p:ext uri="{BB962C8B-B14F-4D97-AF65-F5344CB8AC3E}">
        <p14:creationId xmlns:p14="http://schemas.microsoft.com/office/powerpoint/2010/main" val="210837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73113" indent="-295275" defTabSz="944563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90625" indent="-236538" defTabSz="944563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68463" indent="-236538" defTabSz="944563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144713" indent="-236538" defTabSz="944563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601913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3059113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516313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973513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5339BCFB-52DE-4C61-B7C5-9D2A65904801}" type="slidenum">
              <a:rPr lang="en-AU" altLang="en-US" sz="1300" b="0" i="0" smtClean="0">
                <a:solidFill>
                  <a:schemeClr val="tx1"/>
                </a:solidFill>
                <a:cs typeface="Times New Roman" panose="02020603050405020304" pitchFamily="18" charset="0"/>
              </a:rPr>
              <a:pPr/>
              <a:t>24</a:t>
            </a:fld>
            <a:endParaRPr lang="en-AU" altLang="en-US" sz="1300" b="0" i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10175" cy="46085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AU" altLang="en-AU" smtClean="0"/>
          </a:p>
        </p:txBody>
      </p:sp>
    </p:spTree>
    <p:extLst>
      <p:ext uri="{BB962C8B-B14F-4D97-AF65-F5344CB8AC3E}">
        <p14:creationId xmlns:p14="http://schemas.microsoft.com/office/powerpoint/2010/main" val="170496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12813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12813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12813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12813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1281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1281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1281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1281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7F3542-E140-4446-90A0-198C9731BF66}" type="slidenum">
              <a:rPr lang="en-AU" altLang="en-US" sz="1200" b="0" i="0" smtClean="0">
                <a:cs typeface="Times New Roman" panose="02020603050405020304" pitchFamily="18" charset="0"/>
              </a:rPr>
              <a:pPr/>
              <a:t>32</a:t>
            </a:fld>
            <a:endParaRPr lang="en-AU" altLang="en-US" sz="1200" b="0" i="0" smtClean="0">
              <a:cs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39775"/>
            <a:ext cx="4937125" cy="370205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86300"/>
            <a:ext cx="5033963" cy="44434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AU" altLang="en-A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9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7119E7-F304-4128-92B2-41F1D6F1E87A}" type="slidenum">
              <a:rPr lang="en-AU" altLang="en-US" smtClean="0"/>
              <a:pPr>
                <a:spcBef>
                  <a:spcPct val="0"/>
                </a:spcBef>
              </a:pPr>
              <a:t>33</a:t>
            </a:fld>
            <a:endParaRPr lang="en-AU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AU" altLang="en-AU" smtClean="0"/>
          </a:p>
        </p:txBody>
      </p:sp>
    </p:spTree>
    <p:extLst>
      <p:ext uri="{BB962C8B-B14F-4D97-AF65-F5344CB8AC3E}">
        <p14:creationId xmlns:p14="http://schemas.microsoft.com/office/powerpoint/2010/main" val="366294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 userDrawn="1"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 userDrawn="1"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6858000" y="0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n-US" sz="2000" b="0" smtClean="0">
                <a:solidFill>
                  <a:srgbClr val="5F5F5F"/>
                </a:solidFill>
              </a:rPr>
              <a:t>PYROSEARCH</a:t>
            </a:r>
          </a:p>
        </p:txBody>
      </p:sp>
      <p:pic>
        <p:nvPicPr>
          <p:cNvPr id="16" name="Picture 19" descr="Uni_Logo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5762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bIns="4572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BB28E8-BD68-496B-A43E-0CCB1D5E5E15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rIns="91440" bIns="4572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2A442D-463E-4E4F-A2CC-C919909A4AE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826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F4599-B564-4691-A0D2-B84FF8E255A3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EF12-4F61-401B-8504-7AF89F3A744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357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44450"/>
            <a:ext cx="2000250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4450"/>
            <a:ext cx="5848350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9C22-39B5-464A-A1A7-5D777BBF7EBE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B3BCD-DDC3-4A73-A314-16495067C9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535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44450"/>
            <a:ext cx="8001000" cy="608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60D1-7F62-4AFC-AD8D-CE3DA0F5C987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E68B-3F7D-4DF1-952C-EEF1C2688B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452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50"/>
            <a:ext cx="8001000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9950" y="1524000"/>
            <a:ext cx="3908425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524000"/>
            <a:ext cx="3908425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64B1-CFE5-4CBA-8246-67EA3C6ED7CA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D2B5-29D1-48BF-981A-7714E1A7614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31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 userDrawn="1"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 userDrawn="1"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6858000" y="0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n-US" sz="2000" b="0" smtClean="0">
                <a:solidFill>
                  <a:srgbClr val="5F5F5F"/>
                </a:solidFill>
              </a:rPr>
              <a:t>PYROSEARCH</a:t>
            </a:r>
          </a:p>
        </p:txBody>
      </p:sp>
      <p:pic>
        <p:nvPicPr>
          <p:cNvPr id="16" name="Picture 19" descr="Uni_Logo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5762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bIns="4572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7556C9-E666-4B0B-9C2D-AF70D9E25934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rIns="91440" bIns="4572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C85B15F-0FA9-4D56-9B73-9A7BBCA0097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009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4EE-3461-4CD5-BD73-0DABD91D1E0C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C887-EBDE-4249-BA8D-0C331A2F000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206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CC3A-1134-4E36-AC56-A01E288102EB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0F91-23A2-41C6-8764-7ECF573A3F0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4526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950" y="1524000"/>
            <a:ext cx="3908425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524000"/>
            <a:ext cx="3908425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0197-B12F-4DE6-BD7F-1D5A2F8DB950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1E2F-D14B-4086-857A-80260CB696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3611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78B0-4474-45B7-A699-63567639363E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7987-F8CA-422B-8F21-050037554C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7403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A966F-C1EB-46C7-9543-73A573C21774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76B4-D79A-4A92-8C55-E540BA6BF2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8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E5399-4F8D-412E-9453-FE7D48CB82F0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900C-218E-408F-9627-E427E189BEC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0171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8F91-F424-4953-9E2D-EFFDDCA73C08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8831D-1E6A-43C5-9F9B-99ED10ECBF0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096660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B542-C627-4D96-8ABD-A1C3BCA502F4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FB84-5A3B-47AC-B2FA-4BA81D474B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531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7DE8-5FC8-475A-8DAD-8EF5B525426F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147A-6AE6-4C24-9309-FE4D131B60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602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08A0-B400-49AB-868D-9D62D5351C55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38D6A-C88D-493D-812C-0DE8E8209EE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20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44450"/>
            <a:ext cx="2000250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4450"/>
            <a:ext cx="5848350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82FD-3A19-4A94-8E5D-33A2152BA126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BDEE-4EC8-46AC-ABC9-0915C048773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113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9950" y="1524000"/>
            <a:ext cx="3908425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524000"/>
            <a:ext cx="3908425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20A8-BBAC-4874-BA79-BB5713EA9230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64557-9B73-4F3F-9712-4A4562EAF4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7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0A1D-000C-48AA-815D-C0E0754ABB3F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0476-8920-4EEA-AD1F-E0CF003222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85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950" y="1524000"/>
            <a:ext cx="3908425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524000"/>
            <a:ext cx="3908425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59B4-E7AC-48D0-BBE0-145A38E72120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1A47-9155-471B-877B-E1702DDB503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2607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D8D3-66E6-4D60-A74E-65A1C4D773F1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15BB-B4D9-4CBB-AD39-F9ECF261C1E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148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7F48-E0AF-4A7B-B9FF-105D73D1EE5A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CD8E-0800-40C5-AD0C-7733CE7474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447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152B-85BF-48A0-B40D-19512ECB0AB0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5DDE-1333-4AE5-98DD-F813F70334A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094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F3FC-59B4-43F9-874B-A5A178DA47C0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345B-D131-447E-934A-7D95045A6F7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49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3478-2BFA-47D1-B948-684EF0E1F275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DE4F2-EC41-4662-B1F5-A43691B3D3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184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 userDrawn="1"/>
        </p:nvSpPr>
        <p:spPr bwMode="auto">
          <a:xfrm>
            <a:off x="152400" y="115888"/>
            <a:ext cx="8839200" cy="65532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ltGray">
          <a:xfrm>
            <a:off x="107950" y="444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solidFill>
                <a:schemeClr val="tx1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ltGray">
          <a:xfrm>
            <a:off x="395288" y="444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solidFill>
                <a:schemeClr val="tx1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ltGray">
          <a:xfrm>
            <a:off x="179388" y="29051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solidFill>
                <a:schemeClr val="tx1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ltGray">
          <a:xfrm>
            <a:off x="454025" y="2905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solidFill>
                <a:schemeClr val="tx1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ltGray">
          <a:xfrm>
            <a:off x="68263" y="217488"/>
            <a:ext cx="382587" cy="4429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solidFill>
                <a:schemeClr val="tx1"/>
              </a:solidFill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450"/>
            <a:ext cx="8001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1524000"/>
            <a:ext cx="79692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19D347-DEC6-4655-86ED-D3F6D8212B7E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ADBD0F-51C8-4358-BF7C-E4CCC64C8E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7" name="Text Box 15"/>
          <p:cNvSpPr txBox="1">
            <a:spLocks noChangeArrowheads="1"/>
          </p:cNvSpPr>
          <p:nvPr userDrawn="1"/>
        </p:nvSpPr>
        <p:spPr bwMode="auto">
          <a:xfrm>
            <a:off x="6858000" y="0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n-US" sz="2000" b="0" smtClean="0">
                <a:solidFill>
                  <a:srgbClr val="5F5F5F"/>
                </a:solidFill>
              </a:rPr>
              <a:t>PYROSEARCH</a:t>
            </a:r>
          </a:p>
        </p:txBody>
      </p:sp>
      <p:pic>
        <p:nvPicPr>
          <p:cNvPr id="1038" name="Picture 14" descr="Uni_Logo"/>
          <p:cNvPicPr>
            <a:picLocks noChangeAspect="1" noChangeArrowheads="1"/>
          </p:cNvPicPr>
          <p:nvPr userDrawn="1"/>
        </p:nvPicPr>
        <p:blipFill>
          <a:blip r:embed="rId1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5762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 userDrawn="1"/>
        </p:nvSpPr>
        <p:spPr bwMode="auto">
          <a:xfrm>
            <a:off x="152400" y="115888"/>
            <a:ext cx="8839200" cy="65532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ltGray">
          <a:xfrm>
            <a:off x="107950" y="444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b="0" i="0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ltGray">
          <a:xfrm>
            <a:off x="395288" y="444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b="0" i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ltGray">
          <a:xfrm>
            <a:off x="179388" y="29051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b="0" i="0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ltGray">
          <a:xfrm>
            <a:off x="454025" y="2905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b="0" i="0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ltGray">
          <a:xfrm>
            <a:off x="68263" y="217488"/>
            <a:ext cx="382587" cy="4429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 b="0" i="0" smtClean="0"/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450"/>
            <a:ext cx="8001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1524000"/>
            <a:ext cx="79692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0"/>
            </a:lvl1pPr>
          </a:lstStyle>
          <a:p>
            <a:pPr>
              <a:defRPr/>
            </a:pPr>
            <a:fld id="{49A350C2-7318-4A91-9BE6-F11857A77448}" type="datetime1">
              <a:rPr lang="en-AU"/>
              <a:pPr>
                <a:defRPr/>
              </a:pPr>
              <a:t>3/04/2017</a:t>
            </a:fld>
            <a:endParaRPr lang="en-A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/>
            </a:lvl1pPr>
          </a:lstStyle>
          <a:p>
            <a:pPr>
              <a:defRPr/>
            </a:pPr>
            <a:fld id="{C4CB56F2-E6B0-4F12-8CD5-9630418290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7" name="Text Box 15"/>
          <p:cNvSpPr txBox="1">
            <a:spLocks noChangeArrowheads="1"/>
          </p:cNvSpPr>
          <p:nvPr userDrawn="1"/>
        </p:nvSpPr>
        <p:spPr bwMode="auto">
          <a:xfrm>
            <a:off x="6858000" y="0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n-US" sz="2000" b="0" smtClean="0">
                <a:solidFill>
                  <a:srgbClr val="5F5F5F"/>
                </a:solidFill>
              </a:rPr>
              <a:t>PYROSEARCH</a:t>
            </a:r>
          </a:p>
        </p:txBody>
      </p:sp>
      <p:pic>
        <p:nvPicPr>
          <p:cNvPr id="1038" name="Picture 14" descr="Uni_Logo"/>
          <p:cNvPicPr>
            <a:picLocks noChangeAspect="1" noChangeArrowheads="1"/>
          </p:cNvPicPr>
          <p:nvPr userDrawn="1"/>
        </p:nvPicPr>
        <p:blipFill>
          <a:blip r:embed="rId1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5762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7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8155" y="299639"/>
            <a:ext cx="89916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None/>
              <a:defRPr/>
            </a:pPr>
            <a:endParaRPr lang="en-AU" altLang="en-AU" sz="2000" dirty="0" smtClean="0">
              <a:solidFill>
                <a:srgbClr val="FF0000"/>
              </a:solidFill>
              <a:cs typeface="Arial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AU" sz="3600" i="0" dirty="0" smtClean="0">
                <a:solidFill>
                  <a:srgbClr val="0000FF"/>
                </a:solidFill>
              </a:rPr>
              <a:t>Recent experimental and modelling research on the thermodynamics and phase equilibria of multi-component oxide systems </a:t>
            </a:r>
            <a:r>
              <a:rPr lang="en-AU" sz="3600" dirty="0" smtClean="0">
                <a:solidFill>
                  <a:srgbClr val="0000FF"/>
                </a:solidFill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AU" sz="1400" i="0" dirty="0" smtClean="0">
              <a:solidFill>
                <a:srgbClr val="0000FF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AU" sz="2800" i="0" dirty="0" smtClean="0">
                <a:solidFill>
                  <a:srgbClr val="0000FF"/>
                </a:solidFill>
              </a:rPr>
              <a:t>Evgueni Jak and Peter Hayes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AU" altLang="en-AU" sz="3600" i="0" dirty="0" smtClean="0">
                <a:solidFill>
                  <a:srgbClr val="0000FF"/>
                </a:solidFill>
                <a:cs typeface="Arial" charset="0"/>
              </a:rPr>
              <a:t>		</a:t>
            </a:r>
            <a:r>
              <a:rPr lang="en-AU" sz="2400" b="0" dirty="0" smtClean="0">
                <a:solidFill>
                  <a:srgbClr val="0000FF"/>
                </a:solidFill>
              </a:rPr>
              <a:t>PYROSEARCH, </a:t>
            </a:r>
            <a:r>
              <a:rPr lang="en-AU" sz="2400" b="0" i="0" dirty="0" smtClean="0">
                <a:solidFill>
                  <a:srgbClr val="0000FF"/>
                </a:solidFill>
              </a:rPr>
              <a:t>Pyrometallurgy Innovation Centre, </a:t>
            </a:r>
            <a:r>
              <a:rPr lang="en-AU" altLang="en-AU" sz="2400" b="0" i="0" dirty="0" smtClean="0">
                <a:solidFill>
                  <a:srgbClr val="0000FF"/>
                </a:solidFill>
                <a:cs typeface="Arial" charset="0"/>
              </a:rPr>
              <a:t>The University of Queensland,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AU" altLang="en-AU" sz="2400" b="0" i="0" dirty="0" smtClean="0">
                <a:solidFill>
                  <a:srgbClr val="0000FF"/>
                </a:solidFill>
                <a:cs typeface="Arial" charset="0"/>
              </a:rPr>
              <a:t>		Brisbane, Australia.</a:t>
            </a:r>
          </a:p>
        </p:txBody>
      </p:sp>
      <p:pic>
        <p:nvPicPr>
          <p:cNvPr id="5123" name="Picture 9" descr="uq-aftern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376738"/>
            <a:ext cx="3090862" cy="2076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8" descr="UQ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805488"/>
            <a:ext cx="9366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5083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Freeform 6"/>
          <p:cNvSpPr>
            <a:spLocks/>
          </p:cNvSpPr>
          <p:nvPr/>
        </p:nvSpPr>
        <p:spPr bwMode="auto">
          <a:xfrm>
            <a:off x="2533650" y="4941888"/>
            <a:ext cx="1684338" cy="1133475"/>
          </a:xfrm>
          <a:custGeom>
            <a:avLst/>
            <a:gdLst>
              <a:gd name="T0" fmla="*/ 2147483646 w 1061"/>
              <a:gd name="T1" fmla="*/ 0 h 714"/>
              <a:gd name="T2" fmla="*/ 0 w 1061"/>
              <a:gd name="T3" fmla="*/ 2147483646 h 7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1" h="714">
                <a:moveTo>
                  <a:pt x="1061" y="0"/>
                </a:moveTo>
                <a:lnTo>
                  <a:pt x="0" y="714"/>
                </a:ln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3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D1F8FD-491E-4D43-9183-054B42D9E6A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n-US" sz="140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3528" y="404664"/>
            <a:ext cx="788082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US" sz="2800" i="0" dirty="0" smtClean="0">
                <a:solidFill>
                  <a:srgbClr val="0000FF"/>
                </a:solidFill>
              </a:rPr>
              <a:t>METHODOLOGY FOR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 ACCURATE PHASE EQUILIBRIA  MEASUREMENTS</a:t>
            </a:r>
            <a:endParaRPr lang="en-AU" altLang="en-AU" sz="3600" i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3825"/>
            <a:ext cx="56880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7"/>
          <p:cNvSpPr txBox="1">
            <a:spLocks noChangeArrowheads="1"/>
          </p:cNvSpPr>
          <p:nvPr/>
        </p:nvSpPr>
        <p:spPr bwMode="auto">
          <a:xfrm>
            <a:off x="5292725" y="4508500"/>
            <a:ext cx="3743325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FF0000"/>
                </a:solidFill>
              </a:rPr>
              <a:t>The lever rule </a:t>
            </a:r>
            <a:r>
              <a:rPr lang="en-AU" altLang="en-US" sz="2400" dirty="0" smtClean="0">
                <a:solidFill>
                  <a:srgbClr val="FF0000"/>
                </a:solidFill>
              </a:rPr>
              <a:t>applies in multi-phase space, e.g. </a:t>
            </a:r>
            <a:endParaRPr lang="en-AU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000066"/>
                </a:solidFill>
              </a:rPr>
              <a:t>At T</a:t>
            </a:r>
            <a:r>
              <a:rPr lang="en-AU" altLang="en-US" sz="2400" baseline="-25000" dirty="0">
                <a:solidFill>
                  <a:srgbClr val="000066"/>
                </a:solidFill>
              </a:rPr>
              <a:t>1</a:t>
            </a:r>
            <a:r>
              <a:rPr lang="en-AU" altLang="en-US" sz="2400" dirty="0">
                <a:solidFill>
                  <a:srgbClr val="000066"/>
                </a:solidFill>
              </a:rPr>
              <a:t> the proportion of liquid at bulk composition, X 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000066"/>
                </a:solidFill>
              </a:rPr>
              <a:t>  = </a:t>
            </a:r>
            <a:r>
              <a:rPr lang="en-AU" altLang="en-US" sz="2400" dirty="0" err="1">
                <a:solidFill>
                  <a:srgbClr val="000066"/>
                </a:solidFill>
              </a:rPr>
              <a:t>bc</a:t>
            </a:r>
            <a:r>
              <a:rPr lang="en-AU" altLang="en-US" sz="2400" dirty="0">
                <a:solidFill>
                  <a:srgbClr val="000066"/>
                </a:solidFill>
              </a:rPr>
              <a:t>/ac</a:t>
            </a:r>
          </a:p>
        </p:txBody>
      </p:sp>
    </p:spTree>
    <p:extLst>
      <p:ext uri="{BB962C8B-B14F-4D97-AF65-F5344CB8AC3E}">
        <p14:creationId xmlns:p14="http://schemas.microsoft.com/office/powerpoint/2010/main" val="23828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67163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195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484313" y="5602288"/>
            <a:ext cx="6899275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00FF"/>
                </a:solidFill>
              </a:rPr>
              <a:t>Evolution of sample support types for slag phase equilibria determination.</a:t>
            </a:r>
            <a:endParaRPr lang="en-AU" altLang="en-US" sz="2400">
              <a:solidFill>
                <a:srgbClr val="0000FF"/>
              </a:solidFill>
            </a:endParaRPr>
          </a:p>
        </p:txBody>
      </p:sp>
      <p:grpSp>
        <p:nvGrpSpPr>
          <p:cNvPr id="13317" name="Group 1"/>
          <p:cNvGrpSpPr>
            <a:grpSpLocks/>
          </p:cNvGrpSpPr>
          <p:nvPr/>
        </p:nvGrpSpPr>
        <p:grpSpPr bwMode="auto">
          <a:xfrm>
            <a:off x="979488" y="760413"/>
            <a:ext cx="7908925" cy="4851400"/>
            <a:chOff x="2171700" y="-118071"/>
            <a:chExt cx="7718945" cy="4851560"/>
          </a:xfrm>
          <a:solidFill>
            <a:schemeClr val="bg1"/>
          </a:solidFill>
        </p:grpSpPr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2171700" y="-118071"/>
              <a:ext cx="7718945" cy="470197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10000"/>
                </a:spcAft>
                <a:buClrTx/>
                <a:buSzTx/>
                <a:buFontTx/>
                <a:buNone/>
              </a:pPr>
              <a:endParaRPr lang="en-US" altLang="en-US" sz="2000"/>
            </a:p>
          </p:txBody>
        </p:sp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16"/>
            <a:stretch>
              <a:fillRect/>
            </a:stretch>
          </p:blipFill>
          <p:spPr bwMode="auto">
            <a:xfrm>
              <a:off x="2194725" y="334962"/>
              <a:ext cx="4910138" cy="42608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4" name="Text Box 7"/>
            <p:cNvSpPr txBox="1">
              <a:spLocks noChangeArrowheads="1"/>
            </p:cNvSpPr>
            <p:nvPr/>
          </p:nvSpPr>
          <p:spPr bwMode="auto">
            <a:xfrm>
              <a:off x="5378648" y="-118071"/>
              <a:ext cx="1752600" cy="7386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u="sng">
                  <a:solidFill>
                    <a:schemeClr val="hlink"/>
                  </a:solidFill>
                </a:rPr>
                <a:t>Sample mass /Systems</a:t>
              </a:r>
              <a:endParaRPr lang="en-AU" altLang="en-US" sz="2400" u="sng">
                <a:solidFill>
                  <a:schemeClr val="hlink"/>
                </a:solidFill>
              </a:endParaRPr>
            </a:p>
          </p:txBody>
        </p:sp>
        <p:sp>
          <p:nvSpPr>
            <p:cNvPr id="13325" name="Rectangle 8"/>
            <p:cNvSpPr>
              <a:spLocks noChangeArrowheads="1"/>
            </p:cNvSpPr>
            <p:nvPr/>
          </p:nvSpPr>
          <p:spPr bwMode="auto">
            <a:xfrm>
              <a:off x="5550682" y="1007239"/>
              <a:ext cx="15240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10000"/>
                </a:spcAft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5562600" y="1981199"/>
              <a:ext cx="1524000" cy="88255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10000"/>
                </a:spcAft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5562600" y="3124200"/>
              <a:ext cx="1524000" cy="1143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10000"/>
                </a:spcAft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3330" name="Text Box 14"/>
            <p:cNvSpPr txBox="1">
              <a:spLocks noChangeArrowheads="1"/>
            </p:cNvSpPr>
            <p:nvPr/>
          </p:nvSpPr>
          <p:spPr bwMode="auto">
            <a:xfrm>
              <a:off x="5389395" y="3363355"/>
              <a:ext cx="1447800" cy="10772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chemeClr val="hlink"/>
                  </a:solidFill>
                </a:rPr>
                <a:t>0.05 – 0.2 g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chemeClr val="hlink"/>
                  </a:solidFill>
                </a:rPr>
                <a:t>No silica systems</a:t>
              </a:r>
              <a:endParaRPr lang="en-AU" altLang="en-US" sz="2000" dirty="0">
                <a:solidFill>
                  <a:schemeClr val="hlink"/>
                </a:solidFill>
              </a:endParaRPr>
            </a:p>
          </p:txBody>
        </p:sp>
        <p:sp>
          <p:nvSpPr>
            <p:cNvPr id="13331" name="Text Box 15"/>
            <p:cNvSpPr txBox="1">
              <a:spLocks noChangeArrowheads="1"/>
            </p:cNvSpPr>
            <p:nvPr/>
          </p:nvSpPr>
          <p:spPr bwMode="auto">
            <a:xfrm>
              <a:off x="7566543" y="-67825"/>
              <a:ext cx="2174975" cy="48013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u="sng">
                  <a:solidFill>
                    <a:schemeClr val="hlink"/>
                  </a:solidFill>
                </a:rPr>
                <a:t>Chemical Analysis Techniques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hlink"/>
                  </a:solidFill>
                </a:rPr>
                <a:t>Wet chemical/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hlink"/>
                  </a:solidFill>
                </a:rPr>
                <a:t>SEM-EDS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200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hlink"/>
                  </a:solidFill>
                </a:rPr>
                <a:t>EPMA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200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200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hlink"/>
                  </a:solidFill>
                </a:rPr>
                <a:t>EPMA/LA-ICP-MS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AU" altLang="en-US" sz="2000">
                <a:solidFill>
                  <a:schemeClr val="hlink"/>
                </a:solidFill>
              </a:endParaRPr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 flipH="1">
              <a:off x="7351092" y="334962"/>
              <a:ext cx="0" cy="4078289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3333" name="Text Box 17"/>
            <p:cNvSpPr txBox="1">
              <a:spLocks noChangeArrowheads="1"/>
            </p:cNvSpPr>
            <p:nvPr/>
          </p:nvSpPr>
          <p:spPr bwMode="auto">
            <a:xfrm rot="-5400000">
              <a:off x="5076825" y="2075657"/>
              <a:ext cx="4114800" cy="5191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800" i="0" dirty="0">
                  <a:solidFill>
                    <a:schemeClr val="bg2"/>
                  </a:solidFill>
                </a:rPr>
                <a:t>Increasing cooling rate</a:t>
              </a:r>
              <a:endParaRPr lang="en-AU" altLang="en-US" sz="2800" i="0" dirty="0">
                <a:solidFill>
                  <a:schemeClr val="bg2"/>
                </a:solidFill>
              </a:endParaRPr>
            </a:p>
          </p:txBody>
        </p:sp>
        <p:sp>
          <p:nvSpPr>
            <p:cNvPr id="13328" name="Text Box 12"/>
            <p:cNvSpPr txBox="1">
              <a:spLocks noChangeArrowheads="1"/>
            </p:cNvSpPr>
            <p:nvPr/>
          </p:nvSpPr>
          <p:spPr bwMode="auto">
            <a:xfrm>
              <a:off x="5439029" y="791796"/>
              <a:ext cx="1506730" cy="6155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chemeClr val="hlink"/>
                  </a:solidFill>
                </a:rPr>
                <a:t>5 – 20 g/ High silica systems</a:t>
              </a:r>
              <a:endParaRPr lang="en-AU" altLang="en-US" sz="2000" dirty="0">
                <a:solidFill>
                  <a:schemeClr val="hlink"/>
                </a:solidFill>
              </a:endParaRPr>
            </a:p>
          </p:txBody>
        </p:sp>
        <p:sp>
          <p:nvSpPr>
            <p:cNvPr id="13329" name="Text Box 13"/>
            <p:cNvSpPr txBox="1">
              <a:spLocks noChangeArrowheads="1"/>
            </p:cNvSpPr>
            <p:nvPr/>
          </p:nvSpPr>
          <p:spPr bwMode="auto">
            <a:xfrm>
              <a:off x="5482521" y="1999932"/>
              <a:ext cx="1460308" cy="6155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chemeClr val="hlink"/>
                  </a:solidFill>
                </a:rPr>
                <a:t>0.1 – 1 g/ Low silica systems</a:t>
              </a:r>
              <a:endParaRPr lang="en-AU" altLang="en-US" sz="20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1226128" y="198149"/>
            <a:ext cx="561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EXPERIMENTAL APPROACHES</a:t>
            </a:r>
            <a:endParaRPr lang="en-AU" altLang="en-AU" sz="3600" i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85725" y="1860550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FF0000"/>
                </a:solidFill>
              </a:rPr>
              <a:t>Previous</a:t>
            </a:r>
            <a:endParaRPr lang="en-AU" altLang="en-US" sz="2000"/>
          </a:p>
        </p:txBody>
      </p:sp>
      <p:sp>
        <p:nvSpPr>
          <p:cNvPr id="13320" name="TextBox 20"/>
          <p:cNvSpPr txBox="1">
            <a:spLocks noChangeArrowheads="1"/>
          </p:cNvSpPr>
          <p:nvPr/>
        </p:nvSpPr>
        <p:spPr bwMode="auto">
          <a:xfrm>
            <a:off x="77788" y="3189288"/>
            <a:ext cx="133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FF0000"/>
                </a:solidFill>
              </a:rPr>
              <a:t>10 yrs ago</a:t>
            </a:r>
            <a:r>
              <a:rPr lang="en-AU" altLang="en-US" sz="2000"/>
              <a:t> </a:t>
            </a:r>
          </a:p>
        </p:txBody>
      </p:sp>
      <p:sp>
        <p:nvSpPr>
          <p:cNvPr id="13321" name="TextBox 21"/>
          <p:cNvSpPr txBox="1">
            <a:spLocks noChangeArrowheads="1"/>
          </p:cNvSpPr>
          <p:nvPr/>
        </p:nvSpPr>
        <p:spPr bwMode="auto">
          <a:xfrm>
            <a:off x="273050" y="4222750"/>
            <a:ext cx="73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FF0000"/>
                </a:solidFill>
              </a:rPr>
              <a:t>Now</a:t>
            </a:r>
            <a:r>
              <a:rPr lang="en-AU" altLang="en-US" sz="2000"/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330095" y="1499053"/>
            <a:ext cx="0" cy="364648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526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67163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195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788"/>
            <a:ext cx="5000625" cy="60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624" y="6281738"/>
            <a:ext cx="748883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FF"/>
                </a:solidFill>
              </a:rPr>
              <a:t>Projections and sections in compositional space.</a:t>
            </a:r>
            <a:endParaRPr lang="en-AU" altLang="en-US" sz="2400" dirty="0">
              <a:solidFill>
                <a:srgbClr val="0000FF"/>
              </a:solidFill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179512" y="836712"/>
            <a:ext cx="334729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US" sz="2800" i="0" dirty="0">
                <a:solidFill>
                  <a:srgbClr val="0000FF"/>
                </a:solidFill>
              </a:rPr>
              <a:t>METHODOLOGY </a:t>
            </a:r>
            <a:endParaRPr lang="en-AU" altLang="en-US" sz="2800" i="0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US" sz="2800" i="0" dirty="0" smtClean="0">
                <a:solidFill>
                  <a:srgbClr val="0000FF"/>
                </a:solidFill>
              </a:rPr>
              <a:t>for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representation </a:t>
            </a: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of phase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equilibria – 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AU" sz="2800" i="0" dirty="0" smtClean="0">
                <a:solidFill>
                  <a:srgbClr val="FF0000"/>
                </a:solidFill>
                <a:cs typeface="Arial" panose="020B0604020202020204" pitchFamily="34" charset="0"/>
              </a:rPr>
              <a:t>Phase diagrams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endParaRPr lang="en-AU" altLang="en-AU" sz="2400" i="0" dirty="0" smtClean="0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AU" sz="24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There </a:t>
            </a:r>
            <a:r>
              <a:rPr lang="en-AU" altLang="en-AU" sz="24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are many different ways to explore compositional space and to make </a:t>
            </a:r>
            <a:r>
              <a:rPr lang="en-AU" altLang="en-AU" sz="24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it </a:t>
            </a:r>
            <a:r>
              <a:rPr lang="en-AU" altLang="en-AU" sz="24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easier to apply </a:t>
            </a:r>
            <a:r>
              <a:rPr lang="en-AU" altLang="en-AU" sz="24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thermodynamics to </a:t>
            </a:r>
            <a:r>
              <a:rPr lang="en-AU" altLang="en-AU" sz="24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practice </a:t>
            </a:r>
            <a:endParaRPr lang="en-AU" altLang="en-AU" sz="2400" i="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1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B2814F-3268-491D-BA60-F239425CD20D}" type="slidenum">
              <a:rPr lang="en-AU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AU" altLang="en-US" sz="1000" smtClean="0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294428" y="4502483"/>
            <a:ext cx="61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AU" altLang="en-US" sz="2000" i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-6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3425005" y="429236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PO</a:t>
            </a:r>
            <a:r>
              <a:rPr lang="en-AU" altLang="en-US" sz="2000" i="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 10</a:t>
            </a:r>
            <a:r>
              <a:rPr lang="en-AU" altLang="en-US" sz="2000" i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665275" y="4675677"/>
            <a:ext cx="61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AU" altLang="en-US" sz="2000" i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-7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051055" y="4832776"/>
            <a:ext cx="61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AU" altLang="en-US" sz="2000" i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-8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436834" y="4952679"/>
            <a:ext cx="61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AU" altLang="en-US" sz="2000" i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-9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113971" y="433990"/>
            <a:ext cx="1477963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T = 1300</a:t>
            </a:r>
            <a:r>
              <a:rPr lang="en-AU" altLang="en-US" sz="2000" i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AU" altLang="en-US" sz="2000" i="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9244" y="5154003"/>
            <a:ext cx="4819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</a:pPr>
            <a:r>
              <a:rPr lang="en-US" sz="1050" i="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References:</a:t>
            </a:r>
          </a:p>
          <a:p>
            <a:pPr marL="457200" indent="-457200">
              <a:spcAft>
                <a:spcPts val="0"/>
              </a:spcAft>
            </a:pPr>
            <a:r>
              <a:rPr lang="en-US" sz="1050" b="0" i="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(1</a:t>
            </a:r>
            <a:r>
              <a:rPr lang="en-US" sz="1050" i="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) S</a:t>
            </a:r>
            <a:r>
              <a:rPr lang="en-US" sz="1050" i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. Nikolic, P.C. Hayes and E. Jak: Metall. Trans. B, 39B(2008),  179-188.</a:t>
            </a:r>
            <a:endParaRPr lang="en-AU" sz="1050" i="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US" sz="1050" i="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(2) T</a:t>
            </a:r>
            <a:r>
              <a:rPr lang="en-US" sz="1050" i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. Hidayat, P.C. Hayes and E. Jak: Metall. Mater. Trans. B, 43(2012),  14-26.</a:t>
            </a:r>
            <a:endParaRPr lang="en-AU" sz="1050" i="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en-AU" sz="1050" i="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(3) T</a:t>
            </a:r>
            <a:r>
              <a:rPr lang="en-AU" sz="1050" i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Hidayat, P.C. Hayes and E. Jak: Metall. Mater. Trans. B, 43(2012),  27-38</a:t>
            </a:r>
            <a:r>
              <a:rPr lang="en-AU" sz="1050" b="0" i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1050" b="0" i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950" y="377838"/>
            <a:ext cx="9016300" cy="5954712"/>
            <a:chOff x="107950" y="377838"/>
            <a:chExt cx="9016300" cy="5954712"/>
          </a:xfrm>
        </p:grpSpPr>
        <p:pic>
          <p:nvPicPr>
            <p:cNvPr id="15364" name="Picture 22" descr="Fig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013" y="377838"/>
              <a:ext cx="7326313" cy="595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7"/>
            <p:cNvPicPr>
              <a:picLocks noChangeAspect="1" noChangeArrowheads="1"/>
            </p:cNvPicPr>
            <p:nvPr/>
          </p:nvPicPr>
          <p:blipFill>
            <a:blip r:embed="rId3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75" y="687388"/>
              <a:ext cx="2317750" cy="184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8"/>
            <p:cNvPicPr>
              <a:picLocks noChangeAspect="1" noChangeArrowheads="1"/>
            </p:cNvPicPr>
            <p:nvPr/>
          </p:nvPicPr>
          <p:blipFill>
            <a:blip r:embed="rId4">
              <a:lum bright="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708275"/>
              <a:ext cx="238125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687" y="2322525"/>
              <a:ext cx="2214563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ight Arrow 20"/>
            <p:cNvSpPr/>
            <p:nvPr/>
          </p:nvSpPr>
          <p:spPr>
            <a:xfrm rot="9078021">
              <a:off x="6143773" y="4009256"/>
              <a:ext cx="1197724" cy="430524"/>
            </a:xfrm>
            <a:prstGeom prst="rightArrow">
              <a:avLst/>
            </a:prstGeom>
            <a:solidFill>
              <a:srgbClr val="3333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AU" sz="1600" dirty="0">
                <a:solidFill>
                  <a:srgbClr val="3333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2523043">
              <a:off x="2663102" y="2142897"/>
              <a:ext cx="2250544" cy="385857"/>
            </a:xfrm>
            <a:prstGeom prst="rightArrow">
              <a:avLst/>
            </a:prstGeom>
            <a:solidFill>
              <a:srgbClr val="3333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AU" sz="1600" dirty="0">
                <a:solidFill>
                  <a:srgbClr val="3333FF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20405947">
              <a:off x="2153652" y="3458321"/>
              <a:ext cx="1242789" cy="385857"/>
            </a:xfrm>
            <a:prstGeom prst="rightArrow">
              <a:avLst/>
            </a:prstGeom>
            <a:solidFill>
              <a:srgbClr val="3333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AU" sz="1600" dirty="0">
                <a:solidFill>
                  <a:srgbClr val="3333FF"/>
                </a:solidFill>
              </a:endParaRPr>
            </a:p>
          </p:txBody>
        </p:sp>
      </p:grpSp>
      <p:sp>
        <p:nvSpPr>
          <p:cNvPr id="15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5634" y="60695"/>
            <a:ext cx="4868862" cy="492125"/>
          </a:xfrm>
        </p:spPr>
        <p:txBody>
          <a:bodyPr wrap="none" lIns="0" tIns="0" rIns="0" bIns="0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AU" altLang="en-US" b="1" i="1" dirty="0" err="1" smtClean="0">
                <a:solidFill>
                  <a:srgbClr val="1A02CE"/>
                </a:solidFill>
              </a:rPr>
              <a:t>FeO</a:t>
            </a:r>
            <a:r>
              <a:rPr lang="en-AU" altLang="en-US" b="1" i="1" baseline="-25000" dirty="0" err="1" smtClean="0">
                <a:solidFill>
                  <a:srgbClr val="1A02CE"/>
                </a:solidFill>
              </a:rPr>
              <a:t>x</a:t>
            </a:r>
            <a:r>
              <a:rPr lang="en-AU" altLang="en-US" b="1" i="1" dirty="0" smtClean="0">
                <a:solidFill>
                  <a:srgbClr val="1A02CE"/>
                </a:solidFill>
              </a:rPr>
              <a:t>-</a:t>
            </a:r>
            <a:r>
              <a:rPr lang="en-US" altLang="en-US" b="1" i="1" dirty="0" smtClean="0">
                <a:solidFill>
                  <a:srgbClr val="1A02CE"/>
                </a:solidFill>
              </a:rPr>
              <a:t>CaO-SiO</a:t>
            </a:r>
            <a:r>
              <a:rPr lang="en-US" altLang="en-US" b="1" i="1" baseline="-25000" dirty="0" smtClean="0">
                <a:solidFill>
                  <a:srgbClr val="1A02CE"/>
                </a:solidFill>
              </a:rPr>
              <a:t>2</a:t>
            </a:r>
            <a:r>
              <a:rPr lang="en-US" altLang="en-US" b="1" i="1" dirty="0" smtClean="0">
                <a:solidFill>
                  <a:srgbClr val="1A02CE"/>
                </a:solidFill>
              </a:rPr>
              <a:t> at fixed P</a:t>
            </a:r>
            <a:r>
              <a:rPr lang="en-US" altLang="en-US" b="1" i="1" baseline="-25000" dirty="0" smtClean="0">
                <a:solidFill>
                  <a:srgbClr val="1A02CE"/>
                </a:solidFill>
              </a:rPr>
              <a:t>O2</a:t>
            </a:r>
          </a:p>
        </p:txBody>
      </p:sp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50679" y="6403951"/>
            <a:ext cx="820891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dirty="0" smtClean="0">
                <a:solidFill>
                  <a:srgbClr val="3333FF"/>
                </a:solidFill>
              </a:rPr>
              <a:t>Position of the </a:t>
            </a:r>
            <a:r>
              <a:rPr lang="en-AU" altLang="en-US" sz="2400" dirty="0" err="1" smtClean="0">
                <a:solidFill>
                  <a:srgbClr val="3333FF"/>
                </a:solidFill>
              </a:rPr>
              <a:t>liquidus</a:t>
            </a:r>
            <a:r>
              <a:rPr lang="en-AU" altLang="en-US" sz="2400" dirty="0" smtClean="0">
                <a:solidFill>
                  <a:srgbClr val="3333FF"/>
                </a:solidFill>
              </a:rPr>
              <a:t> surface changes with oxygen pressure in this system!! </a:t>
            </a:r>
            <a:endParaRPr lang="en-AU" altLang="en-US" sz="24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C56D43-5F03-4CA7-8E0D-62946F9970A7}" type="slidenum">
              <a:rPr lang="en-AU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AU" altLang="en-US" sz="1000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96716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719513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16396" name="Freeform 15"/>
          <p:cNvSpPr>
            <a:spLocks/>
          </p:cNvSpPr>
          <p:nvPr/>
        </p:nvSpPr>
        <p:spPr bwMode="auto">
          <a:xfrm>
            <a:off x="3670300" y="4438650"/>
            <a:ext cx="1120775" cy="73025"/>
          </a:xfrm>
          <a:custGeom>
            <a:avLst/>
            <a:gdLst>
              <a:gd name="T0" fmla="*/ 2147483646 w 706"/>
              <a:gd name="T1" fmla="*/ 0 h 46"/>
              <a:gd name="T2" fmla="*/ 0 w 706"/>
              <a:gd name="T3" fmla="*/ 2147483646 h 46"/>
              <a:gd name="T4" fmla="*/ 0 60000 65536"/>
              <a:gd name="T5" fmla="*/ 0 60000 65536"/>
              <a:gd name="T6" fmla="*/ 0 w 706"/>
              <a:gd name="T7" fmla="*/ 0 h 46"/>
              <a:gd name="T8" fmla="*/ 706 w 706"/>
              <a:gd name="T9" fmla="*/ 46 h 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6" h="46">
                <a:moveTo>
                  <a:pt x="706" y="0"/>
                </a:moveTo>
                <a:lnTo>
                  <a:pt x="0" y="4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381706" y="478631"/>
            <a:ext cx="8565548" cy="6135688"/>
            <a:chOff x="361135" y="620688"/>
            <a:chExt cx="8565548" cy="6135688"/>
          </a:xfrm>
        </p:grpSpPr>
        <p:pic>
          <p:nvPicPr>
            <p:cNvPr id="1639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908" y="620688"/>
              <a:ext cx="7343775" cy="613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333750" y="4124325"/>
              <a:ext cx="1685925" cy="473075"/>
              <a:chOff x="3333750" y="4124325"/>
              <a:chExt cx="1685925" cy="473075"/>
            </a:xfrm>
          </p:grpSpPr>
          <p:sp>
            <p:nvSpPr>
              <p:cNvPr id="16391" name="Freeform 10"/>
              <p:cNvSpPr>
                <a:spLocks/>
              </p:cNvSpPr>
              <p:nvPr/>
            </p:nvSpPr>
            <p:spPr bwMode="auto">
              <a:xfrm>
                <a:off x="3333750" y="4476750"/>
                <a:ext cx="574675" cy="98425"/>
              </a:xfrm>
              <a:custGeom>
                <a:avLst/>
                <a:gdLst>
                  <a:gd name="T0" fmla="*/ 0 w 362"/>
                  <a:gd name="T1" fmla="*/ 0 h 62"/>
                  <a:gd name="T2" fmla="*/ 2147483646 w 362"/>
                  <a:gd name="T3" fmla="*/ 2147483646 h 62"/>
                  <a:gd name="T4" fmla="*/ 0 60000 65536"/>
                  <a:gd name="T5" fmla="*/ 0 60000 65536"/>
                  <a:gd name="T6" fmla="*/ 0 w 362"/>
                  <a:gd name="T7" fmla="*/ 0 h 62"/>
                  <a:gd name="T8" fmla="*/ 362 w 362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2" h="62">
                    <a:moveTo>
                      <a:pt x="0" y="0"/>
                    </a:moveTo>
                    <a:lnTo>
                      <a:pt x="362" y="62"/>
                    </a:lnTo>
                  </a:path>
                </a:pathLst>
              </a:custGeom>
              <a:noFill/>
              <a:ln w="635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392" name="Freeform 11"/>
              <p:cNvSpPr>
                <a:spLocks/>
              </p:cNvSpPr>
              <p:nvPr/>
            </p:nvSpPr>
            <p:spPr bwMode="auto">
              <a:xfrm>
                <a:off x="3397250" y="4124325"/>
                <a:ext cx="635000" cy="342900"/>
              </a:xfrm>
              <a:custGeom>
                <a:avLst/>
                <a:gdLst>
                  <a:gd name="T0" fmla="*/ 2147483646 w 400"/>
                  <a:gd name="T1" fmla="*/ 0 h 216"/>
                  <a:gd name="T2" fmla="*/ 0 w 400"/>
                  <a:gd name="T3" fmla="*/ 2147483646 h 216"/>
                  <a:gd name="T4" fmla="*/ 0 60000 65536"/>
                  <a:gd name="T5" fmla="*/ 0 60000 65536"/>
                  <a:gd name="T6" fmla="*/ 0 w 400"/>
                  <a:gd name="T7" fmla="*/ 0 h 216"/>
                  <a:gd name="T8" fmla="*/ 400 w 400"/>
                  <a:gd name="T9" fmla="*/ 216 h 2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0" h="216">
                    <a:moveTo>
                      <a:pt x="400" y="0"/>
                    </a:moveTo>
                    <a:lnTo>
                      <a:pt x="0" y="216"/>
                    </a:lnTo>
                  </a:path>
                </a:pathLst>
              </a:custGeom>
              <a:noFill/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393" name="Freeform 12"/>
              <p:cNvSpPr>
                <a:spLocks/>
              </p:cNvSpPr>
              <p:nvPr/>
            </p:nvSpPr>
            <p:spPr bwMode="auto">
              <a:xfrm>
                <a:off x="3425825" y="4149725"/>
                <a:ext cx="784225" cy="323850"/>
              </a:xfrm>
              <a:custGeom>
                <a:avLst/>
                <a:gdLst>
                  <a:gd name="T0" fmla="*/ 2147483646 w 494"/>
                  <a:gd name="T1" fmla="*/ 0 h 204"/>
                  <a:gd name="T2" fmla="*/ 0 w 494"/>
                  <a:gd name="T3" fmla="*/ 2147483646 h 204"/>
                  <a:gd name="T4" fmla="*/ 0 60000 65536"/>
                  <a:gd name="T5" fmla="*/ 0 60000 65536"/>
                  <a:gd name="T6" fmla="*/ 0 w 494"/>
                  <a:gd name="T7" fmla="*/ 0 h 204"/>
                  <a:gd name="T8" fmla="*/ 494 w 494"/>
                  <a:gd name="T9" fmla="*/ 204 h 2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4" h="204">
                    <a:moveTo>
                      <a:pt x="494" y="0"/>
                    </a:moveTo>
                    <a:lnTo>
                      <a:pt x="0" y="204"/>
                    </a:lnTo>
                  </a:path>
                </a:pathLst>
              </a:custGeom>
              <a:noFill/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394" name="Freeform 13"/>
              <p:cNvSpPr>
                <a:spLocks/>
              </p:cNvSpPr>
              <p:nvPr/>
            </p:nvSpPr>
            <p:spPr bwMode="auto">
              <a:xfrm>
                <a:off x="3451225" y="4191000"/>
                <a:ext cx="876300" cy="288925"/>
              </a:xfrm>
              <a:custGeom>
                <a:avLst/>
                <a:gdLst>
                  <a:gd name="T0" fmla="*/ 2147483646 w 552"/>
                  <a:gd name="T1" fmla="*/ 0 h 182"/>
                  <a:gd name="T2" fmla="*/ 0 w 552"/>
                  <a:gd name="T3" fmla="*/ 2147483646 h 182"/>
                  <a:gd name="T4" fmla="*/ 0 60000 65536"/>
                  <a:gd name="T5" fmla="*/ 0 60000 65536"/>
                  <a:gd name="T6" fmla="*/ 0 w 552"/>
                  <a:gd name="T7" fmla="*/ 0 h 182"/>
                  <a:gd name="T8" fmla="*/ 552 w 552"/>
                  <a:gd name="T9" fmla="*/ 182 h 1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2" h="182">
                    <a:moveTo>
                      <a:pt x="552" y="0"/>
                    </a:moveTo>
                    <a:lnTo>
                      <a:pt x="0" y="182"/>
                    </a:lnTo>
                  </a:path>
                </a:pathLst>
              </a:custGeom>
              <a:noFill/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395" name="Freeform 14"/>
              <p:cNvSpPr>
                <a:spLocks/>
              </p:cNvSpPr>
              <p:nvPr/>
            </p:nvSpPr>
            <p:spPr bwMode="auto">
              <a:xfrm>
                <a:off x="3565525" y="4387850"/>
                <a:ext cx="1127125" cy="111125"/>
              </a:xfrm>
              <a:custGeom>
                <a:avLst/>
                <a:gdLst>
                  <a:gd name="T0" fmla="*/ 2147483646 w 710"/>
                  <a:gd name="T1" fmla="*/ 0 h 70"/>
                  <a:gd name="T2" fmla="*/ 0 w 710"/>
                  <a:gd name="T3" fmla="*/ 2147483646 h 70"/>
                  <a:gd name="T4" fmla="*/ 0 60000 65536"/>
                  <a:gd name="T5" fmla="*/ 0 60000 65536"/>
                  <a:gd name="T6" fmla="*/ 0 w 710"/>
                  <a:gd name="T7" fmla="*/ 0 h 70"/>
                  <a:gd name="T8" fmla="*/ 710 w 710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0" h="70">
                    <a:moveTo>
                      <a:pt x="710" y="0"/>
                    </a:moveTo>
                    <a:lnTo>
                      <a:pt x="0" y="70"/>
                    </a:lnTo>
                  </a:path>
                </a:pathLst>
              </a:custGeom>
              <a:noFill/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397" name="Freeform 16"/>
              <p:cNvSpPr>
                <a:spLocks/>
              </p:cNvSpPr>
              <p:nvPr/>
            </p:nvSpPr>
            <p:spPr bwMode="auto">
              <a:xfrm>
                <a:off x="3873500" y="4552950"/>
                <a:ext cx="1146175" cy="44450"/>
              </a:xfrm>
              <a:custGeom>
                <a:avLst/>
                <a:gdLst>
                  <a:gd name="T0" fmla="*/ 2147483646 w 722"/>
                  <a:gd name="T1" fmla="*/ 2147483646 h 28"/>
                  <a:gd name="T2" fmla="*/ 0 w 722"/>
                  <a:gd name="T3" fmla="*/ 0 h 28"/>
                  <a:gd name="T4" fmla="*/ 0 60000 65536"/>
                  <a:gd name="T5" fmla="*/ 0 60000 65536"/>
                  <a:gd name="T6" fmla="*/ 0 w 722"/>
                  <a:gd name="T7" fmla="*/ 0 h 28"/>
                  <a:gd name="T8" fmla="*/ 722 w 722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2" h="28">
                    <a:moveTo>
                      <a:pt x="722" y="28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16399" name="Freeform 19"/>
            <p:cNvSpPr>
              <a:spLocks/>
            </p:cNvSpPr>
            <p:nvPr/>
          </p:nvSpPr>
          <p:spPr bwMode="auto">
            <a:xfrm rot="20721419">
              <a:off x="2257051" y="4505324"/>
              <a:ext cx="1052319" cy="139700"/>
            </a:xfrm>
            <a:custGeom>
              <a:avLst/>
              <a:gdLst>
                <a:gd name="T0" fmla="*/ 0 w 1258"/>
                <a:gd name="T1" fmla="*/ 0 h 597"/>
                <a:gd name="T2" fmla="*/ 2147483646 w 1258"/>
                <a:gd name="T3" fmla="*/ 2147483646 h 597"/>
                <a:gd name="T4" fmla="*/ 0 60000 65536"/>
                <a:gd name="T5" fmla="*/ 0 60000 65536"/>
                <a:gd name="T6" fmla="*/ 0 w 1258"/>
                <a:gd name="T7" fmla="*/ 0 h 597"/>
                <a:gd name="T8" fmla="*/ 1258 w 1258"/>
                <a:gd name="T9" fmla="*/ 597 h 5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58" h="597">
                  <a:moveTo>
                    <a:pt x="0" y="0"/>
                  </a:moveTo>
                  <a:lnTo>
                    <a:pt x="1258" y="597"/>
                  </a:ln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16400" name="Text Box 20"/>
            <p:cNvSpPr txBox="1">
              <a:spLocks noChangeArrowheads="1"/>
            </p:cNvSpPr>
            <p:nvPr/>
          </p:nvSpPr>
          <p:spPr bwMode="auto">
            <a:xfrm>
              <a:off x="361135" y="4284211"/>
              <a:ext cx="2304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Aft>
                  <a:spcPct val="10000"/>
                </a:spcAft>
                <a:buClrTx/>
                <a:buSzTx/>
                <a:buFontTx/>
                <a:buNone/>
              </a:pPr>
              <a:r>
                <a:rPr lang="en-AU" altLang="en-US" sz="2000" dirty="0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r>
                <a:rPr lang="en-AU" altLang="en-US" sz="2000" dirty="0">
                  <a:solidFill>
                    <a:srgbClr val="0000FF"/>
                  </a:solidFill>
                </a:rPr>
                <a:t>’-Ca</a:t>
              </a:r>
              <a:r>
                <a:rPr lang="en-AU" altLang="en-US" sz="2000" baseline="-25000" dirty="0">
                  <a:solidFill>
                    <a:srgbClr val="0000FF"/>
                  </a:solidFill>
                </a:rPr>
                <a:t>2</a:t>
              </a:r>
              <a:r>
                <a:rPr lang="en-AU" altLang="en-US" sz="2000" dirty="0">
                  <a:solidFill>
                    <a:srgbClr val="0000FF"/>
                  </a:solidFill>
                </a:rPr>
                <a:t>SiO</a:t>
              </a:r>
              <a:r>
                <a:rPr lang="en-AU" altLang="en-US" sz="2000" baseline="-25000" dirty="0">
                  <a:solidFill>
                    <a:srgbClr val="0000FF"/>
                  </a:solidFill>
                </a:rPr>
                <a:t>4</a:t>
              </a:r>
              <a:r>
                <a:rPr lang="en-AU" altLang="en-US" sz="2000" dirty="0">
                  <a:solidFill>
                    <a:srgbClr val="0000FF"/>
                  </a:solidFill>
                </a:rPr>
                <a:t>-Fe</a:t>
              </a:r>
              <a:r>
                <a:rPr lang="en-AU" altLang="en-US" sz="2000" baseline="-25000" dirty="0">
                  <a:solidFill>
                    <a:srgbClr val="0000FF"/>
                  </a:solidFill>
                </a:rPr>
                <a:t>2</a:t>
              </a:r>
              <a:r>
                <a:rPr lang="en-AU" altLang="en-US" sz="2000" dirty="0">
                  <a:solidFill>
                    <a:srgbClr val="0000FF"/>
                  </a:solidFill>
                </a:rPr>
                <a:t>SiO</a:t>
              </a:r>
              <a:r>
                <a:rPr lang="en-AU" altLang="en-US" sz="2000" baseline="-25000" dirty="0">
                  <a:solidFill>
                    <a:srgbClr val="0000FF"/>
                  </a:solidFill>
                </a:rPr>
                <a:t>4</a:t>
              </a:r>
              <a:r>
                <a:rPr lang="en-AU" altLang="en-US" sz="2000" dirty="0">
                  <a:solidFill>
                    <a:srgbClr val="0000FF"/>
                  </a:solidFill>
                </a:rPr>
                <a:t> </a:t>
              </a:r>
            </a:p>
            <a:p>
              <a:pPr eaLnBrk="1" hangingPunct="1">
                <a:lnSpc>
                  <a:spcPct val="80000"/>
                </a:lnSpc>
                <a:spcAft>
                  <a:spcPct val="10000"/>
                </a:spcAft>
                <a:buClrTx/>
                <a:buSzTx/>
                <a:buFontTx/>
                <a:buNone/>
              </a:pPr>
              <a:r>
                <a:rPr lang="en-AU" altLang="en-US" sz="2000" dirty="0">
                  <a:solidFill>
                    <a:srgbClr val="0000FF"/>
                  </a:solidFill>
                </a:rPr>
                <a:t>Solid Solution</a:t>
              </a:r>
            </a:p>
          </p:txBody>
        </p:sp>
      </p:grp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101107" y="1774824"/>
            <a:ext cx="3620045" cy="179126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0000FF"/>
                </a:solidFill>
              </a:rPr>
              <a:t>New experimental </a:t>
            </a: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0000FF"/>
                </a:solidFill>
              </a:rPr>
              <a:t>liquid </a:t>
            </a:r>
            <a:r>
              <a:rPr lang="en-AU" altLang="en-US" sz="2400" dirty="0" smtClean="0">
                <a:solidFill>
                  <a:srgbClr val="0000FF"/>
                </a:solidFill>
              </a:rPr>
              <a:t>/ </a:t>
            </a:r>
            <a:r>
              <a:rPr lang="en-AU" altLang="en-US" sz="2400" dirty="0">
                <a:solidFill>
                  <a:srgbClr val="0000FF"/>
                </a:solidFill>
              </a:rPr>
              <a:t>solid tie-lines </a:t>
            </a: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0000FF"/>
                </a:solidFill>
              </a:rPr>
              <a:t>– essential for the accurate revision of thermodynamic databases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00342" y="1936187"/>
            <a:ext cx="17785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lvl="0"/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(4) B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Zhao,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Hayes and 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Jak: 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Unpublished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Pyrometallurgy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Research Centre, The University of Queensland, (2003),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(5) W.C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Allen and R.B. Snow: J. Am. Ceram. Soc., 38(1955),  264-280.</a:t>
            </a:r>
          </a:p>
          <a:p>
            <a:pPr lvl="0"/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(6) N.L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Bowen, J.F.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Schairer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Psnjak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Am. J. Sci., 26(1933),  193-284.</a:t>
            </a:r>
          </a:p>
          <a:p>
            <a:pPr lvl="0"/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(7) E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Görl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Oeters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R.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Scheel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Arch.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Eisenhuettenwes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37(1966),  441-445.</a:t>
            </a:r>
          </a:p>
          <a:p>
            <a:pPr lvl="0"/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(8) S.A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900" b="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Decterov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I.-H. Jung, E. Jak, Y.-B. Kang, P. Hayes and A.D. Pelton: Proc. of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Int. Conf. on Molten Slags, Fluxes &amp; </a:t>
            </a:r>
            <a:r>
              <a:rPr lang="en-AU" altLang="en-US" sz="900" b="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Salts. SAIMM, South </a:t>
            </a:r>
            <a:r>
              <a:rPr lang="en-AU" altLang="en-US" sz="9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Africa, 2004, 839-850.</a:t>
            </a:r>
            <a:endParaRPr kumimoji="0" lang="en-AU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208" y="735814"/>
            <a:ext cx="4200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altLang="en-US" sz="16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S.A</a:t>
            </a:r>
            <a:r>
              <a:rPr lang="en-AU" altLang="en-US" sz="16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160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Decterov</a:t>
            </a:r>
            <a:r>
              <a:rPr lang="en-AU" altLang="en-US" sz="16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I.-H. Jung, E. Jak, Y.-B. Kang, P. Hayes and A.D. Pelton: Proc. of VII Int. Conf. on Molten Slags, Fluxes &amp; Salts. SAIMM, South Africa, (2004), 839-850.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40628" y="234629"/>
            <a:ext cx="8640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</a:rPr>
              <a:t>CaO-“FeO”-SiO</a:t>
            </a:r>
            <a:r>
              <a:rPr lang="en-AU" altLang="en-US" sz="2800" baseline="-25000" dirty="0">
                <a:solidFill>
                  <a:srgbClr val="0000FF"/>
                </a:solidFill>
              </a:rPr>
              <a:t>2</a:t>
            </a:r>
            <a:r>
              <a:rPr lang="en-AU" altLang="en-US" sz="2800" dirty="0">
                <a:solidFill>
                  <a:srgbClr val="0000FF"/>
                </a:solidFill>
              </a:rPr>
              <a:t> in equilibrium with metallic iron</a:t>
            </a:r>
          </a:p>
        </p:txBody>
      </p:sp>
    </p:spTree>
    <p:extLst>
      <p:ext uri="{BB962C8B-B14F-4D97-AF65-F5344CB8AC3E}">
        <p14:creationId xmlns:p14="http://schemas.microsoft.com/office/powerpoint/2010/main" val="7087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98" y="824254"/>
            <a:ext cx="6983125" cy="5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052E99-77F0-4517-832B-38C574B39FBC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n-US" sz="14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1251" y="251338"/>
            <a:ext cx="72728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AU" altLang="en-US" sz="2800" kern="0" dirty="0" smtClean="0">
                <a:solidFill>
                  <a:srgbClr val="1A02CE"/>
                </a:solidFill>
              </a:rPr>
              <a:t>“</a:t>
            </a:r>
            <a:r>
              <a:rPr lang="en-AU" altLang="en-US" sz="2800" kern="0" dirty="0" err="1" smtClean="0">
                <a:solidFill>
                  <a:srgbClr val="1A02CE"/>
                </a:solidFill>
              </a:rPr>
              <a:t>FeO</a:t>
            </a:r>
            <a:r>
              <a:rPr lang="en-AU" altLang="en-US" sz="2800" kern="0" dirty="0" smtClean="0">
                <a:solidFill>
                  <a:srgbClr val="1A02CE"/>
                </a:solidFill>
              </a:rPr>
              <a:t>”-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CaO-SiO</a:t>
            </a:r>
            <a:r>
              <a:rPr lang="en-US" altLang="en-US" sz="2800" kern="0" baseline="-25000" dirty="0" smtClean="0">
                <a:solidFill>
                  <a:srgbClr val="1A02CE"/>
                </a:solidFill>
              </a:rPr>
              <a:t>2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 at fixed 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P</a:t>
            </a:r>
            <a:r>
              <a:rPr lang="en-US" altLang="en-US" sz="2800" kern="0" baseline="-25000" dirty="0" smtClean="0">
                <a:solidFill>
                  <a:srgbClr val="1A02CE"/>
                </a:solidFill>
              </a:rPr>
              <a:t>O2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 - effect of Al</a:t>
            </a:r>
            <a:r>
              <a:rPr lang="en-US" altLang="en-US" sz="2800" kern="0" baseline="-25000" dirty="0" smtClean="0">
                <a:solidFill>
                  <a:srgbClr val="1A02CE"/>
                </a:solidFill>
              </a:rPr>
              <a:t>2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O</a:t>
            </a:r>
            <a:r>
              <a:rPr lang="en-US" altLang="en-US" sz="2800" kern="0" baseline="-25000" dirty="0" smtClean="0">
                <a:solidFill>
                  <a:srgbClr val="1A02CE"/>
                </a:solidFill>
              </a:rPr>
              <a:t>3</a:t>
            </a:r>
            <a:endParaRPr lang="en-US" altLang="en-US" sz="2800" kern="0" baseline="-25000" dirty="0">
              <a:solidFill>
                <a:srgbClr val="1A02C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9766" y="998696"/>
            <a:ext cx="30243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lvl="0"/>
            <a:r>
              <a:rPr lang="en-AU" altLang="en-US" sz="18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Hidayat, H.M. </a:t>
            </a:r>
            <a:r>
              <a:rPr lang="en-AU" altLang="en-US" sz="180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Henao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P.C. Hayes and E. Jak: Proc. </a:t>
            </a:r>
            <a:r>
              <a:rPr lang="en-AU" altLang="en-US" sz="18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7th International Copper-</a:t>
            </a:r>
            <a:r>
              <a:rPr lang="en-AU" altLang="en-US" sz="180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Cobre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Conference 2010. GDMB, Hamburg, Germany, 2010, 761-778.</a:t>
            </a:r>
            <a:endParaRPr kumimoji="0" lang="en-AU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ig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6968801" cy="584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052E99-77F0-4517-832B-38C574B39FBC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AU" altLang="en-US" sz="14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359659"/>
            <a:ext cx="70856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AU" altLang="en-US" sz="2800" kern="0" dirty="0" smtClean="0">
                <a:solidFill>
                  <a:srgbClr val="1A02CE"/>
                </a:solidFill>
              </a:rPr>
              <a:t>“</a:t>
            </a:r>
            <a:r>
              <a:rPr lang="en-AU" altLang="en-US" sz="2800" kern="0" dirty="0" err="1" smtClean="0">
                <a:solidFill>
                  <a:srgbClr val="1A02CE"/>
                </a:solidFill>
              </a:rPr>
              <a:t>FeO</a:t>
            </a:r>
            <a:r>
              <a:rPr lang="en-AU" altLang="en-US" sz="2800" kern="0" dirty="0" smtClean="0">
                <a:solidFill>
                  <a:srgbClr val="1A02CE"/>
                </a:solidFill>
              </a:rPr>
              <a:t>”-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CaO-SiO</a:t>
            </a:r>
            <a:r>
              <a:rPr lang="en-US" altLang="en-US" sz="2800" kern="0" baseline="-25000" dirty="0" smtClean="0">
                <a:solidFill>
                  <a:srgbClr val="1A02CE"/>
                </a:solidFill>
              </a:rPr>
              <a:t>2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 at fixed </a:t>
            </a:r>
            <a:r>
              <a:rPr lang="en-US" altLang="en-US" sz="2800" kern="0" dirty="0" smtClean="0">
                <a:solidFill>
                  <a:srgbClr val="1A02CE"/>
                </a:solidFill>
              </a:rPr>
              <a:t>P</a:t>
            </a:r>
            <a:r>
              <a:rPr lang="en-US" altLang="en-US" sz="2800" kern="0" baseline="-25000" dirty="0" smtClean="0">
                <a:solidFill>
                  <a:srgbClr val="1A02CE"/>
                </a:solidFill>
              </a:rPr>
              <a:t>O2</a:t>
            </a:r>
            <a:r>
              <a:rPr lang="en-US" altLang="en-US" sz="2800" kern="0" dirty="0">
                <a:solidFill>
                  <a:srgbClr val="1A02CE"/>
                </a:solidFill>
              </a:rPr>
              <a:t> - effect of </a:t>
            </a:r>
            <a:r>
              <a:rPr lang="en-US" altLang="en-US" sz="2800" kern="0" dirty="0" err="1" smtClean="0">
                <a:solidFill>
                  <a:srgbClr val="1A02CE"/>
                </a:solidFill>
              </a:rPr>
              <a:t>MgO</a:t>
            </a:r>
            <a:endParaRPr lang="en-US" altLang="en-US" sz="2800" kern="0" baseline="-25000" dirty="0">
              <a:solidFill>
                <a:srgbClr val="1A02C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679" y="1056153"/>
            <a:ext cx="302433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z="20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lvl="0"/>
            <a:r>
              <a:rPr lang="en-AU" altLang="en-US" sz="18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Hidayat, H.M. </a:t>
            </a:r>
            <a:r>
              <a:rPr lang="en-AU" altLang="en-US" sz="180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Henao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P.C. Hayes and E. Jak: Proc. of the 7th International Copper-</a:t>
            </a:r>
            <a:r>
              <a:rPr lang="en-AU" altLang="en-US" sz="180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Cobre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Conference 2010. GDMB, Hamburg, Germany, 2010, 761-778</a:t>
            </a:r>
            <a:r>
              <a:rPr lang="en-AU" altLang="en-US" sz="2000" b="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altLang="en-US" sz="2000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F541B6-F4E0-45BA-91D3-00E3E9FF510F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7204075" y="6356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07BF8-903E-438E-955D-4A6C0DDF8234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560" y="270817"/>
            <a:ext cx="8097507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ja-JP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Microanalysis of multi-phase systems for complex feeds - partitioning of elements between 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7" y="2204864"/>
            <a:ext cx="8757685" cy="27363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83968" y="1311151"/>
            <a:ext cx="4425099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AU" altLang="ja-JP" sz="3000" dirty="0" smtClean="0">
                <a:solidFill>
                  <a:srgbClr val="3333FF"/>
                </a:solidFill>
                <a:ea typeface="MS Mincho" panose="02020609040205080304" pitchFamily="49" charset="-128"/>
              </a:rPr>
              <a:t>Cu-</a:t>
            </a:r>
            <a:r>
              <a:rPr lang="en-AU" altLang="ja-JP" sz="3000" dirty="0" err="1" smtClean="0">
                <a:solidFill>
                  <a:srgbClr val="3333FF"/>
                </a:solidFill>
                <a:ea typeface="MS Mincho" panose="02020609040205080304" pitchFamily="49" charset="-128"/>
              </a:rPr>
              <a:t>Pb</a:t>
            </a:r>
            <a:r>
              <a:rPr lang="en-AU" altLang="ja-JP" sz="3000" dirty="0" smtClean="0">
                <a:solidFill>
                  <a:srgbClr val="3333FF"/>
                </a:solidFill>
                <a:ea typeface="MS Mincho" panose="02020609040205080304" pitchFamily="49" charset="-128"/>
              </a:rPr>
              <a:t>-Fe-O-S-Si system</a:t>
            </a:r>
            <a:endParaRPr lang="en-AU" altLang="ja-JP" sz="3000" dirty="0">
              <a:solidFill>
                <a:srgbClr val="3333FF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1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8C48B-D0EE-4523-B9D7-CAB1F284EC28}" type="datetime1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3/04/2017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85E7A-E219-464D-9F0E-09C163CED2CB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685925"/>
            <a:ext cx="7237413" cy="879475"/>
          </a:xfrm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eaLnBrk="1" hangingPunct="1"/>
            <a:r>
              <a:rPr lang="en-AU" altLang="en-US" sz="2800" b="1" i="1" dirty="0" smtClean="0">
                <a:latin typeface="Arial" panose="020B0604020202020204" pitchFamily="34" charset="0"/>
              </a:rPr>
              <a:t>●</a:t>
            </a:r>
            <a:r>
              <a:rPr lang="en-AU" altLang="en-US" sz="2800" b="1" i="1" dirty="0" smtClean="0"/>
              <a:t> Thermodynamic modelling</a:t>
            </a:r>
            <a:br>
              <a:rPr lang="en-AU" altLang="en-US" sz="2800" b="1" i="1" dirty="0" smtClean="0"/>
            </a:br>
            <a:r>
              <a:rPr lang="en-AU" altLang="en-US" sz="2800" b="1" i="1" dirty="0" smtClean="0"/>
              <a:t>	- </a:t>
            </a:r>
            <a:r>
              <a:rPr lang="en-AU" altLang="en-US" sz="2800" b="1" i="1" dirty="0" smtClean="0">
                <a:solidFill>
                  <a:srgbClr val="FF0000"/>
                </a:solidFill>
              </a:rPr>
              <a:t>assess</a:t>
            </a:r>
            <a:r>
              <a:rPr lang="en-AU" altLang="en-US" sz="2800" b="1" i="1" dirty="0" smtClean="0"/>
              <a:t> existing data and plan experiments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323528" y="412222"/>
            <a:ext cx="8437772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AU" altLang="en-US" i="0" dirty="0">
                <a:solidFill>
                  <a:srgbClr val="0000FF"/>
                </a:solidFill>
              </a:rPr>
              <a:t>Integrated thermodynamic modelling and experimental studies</a:t>
            </a:r>
            <a:endParaRPr kumimoji="0" lang="en-AU" alt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2420938" y="2838450"/>
            <a:ext cx="5319712" cy="8794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Experiments on low order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systems</a:t>
            </a:r>
            <a:b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- fundamental knowledge</a:t>
            </a: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579438" y="3990975"/>
            <a:ext cx="7161212" cy="8794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Experiments on multi-component systems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- usually in support of industrial processes</a:t>
            </a:r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606675" y="5084763"/>
            <a:ext cx="5133975" cy="8794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Thermodynamic modelling</a:t>
            </a:r>
            <a:b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- 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final database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development</a:t>
            </a:r>
          </a:p>
        </p:txBody>
      </p:sp>
      <p:sp>
        <p:nvSpPr>
          <p:cNvPr id="27657" name="Freeform 7"/>
          <p:cNvSpPr>
            <a:spLocks/>
          </p:cNvSpPr>
          <p:nvPr/>
        </p:nvSpPr>
        <p:spPr bwMode="auto">
          <a:xfrm>
            <a:off x="7705725" y="2476500"/>
            <a:ext cx="914400" cy="722313"/>
          </a:xfrm>
          <a:custGeom>
            <a:avLst/>
            <a:gdLst>
              <a:gd name="T0" fmla="*/ 2147483646 w 576"/>
              <a:gd name="T1" fmla="*/ 0 h 341"/>
              <a:gd name="T2" fmla="*/ 0 w 576"/>
              <a:gd name="T3" fmla="*/ 2147483646 h 341"/>
              <a:gd name="T4" fmla="*/ 0 60000 65536"/>
              <a:gd name="T5" fmla="*/ 0 60000 65536"/>
              <a:gd name="T6" fmla="*/ 0 w 576"/>
              <a:gd name="T7" fmla="*/ 0 h 341"/>
              <a:gd name="T8" fmla="*/ 576 w 576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341">
                <a:moveTo>
                  <a:pt x="52" y="0"/>
                </a:moveTo>
                <a:cubicBezTo>
                  <a:pt x="576" y="0"/>
                  <a:pt x="560" y="341"/>
                  <a:pt x="0" y="309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100013" y="2268538"/>
            <a:ext cx="2468562" cy="3390900"/>
          </a:xfrm>
          <a:custGeom>
            <a:avLst/>
            <a:gdLst>
              <a:gd name="T0" fmla="*/ 2147483646 w 1555"/>
              <a:gd name="T1" fmla="*/ 2147483646 h 2136"/>
              <a:gd name="T2" fmla="*/ 2147483646 w 1555"/>
              <a:gd name="T3" fmla="*/ 2147483646 h 2136"/>
              <a:gd name="T4" fmla="*/ 2147483646 w 1555"/>
              <a:gd name="T5" fmla="*/ 0 h 2136"/>
              <a:gd name="T6" fmla="*/ 0 60000 65536"/>
              <a:gd name="T7" fmla="*/ 0 60000 65536"/>
              <a:gd name="T8" fmla="*/ 0 60000 65536"/>
              <a:gd name="T9" fmla="*/ 0 w 1555"/>
              <a:gd name="T10" fmla="*/ 0 h 2136"/>
              <a:gd name="T11" fmla="*/ 1555 w 1555"/>
              <a:gd name="T12" fmla="*/ 2136 h 2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5" h="2136">
                <a:moveTo>
                  <a:pt x="1555" y="2136"/>
                </a:moveTo>
                <a:cubicBezTo>
                  <a:pt x="99" y="2136"/>
                  <a:pt x="74" y="1382"/>
                  <a:pt x="68" y="969"/>
                </a:cubicBezTo>
                <a:cubicBezTo>
                  <a:pt x="62" y="556"/>
                  <a:pt x="0" y="63"/>
                  <a:pt x="272" y="0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9" name="Freeform 12"/>
          <p:cNvSpPr>
            <a:spLocks/>
          </p:cNvSpPr>
          <p:nvPr/>
        </p:nvSpPr>
        <p:spPr bwMode="auto">
          <a:xfrm>
            <a:off x="7667625" y="3592513"/>
            <a:ext cx="914400" cy="685800"/>
          </a:xfrm>
          <a:custGeom>
            <a:avLst/>
            <a:gdLst>
              <a:gd name="T0" fmla="*/ 2147483646 w 576"/>
              <a:gd name="T1" fmla="*/ 0 h 341"/>
              <a:gd name="T2" fmla="*/ 0 w 576"/>
              <a:gd name="T3" fmla="*/ 2147483646 h 341"/>
              <a:gd name="T4" fmla="*/ 0 60000 65536"/>
              <a:gd name="T5" fmla="*/ 0 60000 65536"/>
              <a:gd name="T6" fmla="*/ 0 w 576"/>
              <a:gd name="T7" fmla="*/ 0 h 341"/>
              <a:gd name="T8" fmla="*/ 576 w 576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341">
                <a:moveTo>
                  <a:pt x="52" y="0"/>
                </a:moveTo>
                <a:cubicBezTo>
                  <a:pt x="576" y="0"/>
                  <a:pt x="560" y="341"/>
                  <a:pt x="0" y="309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60" name="Freeform 13"/>
          <p:cNvSpPr>
            <a:spLocks/>
          </p:cNvSpPr>
          <p:nvPr/>
        </p:nvSpPr>
        <p:spPr bwMode="auto">
          <a:xfrm>
            <a:off x="7667625" y="4783138"/>
            <a:ext cx="914400" cy="719137"/>
          </a:xfrm>
          <a:custGeom>
            <a:avLst/>
            <a:gdLst>
              <a:gd name="T0" fmla="*/ 2147483646 w 576"/>
              <a:gd name="T1" fmla="*/ 0 h 341"/>
              <a:gd name="T2" fmla="*/ 0 w 576"/>
              <a:gd name="T3" fmla="*/ 2147483646 h 341"/>
              <a:gd name="T4" fmla="*/ 0 60000 65536"/>
              <a:gd name="T5" fmla="*/ 0 60000 65536"/>
              <a:gd name="T6" fmla="*/ 0 w 576"/>
              <a:gd name="T7" fmla="*/ 0 h 341"/>
              <a:gd name="T8" fmla="*/ 576 w 576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341">
                <a:moveTo>
                  <a:pt x="52" y="0"/>
                </a:moveTo>
                <a:cubicBezTo>
                  <a:pt x="576" y="0"/>
                  <a:pt x="560" y="341"/>
                  <a:pt x="0" y="309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5148263" y="5949950"/>
            <a:ext cx="0" cy="792163"/>
          </a:xfrm>
          <a:prstGeom prst="line">
            <a:avLst/>
          </a:prstGeom>
          <a:noFill/>
          <a:ln w="254000">
            <a:solidFill>
              <a:srgbClr val="0000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090DC2-5B80-4094-A4C7-48DE964E3F05}" type="slidenum">
              <a:rPr kumimoji="0" lang="en-A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955675" y="187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955675" y="52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213670" y="847995"/>
            <a:ext cx="8930330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Pyramid effect: </a:t>
            </a:r>
            <a:r>
              <a:rPr kumimoji="0" lang="en-AU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e.g</a:t>
            </a:r>
            <a:r>
              <a:rPr kumimoji="0" lang="en-AU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change in Fe-O </a:t>
            </a:r>
            <a:endParaRPr kumimoji="0" lang="en-AU" altLang="en-US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AU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kumimoji="0" lang="en-AU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requires </a:t>
            </a:r>
            <a:r>
              <a:rPr kumimoji="0" lang="en-AU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re-evaluation of </a:t>
            </a:r>
            <a:r>
              <a:rPr kumimoji="0" lang="en-AU" altLang="en-US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all</a:t>
            </a:r>
            <a:r>
              <a:rPr kumimoji="0" lang="en-AU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these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88640"/>
            <a:ext cx="846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 DEVELOPMENT </a:t>
            </a:r>
            <a:endParaRPr lang="en-AU" altLang="en-AU" sz="2800" i="0" u="sng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09" y="2062956"/>
            <a:ext cx="9118591" cy="4459287"/>
            <a:chOff x="25409" y="2062956"/>
            <a:chExt cx="9118591" cy="4459287"/>
          </a:xfrm>
        </p:grpSpPr>
        <p:grpSp>
          <p:nvGrpSpPr>
            <p:cNvPr id="3" name="Group 2"/>
            <p:cNvGrpSpPr/>
            <p:nvPr/>
          </p:nvGrpSpPr>
          <p:grpSpPr>
            <a:xfrm>
              <a:off x="25409" y="2062956"/>
              <a:ext cx="9116361" cy="4459287"/>
              <a:chOff x="25409" y="2062956"/>
              <a:chExt cx="9116361" cy="4459287"/>
            </a:xfrm>
          </p:grpSpPr>
          <p:pic>
            <p:nvPicPr>
              <p:cNvPr id="3072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09" y="2062956"/>
                <a:ext cx="9015413" cy="4459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727" name="Straight Connector 2"/>
              <p:cNvCxnSpPr>
                <a:cxnSpLocks noChangeShapeType="1"/>
              </p:cNvCxnSpPr>
              <p:nvPr/>
            </p:nvCxnSpPr>
            <p:spPr bwMode="auto">
              <a:xfrm>
                <a:off x="213670" y="5013176"/>
                <a:ext cx="8928100" cy="0"/>
              </a:xfrm>
              <a:prstGeom prst="line">
                <a:avLst/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28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12722" y="4077072"/>
                <a:ext cx="8928100" cy="0"/>
              </a:xfrm>
              <a:prstGeom prst="line">
                <a:avLst/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29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12722" y="3284984"/>
                <a:ext cx="8928100" cy="0"/>
              </a:xfrm>
              <a:prstGeom prst="line">
                <a:avLst/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30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112722" y="2420888"/>
                <a:ext cx="8928100" cy="0"/>
              </a:xfrm>
              <a:prstGeom prst="line">
                <a:avLst/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" name="Straight Connector 2"/>
            <p:cNvCxnSpPr>
              <a:cxnSpLocks noChangeShapeType="1"/>
            </p:cNvCxnSpPr>
            <p:nvPr/>
          </p:nvCxnSpPr>
          <p:spPr bwMode="auto">
            <a:xfrm>
              <a:off x="215900" y="5877272"/>
              <a:ext cx="8928100" cy="0"/>
            </a:xfrm>
            <a:prstGeom prst="lin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519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550" y="777875"/>
            <a:ext cx="766445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000" dirty="0">
                <a:solidFill>
                  <a:srgbClr val="0000FF"/>
                </a:solidFill>
                <a:cs typeface="Arial" panose="020B0604020202020204" pitchFamily="34" charset="0"/>
              </a:rPr>
              <a:t>			</a:t>
            </a:r>
            <a:endParaRPr lang="en-AU" altLang="en-AU" sz="3600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i="0" dirty="0">
                <a:solidFill>
                  <a:srgbClr val="0000FF"/>
                </a:solidFill>
                <a:cs typeface="Arial" panose="020B0604020202020204" pitchFamily="34" charset="0"/>
              </a:rPr>
              <a:t>Introduction 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i="0" dirty="0">
                <a:solidFill>
                  <a:srgbClr val="0000FF"/>
                </a:solidFill>
                <a:cs typeface="Arial" panose="020B0604020202020204" pitchFamily="34" charset="0"/>
              </a:rPr>
              <a:t>Experimental </a:t>
            </a:r>
            <a:r>
              <a:rPr lang="en-AU" altLang="en-AU" i="0" dirty="0" smtClean="0">
                <a:solidFill>
                  <a:srgbClr val="0000FF"/>
                </a:solidFill>
                <a:cs typeface="Arial" panose="020B0604020202020204" pitchFamily="34" charset="0"/>
              </a:rPr>
              <a:t>Methodology</a:t>
            </a:r>
            <a:endParaRPr lang="en-AU" altLang="en-AU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</a:t>
            </a:r>
            <a:r>
              <a:rPr lang="en-AU" altLang="en-AU" i="0" dirty="0">
                <a:solidFill>
                  <a:srgbClr val="0000FF"/>
                </a:solidFill>
                <a:cs typeface="Arial" panose="020B0604020202020204" pitchFamily="34" charset="0"/>
              </a:rPr>
              <a:t>Models and </a:t>
            </a:r>
            <a:r>
              <a:rPr lang="en-AU" altLang="en-AU" i="0" dirty="0" smtClean="0">
                <a:solidFill>
                  <a:srgbClr val="0000FF"/>
                </a:solidFill>
                <a:cs typeface="Arial" panose="020B0604020202020204" pitchFamily="34" charset="0"/>
              </a:rPr>
              <a:t>Databases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i="0" dirty="0" smtClean="0">
                <a:solidFill>
                  <a:srgbClr val="0000FF"/>
                </a:solidFill>
                <a:cs typeface="Arial" panose="020B0604020202020204" pitchFamily="34" charset="0"/>
              </a:rPr>
              <a:t>Applications to </a:t>
            </a:r>
            <a:r>
              <a:rPr lang="en-AU" altLang="en-AU" i="0" dirty="0" smtClean="0">
                <a:solidFill>
                  <a:srgbClr val="0000FF"/>
                </a:solidFill>
                <a:cs typeface="Arial" panose="020B0604020202020204" pitchFamily="34" charset="0"/>
              </a:rPr>
              <a:t>Industry</a:t>
            </a:r>
            <a:endParaRPr lang="en-AU" altLang="en-AU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6147" name="Picture 8" descr="UQ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805488"/>
            <a:ext cx="9366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8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51" y="866273"/>
            <a:ext cx="7476831" cy="558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73735"/>
            <a:ext cx="33843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What does it mean when we say build a database?</a:t>
            </a:r>
          </a:p>
          <a:p>
            <a:endParaRPr lang="en-AU" sz="2800" dirty="0" smtClean="0"/>
          </a:p>
          <a:p>
            <a:r>
              <a:rPr lang="en-AU" sz="2800" dirty="0" smtClean="0"/>
              <a:t>Quantitatively define the relationship between 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dirty="0" smtClean="0"/>
              <a:t>Composition and </a:t>
            </a:r>
            <a:r>
              <a:rPr lang="en-AU" sz="2800" dirty="0" smtClean="0"/>
              <a:t>Gibbs Free </a:t>
            </a:r>
            <a:r>
              <a:rPr lang="en-AU" sz="2800" dirty="0" smtClean="0"/>
              <a:t>Energy for </a:t>
            </a:r>
            <a:r>
              <a:rPr lang="en-AU" sz="2800" u="sng" dirty="0" smtClean="0"/>
              <a:t>each</a:t>
            </a:r>
            <a:r>
              <a:rPr lang="en-AU" sz="2800" dirty="0" smtClean="0"/>
              <a:t> and </a:t>
            </a:r>
            <a:r>
              <a:rPr lang="en-AU" sz="2800" u="sng" dirty="0" smtClean="0"/>
              <a:t>every</a:t>
            </a:r>
            <a:r>
              <a:rPr lang="en-AU" sz="2800" dirty="0" smtClean="0"/>
              <a:t> possible phase.</a:t>
            </a:r>
            <a:endParaRPr lang="en-AU" sz="2800" dirty="0"/>
          </a:p>
        </p:txBody>
      </p:sp>
      <p:sp>
        <p:nvSpPr>
          <p:cNvPr id="2" name="Rectangle 1"/>
          <p:cNvSpPr/>
          <p:nvPr/>
        </p:nvSpPr>
        <p:spPr>
          <a:xfrm>
            <a:off x="657385" y="333855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THERMODYNAMIC DATABASE DEVELOPMENT </a:t>
            </a:r>
            <a:endParaRPr lang="en-AU" altLang="en-AU" sz="2800" i="0" u="sng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5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BB1CE4-6838-4A04-8780-4A365A0C5B0D}" type="slidenum">
              <a:rPr lang="en-AU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n-US" sz="100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86695" y="300747"/>
            <a:ext cx="8928100" cy="322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 DEVELOPMENT </a:t>
            </a:r>
            <a:endParaRPr lang="en-AU" altLang="en-AU" sz="2200" i="0" u="sng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ct val="10000"/>
              </a:spcAft>
              <a:buClr>
                <a:schemeClr val="accent2"/>
              </a:buClr>
              <a:buSzPct val="80000"/>
              <a:buNone/>
            </a:pP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For accurate description of a condensed phase system at least 6 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types of data </a:t>
            </a: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are needed 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to describe the system </a:t>
            </a: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unambiguously, 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AU" altLang="en-AU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298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altLang="en-AU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AU" altLang="en-AU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altLang="en-US" sz="2400" dirty="0">
                <a:solidFill>
                  <a:srgbClr val="FF0000"/>
                </a:solidFill>
              </a:rPr>
              <a:t>∆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n-AU" altLang="en-AU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298 </a:t>
            </a:r>
            <a:r>
              <a:rPr lang="en-AU" altLang="en-US" sz="2400" dirty="0">
                <a:solidFill>
                  <a:srgbClr val="FF0000"/>
                </a:solidFill>
              </a:rPr>
              <a:t>∆</a:t>
            </a:r>
            <a:r>
              <a:rPr lang="en-AU" altLang="en-AU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n-AU" altLang="en-AU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fusion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altLang="en-AU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Liquidus</a:t>
            </a:r>
            <a:r>
              <a:rPr lang="en-AU" altLang="en-AU" sz="24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Component Activities.</a:t>
            </a:r>
          </a:p>
          <a:p>
            <a:pPr eaLnBrk="1" hangingPunct="1">
              <a:spcBef>
                <a:spcPts val="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For systems having extensive solid solutions </a:t>
            </a:r>
            <a:r>
              <a:rPr lang="en-AU" altLang="en-A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then crystal structure and site occupancy of elements must also be added.</a:t>
            </a:r>
          </a:p>
          <a:p>
            <a:pPr eaLnBrk="1" hangingPunct="1">
              <a:spcBef>
                <a:spcPts val="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Solids 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data S</a:t>
            </a:r>
            <a:r>
              <a:rPr lang="en-AU" altLang="en-AU" sz="2400" baseline="-25000" dirty="0">
                <a:solidFill>
                  <a:srgbClr val="3333FF"/>
                </a:solidFill>
                <a:cs typeface="Arial" panose="020B0604020202020204" pitchFamily="34" charset="0"/>
              </a:rPr>
              <a:t>298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 and </a:t>
            </a:r>
            <a:r>
              <a:rPr lang="en-AU" altLang="en-AU" sz="2400" dirty="0" err="1">
                <a:solidFill>
                  <a:srgbClr val="3333FF"/>
                </a:solidFill>
                <a:cs typeface="Arial" panose="020B0604020202020204" pitchFamily="34" charset="0"/>
              </a:rPr>
              <a:t>C</a:t>
            </a:r>
            <a:r>
              <a:rPr lang="en-AU" altLang="en-AU" sz="2400" baseline="-25000" dirty="0" err="1">
                <a:solidFill>
                  <a:srgbClr val="3333FF"/>
                </a:solidFill>
                <a:cs typeface="Arial" panose="020B0604020202020204" pitchFamily="34" charset="0"/>
              </a:rPr>
              <a:t>p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 (then </a:t>
            </a:r>
            <a:r>
              <a:rPr lang="en-AU" altLang="en-US" sz="2400" dirty="0">
                <a:solidFill>
                  <a:srgbClr val="3333FF"/>
                </a:solidFill>
              </a:rPr>
              <a:t>∆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H</a:t>
            </a:r>
            <a:r>
              <a:rPr lang="en-AU" altLang="en-AU" sz="2400" baseline="-25000" dirty="0">
                <a:solidFill>
                  <a:srgbClr val="3333FF"/>
                </a:solidFill>
                <a:cs typeface="Arial" panose="020B0604020202020204" pitchFamily="34" charset="0"/>
              </a:rPr>
              <a:t>298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) are </a:t>
            </a: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usually the most </a:t>
            </a:r>
            <a:r>
              <a:rPr lang="en-AU" altLang="en-AU" sz="2400" dirty="0">
                <a:solidFill>
                  <a:srgbClr val="3333FF"/>
                </a:solidFill>
                <a:cs typeface="Arial" panose="020B0604020202020204" pitchFamily="34" charset="0"/>
              </a:rPr>
              <a:t>accurate – liquid data are </a:t>
            </a:r>
            <a:r>
              <a:rPr lang="en-AU" altLang="en-AU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invariably the least accurate.</a:t>
            </a:r>
            <a:endParaRPr lang="en-AU" altLang="en-AU" sz="24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pic>
        <p:nvPicPr>
          <p:cNvPr id="19463" name="Picture 9" descr="https://encrypted-tbn3.gstatic.com/images?q=tbn:ANd9GcT8S118qlTwsYLQnty612pk8N2sIQKfXqVrwP9moARatoy47lX1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83" y="3203888"/>
            <a:ext cx="17208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6695" y="3545724"/>
            <a:ext cx="5759450" cy="2117725"/>
            <a:chOff x="107950" y="4365625"/>
            <a:chExt cx="5759450" cy="2117725"/>
          </a:xfrm>
        </p:grpSpPr>
        <p:sp>
          <p:nvSpPr>
            <p:cNvPr id="19460" name="Rectangle 2"/>
            <p:cNvSpPr>
              <a:spLocks noChangeArrowheads="1"/>
            </p:cNvSpPr>
            <p:nvPr/>
          </p:nvSpPr>
          <p:spPr bwMode="auto">
            <a:xfrm>
              <a:off x="611188" y="5229225"/>
              <a:ext cx="1800225" cy="1254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Aft>
                  <a:spcPct val="1000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AU" altLang="en-AU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S</a:t>
              </a:r>
              <a:r>
                <a:rPr lang="en-AU" altLang="en-AU" sz="20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298</a:t>
              </a:r>
              <a:r>
                <a:rPr lang="en-AU" altLang="en-AU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, </a:t>
              </a:r>
              <a:r>
                <a:rPr lang="en-AU" altLang="en-AU" sz="2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Cp</a:t>
              </a:r>
              <a:r>
                <a:rPr lang="en-AU" altLang="en-AU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, </a:t>
              </a:r>
              <a:r>
                <a:rPr lang="en-AU" altLang="en-US" sz="2000" dirty="0">
                  <a:solidFill>
                    <a:srgbClr val="0000FF"/>
                  </a:solidFill>
                </a:rPr>
                <a:t>∆</a:t>
              </a:r>
              <a:r>
                <a:rPr lang="en-AU" altLang="en-AU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H</a:t>
              </a:r>
              <a:r>
                <a:rPr lang="en-AU" altLang="en-AU" sz="20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298</a:t>
              </a:r>
              <a:endParaRPr lang="en-AU" altLang="en-AU" sz="2000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61" name="Rectangle 2"/>
            <p:cNvSpPr>
              <a:spLocks noChangeArrowheads="1"/>
            </p:cNvSpPr>
            <p:nvPr/>
          </p:nvSpPr>
          <p:spPr bwMode="auto">
            <a:xfrm>
              <a:off x="3563938" y="5229225"/>
              <a:ext cx="1800225" cy="1254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Aft>
                  <a:spcPct val="1000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AU" altLang="en-AU" sz="2000">
                  <a:solidFill>
                    <a:srgbClr val="0000FF"/>
                  </a:solidFill>
                  <a:cs typeface="Arial" panose="020B0604020202020204" pitchFamily="34" charset="0"/>
                </a:rPr>
                <a:t>S</a:t>
              </a:r>
              <a:r>
                <a:rPr lang="en-AU" altLang="en-AU" sz="20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298</a:t>
              </a:r>
              <a:r>
                <a:rPr lang="en-AU" altLang="en-AU" sz="2000">
                  <a:solidFill>
                    <a:srgbClr val="0000FF"/>
                  </a:solidFill>
                  <a:cs typeface="Arial" panose="020B0604020202020204" pitchFamily="34" charset="0"/>
                </a:rPr>
                <a:t>, Cp, </a:t>
              </a:r>
              <a:r>
                <a:rPr lang="en-AU" altLang="en-US" sz="2000">
                  <a:solidFill>
                    <a:srgbClr val="0000FF"/>
                  </a:solidFill>
                </a:rPr>
                <a:t>∆</a:t>
              </a:r>
              <a:r>
                <a:rPr lang="en-AU" altLang="en-AU" sz="2000">
                  <a:solidFill>
                    <a:srgbClr val="0000FF"/>
                  </a:solidFill>
                  <a:cs typeface="Arial" panose="020B0604020202020204" pitchFamily="34" charset="0"/>
                </a:rPr>
                <a:t>H</a:t>
              </a:r>
              <a:r>
                <a:rPr lang="en-AU" altLang="en-AU" sz="20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298</a:t>
              </a:r>
              <a:endParaRPr lang="en-AU" altLang="en-AU" sz="200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62" name="Isosceles Triangle 1"/>
            <p:cNvSpPr>
              <a:spLocks noChangeArrowheads="1"/>
            </p:cNvSpPr>
            <p:nvPr/>
          </p:nvSpPr>
          <p:spPr bwMode="auto">
            <a:xfrm>
              <a:off x="107950" y="4365625"/>
              <a:ext cx="5759450" cy="93503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000" dirty="0"/>
                <a:t>Liquid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000" dirty="0">
                  <a:solidFill>
                    <a:srgbClr val="0000FF"/>
                  </a:solidFill>
                </a:rPr>
                <a:t>∆</a:t>
              </a:r>
              <a:r>
                <a:rPr lang="en-AU" altLang="en-AU" sz="2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H</a:t>
              </a:r>
              <a:r>
                <a:rPr lang="en-AU" altLang="en-AU" sz="2000" baseline="-25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fusion</a:t>
              </a:r>
              <a:r>
                <a:rPr lang="en-AU" altLang="en-AU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AU" altLang="en-AU" sz="2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Liquidus</a:t>
              </a:r>
              <a:r>
                <a:rPr lang="en-AU" altLang="en-AU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, Activities</a:t>
              </a:r>
              <a:endParaRPr lang="en-AU" altLang="en-US" sz="2000" dirty="0"/>
            </a:p>
          </p:txBody>
        </p:sp>
        <p:sp>
          <p:nvSpPr>
            <p:cNvPr id="19464" name="Left-Right Arrow 2"/>
            <p:cNvSpPr>
              <a:spLocks noChangeArrowheads="1"/>
            </p:cNvSpPr>
            <p:nvPr/>
          </p:nvSpPr>
          <p:spPr bwMode="auto">
            <a:xfrm>
              <a:off x="2451100" y="5613400"/>
              <a:ext cx="1047750" cy="485775"/>
            </a:xfrm>
            <a:prstGeom prst="leftRightArrow">
              <a:avLst>
                <a:gd name="adj1" fmla="val 50000"/>
                <a:gd name="adj2" fmla="val 49877"/>
              </a:avLst>
            </a:prstGeom>
            <a:solidFill>
              <a:schemeClr val="accent1"/>
            </a:solidFill>
            <a:ln w="38100" algn="ctr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400"/>
                <a:t>solubilities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97595" y="6020190"/>
            <a:ext cx="6811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Its important to get the foundations right!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45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4EB729-DAD7-4C27-AE8A-70F08463DF0D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n-US" sz="140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332656"/>
            <a:ext cx="8460432" cy="609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AU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 DEVELOPMENT </a:t>
            </a:r>
            <a:endParaRPr lang="en-AU" altLang="en-AU" sz="2800" b="1" u="sng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		</a:t>
            </a:r>
            <a:endParaRPr lang="en-AU" altLang="en-AU" sz="2500" b="1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127125" y="1196975"/>
            <a:ext cx="7086600" cy="3958273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Modern Thermodynamic </a:t>
            </a:r>
            <a:r>
              <a:rPr lang="en-AU" altLang="en-AU" sz="3000" dirty="0" smtClean="0">
                <a:solidFill>
                  <a:srgbClr val="3333FF"/>
                </a:solidFill>
              </a:rPr>
              <a:t>Computer Platforms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3000" dirty="0" smtClean="0">
                <a:solidFill>
                  <a:srgbClr val="3333FF"/>
                </a:solidFill>
              </a:rPr>
              <a:t>contain</a:t>
            </a:r>
            <a:endParaRPr lang="en-AU" altLang="en-AU" sz="3000" dirty="0">
              <a:solidFill>
                <a:srgbClr val="3333FF"/>
              </a:solidFill>
            </a:endParaRP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------------------------------------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GIBBS FREE ENERGY 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MINIMISATION SOFTWARE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+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THERMODYNAMIC DATABASES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+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INPUT/OUTPUT WINDOWS - BASED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AU" altLang="en-A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56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6C0679-54C3-481D-B454-A603C883BDAC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n-US" sz="140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158767"/>
            <a:ext cx="7026275" cy="880241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34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FactSage</a:t>
            </a:r>
            <a:r>
              <a:rPr lang="en-AU" altLang="en-AU" sz="34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AU" altLang="en-AU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thermodynamic databases describe the Gibbs Free Energies of </a:t>
            </a:r>
            <a:r>
              <a:rPr lang="en-AU" altLang="en-AU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endParaRPr lang="en-AU" altLang="en-AU" sz="2500" b="1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93444" y="2204864"/>
            <a:ext cx="8785547" cy="2939533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lnSpc>
                <a:spcPct val="80000"/>
              </a:lnSpc>
              <a:spcAft>
                <a:spcPct val="10000"/>
              </a:spcAft>
              <a:buClrTx/>
              <a:buFontTx/>
              <a:buChar char="-"/>
            </a:pPr>
            <a:r>
              <a:rPr lang="en-AU" altLang="en-AU" sz="2400" dirty="0">
                <a:solidFill>
                  <a:srgbClr val="3333FF"/>
                </a:solidFill>
              </a:rPr>
              <a:t> Over 5000 stoichiometric compounds</a:t>
            </a:r>
          </a:p>
          <a:p>
            <a:pPr lvl="3">
              <a:lnSpc>
                <a:spcPct val="80000"/>
              </a:lnSpc>
              <a:spcAft>
                <a:spcPct val="10000"/>
              </a:spcAft>
              <a:buClrTx/>
              <a:buFontTx/>
              <a:buChar char="-"/>
            </a:pPr>
            <a:r>
              <a:rPr lang="en-AU" altLang="en-AU" sz="2400" dirty="0">
                <a:solidFill>
                  <a:srgbClr val="3333FF"/>
                </a:solidFill>
              </a:rPr>
              <a:t> Advanced solution models</a:t>
            </a:r>
          </a:p>
          <a:p>
            <a:pPr lvl="3">
              <a:lnSpc>
                <a:spcPct val="80000"/>
              </a:lnSpc>
              <a:spcAft>
                <a:spcPct val="10000"/>
              </a:spcAft>
              <a:buClrTx/>
              <a:buFontTx/>
              <a:buChar char="-"/>
            </a:pPr>
            <a:r>
              <a:rPr lang="en-AU" altLang="en-AU" sz="2400" dirty="0">
                <a:solidFill>
                  <a:srgbClr val="3333FF"/>
                </a:solidFill>
              </a:rPr>
              <a:t> Evaluated complex solutions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Char char="-"/>
            </a:pPr>
            <a:r>
              <a:rPr lang="en-AU" altLang="en-AU" sz="2400" dirty="0">
                <a:solidFill>
                  <a:srgbClr val="3333FF"/>
                </a:solidFill>
              </a:rPr>
              <a:t>----------------------------------------------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400" dirty="0" smtClean="0">
                <a:solidFill>
                  <a:srgbClr val="3333FF"/>
                </a:solidFill>
              </a:rPr>
              <a:t>Enabling the prediction of </a:t>
            </a:r>
            <a:r>
              <a:rPr lang="en-AU" altLang="en-AU" sz="2400" dirty="0">
                <a:solidFill>
                  <a:srgbClr val="3333FF"/>
                </a:solidFill>
              </a:rPr>
              <a:t>the thermochemical properties </a:t>
            </a:r>
            <a:r>
              <a:rPr lang="en-AU" altLang="en-AU" sz="2400" dirty="0" smtClean="0">
                <a:solidFill>
                  <a:srgbClr val="3333FF"/>
                </a:solidFill>
              </a:rPr>
              <a:t>of Multi-component</a:t>
            </a:r>
            <a:r>
              <a:rPr lang="en-AU" altLang="en-AU" sz="2400" dirty="0" smtClean="0">
                <a:solidFill>
                  <a:srgbClr val="3333FF"/>
                </a:solidFill>
              </a:rPr>
              <a:t>, </a:t>
            </a:r>
            <a:r>
              <a:rPr lang="en-AU" altLang="en-AU" sz="2400" dirty="0">
                <a:solidFill>
                  <a:srgbClr val="3333FF"/>
                </a:solidFill>
              </a:rPr>
              <a:t>Multi-phase </a:t>
            </a:r>
            <a:r>
              <a:rPr lang="en-AU" altLang="en-AU" sz="2400" dirty="0" smtClean="0">
                <a:solidFill>
                  <a:srgbClr val="3333FF"/>
                </a:solidFill>
              </a:rPr>
              <a:t>equilibria </a:t>
            </a:r>
            <a:r>
              <a:rPr lang="en-AU" altLang="en-AU" sz="2400" dirty="0" smtClean="0">
                <a:solidFill>
                  <a:srgbClr val="3333FF"/>
                </a:solidFill>
              </a:rPr>
              <a:t>for systems containing</a:t>
            </a:r>
            <a:endParaRPr lang="en-AU" altLang="en-AU" sz="2400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400" dirty="0" smtClean="0">
                <a:solidFill>
                  <a:srgbClr val="3333FF"/>
                </a:solidFill>
              </a:rPr>
              <a:t>GASES </a:t>
            </a:r>
            <a:r>
              <a:rPr lang="en-AU" altLang="en-AU" sz="2400" dirty="0">
                <a:solidFill>
                  <a:srgbClr val="3333FF"/>
                </a:solidFill>
              </a:rPr>
              <a:t>/ </a:t>
            </a:r>
            <a:r>
              <a:rPr lang="en-AU" altLang="en-AU" sz="2400" dirty="0" smtClean="0">
                <a:solidFill>
                  <a:srgbClr val="3333FF"/>
                </a:solidFill>
              </a:rPr>
              <a:t>SLAG </a:t>
            </a:r>
            <a:r>
              <a:rPr lang="en-AU" altLang="en-AU" sz="2400" dirty="0">
                <a:solidFill>
                  <a:srgbClr val="3333FF"/>
                </a:solidFill>
              </a:rPr>
              <a:t>(molten oxides) / </a:t>
            </a:r>
            <a:r>
              <a:rPr lang="en-AU" altLang="en-AU" sz="2400" dirty="0" smtClean="0">
                <a:solidFill>
                  <a:srgbClr val="3333FF"/>
                </a:solidFill>
              </a:rPr>
              <a:t>MOLTEN </a:t>
            </a:r>
            <a:r>
              <a:rPr lang="en-AU" altLang="en-AU" sz="2400" dirty="0">
                <a:solidFill>
                  <a:srgbClr val="3333FF"/>
                </a:solidFill>
              </a:rPr>
              <a:t>SALTS (</a:t>
            </a:r>
            <a:r>
              <a:rPr lang="en-AU" altLang="en-AU" sz="2400" dirty="0" smtClean="0">
                <a:solidFill>
                  <a:srgbClr val="3333FF"/>
                </a:solidFill>
              </a:rPr>
              <a:t>Cl, F, </a:t>
            </a:r>
            <a:r>
              <a:rPr lang="en-AU" altLang="en-AU" sz="2400" dirty="0">
                <a:solidFill>
                  <a:srgbClr val="3333FF"/>
                </a:solidFill>
              </a:rPr>
              <a:t>S, SO</a:t>
            </a:r>
            <a:r>
              <a:rPr lang="en-AU" altLang="en-AU" sz="2400" baseline="-25000" dirty="0">
                <a:solidFill>
                  <a:srgbClr val="3333FF"/>
                </a:solidFill>
              </a:rPr>
              <a:t>3</a:t>
            </a:r>
            <a:r>
              <a:rPr lang="en-AU" altLang="en-AU" sz="2400" dirty="0">
                <a:solidFill>
                  <a:srgbClr val="3333FF"/>
                </a:solidFill>
              </a:rPr>
              <a:t>, </a:t>
            </a:r>
            <a:r>
              <a:rPr lang="en-AU" altLang="en-AU" sz="2400" dirty="0" smtClean="0">
                <a:solidFill>
                  <a:srgbClr val="3333FF"/>
                </a:solidFill>
              </a:rPr>
              <a:t>.) </a:t>
            </a:r>
            <a:r>
              <a:rPr lang="en-AU" altLang="en-AU" sz="2400" dirty="0">
                <a:solidFill>
                  <a:srgbClr val="3333FF"/>
                </a:solidFill>
              </a:rPr>
              <a:t>/ </a:t>
            </a:r>
            <a:r>
              <a:rPr lang="en-AU" altLang="en-AU" sz="2400" dirty="0" smtClean="0">
                <a:solidFill>
                  <a:srgbClr val="3333FF"/>
                </a:solidFill>
              </a:rPr>
              <a:t>METAL </a:t>
            </a:r>
            <a:r>
              <a:rPr lang="en-AU" altLang="en-AU" sz="2400" dirty="0">
                <a:solidFill>
                  <a:srgbClr val="3333FF"/>
                </a:solidFill>
              </a:rPr>
              <a:t>ALLOYS / </a:t>
            </a:r>
            <a:r>
              <a:rPr lang="en-AU" altLang="en-AU" sz="2400" dirty="0" smtClean="0">
                <a:solidFill>
                  <a:srgbClr val="3333FF"/>
                </a:solidFill>
              </a:rPr>
              <a:t>SOLIDS </a:t>
            </a:r>
            <a:r>
              <a:rPr lang="en-AU" altLang="en-AU" sz="2400" dirty="0">
                <a:solidFill>
                  <a:srgbClr val="3333FF"/>
                </a:solidFill>
              </a:rPr>
              <a:t>/ </a:t>
            </a:r>
            <a:r>
              <a:rPr lang="en-AU" altLang="en-AU" sz="2400" dirty="0" smtClean="0">
                <a:solidFill>
                  <a:srgbClr val="3333FF"/>
                </a:solidFill>
              </a:rPr>
              <a:t>AQUEOUS SOLUTIONS</a:t>
            </a:r>
            <a:endParaRPr lang="en-AU" altLang="en-AU" sz="2400" dirty="0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60648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 DEVELOPMENT </a:t>
            </a:r>
            <a:endParaRPr lang="en-AU" altLang="en-AU" sz="2800" i="0" u="sng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77818" y="558924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dirty="0" err="1">
                <a:solidFill>
                  <a:srgbClr val="0000FF"/>
                </a:solidFill>
              </a:rPr>
              <a:t>FactSage</a:t>
            </a:r>
            <a:r>
              <a:rPr lang="en-AU" altLang="en-US" sz="2000" dirty="0">
                <a:solidFill>
                  <a:srgbClr val="0000FF"/>
                </a:solidFill>
              </a:rPr>
              <a:t> developed by Centre for Computational Thermochemistry, (CRCT ), </a:t>
            </a:r>
            <a:r>
              <a:rPr lang="en-AU" altLang="en-US" sz="2000" dirty="0" err="1">
                <a:solidFill>
                  <a:srgbClr val="0000FF"/>
                </a:solidFill>
              </a:rPr>
              <a:t>Ecole</a:t>
            </a:r>
            <a:r>
              <a:rPr lang="en-AU" altLang="en-US" sz="2000" dirty="0">
                <a:solidFill>
                  <a:srgbClr val="0000FF"/>
                </a:solidFill>
              </a:rPr>
              <a:t> </a:t>
            </a:r>
            <a:r>
              <a:rPr lang="en-AU" altLang="en-US" sz="2000" dirty="0" err="1">
                <a:solidFill>
                  <a:srgbClr val="0000FF"/>
                </a:solidFill>
              </a:rPr>
              <a:t>Polytechnique</a:t>
            </a:r>
            <a:r>
              <a:rPr lang="en-AU" altLang="en-US" sz="2000" dirty="0">
                <a:solidFill>
                  <a:srgbClr val="0000FF"/>
                </a:solidFill>
              </a:rPr>
              <a:t> de Montreal, Canada</a:t>
            </a:r>
          </a:p>
        </p:txBody>
      </p:sp>
    </p:spTree>
    <p:extLst>
      <p:ext uri="{BB962C8B-B14F-4D97-AF65-F5344CB8AC3E}">
        <p14:creationId xmlns:p14="http://schemas.microsoft.com/office/powerpoint/2010/main" val="1234118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072956-4E9F-4753-93E6-2CFD28B1662E}" type="slidenum">
              <a:rPr lang="en-AU" altLang="en-US" sz="1400" smtClean="0">
                <a:solidFill>
                  <a:schemeClr val="bg2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n-US" sz="1400" smtClean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132856"/>
            <a:ext cx="8812212" cy="4171950"/>
          </a:xfrm>
        </p:spPr>
        <p:txBody>
          <a:bodyPr/>
          <a:lstStyle/>
          <a:p>
            <a:pPr eaLnBrk="1" hangingPunct="1"/>
            <a:r>
              <a:rPr lang="en-AU" altLang="en-AU" sz="2400" b="1" i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LIQUID SLAG – RECENT MODEL IMPROVEMENTS:</a:t>
            </a:r>
          </a:p>
          <a:p>
            <a:pPr eaLnBrk="1" hangingPunct="1">
              <a:buFontTx/>
              <a:buNone/>
            </a:pPr>
            <a:r>
              <a:rPr lang="en-AU" altLang="en-AU" sz="24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	- </a:t>
            </a:r>
            <a:r>
              <a:rPr lang="en-AU" altLang="en-A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Modified Quasi-chemical Model, GUTS model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A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	- Flexible acid / basic grouping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A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	- Flexible maximum ordering composition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A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	- Flexible combination of models for binaries and ternaries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AU" sz="2400" b="1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AU" altLang="en-AU" sz="2400" b="1" i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SOLID SOLUTIONS: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AU" sz="24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	- </a:t>
            </a:r>
            <a:r>
              <a:rPr lang="en-AU" altLang="en-A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Compound energy formalism - 2 and 3 sub-lattice models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548680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DATABASES DEVELOPMENT </a:t>
            </a:r>
            <a:endParaRPr lang="en-AU" altLang="en-AU" sz="2400" i="0" u="sng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4727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Models provide the structure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122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333375"/>
            <a:ext cx="8991600" cy="911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		THERMODYNAMIC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DATABASES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Example</a:t>
            </a:r>
            <a:endParaRPr lang="en-AU" altLang="en-AU" sz="2800" i="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AU" sz="2800" i="0" dirty="0" smtClean="0">
                <a:solidFill>
                  <a:srgbClr val="3333FF"/>
                </a:solidFill>
              </a:rPr>
              <a:t>Quasi-chemical </a:t>
            </a:r>
            <a:r>
              <a:rPr lang="en-AU" altLang="en-AU" sz="2800" i="0" dirty="0" smtClean="0">
                <a:solidFill>
                  <a:srgbClr val="3333FF"/>
                </a:solidFill>
              </a:rPr>
              <a:t>model for slags and molten salts</a:t>
            </a:r>
            <a:endParaRPr lang="en-AU" altLang="en-AU" sz="2800" u="sng" dirty="0">
              <a:solidFill>
                <a:srgbClr val="3333FF"/>
              </a:solidFill>
            </a:endParaRPr>
          </a:p>
        </p:txBody>
      </p:sp>
      <p:pic>
        <p:nvPicPr>
          <p:cNvPr id="27651" name="Picture 3" descr="AK&amp;EJ Viscosity Slag conf 2004 Additional p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219200"/>
            <a:ext cx="6477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209675" y="5157788"/>
            <a:ext cx="6923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400" dirty="0" err="1">
                <a:solidFill>
                  <a:srgbClr val="0000FF"/>
                </a:solidFill>
              </a:rPr>
              <a:t>Quasichemical</a:t>
            </a:r>
            <a:r>
              <a:rPr lang="en-AU" altLang="en-AU" sz="2400" dirty="0">
                <a:solidFill>
                  <a:srgbClr val="0000FF"/>
                </a:solidFill>
              </a:rPr>
              <a:t> Thermodynamic Model (</a:t>
            </a:r>
            <a:r>
              <a:rPr lang="en-AU" altLang="en-AU" sz="2400" dirty="0" err="1">
                <a:solidFill>
                  <a:srgbClr val="0000FF"/>
                </a:solidFill>
              </a:rPr>
              <a:t>FactSage</a:t>
            </a:r>
            <a:r>
              <a:rPr lang="en-AU" altLang="en-AU" sz="24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400" dirty="0">
                <a:solidFill>
                  <a:srgbClr val="0000FF"/>
                </a:solidFill>
              </a:rPr>
              <a:t>SNNB – Second Nearest Neighbour Bond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400" dirty="0">
                <a:solidFill>
                  <a:srgbClr val="0000FF"/>
                </a:solidFill>
              </a:rPr>
              <a:t>(Si-O-Si) + (Me-O-Me) = 2 (Me-O-Si</a:t>
            </a:r>
            <a:r>
              <a:rPr lang="en-AU" altLang="en-AU" sz="2400" dirty="0" smtClean="0">
                <a:solidFill>
                  <a:srgbClr val="0000FF"/>
                </a:solidFill>
              </a:rPr>
              <a:t>), </a:t>
            </a:r>
            <a:r>
              <a:rPr lang="en-AU" altLang="en-AU" sz="2400" dirty="0" err="1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AU" altLang="en-AU" sz="2400" dirty="0" err="1">
                <a:solidFill>
                  <a:srgbClr val="0000FF"/>
                </a:solidFill>
              </a:rPr>
              <a:t>g</a:t>
            </a:r>
            <a:r>
              <a:rPr lang="en-AU" altLang="en-AU" sz="2400" baseline="-25000" dirty="0" err="1">
                <a:solidFill>
                  <a:srgbClr val="0000FF"/>
                </a:solidFill>
              </a:rPr>
              <a:t>Si</a:t>
            </a:r>
            <a:r>
              <a:rPr lang="en-AU" altLang="en-AU" sz="2400" baseline="-25000" dirty="0">
                <a:solidFill>
                  <a:srgbClr val="0000FF"/>
                </a:solidFill>
              </a:rPr>
              <a:t>-Me</a:t>
            </a:r>
            <a:r>
              <a:rPr lang="en-AU" altLang="en-AU" sz="2400" dirty="0" smtClean="0">
                <a:solidFill>
                  <a:srgbClr val="0000FF"/>
                </a:solidFill>
              </a:rPr>
              <a:t>= </a:t>
            </a:r>
            <a:r>
              <a:rPr lang="en-AU" altLang="en-AU" sz="2400" dirty="0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AU" altLang="en-AU" sz="2400" dirty="0" smtClean="0">
                <a:solidFill>
                  <a:srgbClr val="0000FF"/>
                </a:solidFill>
              </a:rPr>
              <a:t>-</a:t>
            </a:r>
            <a:r>
              <a:rPr lang="en-AU" altLang="en-AU" sz="24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AU" altLang="en-AU" sz="2400" dirty="0" err="1" smtClean="0">
                <a:solidFill>
                  <a:srgbClr val="0000FF"/>
                </a:solidFill>
              </a:rPr>
              <a:t>T</a:t>
            </a:r>
            <a:endParaRPr lang="en-AU" altLang="en-A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2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11CF6-5552-46C7-AC76-42448098087A}" type="slidenum">
              <a:rPr lang="en-AU" altLang="en-US" sz="14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n-US" sz="1400" smtClean="0">
              <a:latin typeface="Tahoma" panose="020B0604030504040204" pitchFamily="34" charset="0"/>
            </a:endParaRPr>
          </a:p>
        </p:txBody>
      </p:sp>
      <p:sp>
        <p:nvSpPr>
          <p:cNvPr id="26627" name="TextBox 13"/>
          <p:cNvSpPr txBox="1">
            <a:spLocks noChangeArrowheads="1"/>
          </p:cNvSpPr>
          <p:nvPr/>
        </p:nvSpPr>
        <p:spPr bwMode="auto">
          <a:xfrm>
            <a:off x="441349" y="1137303"/>
            <a:ext cx="7080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i="0" dirty="0">
                <a:cs typeface="Times New Roman" panose="02020603050405020304" pitchFamily="18" charset="0"/>
              </a:rPr>
              <a:t>Slag</a:t>
            </a:r>
          </a:p>
        </p:txBody>
      </p:sp>
      <p:sp>
        <p:nvSpPr>
          <p:cNvPr id="26628" name="TextBox 14"/>
          <p:cNvSpPr txBox="1">
            <a:spLocks noChangeArrowheads="1"/>
          </p:cNvSpPr>
          <p:nvPr/>
        </p:nvSpPr>
        <p:spPr bwMode="auto">
          <a:xfrm>
            <a:off x="350200" y="1733137"/>
            <a:ext cx="16621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i="0" dirty="0">
                <a:cs typeface="Times New Roman" panose="02020603050405020304" pitchFamily="18" charset="0"/>
              </a:rPr>
              <a:t>Matte/Metal</a:t>
            </a:r>
          </a:p>
        </p:txBody>
      </p:sp>
      <p:sp>
        <p:nvSpPr>
          <p:cNvPr id="26629" name="TextBox 15"/>
          <p:cNvSpPr txBox="1">
            <a:spLocks noChangeArrowheads="1"/>
          </p:cNvSpPr>
          <p:nvPr/>
        </p:nvSpPr>
        <p:spPr bwMode="auto">
          <a:xfrm>
            <a:off x="415446" y="2250281"/>
            <a:ext cx="10080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i="0" dirty="0">
                <a:cs typeface="Times New Roman" panose="02020603050405020304" pitchFamily="18" charset="0"/>
              </a:rPr>
              <a:t>Spinel</a:t>
            </a:r>
          </a:p>
        </p:txBody>
      </p:sp>
      <p:graphicFrame>
        <p:nvGraphicFramePr>
          <p:cNvPr id="266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99248"/>
              </p:ext>
            </p:extLst>
          </p:nvPr>
        </p:nvGraphicFramePr>
        <p:xfrm>
          <a:off x="1579142" y="2307215"/>
          <a:ext cx="73548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9" name="Equation" r:id="rId3" imgW="5054600" imgH="241300" progId="Equation.DSMT4">
                  <p:embed/>
                </p:oleObj>
              </mc:Choice>
              <mc:Fallback>
                <p:oleObj name="Equation" r:id="rId3" imgW="505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142" y="2307215"/>
                        <a:ext cx="73548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1727200" y="4576763"/>
            <a:ext cx="943451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266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43413"/>
              </p:ext>
            </p:extLst>
          </p:nvPr>
        </p:nvGraphicFramePr>
        <p:xfrm>
          <a:off x="2123728" y="1754798"/>
          <a:ext cx="58594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0" name="Equation" r:id="rId5" imgW="4368800" imgH="279400" progId="Equation.DSMT4">
                  <p:embed/>
                </p:oleObj>
              </mc:Choice>
              <mc:Fallback>
                <p:oleObj name="Equation" r:id="rId5" imgW="4368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54798"/>
                        <a:ext cx="58594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82426"/>
              </p:ext>
            </p:extLst>
          </p:nvPr>
        </p:nvGraphicFramePr>
        <p:xfrm>
          <a:off x="2113856" y="1038760"/>
          <a:ext cx="47101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1" name="Equation" r:id="rId7" imgW="3467100" imgH="508000" progId="Equation.DSMT4">
                  <p:embed/>
                </p:oleObj>
              </mc:Choice>
              <mc:Fallback>
                <p:oleObj name="Equation" r:id="rId7" imgW="3467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856" y="1038760"/>
                        <a:ext cx="47101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2"/>
          <p:cNvSpPr>
            <a:spLocks noChangeArrowheads="1"/>
          </p:cNvSpPr>
          <p:nvPr/>
        </p:nvSpPr>
        <p:spPr bwMode="auto">
          <a:xfrm>
            <a:off x="323850" y="2708275"/>
            <a:ext cx="8640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ja-JP" sz="2400" i="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Olivine</a:t>
            </a:r>
            <a:r>
              <a:rPr lang="en-US" altLang="ja-JP" sz="2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 	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[Ca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Fe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Mg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Zn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M2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(Ca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Fe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Mg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Zn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M1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SiO</a:t>
            </a:r>
            <a:r>
              <a:rPr lang="en-US" altLang="ja-JP" sz="2000" i="0" baseline="-25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endParaRPr lang="en-US" altLang="ja-JP" sz="2000" i="0" dirty="0" smtClean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ja-JP" sz="2400" i="0" dirty="0" err="1" smtClean="0">
                <a:ea typeface="MS Mincho" panose="02020609040205080304" pitchFamily="49" charset="-128"/>
                <a:cs typeface="Times New Roman" panose="02020603050405020304" pitchFamily="18" charset="0"/>
              </a:rPr>
              <a:t>Melilite</a:t>
            </a:r>
            <a:r>
              <a:rPr lang="en-US" altLang="ja-JP" sz="24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	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[Ca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Pb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altLang="ja-JP" sz="2000" i="0" baseline="-25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(Fe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Zn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Al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3+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Fe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3+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)[Al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3+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Fe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3+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Si</a:t>
            </a:r>
            <a:r>
              <a:rPr lang="en-US" altLang="ja-JP" sz="2000" i="0" baseline="30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4+</a:t>
            </a:r>
            <a:r>
              <a:rPr lang="en-US" altLang="ja-JP" sz="2000" i="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altLang="ja-JP" sz="2000" i="0" baseline="-250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AU" altLang="en-US" sz="2000" i="0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44488" y="3716338"/>
            <a:ext cx="8799512" cy="3200876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Pyroxenes</a:t>
            </a:r>
            <a:r>
              <a:rPr lang="en-US" altLang="en-US" sz="2400" b="0" i="0" kern="0" dirty="0" smtClean="0"/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(Ca, 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2+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Mg)</a:t>
            </a:r>
            <a:r>
              <a:rPr lang="en-US" altLang="en-US" sz="2000" i="0" kern="0" baseline="60000" dirty="0" smtClean="0">
                <a:solidFill>
                  <a:srgbClr val="0000FF"/>
                </a:solidFill>
              </a:rPr>
              <a:t>M</a:t>
            </a:r>
            <a:r>
              <a:rPr lang="en-US" altLang="en-US" sz="2000" i="0" kern="0" baseline="44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(Fe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2+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3+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Mg, Al )</a:t>
            </a:r>
            <a:r>
              <a:rPr lang="en-US" altLang="en-US" sz="2000" i="0" kern="0" baseline="60000" dirty="0" smtClean="0">
                <a:solidFill>
                  <a:srgbClr val="0000FF"/>
                </a:solidFill>
              </a:rPr>
              <a:t>M</a:t>
            </a:r>
            <a:r>
              <a:rPr lang="en-US" altLang="en-US" sz="2000" i="0" kern="0" baseline="44000" dirty="0" smtClean="0">
                <a:solidFill>
                  <a:srgbClr val="0000FF"/>
                </a:solidFill>
              </a:rPr>
              <a:t>1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(Fe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3+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Al, Si)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B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Si</a:t>
            </a:r>
            <a:r>
              <a:rPr lang="en-US" altLang="en-US" sz="2000" i="0" kern="0" baseline="30000" dirty="0" err="1" smtClean="0">
                <a:solidFill>
                  <a:srgbClr val="0000FF"/>
                </a:solidFill>
              </a:rPr>
              <a:t>A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6</a:t>
            </a:r>
            <a:endParaRPr lang="en-US" altLang="en-US" sz="2000" i="0" kern="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Monoxide</a:t>
            </a:r>
            <a:r>
              <a:rPr lang="en-US" altLang="en-US" sz="2400" b="0" i="0" kern="0" dirty="0" smtClean="0"/>
              <a:t> 	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MgO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MnO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CoO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NiO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FeO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</a:t>
            </a:r>
          </a:p>
          <a:p>
            <a:pPr marL="188913" indent="-188913">
              <a:lnSpc>
                <a:spcPct val="90000"/>
              </a:lnSpc>
              <a:buFontTx/>
              <a:buNone/>
              <a:defRPr/>
            </a:pPr>
            <a:r>
              <a:rPr lang="en-US" altLang="en-US" sz="2000" i="0" kern="0" dirty="0" smtClean="0">
                <a:solidFill>
                  <a:srgbClr val="0000FF"/>
                </a:solidFill>
              </a:rPr>
              <a:t>			(+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Al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ZnO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Cr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a-Ca</a:t>
            </a:r>
            <a:r>
              <a:rPr lang="en-US" altLang="en-US" sz="2400" i="0" kern="0" baseline="-25000" dirty="0" smtClean="0"/>
              <a:t>2</a:t>
            </a:r>
            <a:r>
              <a:rPr lang="en-US" altLang="en-US" sz="2400" i="0" kern="0" dirty="0" smtClean="0"/>
              <a:t>SiO</a:t>
            </a:r>
            <a:r>
              <a:rPr lang="en-US" altLang="en-US" sz="2400" i="0" kern="0" baseline="-25000" dirty="0" smtClean="0"/>
              <a:t>4</a:t>
            </a:r>
            <a:r>
              <a:rPr lang="en-US" altLang="en-US" sz="2000" i="0" kern="0" dirty="0" smtClean="0">
                <a:solidFill>
                  <a:schemeClr val="accent2"/>
                </a:solidFill>
              </a:rPr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a-Ca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 +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Mn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  <a:r>
              <a:rPr lang="en-US" altLang="en-US" sz="2000" b="0" i="0" kern="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a’-Ca</a:t>
            </a:r>
            <a:r>
              <a:rPr lang="en-US" altLang="en-US" sz="2400" i="0" kern="0" baseline="-25000" dirty="0" smtClean="0"/>
              <a:t>2</a:t>
            </a:r>
            <a:r>
              <a:rPr lang="en-US" altLang="en-US" sz="2400" i="0" kern="0" dirty="0" smtClean="0"/>
              <a:t>SiO</a:t>
            </a:r>
            <a:r>
              <a:rPr lang="en-US" altLang="en-US" sz="2400" i="0" kern="0" baseline="-25000" dirty="0" smtClean="0"/>
              <a:t>4</a:t>
            </a:r>
            <a:r>
              <a:rPr lang="en-US" altLang="en-US" sz="2000" i="0" kern="0" dirty="0" smtClean="0">
                <a:solidFill>
                  <a:schemeClr val="accent2"/>
                </a:solidFill>
              </a:rPr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a’-Ca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 +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Mn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Pb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Zn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  <a:endParaRPr lang="en-US" altLang="en-US" sz="2000" b="0" i="0" kern="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err="1" smtClean="0"/>
              <a:t>Wollastonite</a:t>
            </a:r>
            <a:r>
              <a:rPr lang="en-US" altLang="en-US" sz="2400" b="0" i="0" kern="0" dirty="0" smtClean="0"/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CaSiO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 + FeSiO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MnSiO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Corundum</a:t>
            </a:r>
            <a:r>
              <a:rPr lang="en-US" altLang="en-US" sz="2000" i="0" kern="0" dirty="0" smtClean="0"/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Al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Cr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endParaRPr lang="en-US" altLang="en-US" sz="2000" i="0" kern="0" dirty="0" smtClean="0">
              <a:solidFill>
                <a:srgbClr val="0000FF"/>
              </a:solidFill>
            </a:endParaRPr>
          </a:p>
          <a:p>
            <a:pPr marL="188913" indent="-188913">
              <a:lnSpc>
                <a:spcPct val="90000"/>
              </a:lnSpc>
              <a:buSzPct val="90000"/>
              <a:buFont typeface="Arial" panose="020B0604020202020204" pitchFamily="34" charset="0"/>
              <a:buNone/>
              <a:defRPr/>
            </a:pPr>
            <a:r>
              <a:rPr lang="en-US" altLang="en-US" sz="2400" b="0" kern="0" dirty="0" smtClean="0">
                <a:latin typeface="Arial Narrow" panose="020B0606020202030204" pitchFamily="34" charset="0"/>
              </a:rPr>
              <a:t>.</a:t>
            </a:r>
            <a:endParaRPr lang="en-US" altLang="en-US" sz="2400" b="0" kern="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478" y="139323"/>
            <a:ext cx="8045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10000"/>
              </a:spcAft>
              <a:buClr>
                <a:schemeClr val="accent2"/>
              </a:buClr>
              <a:buSzPct val="80000"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DATABASES - </a:t>
            </a:r>
            <a:r>
              <a:rPr lang="en-US" altLang="ja-JP" sz="2800" dirty="0" smtClean="0">
                <a:solidFill>
                  <a:srgbClr val="0000C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Advanced </a:t>
            </a:r>
            <a:r>
              <a:rPr lang="en-US" altLang="ja-JP" sz="2800" dirty="0">
                <a:solidFill>
                  <a:srgbClr val="0000C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thermodynamic models </a:t>
            </a:r>
            <a:r>
              <a:rPr lang="en-US" altLang="ja-JP" sz="2800" dirty="0" smtClean="0">
                <a:solidFill>
                  <a:srgbClr val="0000C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/ </a:t>
            </a:r>
            <a:r>
              <a:rPr lang="en-US" altLang="ja-JP" sz="2800" dirty="0">
                <a:solidFill>
                  <a:srgbClr val="0000C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self consistent </a:t>
            </a:r>
            <a:r>
              <a:rPr lang="en-US" altLang="ja-JP" sz="2800" dirty="0" smtClean="0">
                <a:solidFill>
                  <a:srgbClr val="0000C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databases</a:t>
            </a:r>
            <a:endParaRPr lang="en-AU" altLang="en-AU" sz="2800" i="0" u="sng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44488" y="3705192"/>
            <a:ext cx="8799512" cy="2794611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Pyroxenes</a:t>
            </a:r>
            <a:r>
              <a:rPr lang="en-US" altLang="en-US" sz="2400" b="0" i="0" kern="0" dirty="0" smtClean="0"/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(Ca, 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2+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Mg)</a:t>
            </a:r>
            <a:r>
              <a:rPr lang="en-US" altLang="en-US" sz="2000" i="0" kern="0" baseline="60000" dirty="0" smtClean="0">
                <a:solidFill>
                  <a:srgbClr val="0000FF"/>
                </a:solidFill>
              </a:rPr>
              <a:t>M</a:t>
            </a:r>
            <a:r>
              <a:rPr lang="en-US" altLang="en-US" sz="2000" i="0" kern="0" baseline="44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(Fe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2+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3+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Mg, Al )</a:t>
            </a:r>
            <a:r>
              <a:rPr lang="en-US" altLang="en-US" sz="2000" i="0" kern="0" baseline="60000" dirty="0" smtClean="0">
                <a:solidFill>
                  <a:srgbClr val="0000FF"/>
                </a:solidFill>
              </a:rPr>
              <a:t>M</a:t>
            </a:r>
            <a:r>
              <a:rPr lang="en-US" altLang="en-US" sz="2000" i="0" kern="0" baseline="44000" dirty="0" smtClean="0">
                <a:solidFill>
                  <a:srgbClr val="0000FF"/>
                </a:solidFill>
              </a:rPr>
              <a:t>1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(Fe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3+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Al, Si)</a:t>
            </a:r>
            <a:r>
              <a:rPr lang="en-US" altLang="en-US" sz="2000" i="0" kern="0" baseline="30000" dirty="0" smtClean="0">
                <a:solidFill>
                  <a:srgbClr val="0000FF"/>
                </a:solidFill>
              </a:rPr>
              <a:t>B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Si</a:t>
            </a:r>
            <a:r>
              <a:rPr lang="en-US" altLang="en-US" sz="2000" i="0" kern="0" baseline="30000" dirty="0" err="1" smtClean="0">
                <a:solidFill>
                  <a:srgbClr val="0000FF"/>
                </a:solidFill>
              </a:rPr>
              <a:t>A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6</a:t>
            </a:r>
            <a:endParaRPr lang="en-US" altLang="en-US" sz="2000" i="0" kern="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Monoxide</a:t>
            </a:r>
            <a:r>
              <a:rPr lang="en-US" altLang="en-US" sz="2400" b="0" i="0" kern="0" dirty="0" smtClean="0"/>
              <a:t> 	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MgO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MnO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CoO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NiO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FeO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</a:t>
            </a:r>
          </a:p>
          <a:p>
            <a:pPr marL="188913" indent="-188913">
              <a:lnSpc>
                <a:spcPct val="90000"/>
              </a:lnSpc>
              <a:buFontTx/>
              <a:buNone/>
              <a:defRPr/>
            </a:pPr>
            <a:r>
              <a:rPr lang="en-US" altLang="en-US" sz="2000" i="0" kern="0" dirty="0" smtClean="0">
                <a:solidFill>
                  <a:srgbClr val="0000FF"/>
                </a:solidFill>
              </a:rPr>
              <a:t>			(+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Al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</a:t>
            </a:r>
            <a:r>
              <a:rPr lang="en-US" altLang="en-US" sz="2000" i="0" kern="0" dirty="0" err="1" smtClean="0">
                <a:solidFill>
                  <a:srgbClr val="0000FF"/>
                </a:solidFill>
              </a:rPr>
              <a:t>ZnO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 - Cr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a-Ca</a:t>
            </a:r>
            <a:r>
              <a:rPr lang="en-US" altLang="en-US" sz="2400" i="0" kern="0" baseline="-25000" dirty="0" smtClean="0"/>
              <a:t>2</a:t>
            </a:r>
            <a:r>
              <a:rPr lang="en-US" altLang="en-US" sz="2400" i="0" kern="0" dirty="0" smtClean="0"/>
              <a:t>SiO</a:t>
            </a:r>
            <a:r>
              <a:rPr lang="en-US" altLang="en-US" sz="2400" i="0" kern="0" baseline="-25000" dirty="0" smtClean="0"/>
              <a:t>4</a:t>
            </a:r>
            <a:r>
              <a:rPr lang="en-US" altLang="en-US" sz="2000" i="0" kern="0" dirty="0" smtClean="0">
                <a:solidFill>
                  <a:schemeClr val="accent2"/>
                </a:solidFill>
              </a:rPr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a-Ca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 +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Mn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  <a:r>
              <a:rPr lang="en-US" altLang="en-US" sz="2000" b="0" i="0" kern="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a’-Ca</a:t>
            </a:r>
            <a:r>
              <a:rPr lang="en-US" altLang="en-US" sz="2400" i="0" kern="0" baseline="-25000" dirty="0" smtClean="0"/>
              <a:t>2</a:t>
            </a:r>
            <a:r>
              <a:rPr lang="en-US" altLang="en-US" sz="2400" i="0" kern="0" dirty="0" smtClean="0"/>
              <a:t>SiO</a:t>
            </a:r>
            <a:r>
              <a:rPr lang="en-US" altLang="en-US" sz="2400" i="0" kern="0" baseline="-25000" dirty="0" smtClean="0"/>
              <a:t>4</a:t>
            </a:r>
            <a:r>
              <a:rPr lang="en-US" altLang="en-US" sz="2000" i="0" kern="0" dirty="0" smtClean="0">
                <a:solidFill>
                  <a:schemeClr val="accent2"/>
                </a:solidFill>
              </a:rPr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a’-Ca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 +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Mn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Pb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Zn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  <a:endParaRPr lang="en-US" altLang="en-US" sz="2000" b="0" i="0" kern="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err="1" smtClean="0"/>
              <a:t>Wollastonite</a:t>
            </a:r>
            <a:r>
              <a:rPr lang="en-US" altLang="en-US" sz="2400" b="0" i="0" kern="0" dirty="0" smtClean="0"/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CaSiO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( + FeSiO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MgSiO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, MnSiO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SzPct val="90000"/>
              <a:buNone/>
              <a:defRPr/>
            </a:pPr>
            <a:r>
              <a:rPr lang="en-US" altLang="en-US" sz="2400" i="0" kern="0" dirty="0" smtClean="0"/>
              <a:t>Corundum</a:t>
            </a:r>
            <a:r>
              <a:rPr lang="en-US" altLang="en-US" sz="2000" i="0" kern="0" dirty="0" smtClean="0"/>
              <a:t>	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Al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Cr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- Fe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i="0" kern="0" dirty="0" smtClean="0">
                <a:solidFill>
                  <a:srgbClr val="0000FF"/>
                </a:solidFill>
              </a:rPr>
              <a:t>O</a:t>
            </a:r>
            <a:r>
              <a:rPr lang="en-US" altLang="en-US" sz="2000" i="0" kern="0" baseline="-25000" dirty="0" smtClean="0">
                <a:solidFill>
                  <a:srgbClr val="0000FF"/>
                </a:solidFill>
              </a:rPr>
              <a:t>3 </a:t>
            </a:r>
            <a:endParaRPr lang="en-US" altLang="en-US" sz="2000" i="0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92683"/>
            <a:ext cx="4703390" cy="422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B1FE09-096E-476C-811C-634C096471DE}" type="slidenum">
              <a:rPr lang="en-AU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n-US" sz="1000" smtClean="0"/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5" y="1124744"/>
            <a:ext cx="42005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684213" y="2417763"/>
            <a:ext cx="720725" cy="649287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80903" name="Oval 6"/>
          <p:cNvSpPr>
            <a:spLocks noChangeArrowheads="1"/>
          </p:cNvSpPr>
          <p:nvPr/>
        </p:nvSpPr>
        <p:spPr bwMode="auto">
          <a:xfrm>
            <a:off x="2914650" y="2398713"/>
            <a:ext cx="720725" cy="649287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80904" name="Freeform 6"/>
          <p:cNvSpPr>
            <a:spLocks/>
          </p:cNvSpPr>
          <p:nvPr/>
        </p:nvSpPr>
        <p:spPr bwMode="auto">
          <a:xfrm>
            <a:off x="5027613" y="5040313"/>
            <a:ext cx="401637" cy="74612"/>
          </a:xfrm>
          <a:custGeom>
            <a:avLst/>
            <a:gdLst>
              <a:gd name="T0" fmla="*/ 0 w 362"/>
              <a:gd name="T1" fmla="*/ 0 h 62"/>
              <a:gd name="T2" fmla="*/ 2147483646 w 362"/>
              <a:gd name="T3" fmla="*/ 2147483646 h 62"/>
              <a:gd name="T4" fmla="*/ 0 60000 65536"/>
              <a:gd name="T5" fmla="*/ 0 60000 65536"/>
              <a:gd name="T6" fmla="*/ 0 w 362"/>
              <a:gd name="T7" fmla="*/ 0 h 62"/>
              <a:gd name="T8" fmla="*/ 362 w 362"/>
              <a:gd name="T9" fmla="*/ 62 h 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2" h="62">
                <a:moveTo>
                  <a:pt x="0" y="0"/>
                </a:moveTo>
                <a:lnTo>
                  <a:pt x="362" y="62"/>
                </a:ln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05" name="Freeform 7"/>
          <p:cNvSpPr>
            <a:spLocks/>
          </p:cNvSpPr>
          <p:nvPr/>
        </p:nvSpPr>
        <p:spPr bwMode="auto">
          <a:xfrm>
            <a:off x="5072063" y="4775200"/>
            <a:ext cx="442912" cy="258763"/>
          </a:xfrm>
          <a:custGeom>
            <a:avLst/>
            <a:gdLst>
              <a:gd name="T0" fmla="*/ 2147483646 w 400"/>
              <a:gd name="T1" fmla="*/ 0 h 216"/>
              <a:gd name="T2" fmla="*/ 0 w 400"/>
              <a:gd name="T3" fmla="*/ 2147483646 h 216"/>
              <a:gd name="T4" fmla="*/ 0 60000 65536"/>
              <a:gd name="T5" fmla="*/ 0 60000 65536"/>
              <a:gd name="T6" fmla="*/ 0 w 400"/>
              <a:gd name="T7" fmla="*/ 0 h 216"/>
              <a:gd name="T8" fmla="*/ 400 w 400"/>
              <a:gd name="T9" fmla="*/ 216 h 2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0" h="216">
                <a:moveTo>
                  <a:pt x="400" y="0"/>
                </a:moveTo>
                <a:lnTo>
                  <a:pt x="0" y="21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06" name="Freeform 8"/>
          <p:cNvSpPr>
            <a:spLocks/>
          </p:cNvSpPr>
          <p:nvPr/>
        </p:nvSpPr>
        <p:spPr bwMode="auto">
          <a:xfrm>
            <a:off x="5091113" y="4794250"/>
            <a:ext cx="549275" cy="244475"/>
          </a:xfrm>
          <a:custGeom>
            <a:avLst/>
            <a:gdLst>
              <a:gd name="T0" fmla="*/ 2147483646 w 494"/>
              <a:gd name="T1" fmla="*/ 0 h 204"/>
              <a:gd name="T2" fmla="*/ 0 w 494"/>
              <a:gd name="T3" fmla="*/ 2147483646 h 204"/>
              <a:gd name="T4" fmla="*/ 0 60000 65536"/>
              <a:gd name="T5" fmla="*/ 0 60000 65536"/>
              <a:gd name="T6" fmla="*/ 0 w 494"/>
              <a:gd name="T7" fmla="*/ 0 h 204"/>
              <a:gd name="T8" fmla="*/ 494 w 494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4" h="204">
                <a:moveTo>
                  <a:pt x="494" y="0"/>
                </a:moveTo>
                <a:lnTo>
                  <a:pt x="0" y="20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07" name="Freeform 9"/>
          <p:cNvSpPr>
            <a:spLocks/>
          </p:cNvSpPr>
          <p:nvPr/>
        </p:nvSpPr>
        <p:spPr bwMode="auto">
          <a:xfrm>
            <a:off x="5108575" y="4826000"/>
            <a:ext cx="612775" cy="217488"/>
          </a:xfrm>
          <a:custGeom>
            <a:avLst/>
            <a:gdLst>
              <a:gd name="T0" fmla="*/ 2147483646 w 552"/>
              <a:gd name="T1" fmla="*/ 0 h 182"/>
              <a:gd name="T2" fmla="*/ 0 w 552"/>
              <a:gd name="T3" fmla="*/ 2147483646 h 182"/>
              <a:gd name="T4" fmla="*/ 0 60000 65536"/>
              <a:gd name="T5" fmla="*/ 0 60000 65536"/>
              <a:gd name="T6" fmla="*/ 0 w 552"/>
              <a:gd name="T7" fmla="*/ 0 h 182"/>
              <a:gd name="T8" fmla="*/ 552 w 552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2" h="182">
                <a:moveTo>
                  <a:pt x="552" y="0"/>
                </a:moveTo>
                <a:lnTo>
                  <a:pt x="0" y="18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08" name="Freeform 10"/>
          <p:cNvSpPr>
            <a:spLocks/>
          </p:cNvSpPr>
          <p:nvPr/>
        </p:nvSpPr>
        <p:spPr bwMode="auto">
          <a:xfrm>
            <a:off x="5189538" y="4973638"/>
            <a:ext cx="787400" cy="84137"/>
          </a:xfrm>
          <a:custGeom>
            <a:avLst/>
            <a:gdLst>
              <a:gd name="T0" fmla="*/ 2147483646 w 710"/>
              <a:gd name="T1" fmla="*/ 0 h 70"/>
              <a:gd name="T2" fmla="*/ 0 w 710"/>
              <a:gd name="T3" fmla="*/ 2147483646 h 70"/>
              <a:gd name="T4" fmla="*/ 0 60000 65536"/>
              <a:gd name="T5" fmla="*/ 0 60000 65536"/>
              <a:gd name="T6" fmla="*/ 0 w 710"/>
              <a:gd name="T7" fmla="*/ 0 h 70"/>
              <a:gd name="T8" fmla="*/ 710 w 710"/>
              <a:gd name="T9" fmla="*/ 70 h 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0" h="70">
                <a:moveTo>
                  <a:pt x="710" y="0"/>
                </a:moveTo>
                <a:lnTo>
                  <a:pt x="0" y="7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09" name="Freeform 11"/>
          <p:cNvSpPr>
            <a:spLocks/>
          </p:cNvSpPr>
          <p:nvPr/>
        </p:nvSpPr>
        <p:spPr bwMode="auto">
          <a:xfrm>
            <a:off x="5262563" y="5011738"/>
            <a:ext cx="784225" cy="55562"/>
          </a:xfrm>
          <a:custGeom>
            <a:avLst/>
            <a:gdLst>
              <a:gd name="T0" fmla="*/ 2147483646 w 706"/>
              <a:gd name="T1" fmla="*/ 0 h 46"/>
              <a:gd name="T2" fmla="*/ 0 w 706"/>
              <a:gd name="T3" fmla="*/ 2147483646 h 46"/>
              <a:gd name="T4" fmla="*/ 0 60000 65536"/>
              <a:gd name="T5" fmla="*/ 0 60000 65536"/>
              <a:gd name="T6" fmla="*/ 0 w 706"/>
              <a:gd name="T7" fmla="*/ 0 h 46"/>
              <a:gd name="T8" fmla="*/ 706 w 706"/>
              <a:gd name="T9" fmla="*/ 46 h 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6" h="46">
                <a:moveTo>
                  <a:pt x="706" y="0"/>
                </a:moveTo>
                <a:lnTo>
                  <a:pt x="0" y="4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10" name="Freeform 12"/>
          <p:cNvSpPr>
            <a:spLocks/>
          </p:cNvSpPr>
          <p:nvPr/>
        </p:nvSpPr>
        <p:spPr bwMode="auto">
          <a:xfrm>
            <a:off x="5403850" y="5097463"/>
            <a:ext cx="801688" cy="33337"/>
          </a:xfrm>
          <a:custGeom>
            <a:avLst/>
            <a:gdLst>
              <a:gd name="T0" fmla="*/ 2147483646 w 722"/>
              <a:gd name="T1" fmla="*/ 2147483646 h 28"/>
              <a:gd name="T2" fmla="*/ 0 w 722"/>
              <a:gd name="T3" fmla="*/ 0 h 28"/>
              <a:gd name="T4" fmla="*/ 0 60000 65536"/>
              <a:gd name="T5" fmla="*/ 0 60000 65536"/>
              <a:gd name="T6" fmla="*/ 0 w 722"/>
              <a:gd name="T7" fmla="*/ 0 h 28"/>
              <a:gd name="T8" fmla="*/ 722 w 722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2" h="28">
                <a:moveTo>
                  <a:pt x="722" y="2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AU"/>
          </a:p>
        </p:txBody>
      </p: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231014" y="4157312"/>
            <a:ext cx="3186259" cy="10156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Recent data shows that early measurements were not </a:t>
            </a:r>
            <a:r>
              <a:rPr lang="en-AU" alt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always correct</a:t>
            </a:r>
            <a:endParaRPr lang="en-AU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0912" name="Freeform 14"/>
          <p:cNvSpPr>
            <a:spLocks/>
          </p:cNvSpPr>
          <p:nvPr/>
        </p:nvSpPr>
        <p:spPr bwMode="auto">
          <a:xfrm>
            <a:off x="3786188" y="4198938"/>
            <a:ext cx="1397000" cy="712787"/>
          </a:xfrm>
          <a:custGeom>
            <a:avLst/>
            <a:gdLst>
              <a:gd name="T0" fmla="*/ 0 w 1258"/>
              <a:gd name="T1" fmla="*/ 0 h 597"/>
              <a:gd name="T2" fmla="*/ 2147483646 w 1258"/>
              <a:gd name="T3" fmla="*/ 2147483646 h 597"/>
              <a:gd name="T4" fmla="*/ 0 60000 65536"/>
              <a:gd name="T5" fmla="*/ 0 60000 65536"/>
              <a:gd name="T6" fmla="*/ 0 w 1258"/>
              <a:gd name="T7" fmla="*/ 0 h 597"/>
              <a:gd name="T8" fmla="*/ 1258 w 1258"/>
              <a:gd name="T9" fmla="*/ 597 h 5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58" h="597">
                <a:moveTo>
                  <a:pt x="0" y="0"/>
                </a:moveTo>
                <a:lnTo>
                  <a:pt x="1258" y="597"/>
                </a:ln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80913" name="Text Box 15"/>
          <p:cNvSpPr txBox="1">
            <a:spLocks noChangeArrowheads="1"/>
          </p:cNvSpPr>
          <p:nvPr/>
        </p:nvSpPr>
        <p:spPr bwMode="auto">
          <a:xfrm rot="1473184">
            <a:off x="3436938" y="4511675"/>
            <a:ext cx="15494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AU" altLang="en-US" sz="1400">
                <a:solidFill>
                  <a:srgbClr val="0000FF"/>
                </a:solidFill>
                <a:cs typeface="Times New Roman" panose="02020603050405020304" pitchFamily="18" charset="0"/>
              </a:rPr>
              <a:t>’-Ca</a:t>
            </a:r>
            <a:r>
              <a:rPr lang="en-AU" altLang="en-US" sz="1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AU" altLang="en-US" sz="1400">
                <a:solidFill>
                  <a:srgbClr val="0000FF"/>
                </a:solidFill>
                <a:cs typeface="Times New Roman" panose="02020603050405020304" pitchFamily="18" charset="0"/>
              </a:rPr>
              <a:t>SiO</a:t>
            </a:r>
            <a:r>
              <a:rPr lang="en-AU" altLang="en-US" sz="1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n-AU" altLang="en-US" sz="1400">
                <a:solidFill>
                  <a:srgbClr val="0000FF"/>
                </a:solidFill>
                <a:cs typeface="Times New Roman" panose="02020603050405020304" pitchFamily="18" charset="0"/>
              </a:rPr>
              <a:t>-Fe</a:t>
            </a:r>
            <a:r>
              <a:rPr lang="en-AU" altLang="en-US" sz="1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AU" altLang="en-US" sz="1400">
                <a:solidFill>
                  <a:srgbClr val="0000FF"/>
                </a:solidFill>
                <a:cs typeface="Times New Roman" panose="02020603050405020304" pitchFamily="18" charset="0"/>
              </a:rPr>
              <a:t>SiO</a:t>
            </a:r>
            <a:r>
              <a:rPr lang="en-AU" altLang="en-US" sz="1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n-AU" altLang="en-US" sz="1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rgbClr val="0000FF"/>
                </a:solidFill>
                <a:cs typeface="Times New Roman" panose="02020603050405020304" pitchFamily="18" charset="0"/>
              </a:rPr>
              <a:t>Solid Solution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452320" y="3734336"/>
            <a:ext cx="1646594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In equilibrium with metallic iron</a:t>
            </a:r>
            <a:endParaRPr lang="en-AU" altLang="en-US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85982" y="480248"/>
            <a:ext cx="4320309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lvl="0"/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(4) B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Zhao, 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Hayes and 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Jak: 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Unpublished 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Pyrometallurgy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Research Centre, The University of Queensland, (2003), </a:t>
            </a:r>
            <a:endParaRPr lang="en-AU" altLang="en-US" sz="1000" b="0" i="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(5) W.C. Allen and R.B. Snow: J. Am. Ceram. Soc., 38(1955),  264-280.</a:t>
            </a:r>
          </a:p>
          <a:p>
            <a:pPr lvl="0"/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(6) N.L. Bowen, J.F.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Schairer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Psnjak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Am. J. Sci., 26(1933),  193-284.</a:t>
            </a:r>
          </a:p>
          <a:p>
            <a:pPr lvl="0"/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(7) E.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Görl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Oeters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R.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Scheel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Arch. </a:t>
            </a:r>
            <a:r>
              <a:rPr lang="en-AU" altLang="en-US" sz="1000" b="0" i="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Eisenhwes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., 37(1966),  441-445.</a:t>
            </a:r>
          </a:p>
          <a:p>
            <a:pPr lvl="0"/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(8) S.A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1000" b="0" i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Decterov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I.-H. Jung, E. Jak, Y.-B. Kang, P. Hayes and A.D. Pelton: Proc. 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Int. Conf. on Molten Slags, Fluxes &amp; 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Salts. SAIMM (2004), </a:t>
            </a:r>
            <a:r>
              <a:rPr lang="en-AU" altLang="en-US" sz="1000" b="0" i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839-850</a:t>
            </a:r>
            <a:r>
              <a:rPr lang="en-AU" altLang="en-US" sz="1000" b="0" i="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AU" altLang="en-US" sz="1000" b="0" i="0" dirty="0" smtClean="0">
                <a:solidFill>
                  <a:schemeClr val="tx1"/>
                </a:solidFill>
                <a:latin typeface="+mj-lt"/>
              </a:rPr>
              <a:t>(10) F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Abbattista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, A.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Burdese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 and M. Maja: Rev. Int.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Hautes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 Temp. Refract., 12(1975),  337-342.</a:t>
            </a:r>
          </a:p>
          <a:p>
            <a:pPr lvl="0"/>
            <a:r>
              <a:rPr lang="en-AU" altLang="en-US" sz="1000" b="0" i="0" dirty="0" smtClean="0">
                <a:solidFill>
                  <a:schemeClr val="tx1"/>
                </a:solidFill>
                <a:latin typeface="+mj-lt"/>
              </a:rPr>
              <a:t>(11) H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. Larson and J.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Chipman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: Trans. AIME, J. Met., 197(1953),  1089-1096.</a:t>
            </a:r>
          </a:p>
          <a:p>
            <a:pPr lvl="0"/>
            <a:r>
              <a:rPr lang="en-AU" altLang="en-US" sz="1000" b="0" i="0" dirty="0" smtClean="0">
                <a:solidFill>
                  <a:schemeClr val="tx1"/>
                </a:solidFill>
                <a:latin typeface="+mj-lt"/>
              </a:rPr>
              <a:t>(12) Y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. Takeda, S.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Nakazawa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 and A.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Yazawa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: Can. Metall. Q., 19(1980),  297-305.</a:t>
            </a:r>
          </a:p>
          <a:p>
            <a:pPr lvl="0"/>
            <a:r>
              <a:rPr lang="en-AU" altLang="en-US" sz="1000" b="0" i="0" dirty="0" smtClean="0">
                <a:solidFill>
                  <a:schemeClr val="tx1"/>
                </a:solidFill>
                <a:latin typeface="+mj-lt"/>
              </a:rPr>
              <a:t>(13) M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AU" altLang="en-US" sz="1000" b="0" i="0" dirty="0" err="1">
                <a:solidFill>
                  <a:schemeClr val="tx1"/>
                </a:solidFill>
                <a:latin typeface="+mj-lt"/>
              </a:rPr>
              <a:t>Timucin</a:t>
            </a:r>
            <a:r>
              <a:rPr lang="en-AU" altLang="en-US" sz="1000" b="0" i="0" dirty="0">
                <a:solidFill>
                  <a:schemeClr val="tx1"/>
                </a:solidFill>
                <a:latin typeface="+mj-lt"/>
              </a:rPr>
              <a:t> and A.E. Morris: Metall. Trans., 1(1970),  3193-3201.</a:t>
            </a:r>
          </a:p>
          <a:p>
            <a:pPr lvl="0"/>
            <a:endParaRPr kumimoji="0" lang="en-AU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49" y="5380672"/>
            <a:ext cx="399593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AU" altLang="en-US" sz="18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S.A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en-US" sz="1800" i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Decterov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I.-H. Jung, E. Jak, Y.-B. Kang, P. Hayes and A.D. Pelton: Proc. </a:t>
            </a:r>
            <a:r>
              <a:rPr lang="en-AU" altLang="en-US" sz="18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Int. Conf. </a:t>
            </a:r>
            <a:r>
              <a:rPr lang="en-AU" altLang="en-US" sz="1800" i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Molten </a:t>
            </a:r>
            <a:r>
              <a:rPr lang="en-AU" altLang="en-US" sz="1800" i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Slags, Fluxes &amp; Salts. SAIMM, South Africa, (2004), 839-850.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322" y="158087"/>
            <a:ext cx="8164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DATABASES – why we need to re-evaluate base systems</a:t>
            </a:r>
            <a:endParaRPr lang="en-AU" sz="2800" dirty="0"/>
          </a:p>
        </p:txBody>
      </p:sp>
      <p:sp>
        <p:nvSpPr>
          <p:cNvPr id="4" name="Up Arrow 3"/>
          <p:cNvSpPr/>
          <p:nvPr/>
        </p:nvSpPr>
        <p:spPr>
          <a:xfrm>
            <a:off x="802259" y="3230873"/>
            <a:ext cx="484632" cy="978408"/>
          </a:xfrm>
          <a:prstGeom prst="up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AU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33C2B05F-4F84-4648-AA99-74110E6345E7}" type="datetime1">
              <a:rPr lang="en-AU" altLang="en-US" sz="1000" b="0" i="0" smtClean="0">
                <a:solidFill>
                  <a:schemeClr val="tx1"/>
                </a:solidFill>
              </a:rPr>
              <a:pPr/>
              <a:t>3/04/2017</a:t>
            </a:fld>
            <a:endParaRPr lang="en-AU" altLang="en-US" sz="1000" b="0" i="0" smtClean="0">
              <a:solidFill>
                <a:schemeClr val="tx1"/>
              </a:solidFill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E04AC3E5-8DC2-4702-8876-2DBD004136C5}" type="slidenum">
              <a:rPr lang="en-AU" altLang="en-US" sz="1000" b="0" i="0" smtClean="0">
                <a:solidFill>
                  <a:schemeClr val="tx1"/>
                </a:solidFill>
              </a:rPr>
              <a:pPr/>
              <a:t>28</a:t>
            </a:fld>
            <a:endParaRPr lang="en-AU" altLang="en-US" sz="1000" b="0" i="0" smtClean="0">
              <a:solidFill>
                <a:schemeClr val="tx1"/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4"/>
          <a:stretch/>
        </p:blipFill>
        <p:spPr bwMode="auto">
          <a:xfrm>
            <a:off x="8637" y="980728"/>
            <a:ext cx="9100438" cy="58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1166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DATABASES– </a:t>
            </a: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why we need to re-evaluate base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systems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66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D13743C4-0B01-4C73-AB9B-64A4BF0042E2}" type="datetime1">
              <a:rPr lang="en-AU" altLang="en-US" sz="1000" b="0" i="0" smtClean="0">
                <a:solidFill>
                  <a:schemeClr val="tx1"/>
                </a:solidFill>
              </a:rPr>
              <a:pPr/>
              <a:t>3/04/2017</a:t>
            </a:fld>
            <a:endParaRPr lang="en-AU" altLang="en-US" sz="1000" b="0" i="0" smtClean="0">
              <a:solidFill>
                <a:schemeClr val="tx1"/>
              </a:solidFill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7D476F88-9070-429B-9D55-83C5103F47D0}" type="slidenum">
              <a:rPr lang="en-AU" altLang="en-US" sz="1000" b="0" i="0" smtClean="0">
                <a:solidFill>
                  <a:schemeClr val="tx1"/>
                </a:solidFill>
              </a:rPr>
              <a:pPr/>
              <a:t>29</a:t>
            </a:fld>
            <a:endParaRPr lang="en-AU" altLang="en-US" sz="1000" b="0" i="0" smtClean="0">
              <a:solidFill>
                <a:schemeClr val="tx1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0"/>
          <a:stretch/>
        </p:blipFill>
        <p:spPr bwMode="auto">
          <a:xfrm>
            <a:off x="0" y="1265858"/>
            <a:ext cx="9144000" cy="55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THERMODYNAMIC DATABASES– </a:t>
            </a: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why we need to re-evaluate base systems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02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150" y="260648"/>
            <a:ext cx="6408712" cy="1362075"/>
          </a:xfrm>
        </p:spPr>
        <p:txBody>
          <a:bodyPr/>
          <a:lstStyle/>
          <a:p>
            <a:pPr>
              <a:defRPr/>
            </a:pP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Introduction </a:t>
            </a:r>
            <a:r>
              <a:rPr lang="en-AU" altLang="en-A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/>
            </a:r>
            <a:br>
              <a:rPr lang="en-AU" altLang="en-AU" sz="2800" dirty="0" smtClean="0">
                <a:solidFill>
                  <a:srgbClr val="0000FF"/>
                </a:solidFill>
                <a:cs typeface="Arial" panose="020B0604020202020204" pitchFamily="34" charset="0"/>
              </a:rPr>
            </a:br>
            <a:r>
              <a:rPr lang="en-AU" altLang="en-A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AU" altLang="en-A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AU" altLang="en-AU" sz="2800" cap="none" dirty="0" smtClean="0">
                <a:solidFill>
                  <a:srgbClr val="0000FF"/>
                </a:solidFill>
                <a:cs typeface="Arial" panose="020B0604020202020204" pitchFamily="34" charset="0"/>
              </a:rPr>
              <a:t>he </a:t>
            </a:r>
            <a:r>
              <a:rPr lang="en-AU" sz="2800" cap="none" dirty="0" smtClean="0">
                <a:solidFill>
                  <a:srgbClr val="0000FF"/>
                </a:solidFill>
              </a:rPr>
              <a:t>slag valorisation process</a:t>
            </a:r>
            <a:endParaRPr lang="en-AU" sz="28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4208" y="3902895"/>
            <a:ext cx="2841625" cy="2566987"/>
          </a:xfrm>
          <a:ln>
            <a:noFill/>
          </a:ln>
        </p:spPr>
        <p:txBody>
          <a:bodyPr wrap="square" anchor="t" anchorCtr="0"/>
          <a:lstStyle/>
          <a:p>
            <a:pPr>
              <a:defRPr/>
            </a:pPr>
            <a:r>
              <a:rPr lang="en-AU" b="1" dirty="0" smtClean="0">
                <a:solidFill>
                  <a:srgbClr val="0000FF"/>
                </a:solidFill>
              </a:rPr>
              <a:t>NEW MATERIALS</a:t>
            </a:r>
            <a:endParaRPr lang="en-AU" b="1" dirty="0">
              <a:solidFill>
                <a:srgbClr val="0000FF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b="1" dirty="0">
                <a:solidFill>
                  <a:srgbClr val="0000FF"/>
                </a:solidFill>
              </a:rPr>
              <a:t>Cements	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b="1" dirty="0" err="1">
                <a:solidFill>
                  <a:srgbClr val="0000FF"/>
                </a:solidFill>
              </a:rPr>
              <a:t>Geopolymers</a:t>
            </a:r>
            <a:endParaRPr lang="en-AU" b="1" dirty="0">
              <a:solidFill>
                <a:srgbClr val="0000FF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b="1" dirty="0">
                <a:solidFill>
                  <a:srgbClr val="0000FF"/>
                </a:solidFill>
              </a:rPr>
              <a:t>Slag structural materials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b="1" dirty="0">
                <a:solidFill>
                  <a:srgbClr val="0000FF"/>
                </a:solidFill>
              </a:rPr>
              <a:t>Slag manufactured materials</a:t>
            </a:r>
          </a:p>
          <a:p>
            <a:pPr>
              <a:defRPr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08" y="1309857"/>
            <a:ext cx="2624137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i="0" dirty="0">
                <a:solidFill>
                  <a:srgbClr val="0000FF"/>
                </a:solidFill>
              </a:rPr>
              <a:t>RAW MATERIALS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Slags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Stoichiometric compounds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Complex </a:t>
            </a:r>
            <a:r>
              <a:rPr lang="en-AU" sz="2000" i="0" dirty="0" smtClean="0">
                <a:solidFill>
                  <a:srgbClr val="0000FF"/>
                </a:solidFill>
              </a:rPr>
              <a:t>wastes</a:t>
            </a:r>
            <a:endParaRPr lang="en-AU" sz="2000" i="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025" y="2402334"/>
            <a:ext cx="2232025" cy="40934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i="0" dirty="0">
                <a:solidFill>
                  <a:srgbClr val="0000FF"/>
                </a:solidFill>
              </a:rPr>
              <a:t>PROCESS AND CHEMICAL MODIFICATION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Complex solid solutions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Amorphous (glassy) materials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Partially crystallised materials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i="0" dirty="0">
                <a:solidFill>
                  <a:srgbClr val="0000FF"/>
                </a:solidFill>
              </a:rPr>
              <a:t>Chemical </a:t>
            </a:r>
            <a:r>
              <a:rPr lang="en-AU" sz="2000" i="0" dirty="0" smtClean="0">
                <a:solidFill>
                  <a:srgbClr val="0000FF"/>
                </a:solidFill>
              </a:rPr>
              <a:t>separations</a:t>
            </a:r>
            <a:endParaRPr lang="en-AU" sz="2000" i="0" dirty="0">
              <a:solidFill>
                <a:srgbClr val="0000FF"/>
              </a:solidFill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02008" y="3650187"/>
            <a:ext cx="3095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AU" altLang="en-US" i="0" dirty="0">
                <a:solidFill>
                  <a:srgbClr val="0000FF"/>
                </a:solidFill>
              </a:rPr>
              <a:t>PROPERTIES TO BE ACHIEVED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i="0" dirty="0">
                <a:solidFill>
                  <a:srgbClr val="0000FF"/>
                </a:solidFill>
              </a:rPr>
              <a:t>High/Low reactivity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i="0" dirty="0">
                <a:solidFill>
                  <a:srgbClr val="0000FF"/>
                </a:solidFill>
              </a:rPr>
              <a:t>Stabilisation of hazardous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i="0" dirty="0">
                <a:solidFill>
                  <a:srgbClr val="0000FF"/>
                </a:solidFill>
              </a:rPr>
              <a:t>Low </a:t>
            </a:r>
            <a:r>
              <a:rPr lang="en-AU" altLang="en-US" i="0" dirty="0" smtClean="0">
                <a:solidFill>
                  <a:srgbClr val="0000FF"/>
                </a:solidFill>
              </a:rPr>
              <a:t>impurity levels</a:t>
            </a:r>
            <a:endParaRPr lang="en-AU" altLang="en-US" i="0" dirty="0">
              <a:solidFill>
                <a:srgbClr val="0000FF"/>
              </a:solidFill>
            </a:endParaRPr>
          </a:p>
          <a:p>
            <a:r>
              <a:rPr lang="en-AU" alt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3209303" y="2060848"/>
            <a:ext cx="3162897" cy="47767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no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551066" y="1784063"/>
            <a:ext cx="357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AU" altLang="en-US" sz="3200" dirty="0">
                <a:solidFill>
                  <a:srgbClr val="FF0000"/>
                </a:solidFill>
              </a:rPr>
              <a:t>How we can help!!!</a:t>
            </a:r>
          </a:p>
        </p:txBody>
      </p:sp>
      <p:sp>
        <p:nvSpPr>
          <p:cNvPr id="7177" name="Down Arrow 8"/>
          <p:cNvSpPr>
            <a:spLocks noChangeArrowheads="1"/>
          </p:cNvSpPr>
          <p:nvPr/>
        </p:nvSpPr>
        <p:spPr bwMode="auto">
          <a:xfrm rot="2625075">
            <a:off x="5896556" y="2514227"/>
            <a:ext cx="565150" cy="356167"/>
          </a:xfrm>
          <a:prstGeom prst="downArrow">
            <a:avLst>
              <a:gd name="adj1" fmla="val 50000"/>
              <a:gd name="adj2" fmla="val 49883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178" name="Down Arrow 9"/>
          <p:cNvSpPr>
            <a:spLocks noChangeArrowheads="1"/>
          </p:cNvSpPr>
          <p:nvPr/>
        </p:nvSpPr>
        <p:spPr bwMode="auto">
          <a:xfrm>
            <a:off x="1071922" y="3029128"/>
            <a:ext cx="485775" cy="366535"/>
          </a:xfrm>
          <a:prstGeom prst="downArrow">
            <a:avLst>
              <a:gd name="adj1" fmla="val 55167"/>
              <a:gd name="adj2" fmla="val 4986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179" name="Down Arrow 10"/>
          <p:cNvSpPr>
            <a:spLocks noChangeArrowheads="1"/>
          </p:cNvSpPr>
          <p:nvPr/>
        </p:nvSpPr>
        <p:spPr bwMode="auto">
          <a:xfrm rot="17327780">
            <a:off x="2692181" y="5553409"/>
            <a:ext cx="484187" cy="356167"/>
          </a:xfrm>
          <a:prstGeom prst="down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180" name="Down Arrow 11"/>
          <p:cNvSpPr>
            <a:spLocks noChangeArrowheads="1"/>
          </p:cNvSpPr>
          <p:nvPr/>
        </p:nvSpPr>
        <p:spPr bwMode="auto">
          <a:xfrm rot="14964650">
            <a:off x="6024031" y="6037596"/>
            <a:ext cx="484187" cy="356167"/>
          </a:xfrm>
          <a:prstGeom prst="down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5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7557E505-4F1D-4D14-B3C7-7463F5179EB9}" type="datetime1">
              <a:rPr lang="en-AU" altLang="en-US" sz="1000" b="0" i="0" smtClean="0">
                <a:solidFill>
                  <a:schemeClr val="tx1"/>
                </a:solidFill>
              </a:rPr>
              <a:pPr/>
              <a:t>3/04/2017</a:t>
            </a:fld>
            <a:endParaRPr lang="en-AU" altLang="en-US" sz="1000" b="0" i="0" smtClean="0">
              <a:solidFill>
                <a:schemeClr val="tx1"/>
              </a:solidFill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516612D0-91DF-4C25-9629-1BE28F6B1124}" type="slidenum">
              <a:rPr lang="en-AU" altLang="en-US" sz="1000" b="0" i="0" smtClean="0">
                <a:solidFill>
                  <a:schemeClr val="tx1"/>
                </a:solidFill>
              </a:rPr>
              <a:pPr/>
              <a:t>30</a:t>
            </a:fld>
            <a:endParaRPr lang="en-AU" altLang="en-US" sz="1000" b="0" i="0" smtClean="0">
              <a:solidFill>
                <a:schemeClr val="tx1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/>
          <a:stretch/>
        </p:blipFill>
        <p:spPr bwMode="auto">
          <a:xfrm>
            <a:off x="0" y="1193850"/>
            <a:ext cx="9143999" cy="56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11663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AU" sz="2800" i="0" dirty="0" smtClean="0">
                <a:solidFill>
                  <a:srgbClr val="3333FF"/>
                </a:solidFill>
                <a:cs typeface="Arial" panose="020B0604020202020204" pitchFamily="34" charset="0"/>
              </a:rPr>
              <a:t>THERMODYNAMIC DATABASES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– </a:t>
            </a: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why we need to re-evaluate base systems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6888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" y="872697"/>
            <a:ext cx="6877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369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0" dirty="0" smtClean="0">
                <a:solidFill>
                  <a:srgbClr val="0000FF"/>
                </a:solidFill>
              </a:rPr>
              <a:t>Effect of P on phase distribution in the system CaO-2CaO.SiO</a:t>
            </a:r>
            <a:r>
              <a:rPr lang="en-AU" sz="280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800" i="0" dirty="0" smtClean="0">
                <a:solidFill>
                  <a:srgbClr val="0000FF"/>
                </a:solidFill>
              </a:rPr>
              <a:t>-3CaO.P</a:t>
            </a:r>
            <a:r>
              <a:rPr lang="en-AU" sz="280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800" i="0" dirty="0" smtClean="0">
                <a:solidFill>
                  <a:srgbClr val="0000FF"/>
                </a:solidFill>
              </a:rPr>
              <a:t>O</a:t>
            </a:r>
            <a:r>
              <a:rPr lang="en-AU" sz="2800" i="0" baseline="-25000" dirty="0" smtClean="0">
                <a:solidFill>
                  <a:srgbClr val="0000FF"/>
                </a:solidFill>
              </a:rPr>
              <a:t>5</a:t>
            </a:r>
            <a:r>
              <a:rPr lang="en-AU" sz="2800" i="0" dirty="0" smtClean="0">
                <a:solidFill>
                  <a:srgbClr val="0000FF"/>
                </a:solidFill>
              </a:rPr>
              <a:t> </a:t>
            </a:r>
            <a:endParaRPr lang="en-AU" sz="2800" i="0" dirty="0">
              <a:solidFill>
                <a:srgbClr val="0000FF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23728" y="6021288"/>
            <a:ext cx="6767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 b="0" i="0" dirty="0" smtClean="0"/>
              <a:t>B. </a:t>
            </a:r>
            <a:r>
              <a:rPr lang="en-AU" altLang="en-US" sz="1600" b="0" i="0" dirty="0" err="1" smtClean="0"/>
              <a:t>Hokfors</a:t>
            </a:r>
            <a:r>
              <a:rPr lang="en-AU" altLang="en-US" sz="1600" b="0" i="0" dirty="0" smtClean="0"/>
              <a:t>, PhD thesis, </a:t>
            </a:r>
            <a:r>
              <a:rPr lang="en-AU" altLang="en-US" sz="1600" b="0" i="0" dirty="0"/>
              <a:t>Umea 2014, </a:t>
            </a:r>
            <a:r>
              <a:rPr lang="en-AU" altLang="en-US" sz="1600" b="0" i="0" dirty="0" smtClean="0"/>
              <a:t>“</a:t>
            </a:r>
            <a:r>
              <a:rPr lang="en-AU" altLang="en-US" sz="1600" b="0" i="0" dirty="0" err="1" smtClean="0"/>
              <a:t>Cementa</a:t>
            </a:r>
            <a:r>
              <a:rPr lang="en-AU" altLang="en-US" sz="1600" b="0" i="0" dirty="0" smtClean="0"/>
              <a:t>” “Phase Chemistry in process models for cement clinker and lime production”</a:t>
            </a:r>
            <a:endParaRPr lang="en-AU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5169" y="5041220"/>
            <a:ext cx="5951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Minor elements in solid solutions can significantly change the polymorph </a:t>
            </a:r>
            <a:r>
              <a:rPr lang="en-AU" sz="2400" dirty="0" smtClean="0"/>
              <a:t>that </a:t>
            </a:r>
            <a:r>
              <a:rPr lang="en-AU" sz="2400" dirty="0"/>
              <a:t>is stable</a:t>
            </a:r>
            <a:endParaRPr lang="en-AU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933411" y="3452997"/>
            <a:ext cx="3210589" cy="2737493"/>
            <a:chOff x="5933411" y="3452997"/>
            <a:chExt cx="3210589" cy="2737493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624410"/>
              <a:ext cx="2781858" cy="2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997662" y="3452997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i="0" dirty="0">
                  <a:solidFill>
                    <a:srgbClr val="0000FF"/>
                  </a:solidFill>
                </a:rPr>
                <a:t>2CaO.SiO</a:t>
              </a:r>
              <a:r>
                <a:rPr lang="en-AU" sz="2000" i="0" baseline="-25000" dirty="0">
                  <a:solidFill>
                    <a:srgbClr val="0000FF"/>
                  </a:solidFill>
                </a:rPr>
                <a:t>2</a:t>
              </a:r>
              <a:endParaRPr lang="en-AU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28228" y="5790380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i="0" dirty="0" smtClean="0">
                  <a:solidFill>
                    <a:srgbClr val="0000FF"/>
                  </a:solidFill>
                </a:rPr>
                <a:t>3CaO.P</a:t>
              </a:r>
              <a:r>
                <a:rPr lang="en-AU" sz="2000" i="0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AU" sz="2000" i="0" dirty="0" smtClean="0">
                  <a:solidFill>
                    <a:srgbClr val="0000FF"/>
                  </a:solidFill>
                </a:rPr>
                <a:t>O</a:t>
              </a:r>
              <a:r>
                <a:rPr lang="en-AU" sz="2000" i="0" baseline="-25000" dirty="0" smtClean="0">
                  <a:solidFill>
                    <a:srgbClr val="0000FF"/>
                  </a:solidFill>
                </a:rPr>
                <a:t>5</a:t>
              </a:r>
              <a:endParaRPr lang="en-AU" sz="2000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33411" y="575191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i="0" dirty="0" err="1" smtClean="0">
                  <a:solidFill>
                    <a:srgbClr val="0000FF"/>
                  </a:solidFill>
                </a:rPr>
                <a:t>CaO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961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465B1D-2FF2-4A54-B864-D56A1DEEAFAC}" type="slidenum">
              <a:rPr lang="en-AU" altLang="en-US" sz="1400" smtClean="0">
                <a:solidFill>
                  <a:schemeClr val="bg2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AU" altLang="en-US" sz="1400" smtClean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152400" y="292100"/>
            <a:ext cx="8915400" cy="6331230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sz="2800" dirty="0" err="1" smtClean="0">
                <a:solidFill>
                  <a:srgbClr val="0000FF"/>
                </a:solidFill>
              </a:rPr>
              <a:t>FactSage</a:t>
            </a:r>
            <a:r>
              <a:rPr lang="en-AU" altLang="en-AU" sz="2800" dirty="0" smtClean="0">
                <a:solidFill>
                  <a:srgbClr val="0000FF"/>
                </a:solidFill>
              </a:rPr>
              <a:t> </a:t>
            </a:r>
            <a:r>
              <a:rPr lang="en-AU" altLang="en-AU" sz="2800" i="0" dirty="0" smtClean="0">
                <a:solidFill>
                  <a:srgbClr val="0000FF"/>
                </a:solidFill>
              </a:rPr>
              <a:t>THERMODYNAMIC DATABASES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sz="2800" i="0" dirty="0" smtClean="0">
                <a:solidFill>
                  <a:srgbClr val="0000FF"/>
                </a:solidFill>
              </a:rPr>
              <a:t>for slags developed </a:t>
            </a:r>
            <a:r>
              <a:rPr lang="en-AU" altLang="en-AU" sz="2800" i="0" dirty="0" smtClean="0">
                <a:solidFill>
                  <a:srgbClr val="0000FF"/>
                </a:solidFill>
              </a:rPr>
              <a:t>by PYROSEARCH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i="0" dirty="0">
                <a:solidFill>
                  <a:srgbClr val="0000FF"/>
                </a:solidFill>
              </a:rPr>
              <a:t>(</a:t>
            </a:r>
            <a:r>
              <a:rPr lang="en-AU" altLang="en-AU" i="0" dirty="0" smtClean="0">
                <a:solidFill>
                  <a:srgbClr val="0000FF"/>
                </a:solidFill>
              </a:rPr>
              <a:t>in collaboration with CRCT </a:t>
            </a:r>
            <a:r>
              <a:rPr lang="en-AU" altLang="en-AU" i="0" dirty="0" err="1" smtClean="0">
                <a:solidFill>
                  <a:srgbClr val="0000FF"/>
                </a:solidFill>
              </a:rPr>
              <a:t>Ecole</a:t>
            </a:r>
            <a:r>
              <a:rPr lang="en-AU" altLang="en-AU" i="0" dirty="0" smtClean="0">
                <a:solidFill>
                  <a:srgbClr val="0000FF"/>
                </a:solidFill>
              </a:rPr>
              <a:t> </a:t>
            </a:r>
            <a:r>
              <a:rPr lang="en-AU" altLang="en-AU" i="0" dirty="0" err="1" smtClean="0">
                <a:solidFill>
                  <a:srgbClr val="0000FF"/>
                </a:solidFill>
              </a:rPr>
              <a:t>Polytechnique</a:t>
            </a:r>
            <a:r>
              <a:rPr lang="en-AU" altLang="en-AU" i="0" dirty="0" smtClean="0">
                <a:solidFill>
                  <a:srgbClr val="0000FF"/>
                </a:solidFill>
              </a:rPr>
              <a:t> de Montreal)</a:t>
            </a:r>
            <a:endParaRPr lang="en-AU" altLang="en-AU" i="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sz="2800" dirty="0" err="1" smtClean="0">
                <a:solidFill>
                  <a:srgbClr val="FF0000"/>
                </a:solidFill>
              </a:rPr>
              <a:t>PbO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ZnO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CaO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FeO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-Fe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3 </a:t>
            </a:r>
            <a:r>
              <a:rPr lang="en-AU" altLang="en-AU" sz="2800" dirty="0" smtClean="0">
                <a:solidFill>
                  <a:srgbClr val="FF0000"/>
                </a:solidFill>
              </a:rPr>
              <a:t>- Al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AU" sz="2800" dirty="0" smtClean="0">
                <a:solidFill>
                  <a:srgbClr val="FF0000"/>
                </a:solidFill>
              </a:rPr>
              <a:t> - SiO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endParaRPr lang="en-AU" altLang="en-AU" sz="2800" baseline="-250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sz="2800" dirty="0" smtClean="0">
                <a:solidFill>
                  <a:srgbClr val="FF0000"/>
                </a:solidFill>
              </a:rPr>
              <a:t>SiO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 - Al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CaO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FeO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smtClean="0">
                <a:solidFill>
                  <a:srgbClr val="FF0000"/>
                </a:solidFill>
              </a:rPr>
              <a:t>Fe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3 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MgO</a:t>
            </a:r>
            <a:r>
              <a:rPr lang="en-AU" altLang="en-AU" sz="2800" dirty="0" smtClean="0">
                <a:solidFill>
                  <a:srgbClr val="FF0000"/>
                </a:solidFill>
              </a:rPr>
              <a:t> - Na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 - K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sz="2800" dirty="0" smtClean="0">
                <a:solidFill>
                  <a:srgbClr val="FF0000"/>
                </a:solidFill>
              </a:rPr>
              <a:t>“Cu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O”- S -SiO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FeO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smtClean="0">
                <a:solidFill>
                  <a:srgbClr val="FF0000"/>
                </a:solidFill>
              </a:rPr>
              <a:t>Fe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3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CaO</a:t>
            </a:r>
            <a:r>
              <a:rPr lang="en-AU" altLang="en-AU" sz="2800" dirty="0" smtClean="0">
                <a:solidFill>
                  <a:srgbClr val="FF0000"/>
                </a:solidFill>
              </a:rPr>
              <a:t> - Al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sz="2800" dirty="0" smtClean="0">
                <a:solidFill>
                  <a:srgbClr val="FF0000"/>
                </a:solidFill>
              </a:rPr>
              <a:t>O</a:t>
            </a:r>
            <a:r>
              <a:rPr lang="en-AU" altLang="en-AU" sz="280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AU" sz="2800" dirty="0" smtClean="0">
                <a:solidFill>
                  <a:srgbClr val="FF0000"/>
                </a:solidFill>
              </a:rPr>
              <a:t> </a:t>
            </a:r>
            <a:r>
              <a:rPr lang="en-AU" altLang="en-AU" sz="2800" dirty="0" smtClean="0">
                <a:solidFill>
                  <a:srgbClr val="FF0000"/>
                </a:solidFill>
              </a:rPr>
              <a:t>- </a:t>
            </a:r>
            <a:r>
              <a:rPr lang="en-AU" altLang="en-AU" sz="2800" dirty="0" err="1" smtClean="0">
                <a:solidFill>
                  <a:srgbClr val="FF0000"/>
                </a:solidFill>
              </a:rPr>
              <a:t>MgO</a:t>
            </a: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AU" sz="2800" dirty="0" smtClean="0">
                <a:solidFill>
                  <a:srgbClr val="FF0000"/>
                </a:solidFill>
              </a:rPr>
              <a:t>Now extending </a:t>
            </a:r>
            <a:r>
              <a:rPr lang="en-AU" altLang="en-AU" sz="2800" dirty="0" smtClean="0">
                <a:solidFill>
                  <a:srgbClr val="FF0000"/>
                </a:solidFill>
              </a:rPr>
              <a:t>these to integrated slag/ matte/ metal databases </a:t>
            </a:r>
            <a:r>
              <a:rPr lang="en-AU" altLang="en-AU" sz="2800" dirty="0" smtClean="0">
                <a:solidFill>
                  <a:srgbClr val="FF0000"/>
                </a:solidFill>
              </a:rPr>
              <a:t>to </a:t>
            </a:r>
            <a:r>
              <a:rPr lang="en-AU" altLang="en-AU" sz="2800" dirty="0">
                <a:solidFill>
                  <a:srgbClr val="FF0000"/>
                </a:solidFill>
              </a:rPr>
              <a:t>include</a:t>
            </a:r>
            <a:endParaRPr lang="en-AU" altLang="en-AU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US" sz="2800" b="0" i="0" kern="0" dirty="0" smtClean="0">
                <a:solidFill>
                  <a:srgbClr val="FF0000"/>
                </a:solidFill>
              </a:rPr>
              <a:t>Cu-S-O-FeO-Fe</a:t>
            </a:r>
            <a:r>
              <a:rPr lang="en-AU" altLang="en-US" sz="2800" b="0" i="0" kern="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O</a:t>
            </a:r>
            <a:r>
              <a:rPr lang="en-AU" altLang="en-US" sz="2800" b="0" i="0" kern="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-SiO</a:t>
            </a:r>
            <a:r>
              <a:rPr lang="en-AU" altLang="en-US" sz="2800" b="0" i="0" kern="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-Al</a:t>
            </a:r>
            <a:r>
              <a:rPr lang="en-AU" altLang="en-US" sz="2800" b="0" i="0" kern="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O</a:t>
            </a:r>
            <a:r>
              <a:rPr lang="en-AU" altLang="en-US" sz="2800" b="0" i="0" kern="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-CaO-MgO-Pb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AU" altLang="en-US" sz="2800" b="0" i="0" kern="0" dirty="0" smtClean="0">
                <a:solidFill>
                  <a:srgbClr val="FF0000"/>
                </a:solidFill>
              </a:rPr>
              <a:t>…  As-</a:t>
            </a:r>
            <a:r>
              <a:rPr lang="en-AU" altLang="en-US" sz="2800" b="0" i="0" kern="0" dirty="0" err="1" smtClean="0">
                <a:solidFill>
                  <a:srgbClr val="FF0000"/>
                </a:solidFill>
              </a:rPr>
              <a:t>Pb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-Zn-Sn-Sb-Bi-Ag-Au … Ni, Se, </a:t>
            </a:r>
            <a:r>
              <a:rPr lang="en-AU" altLang="en-US" sz="2800" b="0" i="0" kern="0" dirty="0" err="1" smtClean="0">
                <a:solidFill>
                  <a:srgbClr val="FF0000"/>
                </a:solidFill>
              </a:rPr>
              <a:t>Te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, </a:t>
            </a:r>
            <a:r>
              <a:rPr lang="en-AU" altLang="en-US" sz="2800" b="0" i="0" kern="0" dirty="0" err="1" smtClean="0">
                <a:solidFill>
                  <a:srgbClr val="FF0000"/>
                </a:solidFill>
              </a:rPr>
              <a:t>Pd</a:t>
            </a:r>
            <a:r>
              <a:rPr lang="en-AU" altLang="en-US" sz="2800" b="0" i="0" kern="0" dirty="0" smtClean="0">
                <a:solidFill>
                  <a:srgbClr val="FF0000"/>
                </a:solidFill>
              </a:rPr>
              <a:t> …</a:t>
            </a:r>
            <a:endParaRPr lang="en-AU" altLang="en-AU" sz="2800" b="0" i="0" kern="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83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AE2D8-BAE3-4BC6-B6D1-5AF5F52615AF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AU" altLang="en-US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7660" y="260648"/>
            <a:ext cx="8816280" cy="85254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DATABASES THE NEXT GENERATION - Integration of </a:t>
            </a: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experimental results, models and modelling tools</a:t>
            </a:r>
            <a:r>
              <a:rPr lang="en-AU" altLang="en-AU" sz="24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657600" y="1784350"/>
            <a:ext cx="3429000" cy="2546350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AU" altLang="en-AU" sz="2600">
              <a:solidFill>
                <a:srgbClr val="3333FF"/>
              </a:solidFill>
            </a:endParaRP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>
                <a:solidFill>
                  <a:srgbClr val="3333FF"/>
                </a:solidFill>
              </a:rPr>
              <a:t>EXPERIMENTS 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>
                <a:solidFill>
                  <a:srgbClr val="3333FF"/>
                </a:solidFill>
              </a:rPr>
              <a:t>AND MODELLING 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>
                <a:solidFill>
                  <a:srgbClr val="3333FF"/>
                </a:solidFill>
              </a:rPr>
              <a:t>OF VISCOSITIES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>
                <a:solidFill>
                  <a:srgbClr val="FF0000"/>
                </a:solidFill>
              </a:rPr>
              <a:t>Liquid and 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>
                <a:solidFill>
                  <a:srgbClr val="FF0000"/>
                </a:solidFill>
              </a:rPr>
              <a:t>partially  crystallised 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>
                <a:solidFill>
                  <a:srgbClr val="FF0000"/>
                </a:solidFill>
              </a:rPr>
              <a:t>slag systems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6934200" y="3860800"/>
            <a:ext cx="2057400" cy="631825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400">
                <a:solidFill>
                  <a:srgbClr val="3333FF"/>
                </a:solidFill>
              </a:rPr>
              <a:t>CUSTOMISED SOFTWARE</a:t>
            </a:r>
            <a:endParaRPr lang="en-AU" altLang="en-AU" sz="2400">
              <a:solidFill>
                <a:srgbClr val="FF0000"/>
              </a:solidFill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 flipH="1">
            <a:off x="7848600" y="2422525"/>
            <a:ext cx="0" cy="1438275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H="1">
            <a:off x="8153400" y="1355725"/>
            <a:ext cx="0" cy="2505075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H="1">
            <a:off x="5638800" y="1431925"/>
            <a:ext cx="0" cy="3810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3505200" y="1431925"/>
            <a:ext cx="2133600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 flipV="1">
            <a:off x="7086600" y="2438400"/>
            <a:ext cx="762000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3505200" y="1355725"/>
            <a:ext cx="4648200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990600" y="4827588"/>
            <a:ext cx="7010400" cy="1752862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AU" altLang="en-AU" sz="2600" dirty="0">
              <a:solidFill>
                <a:srgbClr val="3333FF"/>
              </a:solidFill>
            </a:endParaRP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INDUSTRIAL APPLICATIONS</a:t>
            </a:r>
          </a:p>
          <a:p>
            <a:pPr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	</a:t>
            </a:r>
            <a:r>
              <a:rPr lang="en-AU" altLang="en-AU" sz="2400" dirty="0">
                <a:solidFill>
                  <a:srgbClr val="FF0000"/>
                </a:solidFill>
              </a:rPr>
              <a:t>- Slag </a:t>
            </a:r>
            <a:r>
              <a:rPr lang="en-AU" altLang="en-AU" sz="2400" dirty="0" err="1">
                <a:solidFill>
                  <a:srgbClr val="FF0000"/>
                </a:solidFill>
              </a:rPr>
              <a:t>liquidus</a:t>
            </a:r>
            <a:r>
              <a:rPr lang="en-AU" altLang="en-AU" sz="2400" dirty="0">
                <a:solidFill>
                  <a:srgbClr val="FF0000"/>
                </a:solidFill>
              </a:rPr>
              <a:t> / fluxing / blending</a:t>
            </a:r>
          </a:p>
          <a:p>
            <a:pPr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400" dirty="0">
                <a:solidFill>
                  <a:srgbClr val="FF0000"/>
                </a:solidFill>
              </a:rPr>
              <a:t>	- Slag viscosity / flow</a:t>
            </a:r>
          </a:p>
          <a:p>
            <a:pPr lvl="2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Char char="-"/>
            </a:pPr>
            <a:r>
              <a:rPr lang="en-AU" altLang="en-AU" dirty="0">
                <a:solidFill>
                  <a:srgbClr val="FF0000"/>
                </a:solidFill>
              </a:rPr>
              <a:t> Activity / vapour pressure / </a:t>
            </a:r>
            <a:r>
              <a:rPr lang="en-AU" altLang="en-AU" dirty="0" smtClean="0">
                <a:solidFill>
                  <a:srgbClr val="FF0000"/>
                </a:solidFill>
              </a:rPr>
              <a:t>enthalpy changes</a:t>
            </a:r>
            <a:endParaRPr lang="en-AU" altLang="en-AU" dirty="0">
              <a:solidFill>
                <a:srgbClr val="FF0000"/>
              </a:solidFill>
            </a:endParaRPr>
          </a:p>
          <a:p>
            <a:pPr lvl="2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Char char="-"/>
            </a:pPr>
            <a:r>
              <a:rPr lang="en-AU" altLang="en-AU" dirty="0">
                <a:solidFill>
                  <a:srgbClr val="FF0000"/>
                </a:solidFill>
              </a:rPr>
              <a:t> Multi-phase equilibrium predictions</a:t>
            </a:r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 flipH="1">
            <a:off x="7677150" y="4497388"/>
            <a:ext cx="0" cy="3810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 flipH="1">
            <a:off x="1752600" y="3565525"/>
            <a:ext cx="0" cy="1254125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 flipH="1">
            <a:off x="5181600" y="4192588"/>
            <a:ext cx="0" cy="6096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396875" y="1196975"/>
            <a:ext cx="3124200" cy="2960688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endParaRPr lang="en-AU" altLang="en-AU" sz="2600" dirty="0">
              <a:solidFill>
                <a:srgbClr val="3333FF"/>
              </a:solidFill>
            </a:endParaRP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PHASE 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EQUILIBRIA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EXPERIMENTS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 AND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THERMODYNAMIC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600" dirty="0">
                <a:solidFill>
                  <a:srgbClr val="3333FF"/>
                </a:solidFill>
              </a:rPr>
              <a:t> MODELLING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- % Liquid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- % Solids</a:t>
            </a:r>
          </a:p>
          <a:p>
            <a:pPr algn="ctr">
              <a:lnSpc>
                <a:spcPct val="50000"/>
              </a:lnSpc>
              <a:spcAft>
                <a:spcPct val="10000"/>
              </a:spcAft>
              <a:buClrTx/>
              <a:buSzTx/>
              <a:buFontTx/>
              <a:buNone/>
            </a:pPr>
            <a:r>
              <a:rPr lang="en-AU" altLang="en-AU" sz="2200" dirty="0">
                <a:solidFill>
                  <a:srgbClr val="FF0000"/>
                </a:solidFill>
              </a:rPr>
              <a:t>-  Slag composition</a:t>
            </a:r>
          </a:p>
        </p:txBody>
      </p:sp>
    </p:spTree>
    <p:extLst>
      <p:ext uri="{BB962C8B-B14F-4D97-AF65-F5344CB8AC3E}">
        <p14:creationId xmlns:p14="http://schemas.microsoft.com/office/powerpoint/2010/main" val="3493647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85" y="1357831"/>
            <a:ext cx="6286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663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00FF"/>
                </a:solidFill>
              </a:rPr>
              <a:t>Example: Application of thermodynamics to Cement chemistry - </a:t>
            </a:r>
            <a:r>
              <a:rPr lang="en-AU" dirty="0" err="1">
                <a:solidFill>
                  <a:srgbClr val="0000FF"/>
                </a:solidFill>
              </a:rPr>
              <a:t>FactSage</a:t>
            </a:r>
            <a:r>
              <a:rPr lang="en-AU" dirty="0">
                <a:solidFill>
                  <a:srgbClr val="0000FF"/>
                </a:solidFill>
              </a:rPr>
              <a:t> </a:t>
            </a:r>
            <a:r>
              <a:rPr lang="en-AU" dirty="0" smtClean="0">
                <a:solidFill>
                  <a:srgbClr val="0000FF"/>
                </a:solidFill>
              </a:rPr>
              <a:t>equilibrium predictions 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067" y="526447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0" i="0" dirty="0" smtClean="0">
                <a:solidFill>
                  <a:srgbClr val="0000FF"/>
                </a:solidFill>
              </a:rPr>
              <a:t>Proportions of phases formed under </a:t>
            </a:r>
            <a:r>
              <a:rPr lang="en-AU" sz="2400" b="0" i="0" dirty="0" smtClean="0">
                <a:solidFill>
                  <a:srgbClr val="0000FF"/>
                </a:solidFill>
              </a:rPr>
              <a:t>equilibrium </a:t>
            </a:r>
            <a:r>
              <a:rPr lang="en-AU" sz="2400" b="0" i="0" dirty="0" smtClean="0">
                <a:solidFill>
                  <a:srgbClr val="0000FF"/>
                </a:solidFill>
              </a:rPr>
              <a:t>cooling of </a:t>
            </a:r>
            <a:r>
              <a:rPr lang="en-AU" sz="2400" b="0" i="0" dirty="0" smtClean="0">
                <a:solidFill>
                  <a:srgbClr val="0000FF"/>
                </a:solidFill>
              </a:rPr>
              <a:t>an “idealised </a:t>
            </a:r>
            <a:r>
              <a:rPr lang="en-AU" sz="2400" b="0" i="0" dirty="0" smtClean="0">
                <a:solidFill>
                  <a:srgbClr val="0000FF"/>
                </a:solidFill>
              </a:rPr>
              <a:t>cement mix” in the CaO-SiO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400" b="0" i="0" dirty="0" smtClean="0">
                <a:solidFill>
                  <a:srgbClr val="0000FF"/>
                </a:solidFill>
              </a:rPr>
              <a:t>-Al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400" b="0" i="0" dirty="0" smtClean="0">
                <a:solidFill>
                  <a:srgbClr val="0000FF"/>
                </a:solidFill>
              </a:rPr>
              <a:t>O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3</a:t>
            </a:r>
            <a:r>
              <a:rPr lang="en-AU" sz="2400" b="0" i="0" dirty="0" smtClean="0">
                <a:solidFill>
                  <a:srgbClr val="0000FF"/>
                </a:solidFill>
              </a:rPr>
              <a:t>-Fe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400" b="0" i="0" dirty="0" smtClean="0">
                <a:solidFill>
                  <a:srgbClr val="0000FF"/>
                </a:solidFill>
              </a:rPr>
              <a:t>O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3</a:t>
            </a:r>
            <a:r>
              <a:rPr lang="en-AU" sz="2400" b="0" i="0" dirty="0" smtClean="0">
                <a:solidFill>
                  <a:srgbClr val="0000FF"/>
                </a:solidFill>
              </a:rPr>
              <a:t> system.</a:t>
            </a:r>
            <a:endParaRPr lang="en-AU" sz="2400" b="0" i="0" dirty="0">
              <a:solidFill>
                <a:srgbClr val="0000FF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55776" y="6088826"/>
            <a:ext cx="6767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 b="0" i="0" dirty="0" smtClean="0"/>
              <a:t>B. </a:t>
            </a:r>
            <a:r>
              <a:rPr lang="en-AU" altLang="en-US" sz="1600" b="0" i="0" dirty="0" err="1" smtClean="0"/>
              <a:t>Hokfors</a:t>
            </a:r>
            <a:r>
              <a:rPr lang="en-AU" altLang="en-US" sz="1600" b="0" i="0" dirty="0" smtClean="0"/>
              <a:t>, PhD thesis, </a:t>
            </a:r>
            <a:r>
              <a:rPr lang="en-AU" altLang="en-US" sz="1600" b="0" i="0" dirty="0" smtClean="0"/>
              <a:t>Umea, </a:t>
            </a:r>
            <a:r>
              <a:rPr lang="en-AU" altLang="en-US" sz="1600" b="0" i="0" dirty="0"/>
              <a:t>2014, </a:t>
            </a:r>
            <a:r>
              <a:rPr lang="en-AU" altLang="en-US" sz="1600" b="0" i="0" dirty="0" smtClean="0"/>
              <a:t>“</a:t>
            </a:r>
            <a:r>
              <a:rPr lang="en-AU" altLang="en-US" sz="1600" b="0" i="0" dirty="0" err="1" smtClean="0"/>
              <a:t>Cementa</a:t>
            </a:r>
            <a:r>
              <a:rPr lang="en-AU" altLang="en-US" sz="1600" b="0" i="0" dirty="0" smtClean="0"/>
              <a:t>”, </a:t>
            </a:r>
            <a:r>
              <a:rPr lang="en-AU" altLang="en-US" sz="1600" b="0" i="0" dirty="0" smtClean="0"/>
              <a:t>“Phase Chemistry in process models for cement clinker and lime production</a:t>
            </a:r>
            <a:r>
              <a:rPr lang="en-AU" altLang="en-US" sz="1600" b="0" i="0" dirty="0" smtClean="0"/>
              <a:t>”.</a:t>
            </a:r>
            <a:endParaRPr lang="en-A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1298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115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2483768" y="6095474"/>
            <a:ext cx="6767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 b="0" i="0" dirty="0" smtClean="0"/>
              <a:t>B. </a:t>
            </a:r>
            <a:r>
              <a:rPr lang="en-AU" altLang="en-US" sz="1600" b="0" i="0" dirty="0" err="1" smtClean="0"/>
              <a:t>Hokfors</a:t>
            </a:r>
            <a:r>
              <a:rPr lang="en-AU" altLang="en-US" sz="1600" b="0" i="0" dirty="0" smtClean="0"/>
              <a:t>, PhD thesis, </a:t>
            </a:r>
            <a:r>
              <a:rPr lang="en-AU" altLang="en-US" sz="1600" b="0" i="0" dirty="0"/>
              <a:t>Umea 2014, </a:t>
            </a:r>
            <a:r>
              <a:rPr lang="en-AU" altLang="en-US" sz="1600" b="0" i="0" dirty="0" smtClean="0"/>
              <a:t>“</a:t>
            </a:r>
            <a:r>
              <a:rPr lang="en-AU" altLang="en-US" sz="1600" b="0" i="0" dirty="0" err="1" smtClean="0"/>
              <a:t>Cementa</a:t>
            </a:r>
            <a:r>
              <a:rPr lang="en-AU" altLang="en-US" sz="1600" b="0" i="0" dirty="0" smtClean="0"/>
              <a:t>”, </a:t>
            </a:r>
            <a:r>
              <a:rPr lang="en-AU" altLang="en-US" sz="1600" b="0" i="0" dirty="0" smtClean="0"/>
              <a:t>“Phase Chemistry in process models for cement clinker and lime production</a:t>
            </a:r>
            <a:r>
              <a:rPr lang="en-AU" altLang="en-US" sz="1600" b="0" i="0" dirty="0" smtClean="0"/>
              <a:t>”.</a:t>
            </a:r>
            <a:endParaRPr lang="en-AU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3378" y="6502"/>
            <a:ext cx="8027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FF"/>
                </a:solidFill>
              </a:rPr>
              <a:t>Example: </a:t>
            </a:r>
            <a:r>
              <a:rPr lang="en-AU" dirty="0" smtClean="0">
                <a:solidFill>
                  <a:srgbClr val="0000FF"/>
                </a:solidFill>
              </a:rPr>
              <a:t>Application of thermodynamics to Cement chemistry - </a:t>
            </a:r>
            <a:r>
              <a:rPr lang="en-AU" dirty="0" err="1">
                <a:solidFill>
                  <a:srgbClr val="0000FF"/>
                </a:solidFill>
              </a:rPr>
              <a:t>FactSage</a:t>
            </a:r>
            <a:r>
              <a:rPr lang="en-AU" dirty="0">
                <a:solidFill>
                  <a:srgbClr val="0000FF"/>
                </a:solidFill>
              </a:rPr>
              <a:t> </a:t>
            </a:r>
            <a:r>
              <a:rPr lang="en-AU" dirty="0" smtClean="0">
                <a:solidFill>
                  <a:srgbClr val="0000FF"/>
                </a:solidFill>
              </a:rPr>
              <a:t>predictions </a:t>
            </a:r>
            <a:r>
              <a:rPr lang="en-AU" dirty="0" err="1" smtClean="0">
                <a:solidFill>
                  <a:srgbClr val="0000FF"/>
                </a:solidFill>
              </a:rPr>
              <a:t>Scheil</a:t>
            </a:r>
            <a:r>
              <a:rPr lang="en-AU" dirty="0" smtClean="0">
                <a:solidFill>
                  <a:srgbClr val="0000FF"/>
                </a:solidFill>
              </a:rPr>
              <a:t> non-equilibrium cooling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067" y="526447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0" i="0" dirty="0" smtClean="0">
                <a:solidFill>
                  <a:srgbClr val="0000FF"/>
                </a:solidFill>
              </a:rPr>
              <a:t>Proportions of phases formed under non-equilibrium cooling </a:t>
            </a:r>
            <a:r>
              <a:rPr lang="en-AU" sz="2400" b="0" i="0" dirty="0" smtClean="0">
                <a:solidFill>
                  <a:srgbClr val="0000FF"/>
                </a:solidFill>
              </a:rPr>
              <a:t>of an </a:t>
            </a:r>
            <a:r>
              <a:rPr lang="en-AU" sz="2400" b="0" i="0" dirty="0" smtClean="0">
                <a:solidFill>
                  <a:srgbClr val="0000FF"/>
                </a:solidFill>
              </a:rPr>
              <a:t>“idealised cement mix” in the CaO-SiO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400" b="0" i="0" dirty="0" smtClean="0">
                <a:solidFill>
                  <a:srgbClr val="0000FF"/>
                </a:solidFill>
              </a:rPr>
              <a:t>-Al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400" b="0" i="0" dirty="0" smtClean="0">
                <a:solidFill>
                  <a:srgbClr val="0000FF"/>
                </a:solidFill>
              </a:rPr>
              <a:t>O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3</a:t>
            </a:r>
            <a:r>
              <a:rPr lang="en-AU" sz="2400" b="0" i="0" dirty="0" smtClean="0">
                <a:solidFill>
                  <a:srgbClr val="0000FF"/>
                </a:solidFill>
              </a:rPr>
              <a:t>-Fe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2</a:t>
            </a:r>
            <a:r>
              <a:rPr lang="en-AU" sz="2400" b="0" i="0" dirty="0" smtClean="0">
                <a:solidFill>
                  <a:srgbClr val="0000FF"/>
                </a:solidFill>
              </a:rPr>
              <a:t>O</a:t>
            </a:r>
            <a:r>
              <a:rPr lang="en-AU" sz="2400" b="0" i="0" baseline="-25000" dirty="0" smtClean="0">
                <a:solidFill>
                  <a:srgbClr val="0000FF"/>
                </a:solidFill>
              </a:rPr>
              <a:t>3</a:t>
            </a:r>
            <a:r>
              <a:rPr lang="en-AU" sz="2400" b="0" i="0" dirty="0" smtClean="0">
                <a:solidFill>
                  <a:srgbClr val="0000FF"/>
                </a:solidFill>
              </a:rPr>
              <a:t> system</a:t>
            </a:r>
            <a:endParaRPr lang="en-AU" sz="2400" b="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67544" y="332656"/>
            <a:ext cx="8568952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AU" altLang="en-AU" sz="3600" i="0" dirty="0" smtClean="0">
                <a:solidFill>
                  <a:srgbClr val="0000FF"/>
                </a:solidFill>
                <a:cs typeface="Arial" charset="0"/>
              </a:rPr>
              <a:t>SUMMARY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sz="2800" dirty="0" smtClean="0">
                <a:solidFill>
                  <a:srgbClr val="3333FF"/>
                </a:solidFill>
                <a:cs typeface="Arial" charset="0"/>
              </a:rPr>
              <a:t>Experimental </a:t>
            </a:r>
            <a:r>
              <a:rPr lang="en-AU" altLang="en-AU" sz="2800" dirty="0">
                <a:solidFill>
                  <a:srgbClr val="3333FF"/>
                </a:solidFill>
                <a:cs typeface="Arial" charset="0"/>
              </a:rPr>
              <a:t>studies of phase equilibria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New experimental techniques make it possible to accurately measure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Phase equilibria </a:t>
            </a:r>
            <a:r>
              <a:rPr lang="en-AU" altLang="en-AU" b="0" i="0" dirty="0">
                <a:solidFill>
                  <a:srgbClr val="FF0000"/>
                </a:solidFill>
                <a:cs typeface="Arial" charset="0"/>
              </a:rPr>
              <a:t>in complex oxide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systems.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Elemental partitioning between liquid and solid oxides,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sulphides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, alloys at controlled temperatures and compositions</a:t>
            </a:r>
            <a:r>
              <a:rPr lang="en-AU" altLang="en-AU" i="0" dirty="0" smtClean="0">
                <a:solidFill>
                  <a:srgbClr val="FF0000"/>
                </a:solidFill>
                <a:cs typeface="Arial" charset="0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sz="2800" dirty="0" err="1" smtClean="0">
                <a:solidFill>
                  <a:srgbClr val="3333FF"/>
                </a:solidFill>
                <a:cs typeface="Arial" charset="0"/>
              </a:rPr>
              <a:t>FactSage</a:t>
            </a:r>
            <a:r>
              <a:rPr lang="en-AU" altLang="en-AU" sz="2800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en-AU" altLang="en-AU" sz="2800" dirty="0">
                <a:solidFill>
                  <a:srgbClr val="3333FF"/>
                </a:solidFill>
                <a:cs typeface="Arial" charset="0"/>
              </a:rPr>
              <a:t>thermodynamic </a:t>
            </a:r>
            <a:r>
              <a:rPr lang="en-AU" altLang="en-AU" sz="2800" dirty="0" smtClean="0">
                <a:solidFill>
                  <a:srgbClr val="3333FF"/>
                </a:solidFill>
                <a:cs typeface="Arial" charset="0"/>
              </a:rPr>
              <a:t>databases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are available</a:t>
            </a:r>
            <a:r>
              <a:rPr lang="en-AU" altLang="en-AU" sz="2800" b="0" i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for the prediction of equilibrium and metastable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states in systems containing complex </a:t>
            </a:r>
            <a:r>
              <a:rPr lang="en-AU" altLang="en-AU" b="0" i="0" dirty="0">
                <a:solidFill>
                  <a:srgbClr val="FF0000"/>
                </a:solidFill>
                <a:cs typeface="Arial" charset="0"/>
              </a:rPr>
              <a:t>oxides, sulphides,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alloys</a:t>
            </a:r>
            <a:r>
              <a:rPr lang="en-AU" altLang="en-AU" b="0" dirty="0" smtClean="0">
                <a:solidFill>
                  <a:srgbClr val="FF0000"/>
                </a:solidFill>
                <a:cs typeface="Arial" charset="0"/>
              </a:rPr>
              <a:t>.</a:t>
            </a:r>
            <a:endParaRPr lang="en-AU" altLang="en-AU" b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sz="2800" dirty="0" smtClean="0">
                <a:solidFill>
                  <a:srgbClr val="3333FF"/>
                </a:solidFill>
                <a:cs typeface="Arial" charset="0"/>
              </a:rPr>
              <a:t>Slag </a:t>
            </a:r>
            <a:r>
              <a:rPr lang="en-AU" altLang="en-AU" sz="2800" dirty="0">
                <a:solidFill>
                  <a:srgbClr val="3333FF"/>
                </a:solidFill>
                <a:cs typeface="Arial" charset="0"/>
              </a:rPr>
              <a:t>Viscosities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Experimental measurement can be undertaken </a:t>
            </a:r>
            <a:r>
              <a:rPr lang="en-AU" altLang="en-AU" b="0" i="0" dirty="0">
                <a:solidFill>
                  <a:srgbClr val="FF0000"/>
                </a:solidFill>
                <a:cs typeface="Arial" charset="0"/>
              </a:rPr>
              <a:t>at controlled temperatures and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compositions.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Quasi-chemical models can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accurately predict 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slag viscosities in complex oxide systems, e.g. CaO-FeO-</a:t>
            </a:r>
            <a:r>
              <a:rPr lang="en-AU" altLang="en-AU" b="0" i="0" dirty="0" smtClean="0">
                <a:solidFill>
                  <a:srgbClr val="FF0000"/>
                </a:solidFill>
              </a:rPr>
              <a:t>Fe</a:t>
            </a:r>
            <a:r>
              <a:rPr lang="en-AU" altLang="en-AU" b="0" i="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b="0" i="0" dirty="0" smtClean="0">
                <a:solidFill>
                  <a:srgbClr val="FF0000"/>
                </a:solidFill>
              </a:rPr>
              <a:t>O</a:t>
            </a:r>
            <a:r>
              <a:rPr lang="en-AU" altLang="en-AU" b="0" i="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AU" b="0" i="0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AU" altLang="en-AU" b="0" i="0" dirty="0" smtClean="0">
                <a:solidFill>
                  <a:srgbClr val="FF0000"/>
                </a:solidFill>
              </a:rPr>
              <a:t>SiO</a:t>
            </a:r>
            <a:r>
              <a:rPr lang="en-AU" altLang="en-AU" b="0" i="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b="0" i="0" dirty="0" smtClean="0">
                <a:solidFill>
                  <a:srgbClr val="FF0000"/>
                </a:solidFill>
              </a:rPr>
              <a:t>-Al</a:t>
            </a:r>
            <a:r>
              <a:rPr lang="en-AU" altLang="en-AU" b="0" i="0" baseline="-25000" dirty="0" smtClean="0">
                <a:solidFill>
                  <a:srgbClr val="FF0000"/>
                </a:solidFill>
              </a:rPr>
              <a:t>2</a:t>
            </a:r>
            <a:r>
              <a:rPr lang="en-AU" altLang="en-AU" b="0" i="0" dirty="0" smtClean="0">
                <a:solidFill>
                  <a:srgbClr val="FF0000"/>
                </a:solidFill>
              </a:rPr>
              <a:t>O</a:t>
            </a:r>
            <a:r>
              <a:rPr lang="en-AU" altLang="en-AU" b="0" i="0" baseline="-25000" dirty="0" smtClean="0">
                <a:solidFill>
                  <a:srgbClr val="FF0000"/>
                </a:solidFill>
              </a:rPr>
              <a:t>3</a:t>
            </a:r>
            <a:r>
              <a:rPr lang="en-AU" altLang="en-AU" b="0" i="0" dirty="0" smtClean="0">
                <a:solidFill>
                  <a:srgbClr val="FF0000"/>
                </a:solidFill>
              </a:rPr>
              <a:t>-MgO….</a:t>
            </a:r>
            <a:endParaRPr lang="en-AU" altLang="en-AU" b="0" i="0" dirty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SzPct val="80000"/>
              <a:defRPr/>
            </a:pPr>
            <a:endParaRPr lang="en-AU" altLang="en-AU" sz="1800" dirty="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AU" altLang="en-AU" sz="1800" dirty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839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9552" y="260648"/>
            <a:ext cx="835292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i="0" dirty="0" smtClean="0">
                <a:solidFill>
                  <a:srgbClr val="0000FF"/>
                </a:solidFill>
              </a:rPr>
              <a:t>	CONCLUDING </a:t>
            </a:r>
            <a:r>
              <a:rPr lang="en-AU" altLang="en-US" i="0" dirty="0">
                <a:solidFill>
                  <a:srgbClr val="0000FF"/>
                </a:solidFill>
              </a:rPr>
              <a:t>STATEMENT </a:t>
            </a:r>
            <a:endParaRPr lang="en-AU" altLang="en-US" i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i="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b="0" i="0" dirty="0">
                <a:solidFill>
                  <a:srgbClr val="FF0000"/>
                </a:solidFill>
              </a:rPr>
              <a:t>Modern computer platforms enable </a:t>
            </a:r>
            <a:r>
              <a:rPr lang="en-AU" altLang="en-US" sz="2800" b="0" i="0" dirty="0" smtClean="0">
                <a:solidFill>
                  <a:srgbClr val="FF0000"/>
                </a:solidFill>
              </a:rPr>
              <a:t>complex calculations </a:t>
            </a:r>
            <a:r>
              <a:rPr lang="en-AU" altLang="en-US" sz="2400" b="0" i="0" dirty="0">
                <a:solidFill>
                  <a:srgbClr val="0000FF"/>
                </a:solidFill>
              </a:rPr>
              <a:t>of mass balance, energy balance, thermodynamic calculations (chemical outcomes), process modelling, simulation, optimisation and </a:t>
            </a:r>
            <a:r>
              <a:rPr lang="en-AU" altLang="en-US" sz="2400" b="0" i="0" dirty="0" smtClean="0">
                <a:solidFill>
                  <a:srgbClr val="0000FF"/>
                </a:solidFill>
              </a:rPr>
              <a:t>control. </a:t>
            </a:r>
            <a:endParaRPr lang="en-AU" altLang="en-US" sz="2400" b="0" i="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0" i="0" dirty="0">
                <a:solidFill>
                  <a:srgbClr val="0000FF"/>
                </a:solidFill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0" i="0" dirty="0">
                <a:solidFill>
                  <a:srgbClr val="0000FF"/>
                </a:solidFill>
              </a:rPr>
              <a:t>Underpinning these tools are key fundamental property data on thermochemistry, </a:t>
            </a:r>
            <a:r>
              <a:rPr lang="en-AU" altLang="en-US" sz="2400" b="0" i="0" dirty="0" err="1" smtClean="0">
                <a:solidFill>
                  <a:srgbClr val="0000FF"/>
                </a:solidFill>
              </a:rPr>
              <a:t>physico</a:t>
            </a:r>
            <a:r>
              <a:rPr lang="en-AU" altLang="en-US" sz="2400" b="0" i="0" dirty="0" smtClean="0">
                <a:solidFill>
                  <a:srgbClr val="0000FF"/>
                </a:solidFill>
              </a:rPr>
              <a:t>-chemical </a:t>
            </a:r>
            <a:r>
              <a:rPr lang="en-AU" altLang="en-US" sz="2400" b="0" i="0" dirty="0">
                <a:solidFill>
                  <a:srgbClr val="0000FF"/>
                </a:solidFill>
              </a:rPr>
              <a:t>and </a:t>
            </a:r>
            <a:r>
              <a:rPr lang="en-AU" altLang="en-US" sz="2400" b="0" i="0" dirty="0" smtClean="0">
                <a:solidFill>
                  <a:srgbClr val="0000FF"/>
                </a:solidFill>
              </a:rPr>
              <a:t>chemical thermodynamic properties. </a:t>
            </a:r>
            <a:endParaRPr lang="en-AU" altLang="en-US" sz="2400" b="0" i="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b="0" i="0" dirty="0">
                <a:solidFill>
                  <a:srgbClr val="0000FF"/>
                </a:solidFill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b="0" i="0" dirty="0">
                <a:solidFill>
                  <a:srgbClr val="FF0000"/>
                </a:solidFill>
              </a:rPr>
              <a:t>We have the predictive tools but ….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i="0" dirty="0" smtClean="0">
                <a:solidFill>
                  <a:srgbClr val="FF0000"/>
                </a:solidFill>
              </a:rPr>
              <a:t>to </a:t>
            </a:r>
            <a:r>
              <a:rPr lang="en-AU" altLang="en-US" sz="2800" i="0" dirty="0">
                <a:solidFill>
                  <a:srgbClr val="FF0000"/>
                </a:solidFill>
              </a:rPr>
              <a:t>have accurate tools we need accurate and comprehensive thermodynamic </a:t>
            </a:r>
            <a:r>
              <a:rPr lang="en-AU" altLang="en-US" sz="2800" i="0" dirty="0" smtClean="0">
                <a:solidFill>
                  <a:srgbClr val="FF0000"/>
                </a:solidFill>
              </a:rPr>
              <a:t>databases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i="0" dirty="0" smtClean="0">
                <a:solidFill>
                  <a:srgbClr val="FF0000"/>
                </a:solidFill>
              </a:rPr>
              <a:t>…. this is what we do!!</a:t>
            </a:r>
            <a:endParaRPr lang="en-AU" altLang="en-US" sz="28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7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B75988-EAC3-4B78-8AE1-E0CE8846A47E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n-US" sz="140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57727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None/>
            </a:pP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INTRODUCTION - </a:t>
            </a:r>
            <a:r>
              <a:rPr lang="en-AU" altLang="en-US" sz="2800" i="0" dirty="0">
                <a:solidFill>
                  <a:srgbClr val="0000FF"/>
                </a:solidFill>
              </a:rPr>
              <a:t>	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 		CaO-FeO-Fe</a:t>
            </a:r>
            <a:r>
              <a:rPr lang="en-AU" altLang="en-US" sz="2800" i="0" baseline="-25000" dirty="0" smtClean="0">
                <a:solidFill>
                  <a:srgbClr val="0000FF"/>
                </a:solidFill>
              </a:rPr>
              <a:t>2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O</a:t>
            </a:r>
            <a:r>
              <a:rPr lang="en-AU" altLang="en-US" sz="2800" i="0" baseline="-25000" dirty="0" smtClean="0">
                <a:solidFill>
                  <a:srgbClr val="0000FF"/>
                </a:solidFill>
              </a:rPr>
              <a:t>3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-SiO</a:t>
            </a:r>
            <a:r>
              <a:rPr lang="en-AU" altLang="en-US" sz="2800" i="0" baseline="-25000" dirty="0" smtClean="0">
                <a:solidFill>
                  <a:srgbClr val="0000FF"/>
                </a:solidFill>
              </a:rPr>
              <a:t>2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-Common </a:t>
            </a:r>
            <a:r>
              <a:rPr lang="en-AU" altLang="en-US" sz="2800" i="0" dirty="0">
                <a:solidFill>
                  <a:srgbClr val="0000FF"/>
                </a:solidFill>
              </a:rPr>
              <a:t>slag 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chemistry	 </a:t>
            </a:r>
            <a:r>
              <a:rPr lang="en-AU" altLang="en-US" sz="2800" i="0" dirty="0">
                <a:solidFill>
                  <a:srgbClr val="0000FF"/>
                </a:solidFill>
              </a:rPr>
              <a:t>	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Al</a:t>
            </a:r>
            <a:r>
              <a:rPr lang="en-AU" altLang="en-US" sz="2800" i="0" baseline="-25000" dirty="0" smtClean="0">
                <a:solidFill>
                  <a:srgbClr val="0000FF"/>
                </a:solidFill>
              </a:rPr>
              <a:t>2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O</a:t>
            </a:r>
            <a:r>
              <a:rPr lang="en-AU" altLang="en-US" sz="2800" i="0" baseline="-25000" dirty="0" smtClean="0">
                <a:solidFill>
                  <a:srgbClr val="0000FF"/>
                </a:solidFill>
              </a:rPr>
              <a:t>3</a:t>
            </a:r>
            <a:r>
              <a:rPr lang="en-AU" altLang="en-US" sz="2800" i="0" dirty="0" smtClean="0">
                <a:solidFill>
                  <a:srgbClr val="0000FF"/>
                </a:solidFill>
              </a:rPr>
              <a:t>-MgO</a:t>
            </a:r>
            <a:r>
              <a:rPr lang="en-AU" altLang="en-US" sz="2800" i="0" dirty="0">
                <a:solidFill>
                  <a:srgbClr val="0000FF"/>
                </a:solidFill>
              </a:rPr>
              <a:t>……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5536" y="389345"/>
            <a:ext cx="8845550" cy="6407150"/>
            <a:chOff x="222250" y="0"/>
            <a:chExt cx="8845550" cy="6407150"/>
          </a:xfrm>
        </p:grpSpPr>
        <p:sp>
          <p:nvSpPr>
            <p:cNvPr id="8196" name="Oval 13"/>
            <p:cNvSpPr>
              <a:spLocks noChangeArrowheads="1"/>
            </p:cNvSpPr>
            <p:nvPr/>
          </p:nvSpPr>
          <p:spPr bwMode="auto">
            <a:xfrm>
              <a:off x="846138" y="1417731"/>
              <a:ext cx="1597025" cy="519113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Fe sinter</a:t>
              </a:r>
            </a:p>
          </p:txBody>
        </p:sp>
        <p:sp>
          <p:nvSpPr>
            <p:cNvPr id="8197" name="Oval 13"/>
            <p:cNvSpPr>
              <a:spLocks noChangeArrowheads="1"/>
            </p:cNvSpPr>
            <p:nvPr/>
          </p:nvSpPr>
          <p:spPr bwMode="auto">
            <a:xfrm>
              <a:off x="356748" y="2033807"/>
              <a:ext cx="2136911" cy="1558052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 dirty="0">
                  <a:solidFill>
                    <a:srgbClr val="FF0000"/>
                  </a:solidFill>
                </a:rPr>
                <a:t>Iron and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 dirty="0">
                  <a:solidFill>
                    <a:srgbClr val="FF0000"/>
                  </a:solidFill>
                </a:rPr>
                <a:t>steelmaking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 dirty="0" smtClean="0">
                  <a:solidFill>
                    <a:srgbClr val="FF0000"/>
                  </a:solidFill>
                </a:rPr>
                <a:t>slags</a:t>
              </a:r>
              <a:endParaRPr lang="en-AU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198" name="Oval 13"/>
            <p:cNvSpPr>
              <a:spLocks noChangeArrowheads="1"/>
            </p:cNvSpPr>
            <p:nvPr/>
          </p:nvSpPr>
          <p:spPr bwMode="auto">
            <a:xfrm>
              <a:off x="6029325" y="879475"/>
              <a:ext cx="1997075" cy="1039813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Cement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production</a:t>
              </a:r>
            </a:p>
          </p:txBody>
        </p:sp>
        <p:sp>
          <p:nvSpPr>
            <p:cNvPr id="8199" name="Oval 13"/>
            <p:cNvSpPr>
              <a:spLocks noChangeArrowheads="1"/>
            </p:cNvSpPr>
            <p:nvPr/>
          </p:nvSpPr>
          <p:spPr bwMode="auto">
            <a:xfrm>
              <a:off x="5759449" y="4443413"/>
              <a:ext cx="3232027" cy="1038225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Inorganic-polymer materials</a:t>
              </a:r>
            </a:p>
          </p:txBody>
        </p:sp>
        <p:sp>
          <p:nvSpPr>
            <p:cNvPr id="8200" name="Oval 13"/>
            <p:cNvSpPr>
              <a:spLocks noChangeArrowheads="1"/>
            </p:cNvSpPr>
            <p:nvPr/>
          </p:nvSpPr>
          <p:spPr bwMode="auto">
            <a:xfrm>
              <a:off x="1477962" y="631391"/>
              <a:ext cx="1165225" cy="519113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 dirty="0">
                  <a:solidFill>
                    <a:srgbClr val="FF0000"/>
                  </a:solidFill>
                </a:rPr>
                <a:t>Fe ore</a:t>
              </a:r>
            </a:p>
          </p:txBody>
        </p:sp>
        <p:sp>
          <p:nvSpPr>
            <p:cNvPr id="8201" name="Oval 13"/>
            <p:cNvSpPr>
              <a:spLocks noChangeArrowheads="1"/>
            </p:cNvSpPr>
            <p:nvPr/>
          </p:nvSpPr>
          <p:spPr bwMode="auto">
            <a:xfrm>
              <a:off x="6583363" y="2068513"/>
              <a:ext cx="1827212" cy="1038225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Structural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materials</a:t>
              </a:r>
            </a:p>
          </p:txBody>
        </p:sp>
        <p:sp>
          <p:nvSpPr>
            <p:cNvPr id="8202" name="Oval 13"/>
            <p:cNvSpPr>
              <a:spLocks noChangeArrowheads="1"/>
            </p:cNvSpPr>
            <p:nvPr/>
          </p:nvSpPr>
          <p:spPr bwMode="auto">
            <a:xfrm>
              <a:off x="3032125" y="0"/>
              <a:ext cx="2408238" cy="5713413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CaO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|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FeO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|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Fe</a:t>
              </a:r>
              <a:r>
                <a:rPr lang="en-AU" altLang="en-US" sz="2400" baseline="-25000"/>
                <a:t>2</a:t>
              </a:r>
              <a:r>
                <a:rPr lang="en-AU" altLang="en-US" sz="2400"/>
                <a:t>O</a:t>
              </a:r>
              <a:r>
                <a:rPr lang="en-AU" altLang="en-US" sz="2400" baseline="-25000"/>
                <a:t>3</a:t>
              </a:r>
              <a:endParaRPr lang="en-AU" altLang="en-US" sz="24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|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SiO</a:t>
              </a:r>
              <a:r>
                <a:rPr lang="en-AU" altLang="en-US" sz="2400" baseline="-25000"/>
                <a:t>2</a:t>
              </a:r>
              <a:endParaRPr lang="en-AU" altLang="en-US" sz="24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|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Al</a:t>
              </a:r>
              <a:r>
                <a:rPr lang="en-AU" altLang="en-US" sz="2400" baseline="-25000"/>
                <a:t>2</a:t>
              </a:r>
              <a:r>
                <a:rPr lang="en-AU" altLang="en-US" sz="2400"/>
                <a:t>O</a:t>
              </a:r>
              <a:r>
                <a:rPr lang="en-AU" altLang="en-US" sz="2400" baseline="-25000"/>
                <a:t>3</a:t>
              </a:r>
              <a:endParaRPr lang="en-AU" altLang="en-US" sz="24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|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/>
                <a:t>MgO</a:t>
              </a:r>
            </a:p>
          </p:txBody>
        </p:sp>
        <p:sp>
          <p:nvSpPr>
            <p:cNvPr id="8203" name="Line 7"/>
            <p:cNvSpPr>
              <a:spLocks noChangeShapeType="1"/>
            </p:cNvSpPr>
            <p:nvPr/>
          </p:nvSpPr>
          <p:spPr bwMode="auto">
            <a:xfrm rot="5400000" flipV="1">
              <a:off x="2324726" y="1300691"/>
              <a:ext cx="454361" cy="217488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4" name="Line 7"/>
            <p:cNvSpPr>
              <a:spLocks noChangeShapeType="1"/>
            </p:cNvSpPr>
            <p:nvPr/>
          </p:nvSpPr>
          <p:spPr bwMode="auto">
            <a:xfrm rot="5400000" flipV="1">
              <a:off x="2143615" y="2025277"/>
              <a:ext cx="496888" cy="231775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5" name="Line 7"/>
            <p:cNvSpPr>
              <a:spLocks noChangeShapeType="1"/>
            </p:cNvSpPr>
            <p:nvPr/>
          </p:nvSpPr>
          <p:spPr bwMode="auto">
            <a:xfrm rot="5400000" flipV="1">
              <a:off x="2078832" y="3948906"/>
              <a:ext cx="1573212" cy="549275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6" name="Line 7"/>
            <p:cNvSpPr>
              <a:spLocks noChangeShapeType="1"/>
            </p:cNvSpPr>
            <p:nvPr/>
          </p:nvSpPr>
          <p:spPr bwMode="auto">
            <a:xfrm rot="5400000" flipH="1" flipV="1">
              <a:off x="5533231" y="5117307"/>
              <a:ext cx="415925" cy="973138"/>
            </a:xfrm>
            <a:custGeom>
              <a:avLst/>
              <a:gdLst>
                <a:gd name="T0" fmla="*/ 0 w 9800"/>
                <a:gd name="T1" fmla="*/ 0 h 1411"/>
                <a:gd name="T2" fmla="*/ 293663594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7" name="Line 7"/>
            <p:cNvSpPr>
              <a:spLocks noChangeShapeType="1"/>
            </p:cNvSpPr>
            <p:nvPr/>
          </p:nvSpPr>
          <p:spPr bwMode="auto">
            <a:xfrm rot="5400000" flipH="1" flipV="1">
              <a:off x="5094288" y="3906838"/>
              <a:ext cx="1292225" cy="1489075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8" name="Oval 13"/>
            <p:cNvSpPr>
              <a:spLocks noChangeArrowheads="1"/>
            </p:cNvSpPr>
            <p:nvPr/>
          </p:nvSpPr>
          <p:spPr bwMode="auto">
            <a:xfrm>
              <a:off x="290512" y="3433574"/>
              <a:ext cx="2422525" cy="1560701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Non-ferrous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metallurgical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slags</a:t>
              </a:r>
            </a:p>
          </p:txBody>
        </p:sp>
        <p:sp>
          <p:nvSpPr>
            <p:cNvPr id="8209" name="Line 7"/>
            <p:cNvSpPr>
              <a:spLocks noChangeShapeType="1"/>
            </p:cNvSpPr>
            <p:nvPr/>
          </p:nvSpPr>
          <p:spPr bwMode="auto">
            <a:xfrm rot="5400000" flipV="1">
              <a:off x="2718594" y="5442744"/>
              <a:ext cx="44450" cy="782638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0" name="Line 7"/>
            <p:cNvSpPr>
              <a:spLocks noChangeShapeType="1"/>
            </p:cNvSpPr>
            <p:nvPr/>
          </p:nvSpPr>
          <p:spPr bwMode="auto">
            <a:xfrm rot="5400000" flipV="1">
              <a:off x="2166144" y="4715669"/>
              <a:ext cx="379413" cy="542925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 rot="5400000" flipH="1" flipV="1">
              <a:off x="5518944" y="3178969"/>
              <a:ext cx="1244600" cy="915988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2" name="Oval 13"/>
            <p:cNvSpPr>
              <a:spLocks noChangeArrowheads="1"/>
            </p:cNvSpPr>
            <p:nvPr/>
          </p:nvSpPr>
          <p:spPr bwMode="auto">
            <a:xfrm>
              <a:off x="6411913" y="3251200"/>
              <a:ext cx="2655887" cy="1038225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Manufactured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materials</a:t>
              </a:r>
            </a:p>
          </p:txBody>
        </p:sp>
        <p:sp>
          <p:nvSpPr>
            <p:cNvPr id="8213" name="Line 7"/>
            <p:cNvSpPr>
              <a:spLocks noChangeShapeType="1"/>
            </p:cNvSpPr>
            <p:nvPr/>
          </p:nvSpPr>
          <p:spPr bwMode="auto">
            <a:xfrm rot="5400000" flipH="1" flipV="1">
              <a:off x="5360987" y="2459038"/>
              <a:ext cx="1376363" cy="579438"/>
            </a:xfrm>
            <a:custGeom>
              <a:avLst/>
              <a:gdLst>
                <a:gd name="T0" fmla="*/ 0 w 9800"/>
                <a:gd name="T1" fmla="*/ 0 h 1411"/>
                <a:gd name="T2" fmla="*/ 2147483646 w 9800"/>
                <a:gd name="T3" fmla="*/ 2147483646 h 1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00" h="1411">
                  <a:moveTo>
                    <a:pt x="0" y="0"/>
                  </a:moveTo>
                  <a:lnTo>
                    <a:pt x="9800" y="1411"/>
                  </a:lnTo>
                </a:path>
              </a:pathLst>
            </a:custGeom>
            <a:noFill/>
            <a:ln w="63500">
              <a:solidFill>
                <a:schemeClr val="hlink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4" name="Oval 13"/>
            <p:cNvSpPr>
              <a:spLocks noChangeArrowheads="1"/>
            </p:cNvSpPr>
            <p:nvPr/>
          </p:nvSpPr>
          <p:spPr bwMode="auto">
            <a:xfrm>
              <a:off x="3178175" y="5368925"/>
              <a:ext cx="2114550" cy="1038225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Slag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valorisation</a:t>
              </a:r>
            </a:p>
          </p:txBody>
        </p:sp>
        <p:sp>
          <p:nvSpPr>
            <p:cNvPr id="8215" name="Oval 13"/>
            <p:cNvSpPr>
              <a:spLocks noChangeArrowheads="1"/>
            </p:cNvSpPr>
            <p:nvPr/>
          </p:nvSpPr>
          <p:spPr bwMode="auto">
            <a:xfrm>
              <a:off x="222250" y="5026025"/>
              <a:ext cx="2295525" cy="1038225"/>
            </a:xfrm>
            <a:prstGeom prst="ellipse">
              <a:avLst/>
            </a:prstGeom>
            <a:solidFill>
              <a:srgbClr val="4BE6FB"/>
            </a:solidFill>
            <a:ln w="38100" algn="ctr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2400">
                  <a:solidFill>
                    <a:srgbClr val="FF0000"/>
                  </a:solidFill>
                </a:rPr>
                <a:t>Industrial wastes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81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ChangeArrowheads="1"/>
          </p:cNvSpPr>
          <p:nvPr/>
        </p:nvSpPr>
        <p:spPr bwMode="auto">
          <a:xfrm>
            <a:off x="150772" y="476672"/>
            <a:ext cx="89916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INTRODUCTION -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Information </a:t>
            </a:r>
            <a:r>
              <a:rPr lang="en-AU" altLang="en-AU" sz="2800" i="0" dirty="0" smtClean="0">
                <a:solidFill>
                  <a:srgbClr val="0000FF"/>
                </a:solidFill>
                <a:cs typeface="Arial" panose="020B0604020202020204" pitchFamily="34" charset="0"/>
              </a:rPr>
              <a:t>needed</a:t>
            </a:r>
            <a:endParaRPr lang="en-AU" altLang="en-AU" sz="2800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800" u="sng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	- Phases present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	- Chemical compositions of the phases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	- Relative fractions of the phases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	- Thermodynamic activities of the chemical components 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	- </a:t>
            </a:r>
            <a:r>
              <a:rPr lang="en-AU" altLang="en-AU" sz="2800" dirty="0" err="1">
                <a:solidFill>
                  <a:srgbClr val="0000FF"/>
                </a:solidFill>
                <a:cs typeface="Arial" panose="020B0604020202020204" pitchFamily="34" charset="0"/>
              </a:rPr>
              <a:t>Physico</a:t>
            </a: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-chemical properties of chemical components </a:t>
            </a:r>
            <a:r>
              <a:rPr lang="en-AU" altLang="en-A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(e.g. viscosity</a:t>
            </a:r>
            <a:r>
              <a:rPr lang="en-AU" altLang="en-AU" sz="2800" dirty="0">
                <a:solidFill>
                  <a:srgbClr val="0000FF"/>
                </a:solidFill>
                <a:cs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AU" altLang="en-AU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8C48B-D0EE-4523-B9D7-CAB1F284EC28}" type="datetime1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3/04/2017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85E7A-E219-464D-9F0E-09C163CED2CB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685925"/>
            <a:ext cx="7237413" cy="879475"/>
          </a:xfrm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eaLnBrk="1" hangingPunct="1"/>
            <a:r>
              <a:rPr lang="en-AU" altLang="en-US" sz="2800" b="1" i="1" dirty="0" smtClean="0">
                <a:latin typeface="Arial" panose="020B0604020202020204" pitchFamily="34" charset="0"/>
              </a:rPr>
              <a:t>●</a:t>
            </a:r>
            <a:r>
              <a:rPr lang="en-AU" altLang="en-US" sz="2800" b="1" i="1" dirty="0" smtClean="0"/>
              <a:t> Thermodynamic modelling</a:t>
            </a:r>
            <a:br>
              <a:rPr lang="en-AU" altLang="en-US" sz="2800" b="1" i="1" dirty="0" smtClean="0"/>
            </a:br>
            <a:r>
              <a:rPr lang="en-AU" altLang="en-US" sz="2800" b="1" i="1" dirty="0" smtClean="0"/>
              <a:t>	- </a:t>
            </a:r>
            <a:r>
              <a:rPr lang="en-AU" altLang="en-US" sz="2800" b="1" i="1" dirty="0" smtClean="0">
                <a:solidFill>
                  <a:srgbClr val="FF0000"/>
                </a:solidFill>
              </a:rPr>
              <a:t>assess</a:t>
            </a:r>
            <a:r>
              <a:rPr lang="en-AU" altLang="en-US" sz="2800" b="1" i="1" dirty="0" smtClean="0"/>
              <a:t> existing data and plan experiments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19929" y="118964"/>
            <a:ext cx="8916567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METHODOLOGY needed</a:t>
            </a:r>
            <a:r>
              <a:rPr kumimoji="0" lang="en-AU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for complex systems – I</a:t>
            </a:r>
            <a:r>
              <a:rPr kumimoji="0" lang="en-AU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ntegrated and iterative thermodynamic modelling and experimental studies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2420938" y="2838450"/>
            <a:ext cx="5319712" cy="8794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Experiments on low order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systems</a:t>
            </a:r>
            <a:b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- fundamental knowledge</a:t>
            </a: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579438" y="3990975"/>
            <a:ext cx="7161212" cy="8794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Experiments on multi-component systems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- usually in support of industrial processes</a:t>
            </a:r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606675" y="5084763"/>
            <a:ext cx="5133975" cy="8794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Thermodynamic modelling</a:t>
            </a:r>
            <a:b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- 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final database</a:t>
            </a:r>
            <a:r>
              <a:rPr kumimoji="0" lang="en-AU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development</a:t>
            </a:r>
          </a:p>
        </p:txBody>
      </p:sp>
      <p:sp>
        <p:nvSpPr>
          <p:cNvPr id="27657" name="Freeform 7"/>
          <p:cNvSpPr>
            <a:spLocks/>
          </p:cNvSpPr>
          <p:nvPr/>
        </p:nvSpPr>
        <p:spPr bwMode="auto">
          <a:xfrm>
            <a:off x="7705725" y="2476500"/>
            <a:ext cx="914400" cy="722313"/>
          </a:xfrm>
          <a:custGeom>
            <a:avLst/>
            <a:gdLst>
              <a:gd name="T0" fmla="*/ 2147483646 w 576"/>
              <a:gd name="T1" fmla="*/ 0 h 341"/>
              <a:gd name="T2" fmla="*/ 0 w 576"/>
              <a:gd name="T3" fmla="*/ 2147483646 h 341"/>
              <a:gd name="T4" fmla="*/ 0 60000 65536"/>
              <a:gd name="T5" fmla="*/ 0 60000 65536"/>
              <a:gd name="T6" fmla="*/ 0 w 576"/>
              <a:gd name="T7" fmla="*/ 0 h 341"/>
              <a:gd name="T8" fmla="*/ 576 w 576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341">
                <a:moveTo>
                  <a:pt x="52" y="0"/>
                </a:moveTo>
                <a:cubicBezTo>
                  <a:pt x="576" y="0"/>
                  <a:pt x="560" y="341"/>
                  <a:pt x="0" y="309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100013" y="2268538"/>
            <a:ext cx="2468562" cy="3390900"/>
          </a:xfrm>
          <a:custGeom>
            <a:avLst/>
            <a:gdLst>
              <a:gd name="T0" fmla="*/ 2147483646 w 1555"/>
              <a:gd name="T1" fmla="*/ 2147483646 h 2136"/>
              <a:gd name="T2" fmla="*/ 2147483646 w 1555"/>
              <a:gd name="T3" fmla="*/ 2147483646 h 2136"/>
              <a:gd name="T4" fmla="*/ 2147483646 w 1555"/>
              <a:gd name="T5" fmla="*/ 0 h 2136"/>
              <a:gd name="T6" fmla="*/ 0 60000 65536"/>
              <a:gd name="T7" fmla="*/ 0 60000 65536"/>
              <a:gd name="T8" fmla="*/ 0 60000 65536"/>
              <a:gd name="T9" fmla="*/ 0 w 1555"/>
              <a:gd name="T10" fmla="*/ 0 h 2136"/>
              <a:gd name="T11" fmla="*/ 1555 w 1555"/>
              <a:gd name="T12" fmla="*/ 2136 h 2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5" h="2136">
                <a:moveTo>
                  <a:pt x="1555" y="2136"/>
                </a:moveTo>
                <a:cubicBezTo>
                  <a:pt x="99" y="2136"/>
                  <a:pt x="74" y="1382"/>
                  <a:pt x="68" y="969"/>
                </a:cubicBezTo>
                <a:cubicBezTo>
                  <a:pt x="62" y="556"/>
                  <a:pt x="0" y="63"/>
                  <a:pt x="272" y="0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9" name="Freeform 12"/>
          <p:cNvSpPr>
            <a:spLocks/>
          </p:cNvSpPr>
          <p:nvPr/>
        </p:nvSpPr>
        <p:spPr bwMode="auto">
          <a:xfrm>
            <a:off x="7667625" y="3592513"/>
            <a:ext cx="914400" cy="685800"/>
          </a:xfrm>
          <a:custGeom>
            <a:avLst/>
            <a:gdLst>
              <a:gd name="T0" fmla="*/ 2147483646 w 576"/>
              <a:gd name="T1" fmla="*/ 0 h 341"/>
              <a:gd name="T2" fmla="*/ 0 w 576"/>
              <a:gd name="T3" fmla="*/ 2147483646 h 341"/>
              <a:gd name="T4" fmla="*/ 0 60000 65536"/>
              <a:gd name="T5" fmla="*/ 0 60000 65536"/>
              <a:gd name="T6" fmla="*/ 0 w 576"/>
              <a:gd name="T7" fmla="*/ 0 h 341"/>
              <a:gd name="T8" fmla="*/ 576 w 576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341">
                <a:moveTo>
                  <a:pt x="52" y="0"/>
                </a:moveTo>
                <a:cubicBezTo>
                  <a:pt x="576" y="0"/>
                  <a:pt x="560" y="341"/>
                  <a:pt x="0" y="309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60" name="Freeform 13"/>
          <p:cNvSpPr>
            <a:spLocks/>
          </p:cNvSpPr>
          <p:nvPr/>
        </p:nvSpPr>
        <p:spPr bwMode="auto">
          <a:xfrm>
            <a:off x="7667625" y="4783138"/>
            <a:ext cx="914400" cy="719137"/>
          </a:xfrm>
          <a:custGeom>
            <a:avLst/>
            <a:gdLst>
              <a:gd name="T0" fmla="*/ 2147483646 w 576"/>
              <a:gd name="T1" fmla="*/ 0 h 341"/>
              <a:gd name="T2" fmla="*/ 0 w 576"/>
              <a:gd name="T3" fmla="*/ 2147483646 h 341"/>
              <a:gd name="T4" fmla="*/ 0 60000 65536"/>
              <a:gd name="T5" fmla="*/ 0 60000 65536"/>
              <a:gd name="T6" fmla="*/ 0 w 576"/>
              <a:gd name="T7" fmla="*/ 0 h 341"/>
              <a:gd name="T8" fmla="*/ 576 w 576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341">
                <a:moveTo>
                  <a:pt x="52" y="0"/>
                </a:moveTo>
                <a:cubicBezTo>
                  <a:pt x="576" y="0"/>
                  <a:pt x="560" y="341"/>
                  <a:pt x="0" y="309"/>
                </a:cubicBez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5148263" y="5949950"/>
            <a:ext cx="0" cy="792163"/>
          </a:xfrm>
          <a:prstGeom prst="line">
            <a:avLst/>
          </a:prstGeom>
          <a:noFill/>
          <a:ln w="254000">
            <a:solidFill>
              <a:srgbClr val="0000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JXA-8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37097"/>
            <a:ext cx="410368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91358" y="836712"/>
            <a:ext cx="5545138" cy="1513679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0" tIns="0" rIns="0" bIns="3600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dirty="0" smtClean="0">
                <a:solidFill>
                  <a:srgbClr val="0033CC"/>
                </a:solidFill>
                <a:cs typeface="Arial" panose="020B0604020202020204" pitchFamily="34" charset="0"/>
              </a:rPr>
              <a:t>INTEGRATED</a:t>
            </a:r>
            <a:endParaRPr lang="en-AU" altLang="en-US" sz="2400" dirty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400" dirty="0">
                <a:solidFill>
                  <a:srgbClr val="0033CC"/>
                </a:solidFill>
                <a:cs typeface="Arial" panose="020B0604020202020204" pitchFamily="34" charset="0"/>
              </a:rPr>
              <a:t>EXPERIMENTAL </a:t>
            </a:r>
            <a:r>
              <a:rPr lang="en-AU" altLang="en-US" sz="2400" dirty="0" smtClean="0">
                <a:solidFill>
                  <a:srgbClr val="0033CC"/>
                </a:solidFill>
                <a:cs typeface="Arial" panose="020B0604020202020204" pitchFamily="34" charset="0"/>
              </a:rPr>
              <a:t>AND</a:t>
            </a:r>
            <a:endParaRPr lang="en-AU" altLang="en-US" sz="2400" dirty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400" dirty="0">
                <a:solidFill>
                  <a:srgbClr val="0033CC"/>
                </a:solidFill>
                <a:cs typeface="Arial" panose="020B0604020202020204" pitchFamily="34" charset="0"/>
              </a:rPr>
              <a:t>THERMODYNAMIC MODELLING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dirty="0">
                <a:solidFill>
                  <a:srgbClr val="0033CC"/>
                </a:solidFill>
                <a:cs typeface="Arial" panose="020B0604020202020204" pitchFamily="34" charset="0"/>
              </a:rPr>
              <a:t>	STUDIES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068960"/>
            <a:ext cx="3695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2987675" y="4652963"/>
            <a:ext cx="1655763" cy="936625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35896" y="253910"/>
            <a:ext cx="5507405" cy="467239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0" tIns="0" rIns="0" bIns="3600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dirty="0" smtClean="0">
                <a:solidFill>
                  <a:srgbClr val="3333FF"/>
                </a:solidFill>
                <a:cs typeface="Arial" panose="020B0604020202020204" pitchFamily="34" charset="0"/>
              </a:rPr>
              <a:t>PYROSEARCH</a:t>
            </a:r>
            <a:r>
              <a:rPr lang="en-A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altLang="en-US" sz="2800" i="0" dirty="0">
                <a:solidFill>
                  <a:srgbClr val="0000FF"/>
                </a:solidFill>
              </a:rPr>
              <a:t>METHODOLOGY </a:t>
            </a:r>
            <a:endParaRPr lang="en-AU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3096306" cy="18830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3600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20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i="0" dirty="0" smtClean="0">
                <a:solidFill>
                  <a:srgbClr val="FF0000"/>
                </a:solidFill>
                <a:cs typeface="Arial" panose="020B0604020202020204" pitchFamily="34" charset="0"/>
              </a:rPr>
              <a:t>New advanced   micro-analytical tools</a:t>
            </a:r>
            <a:r>
              <a:rPr lang="en-AU" altLang="en-US" sz="2400" i="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altLang="en-US" sz="2400" i="0" dirty="0" smtClean="0">
                <a:solidFill>
                  <a:srgbClr val="FF0000"/>
                </a:solidFill>
                <a:cs typeface="Arial" panose="020B0604020202020204" pitchFamily="34" charset="0"/>
              </a:rPr>
              <a:t>and  experimental methodologies,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i="0" dirty="0" smtClean="0">
                <a:solidFill>
                  <a:srgbClr val="FF0000"/>
                </a:solidFill>
                <a:cs typeface="Arial" panose="020B0604020202020204" pitchFamily="34" charset="0"/>
              </a:rPr>
              <a:t> EPMA, LA-ICP-MS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5556" y="6074734"/>
            <a:ext cx="4167548" cy="77501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3600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20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i="0" dirty="0" smtClean="0">
                <a:solidFill>
                  <a:srgbClr val="FF0000"/>
                </a:solidFill>
                <a:cs typeface="Arial" panose="020B0604020202020204" pitchFamily="34" charset="0"/>
              </a:rPr>
              <a:t>New advanced computational and theoretical tools</a:t>
            </a:r>
          </a:p>
        </p:txBody>
      </p:sp>
    </p:spTree>
    <p:extLst>
      <p:ext uri="{BB962C8B-B14F-4D97-AF65-F5344CB8AC3E}">
        <p14:creationId xmlns:p14="http://schemas.microsoft.com/office/powerpoint/2010/main" val="19969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r="48551" b="12215"/>
          <a:stretch/>
        </p:blipFill>
        <p:spPr>
          <a:xfrm>
            <a:off x="5719696" y="1124744"/>
            <a:ext cx="3181354" cy="25647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E1E52-A568-43F8-B123-DB252E081BB9}" type="datetime1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3/04/2017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0A98E-01F7-4AC0-9BDE-8B7D29C02FA2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96716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719513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4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69" y="4077072"/>
            <a:ext cx="344206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966195"/>
              </p:ext>
            </p:extLst>
          </p:nvPr>
        </p:nvGraphicFramePr>
        <p:xfrm>
          <a:off x="179512" y="2204864"/>
          <a:ext cx="61206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26" name="TextBox 10"/>
          <p:cNvSpPr txBox="1">
            <a:spLocks noChangeArrowheads="1"/>
          </p:cNvSpPr>
          <p:nvPr/>
        </p:nvSpPr>
        <p:spPr bwMode="auto">
          <a:xfrm>
            <a:off x="246584" y="1365269"/>
            <a:ext cx="514244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Examples of Laser Ablation ICP-MS microanalysis of minor elements in slag</a:t>
            </a:r>
            <a:endParaRPr kumimoji="0" lang="en-AU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75238" y="287338"/>
            <a:ext cx="906876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AU" altLang="en-US" sz="2800" i="0" dirty="0" smtClean="0">
                <a:solidFill>
                  <a:srgbClr val="0000FF"/>
                </a:solidFill>
              </a:rPr>
              <a:t>	EXPERIMENTAL METHODOLOGY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AU" altLang="en-US" sz="2800" i="0" dirty="0" smtClean="0">
                <a:solidFill>
                  <a:srgbClr val="0000FF"/>
                </a:solidFill>
              </a:rPr>
              <a:t>– microanalysis for minor elements</a:t>
            </a:r>
            <a:r>
              <a:rPr lang="en-AU" altLang="en-US" sz="2800" dirty="0" smtClean="0">
                <a:solidFill>
                  <a:srgbClr val="3333FF"/>
                </a:solidFill>
              </a:rPr>
              <a:t> </a:t>
            </a:r>
            <a:r>
              <a:rPr lang="en-AU" altLang="en-US" sz="2800" i="0" dirty="0" smtClean="0">
                <a:solidFill>
                  <a:srgbClr val="3333FF"/>
                </a:solidFill>
              </a:rPr>
              <a:t>in multi-phase systems</a:t>
            </a:r>
            <a:endParaRPr kumimoji="0" lang="en-AU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96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0C9C51-5A62-491C-A99F-FC6B5D21CB12}" type="datetime1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3/04/2017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47B7D-A2F7-41DB-A0F2-104BD0DFD8DC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07950" y="250917"/>
            <a:ext cx="8555146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AU" altLang="en-US" sz="2800" i="0" dirty="0">
                <a:solidFill>
                  <a:srgbClr val="0000FF"/>
                </a:solidFill>
              </a:rPr>
              <a:t>METHODOLOGY FOR</a:t>
            </a:r>
            <a:r>
              <a:rPr lang="en-AU" altLang="en-AU" sz="2800" i="0" dirty="0">
                <a:solidFill>
                  <a:srgbClr val="0000FF"/>
                </a:solidFill>
                <a:cs typeface="Arial" panose="020B0604020202020204" pitchFamily="34" charset="0"/>
              </a:rPr>
              <a:t> ACCURATE PHASE EQUILIBRIA  MEASUREMENTS</a:t>
            </a:r>
            <a:endParaRPr lang="en-AU" altLang="en-AU" sz="3600" i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293" name="Text Box 77"/>
          <p:cNvSpPr txBox="1">
            <a:spLocks noChangeArrowheads="1"/>
          </p:cNvSpPr>
          <p:nvPr/>
        </p:nvSpPr>
        <p:spPr bwMode="auto">
          <a:xfrm>
            <a:off x="5453821" y="2110261"/>
            <a:ext cx="371239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Independent of original  bulk composition/Crucible interaction/Vaporisation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Enables metal/slag/matte/ 	gas  equilibration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Allows use of substrates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Tests achievement of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	equilibria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Enables phase </a:t>
            </a: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analysis and 	identification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Defines limits of solid </a:t>
            </a: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and liquid solutions </a:t>
            </a: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thermodynamic </a:t>
            </a: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modelling</a:t>
            </a:r>
            <a:endParaRPr kumimoji="0" lang="en-AU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Applicable to multi-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component systems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824"/>
            <a:ext cx="5332639" cy="46083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121182" y="1002265"/>
            <a:ext cx="6960239" cy="110799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High Temperature </a:t>
            </a:r>
            <a:r>
              <a:rPr kumimoji="0" lang="en-AU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Equilibration</a:t>
            </a:r>
            <a:endParaRPr kumimoji="0" lang="en-AU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&gt;&gt;&gt; Quenching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&gt;&gt;&gt; Electron Probe X-ray Microanalysis (EPMA)</a:t>
            </a:r>
          </a:p>
        </p:txBody>
      </p:sp>
    </p:spTree>
    <p:extLst>
      <p:ext uri="{BB962C8B-B14F-4D97-AF65-F5344CB8AC3E}">
        <p14:creationId xmlns:p14="http://schemas.microsoft.com/office/powerpoint/2010/main" val="2035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600" dirty="0">
            <a:solidFill>
              <a:srgbClr val="3333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18279</TotalTime>
  <Words>1930</Words>
  <Application>Microsoft Office PowerPoint</Application>
  <PresentationFormat>On-screen Show (4:3)</PresentationFormat>
  <Paragraphs>380</Paragraphs>
  <Slides>37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Narrow</vt:lpstr>
      <vt:lpstr>Calibri</vt:lpstr>
      <vt:lpstr>MS Mincho</vt:lpstr>
      <vt:lpstr>Symbol</vt:lpstr>
      <vt:lpstr>Tahoma</vt:lpstr>
      <vt:lpstr>Times New Roman</vt:lpstr>
      <vt:lpstr>Wingdings</vt:lpstr>
      <vt:lpstr>Blends</vt:lpstr>
      <vt:lpstr>1_Blends</vt:lpstr>
      <vt:lpstr>Equation</vt:lpstr>
      <vt:lpstr>PowerPoint Presentation</vt:lpstr>
      <vt:lpstr>PowerPoint Presentation</vt:lpstr>
      <vt:lpstr>Introduction  - The slag valorisation process</vt:lpstr>
      <vt:lpstr>PowerPoint Presentation</vt:lpstr>
      <vt:lpstr>PowerPoint Presentation</vt:lpstr>
      <vt:lpstr>● Thermodynamic modelling  - assess existing data and plan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● Thermodynamic modelling  - assess existing data and plan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Ferrite Slags Investigation</dc:title>
  <dc:creator>nikolics</dc:creator>
  <cp:lastModifiedBy>Peter Hayes</cp:lastModifiedBy>
  <cp:revision>572</cp:revision>
  <cp:lastPrinted>2016-11-11T03:10:57Z</cp:lastPrinted>
  <dcterms:created xsi:type="dcterms:W3CDTF">2005-05-23T03:26:43Z</dcterms:created>
  <dcterms:modified xsi:type="dcterms:W3CDTF">2017-04-02T16:38:47Z</dcterms:modified>
</cp:coreProperties>
</file>