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7" r:id="rId1"/>
    <p:sldMasterId id="2147483923" r:id="rId2"/>
  </p:sldMasterIdLst>
  <p:notesMasterIdLst>
    <p:notesMasterId r:id="rId40"/>
  </p:notesMasterIdLst>
  <p:handoutMasterIdLst>
    <p:handoutMasterId r:id="rId41"/>
  </p:handoutMasterIdLst>
  <p:sldIdLst>
    <p:sldId id="844" r:id="rId3"/>
    <p:sldId id="845" r:id="rId4"/>
    <p:sldId id="846" r:id="rId5"/>
    <p:sldId id="847" r:id="rId6"/>
    <p:sldId id="849" r:id="rId7"/>
    <p:sldId id="890" r:id="rId8"/>
    <p:sldId id="880" r:id="rId9"/>
    <p:sldId id="884" r:id="rId10"/>
    <p:sldId id="881" r:id="rId11"/>
    <p:sldId id="851" r:id="rId12"/>
    <p:sldId id="852" r:id="rId13"/>
    <p:sldId id="853" r:id="rId14"/>
    <p:sldId id="877" r:id="rId15"/>
    <p:sldId id="878" r:id="rId16"/>
    <p:sldId id="875" r:id="rId17"/>
    <p:sldId id="876" r:id="rId18"/>
    <p:sldId id="889" r:id="rId19"/>
    <p:sldId id="883" r:id="rId20"/>
    <p:sldId id="885" r:id="rId21"/>
    <p:sldId id="892" r:id="rId22"/>
    <p:sldId id="825" r:id="rId23"/>
    <p:sldId id="858" r:id="rId24"/>
    <p:sldId id="859" r:id="rId25"/>
    <p:sldId id="839" r:id="rId26"/>
    <p:sldId id="861" r:id="rId27"/>
    <p:sldId id="886" r:id="rId28"/>
    <p:sldId id="874" r:id="rId29"/>
    <p:sldId id="840" r:id="rId30"/>
    <p:sldId id="841" r:id="rId31"/>
    <p:sldId id="842" r:id="rId32"/>
    <p:sldId id="871" r:id="rId33"/>
    <p:sldId id="834" r:id="rId34"/>
    <p:sldId id="864" r:id="rId35"/>
    <p:sldId id="869" r:id="rId36"/>
    <p:sldId id="870" r:id="rId37"/>
    <p:sldId id="866" r:id="rId38"/>
    <p:sldId id="888" r:id="rId39"/>
  </p:sldIdLst>
  <p:sldSz cx="9144000" cy="6858000" type="screen4x3"/>
  <p:notesSz cx="6794500" cy="9931400"/>
  <p:defaultTextStyle>
    <a:defPPr>
      <a:defRPr lang="en-AU"/>
    </a:defPPr>
    <a:lvl1pPr algn="l" rtl="0" eaLnBrk="0" fontAlgn="base" hangingPunct="0">
      <a:spcBef>
        <a:spcPct val="0"/>
      </a:spcBef>
      <a:spcAft>
        <a:spcPct val="0"/>
      </a:spcAft>
      <a:defRPr sz="3000" b="1" i="1" kern="1200">
        <a:solidFill>
          <a:srgbClr val="FF0000"/>
        </a:solidFill>
        <a:latin typeface="Times New Roman" panose="02020603050405020304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3000" b="1" i="1" kern="1200">
        <a:solidFill>
          <a:srgbClr val="FF0000"/>
        </a:solidFill>
        <a:latin typeface="Times New Roman" panose="02020603050405020304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3000" b="1" i="1" kern="1200">
        <a:solidFill>
          <a:srgbClr val="FF0000"/>
        </a:solidFill>
        <a:latin typeface="Times New Roman" panose="02020603050405020304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3000" b="1" i="1" kern="1200">
        <a:solidFill>
          <a:srgbClr val="FF0000"/>
        </a:solidFill>
        <a:latin typeface="Times New Roman" panose="02020603050405020304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3000" b="1" i="1" kern="1200">
        <a:solidFill>
          <a:srgbClr val="FF0000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3000" b="1" i="1" kern="1200">
        <a:solidFill>
          <a:srgbClr val="FF0000"/>
        </a:solidFill>
        <a:latin typeface="Times New Roman" panose="02020603050405020304" pitchFamily="18" charset="0"/>
        <a:ea typeface="+mn-ea"/>
        <a:cs typeface="+mn-cs"/>
      </a:defRPr>
    </a:lvl6pPr>
    <a:lvl7pPr marL="2743200" algn="l" defTabSz="914400" rtl="0" eaLnBrk="1" latinLnBrk="0" hangingPunct="1">
      <a:defRPr sz="3000" b="1" i="1" kern="1200">
        <a:solidFill>
          <a:srgbClr val="FF0000"/>
        </a:solidFill>
        <a:latin typeface="Times New Roman" panose="02020603050405020304" pitchFamily="18" charset="0"/>
        <a:ea typeface="+mn-ea"/>
        <a:cs typeface="+mn-cs"/>
      </a:defRPr>
    </a:lvl7pPr>
    <a:lvl8pPr marL="3200400" algn="l" defTabSz="914400" rtl="0" eaLnBrk="1" latinLnBrk="0" hangingPunct="1">
      <a:defRPr sz="3000" b="1" i="1" kern="1200">
        <a:solidFill>
          <a:srgbClr val="FF0000"/>
        </a:solidFill>
        <a:latin typeface="Times New Roman" panose="02020603050405020304" pitchFamily="18" charset="0"/>
        <a:ea typeface="+mn-ea"/>
        <a:cs typeface="+mn-cs"/>
      </a:defRPr>
    </a:lvl8pPr>
    <a:lvl9pPr marL="3657600" algn="l" defTabSz="914400" rtl="0" eaLnBrk="1" latinLnBrk="0" hangingPunct="1">
      <a:defRPr sz="3000" b="1" i="1" kern="1200">
        <a:solidFill>
          <a:srgbClr val="FF0000"/>
        </a:solidFill>
        <a:latin typeface="Times New Roman" panose="02020603050405020304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9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3333FF"/>
    <a:srgbClr val="008000"/>
    <a:srgbClr val="FFCCFF"/>
    <a:srgbClr val="CCFF99"/>
    <a:srgbClr val="5F5F5F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0" autoAdjust="0"/>
    <p:restoredTop sz="94669" autoAdjust="0"/>
  </p:normalViewPr>
  <p:slideViewPr>
    <p:cSldViewPr>
      <p:cViewPr varScale="1">
        <p:scale>
          <a:sx n="69" d="100"/>
          <a:sy n="69" d="100"/>
        </p:scale>
        <p:origin x="1148" y="5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  <p:sld r:id="rId2" collapse="1"/>
      <p:sld r:id="rId3" collapse="1"/>
      <p:sld r:id="rId4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>
      <p:cViewPr varScale="1">
        <p:scale>
          <a:sx n="67" d="100"/>
          <a:sy n="67" d="100"/>
        </p:scale>
        <p:origin x="-2808" y="-102"/>
      </p:cViewPr>
      <p:guideLst>
        <p:guide orient="horz" pos="3129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notesMaster" Target="notesMasters/notesMaster1.xml"/><Relationship Id="rId45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viewProps" Target="viewProps.xml"/></Relationships>
</file>

<file path=ppt/_rels/viewProps.xml.rels><?xml version="1.0" encoding="UTF-8" standalone="yes"?>
<Relationships xmlns="http://schemas.openxmlformats.org/package/2006/relationships"><Relationship Id="rId3" Type="http://schemas.openxmlformats.org/officeDocument/2006/relationships/slide" Target="slides/slide4.xml"/><Relationship Id="rId2" Type="http://schemas.openxmlformats.org/officeDocument/2006/relationships/slide" Target="slides/slide2.xml"/><Relationship Id="rId1" Type="http://schemas.openxmlformats.org/officeDocument/2006/relationships/slide" Target="slides/slide1.xml"/><Relationship Id="rId4" Type="http://schemas.openxmlformats.org/officeDocument/2006/relationships/slide" Target="slides/slide27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oleObject" Target="Book1" TargetMode="External"/><Relationship Id="rId1" Type="http://schemas.openxmlformats.org/officeDocument/2006/relationships/themeOverride" Target="../theme/themeOverrid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21041491421588077"/>
          <c:y val="4.3401859329992375E-2"/>
          <c:w val="0.84003980752405949"/>
          <c:h val="0.80672482819581104"/>
        </c:manualLayout>
      </c:layout>
      <c:scatterChart>
        <c:scatterStyle val="lineMarker"/>
        <c:varyColors val="0"/>
        <c:ser>
          <c:idx val="0"/>
          <c:order val="0"/>
          <c:tx>
            <c:v>Ag</c:v>
          </c:tx>
          <c:spPr>
            <a:ln w="25400" cap="rnd">
              <a:noFill/>
              <a:round/>
            </a:ln>
            <a:effectLst/>
          </c:spPr>
          <c:marker>
            <c:symbol val="circle"/>
            <c:size val="8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trendline>
            <c:spPr>
              <a:ln w="31750" cap="rnd">
                <a:solidFill>
                  <a:schemeClr val="accent1"/>
                </a:solidFill>
                <a:prstDash val="sysDot"/>
              </a:ln>
              <a:effectLst/>
            </c:spPr>
            <c:trendlineType val="power"/>
            <c:forward val="3"/>
            <c:backward val="3"/>
            <c:dispRSqr val="0"/>
            <c:dispEq val="0"/>
          </c:trendline>
          <c:xVal>
            <c:numRef>
              <c:f>Sheet1!$B$1:$E$1</c:f>
              <c:numCache>
                <c:formatCode>General</c:formatCode>
                <c:ptCount val="4"/>
                <c:pt idx="0">
                  <c:v>15</c:v>
                </c:pt>
                <c:pt idx="1">
                  <c:v>30</c:v>
                </c:pt>
                <c:pt idx="2">
                  <c:v>60</c:v>
                </c:pt>
                <c:pt idx="3">
                  <c:v>80</c:v>
                </c:pt>
              </c:numCache>
            </c:numRef>
          </c:xVal>
          <c:yVal>
            <c:numRef>
              <c:f>Sheet1!$B$3:$E$3</c:f>
              <c:numCache>
                <c:formatCode>General</c:formatCode>
                <c:ptCount val="4"/>
                <c:pt idx="0">
                  <c:v>10.1</c:v>
                </c:pt>
                <c:pt idx="1">
                  <c:v>0.03</c:v>
                </c:pt>
                <c:pt idx="2">
                  <c:v>1.0999999999999999E-2</c:v>
                </c:pt>
                <c:pt idx="3">
                  <c:v>2E-3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1857-437F-9722-7C2520601C7B}"/>
            </c:ext>
          </c:extLst>
        </c:ser>
        <c:ser>
          <c:idx val="1"/>
          <c:order val="1"/>
          <c:tx>
            <c:v>Au</c:v>
          </c:tx>
          <c:spPr>
            <a:ln w="25400" cap="rnd">
              <a:noFill/>
              <a:round/>
            </a:ln>
            <a:effectLst/>
          </c:spPr>
          <c:marker>
            <c:symbol val="circle"/>
            <c:size val="8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trendline>
            <c:spPr>
              <a:ln w="34925" cap="rnd">
                <a:solidFill>
                  <a:schemeClr val="accent2"/>
                </a:solidFill>
                <a:prstDash val="sysDot"/>
              </a:ln>
              <a:effectLst/>
            </c:spPr>
            <c:trendlineType val="power"/>
            <c:forward val="3"/>
            <c:backward val="3"/>
            <c:dispRSqr val="0"/>
            <c:dispEq val="0"/>
          </c:trendline>
          <c:xVal>
            <c:numRef>
              <c:f>Sheet1!$B$1:$E$1</c:f>
              <c:numCache>
                <c:formatCode>General</c:formatCode>
                <c:ptCount val="4"/>
                <c:pt idx="0">
                  <c:v>15</c:v>
                </c:pt>
                <c:pt idx="1">
                  <c:v>30</c:v>
                </c:pt>
                <c:pt idx="2">
                  <c:v>60</c:v>
                </c:pt>
                <c:pt idx="3">
                  <c:v>80</c:v>
                </c:pt>
              </c:numCache>
            </c:numRef>
          </c:xVal>
          <c:yVal>
            <c:numRef>
              <c:f>Sheet1!$B$4:$E$4</c:f>
              <c:numCache>
                <c:formatCode>General</c:formatCode>
                <c:ptCount val="4"/>
                <c:pt idx="0">
                  <c:v>9.8000000000000007</c:v>
                </c:pt>
                <c:pt idx="1">
                  <c:v>0.02</c:v>
                </c:pt>
                <c:pt idx="2">
                  <c:v>5.0000000000000001E-3</c:v>
                </c:pt>
                <c:pt idx="3">
                  <c:v>1E-3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1857-437F-9722-7C2520601C7B}"/>
            </c:ext>
          </c:extLst>
        </c:ser>
        <c:ser>
          <c:idx val="2"/>
          <c:order val="2"/>
          <c:tx>
            <c:v>Pb</c:v>
          </c:tx>
          <c:spPr>
            <a:ln w="25400" cap="rnd">
              <a:noFill/>
              <a:round/>
            </a:ln>
            <a:effectLst/>
          </c:spPr>
          <c:marker>
            <c:symbol val="circle"/>
            <c:size val="8"/>
            <c:spPr>
              <a:solidFill>
                <a:srgbClr val="3333FF"/>
              </a:solidFill>
              <a:ln w="9525">
                <a:solidFill>
                  <a:schemeClr val="accent3"/>
                </a:solidFill>
              </a:ln>
              <a:effectLst/>
            </c:spPr>
          </c:marker>
          <c:trendline>
            <c:spPr>
              <a:ln w="38100" cap="rnd">
                <a:solidFill>
                  <a:srgbClr val="FF0000"/>
                </a:solidFill>
                <a:prstDash val="sysDot"/>
              </a:ln>
              <a:effectLst/>
            </c:spPr>
            <c:trendlineType val="power"/>
            <c:forward val="3"/>
            <c:backward val="3"/>
            <c:dispRSqr val="0"/>
            <c:dispEq val="0"/>
          </c:trendline>
          <c:xVal>
            <c:numRef>
              <c:f>Sheet1!$B$1:$E$1</c:f>
              <c:numCache>
                <c:formatCode>General</c:formatCode>
                <c:ptCount val="4"/>
                <c:pt idx="0">
                  <c:v>15</c:v>
                </c:pt>
                <c:pt idx="1">
                  <c:v>30</c:v>
                </c:pt>
                <c:pt idx="2">
                  <c:v>60</c:v>
                </c:pt>
                <c:pt idx="3">
                  <c:v>80</c:v>
                </c:pt>
              </c:numCache>
            </c:numRef>
          </c:xVal>
          <c:yVal>
            <c:numRef>
              <c:f>Sheet1!$B$5:$E$5</c:f>
              <c:numCache>
                <c:formatCode>General</c:formatCode>
                <c:ptCount val="4"/>
                <c:pt idx="0">
                  <c:v>18.899999999999999</c:v>
                </c:pt>
                <c:pt idx="1">
                  <c:v>0.55000000000000004</c:v>
                </c:pt>
                <c:pt idx="2">
                  <c:v>0.13</c:v>
                </c:pt>
                <c:pt idx="3">
                  <c:v>0.05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1857-437F-9722-7C2520601C7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3100800"/>
        <c:axId val="70267264"/>
      </c:scatterChart>
      <c:valAx>
        <c:axId val="43100800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2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AU" sz="2000"/>
                  <a:t>Analysis</a:t>
                </a:r>
                <a:r>
                  <a:rPr lang="en-AU" sz="2000" baseline="0"/>
                  <a:t> spot size (micron)</a:t>
                </a:r>
                <a:endParaRPr lang="en-AU" sz="2000"/>
              </a:p>
            </c:rich>
          </c:tx>
          <c:layout>
            <c:manualLayout>
              <c:xMode val="edge"/>
              <c:yMode val="edge"/>
              <c:x val="0.3445878562512662"/>
              <c:y val="0.92255119801503538"/>
            </c:manualLayout>
          </c:layout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low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0267264"/>
        <c:crosses val="autoZero"/>
        <c:crossBetween val="midCat"/>
      </c:valAx>
      <c:valAx>
        <c:axId val="70267264"/>
        <c:scaling>
          <c:logBase val="10"/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2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AU" sz="2000"/>
                  <a:t>Limit</a:t>
                </a:r>
                <a:r>
                  <a:rPr lang="en-AU" sz="2000" baseline="0"/>
                  <a:t> of detection (ppm)</a:t>
                </a:r>
                <a:endParaRPr lang="en-AU" sz="2000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3100800"/>
        <c:crosses val="autoZero"/>
        <c:crossBetween val="midCat"/>
      </c:valAx>
      <c:spPr>
        <a:solidFill>
          <a:srgbClr val="FFFFFF"/>
        </a:solidFill>
        <a:ln>
          <a:solidFill>
            <a:schemeClr val="tx1"/>
          </a:solidFill>
        </a:ln>
        <a:effectLst/>
      </c:spPr>
    </c:plotArea>
    <c:legend>
      <c:legendPos val="r"/>
      <c:legendEntry>
        <c:idx val="3"/>
        <c:delete val="1"/>
      </c:legendEntry>
      <c:legendEntry>
        <c:idx val="4"/>
        <c:delete val="1"/>
      </c:legendEntry>
      <c:legendEntry>
        <c:idx val="5"/>
        <c:delete val="1"/>
      </c:legendEntry>
      <c:layout>
        <c:manualLayout>
          <c:xMode val="edge"/>
          <c:yMode val="edge"/>
          <c:x val="0.79698555146089201"/>
          <c:y val="0.11973532782510052"/>
          <c:w val="0.11683866524767127"/>
          <c:h val="0.21497814401940896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rgbClr val="FFFFFF"/>
    </a:solidFill>
    <a:ln>
      <a:noFill/>
    </a:ln>
    <a:effectLst/>
  </c:spPr>
  <c:txPr>
    <a:bodyPr/>
    <a:lstStyle/>
    <a:p>
      <a:pPr>
        <a:defRPr/>
      </a:pPr>
      <a:endParaRPr lang="en-US"/>
    </a:p>
  </c:txPr>
  <c:externalData r:id="rId2">
    <c:autoUpdate val="0"/>
  </c:externalData>
</c:chartSpace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26.wmf"/><Relationship Id="rId2" Type="http://schemas.openxmlformats.org/officeDocument/2006/relationships/image" Target="../media/image25.wmf"/><Relationship Id="rId1" Type="http://schemas.openxmlformats.org/officeDocument/2006/relationships/image" Target="../media/image24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44871" cy="4969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33" tIns="46015" rIns="92033" bIns="46015" numCol="1" anchor="t" anchorCtr="0" compatLnSpc="1">
            <a:prstTxWarp prst="textNoShape">
              <a:avLst/>
            </a:prstTxWarp>
          </a:bodyPr>
          <a:lstStyle>
            <a:lvl1pPr algn="l" eaLnBrk="1" hangingPunct="1">
              <a:defRPr sz="1200" b="0" i="0">
                <a:solidFill>
                  <a:schemeClr val="tx1"/>
                </a:solidFill>
                <a:latin typeface="Tahoma" pitchFamily="34" charset="0"/>
              </a:defRPr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11264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31" y="0"/>
            <a:ext cx="2944871" cy="4969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33" tIns="46015" rIns="92033" bIns="46015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 b="0" i="0">
                <a:solidFill>
                  <a:schemeClr val="tx1"/>
                </a:solidFill>
                <a:latin typeface="Tahoma" pitchFamily="34" charset="0"/>
              </a:defRPr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11264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9434432"/>
            <a:ext cx="2944871" cy="4969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33" tIns="46015" rIns="92033" bIns="46015" numCol="1" anchor="b" anchorCtr="0" compatLnSpc="1">
            <a:prstTxWarp prst="textNoShape">
              <a:avLst/>
            </a:prstTxWarp>
          </a:bodyPr>
          <a:lstStyle>
            <a:lvl1pPr algn="l" eaLnBrk="1" hangingPunct="1">
              <a:defRPr sz="1200" b="0" i="0">
                <a:solidFill>
                  <a:schemeClr val="tx1"/>
                </a:solidFill>
                <a:latin typeface="Tahoma" pitchFamily="34" charset="0"/>
              </a:defRPr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11264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31" y="9434432"/>
            <a:ext cx="2944871" cy="4969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33" tIns="46015" rIns="92033" bIns="46015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b="0" i="0">
                <a:solidFill>
                  <a:schemeClr val="tx1"/>
                </a:solidFill>
                <a:latin typeface="Tahoma" panose="020B0604030504040204" pitchFamily="34" charset="0"/>
              </a:defRPr>
            </a:lvl1pPr>
          </a:lstStyle>
          <a:p>
            <a:pPr>
              <a:defRPr/>
            </a:pPr>
            <a:fld id="{0A0E81C3-8EA0-41DA-AB9E-9F21DCC436FE}" type="slidenum">
              <a:rPr lang="en-AU" altLang="en-US"/>
              <a:pPr>
                <a:defRPr/>
              </a:pPr>
              <a:t>‹#›</a:t>
            </a:fld>
            <a:endParaRPr lang="en-AU" altLang="en-US"/>
          </a:p>
        </p:txBody>
      </p:sp>
    </p:spTree>
    <p:extLst>
      <p:ext uri="{BB962C8B-B14F-4D97-AF65-F5344CB8AC3E}">
        <p14:creationId xmlns:p14="http://schemas.microsoft.com/office/powerpoint/2010/main" val="10662642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7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44871" cy="4969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33" tIns="46015" rIns="92033" bIns="46015" numCol="1" anchor="t" anchorCtr="0" compatLnSpc="1">
            <a:prstTxWarp prst="textNoShape">
              <a:avLst/>
            </a:prstTxWarp>
          </a:bodyPr>
          <a:lstStyle>
            <a:lvl1pPr algn="l" eaLnBrk="1" hangingPunct="1">
              <a:defRPr sz="1200" b="0" i="0">
                <a:solidFill>
                  <a:schemeClr val="tx1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070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8028" y="0"/>
            <a:ext cx="2944870" cy="4969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33" tIns="46015" rIns="92033" bIns="46015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 b="0" i="0">
                <a:solidFill>
                  <a:schemeClr val="tx1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2813" y="744538"/>
            <a:ext cx="4967287" cy="37242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070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0573" y="4717215"/>
            <a:ext cx="5433357" cy="44695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33" tIns="46015" rIns="92033" bIns="4601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0071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432834"/>
            <a:ext cx="2944871" cy="4969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33" tIns="46015" rIns="92033" bIns="46015" numCol="1" anchor="b" anchorCtr="0" compatLnSpc="1">
            <a:prstTxWarp prst="textNoShape">
              <a:avLst/>
            </a:prstTxWarp>
          </a:bodyPr>
          <a:lstStyle>
            <a:lvl1pPr algn="l" eaLnBrk="1" hangingPunct="1">
              <a:defRPr sz="1200" b="0" i="0">
                <a:solidFill>
                  <a:schemeClr val="tx1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071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8028" y="9432834"/>
            <a:ext cx="2944870" cy="4969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33" tIns="46015" rIns="92033" bIns="46015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b="0" i="0">
                <a:solidFill>
                  <a:schemeClr val="tx1"/>
                </a:solidFill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4356D64A-7C5B-4560-9A3B-BBC5569846A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3003329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2813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7713" indent="-287338" defTabSz="912813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50938" indent="-230188" defTabSz="912813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11313" indent="-230188" defTabSz="912813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71688" indent="-230188" defTabSz="912813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28888" indent="-230188" defTabSz="9128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86088" indent="-230188" defTabSz="9128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43288" indent="-230188" defTabSz="9128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900488" indent="-230188" defTabSz="9128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23CC014E-2336-42D0-A23C-C3C645E27925}" type="slidenum">
              <a:rPr lang="en-US" altLang="en-US" smtClean="0"/>
              <a:pPr>
                <a:spcBef>
                  <a:spcPct val="0"/>
                </a:spcBef>
              </a:pPr>
              <a:t>15</a:t>
            </a:fld>
            <a:endParaRPr lang="en-US" altLang="en-US" smtClean="0"/>
          </a:p>
        </p:txBody>
      </p:sp>
      <p:sp>
        <p:nvSpPr>
          <p:cNvPr id="184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5988" y="746125"/>
            <a:ext cx="4962525" cy="3721100"/>
          </a:xfrm>
          <a:ln w="12700" cap="flat"/>
        </p:spPr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 lIns="91855" tIns="45926" rIns="91855" bIns="45926"/>
          <a:lstStyle/>
          <a:p>
            <a:pPr eaLnBrk="1" hangingPunct="1"/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325981464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2813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7713" indent="-287338" defTabSz="912813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50938" indent="-230188" defTabSz="912813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11313" indent="-230188" defTabSz="912813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71688" indent="-230188" defTabSz="912813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28888" indent="-230188" defTabSz="9128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86088" indent="-230188" defTabSz="9128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43288" indent="-230188" defTabSz="9128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900488" indent="-230188" defTabSz="9128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23CC014E-2336-42D0-A23C-C3C645E27925}" type="slidenum">
              <a:rPr lang="en-US" altLang="en-US" smtClean="0"/>
              <a:pPr>
                <a:spcBef>
                  <a:spcPct val="0"/>
                </a:spcBef>
              </a:pPr>
              <a:t>16</a:t>
            </a:fld>
            <a:endParaRPr lang="en-US" altLang="en-US" smtClean="0"/>
          </a:p>
        </p:txBody>
      </p:sp>
      <p:sp>
        <p:nvSpPr>
          <p:cNvPr id="184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5988" y="746125"/>
            <a:ext cx="4962525" cy="3721100"/>
          </a:xfrm>
          <a:ln w="12700" cap="flat"/>
        </p:spPr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 lIns="91855" tIns="45926" rIns="91855" bIns="45926"/>
          <a:lstStyle/>
          <a:p>
            <a:pPr eaLnBrk="1" hangingPunct="1"/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389735891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0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8448" indent="-284666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54657" indent="-225494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18438" indent="-225494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82220" indent="-225494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42804" indent="-225494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3003387" indent="-225494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63970" indent="-225494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924553" indent="-225494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921167">
              <a:spcBef>
                <a:spcPct val="0"/>
              </a:spcBef>
            </a:pPr>
            <a:fld id="{5AC68D38-9AFE-4531-BBB5-79B891491B98}" type="slidenum">
              <a:rPr kumimoji="0" lang="en-US" altLang="en-US" sz="1300">
                <a:solidFill>
                  <a:srgbClr val="000000"/>
                </a:solidFill>
              </a:rPr>
              <a:pPr defTabSz="921167">
                <a:spcBef>
                  <a:spcPct val="0"/>
                </a:spcBef>
              </a:pPr>
              <a:t>17</a:t>
            </a:fld>
            <a:endParaRPr kumimoji="0" lang="en-US" altLang="en-US" sz="1300">
              <a:solidFill>
                <a:srgbClr val="000000"/>
              </a:solidFill>
            </a:endParaRPr>
          </a:p>
        </p:txBody>
      </p:sp>
      <p:sp>
        <p:nvSpPr>
          <p:cNvPr id="171011" name="Rectangle 7"/>
          <p:cNvSpPr txBox="1">
            <a:spLocks noGrp="1" noChangeArrowheads="1"/>
          </p:cNvSpPr>
          <p:nvPr/>
        </p:nvSpPr>
        <p:spPr bwMode="auto">
          <a:xfrm>
            <a:off x="4131466" y="9787582"/>
            <a:ext cx="3162653" cy="5161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879" tIns="48438" rIns="96879" bIns="48438" anchor="b"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defTabSz="921167" eaLnBrk="1" hangingPunct="1">
              <a:spcBef>
                <a:spcPct val="0"/>
              </a:spcBef>
            </a:pPr>
            <a:fld id="{35871790-CC65-4E43-94EF-99AA3D3A9932}" type="slidenum">
              <a:rPr kumimoji="0" lang="en-US" altLang="en-US" b="0" i="0">
                <a:solidFill>
                  <a:srgbClr val="000000"/>
                </a:solidFill>
              </a:rPr>
              <a:pPr algn="r" defTabSz="921167" eaLnBrk="1" hangingPunct="1">
                <a:spcBef>
                  <a:spcPct val="0"/>
                </a:spcBef>
              </a:pPr>
              <a:t>17</a:t>
            </a:fld>
            <a:endParaRPr kumimoji="0" lang="en-US" altLang="en-US" b="0" i="0">
              <a:solidFill>
                <a:srgbClr val="000000"/>
              </a:solidFill>
            </a:endParaRPr>
          </a:p>
        </p:txBody>
      </p:sp>
      <p:sp>
        <p:nvSpPr>
          <p:cNvPr id="17101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73150" y="774700"/>
            <a:ext cx="5149850" cy="3862388"/>
          </a:xfrm>
          <a:ln w="12700" cap="flat"/>
        </p:spPr>
      </p:sp>
      <p:sp>
        <p:nvSpPr>
          <p:cNvPr id="17101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616" tIns="48308" rIns="96616" bIns="48308"/>
          <a:lstStyle/>
          <a:p>
            <a:endParaRPr lang="en-US" alt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6887207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08025" indent="-269875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090613" indent="-214313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528763" indent="-214313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966913" indent="-214313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424113" indent="-214313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881313" indent="-214313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338513" indent="-214313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795713" indent="-214313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1BB07359-6DFB-47CA-B3F2-816105F540A0}" type="slidenum">
              <a:rPr kumimoji="0" lang="en-US" altLang="en-US" smtClean="0"/>
              <a:pPr>
                <a:spcBef>
                  <a:spcPct val="0"/>
                </a:spcBef>
              </a:pPr>
              <a:t>21</a:t>
            </a:fld>
            <a:endParaRPr kumimoji="0" lang="en-US" altLang="en-US" smtClean="0"/>
          </a:p>
        </p:txBody>
      </p:sp>
      <p:sp>
        <p:nvSpPr>
          <p:cNvPr id="204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854075" y="746125"/>
            <a:ext cx="4960938" cy="3721100"/>
          </a:xfrm>
          <a:ln w="12700" cap="flat"/>
        </p:spPr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136" tIns="45568" rIns="91136" bIns="45568"/>
          <a:lstStyle/>
          <a:p>
            <a:endParaRPr lang="en-US" alt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147689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2813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7713" indent="-287338" defTabSz="912813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50938" indent="-230188" defTabSz="912813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11313" indent="-230188" defTabSz="912813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71688" indent="-230188" defTabSz="912813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28888" indent="-230188" defTabSz="9128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86088" indent="-230188" defTabSz="9128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43288" indent="-230188" defTabSz="9128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900488" indent="-230188" defTabSz="9128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61036692-D9B8-40EC-9B67-24887B8A8C02}" type="slidenum">
              <a:rPr lang="en-AU" altLang="en-US" smtClean="0"/>
              <a:pPr>
                <a:spcBef>
                  <a:spcPct val="0"/>
                </a:spcBef>
              </a:pPr>
              <a:t>22</a:t>
            </a:fld>
            <a:endParaRPr lang="en-AU" altLang="en-US" smtClean="0"/>
          </a:p>
        </p:txBody>
      </p:sp>
      <p:sp>
        <p:nvSpPr>
          <p:cNvPr id="225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4400" y="744538"/>
            <a:ext cx="4967288" cy="3724275"/>
          </a:xfrm>
          <a:solidFill>
            <a:srgbClr val="FFFFFF"/>
          </a:solidFill>
          <a:ln/>
        </p:spPr>
      </p:sp>
      <p:sp>
        <p:nvSpPr>
          <p:cNvPr id="2253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6463" y="4716463"/>
            <a:ext cx="4981575" cy="44704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/>
            <a:endParaRPr lang="en-AU" altLang="en-AU" smtClean="0"/>
          </a:p>
        </p:txBody>
      </p:sp>
    </p:spTree>
    <p:extLst>
      <p:ext uri="{BB962C8B-B14F-4D97-AF65-F5344CB8AC3E}">
        <p14:creationId xmlns:p14="http://schemas.microsoft.com/office/powerpoint/2010/main" val="141191702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2813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7713" indent="-287338" defTabSz="912813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50938" indent="-230188" defTabSz="912813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11313" indent="-230188" defTabSz="912813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71688" indent="-230188" defTabSz="912813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28888" indent="-230188" defTabSz="9128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86088" indent="-230188" defTabSz="9128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43288" indent="-230188" defTabSz="9128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900488" indent="-230188" defTabSz="9128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00033A9D-25F6-4B70-A5C0-2B78F7D9572F}" type="slidenum">
              <a:rPr lang="en-AU" altLang="en-US" smtClean="0"/>
              <a:pPr>
                <a:spcBef>
                  <a:spcPct val="0"/>
                </a:spcBef>
              </a:pPr>
              <a:t>23</a:t>
            </a:fld>
            <a:endParaRPr lang="en-AU" altLang="en-US" smtClean="0"/>
          </a:p>
        </p:txBody>
      </p:sp>
      <p:sp>
        <p:nvSpPr>
          <p:cNvPr id="245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4400" y="744538"/>
            <a:ext cx="4967288" cy="3724275"/>
          </a:xfrm>
          <a:solidFill>
            <a:srgbClr val="FFFFFF"/>
          </a:solidFill>
          <a:ln/>
        </p:spPr>
      </p:sp>
      <p:sp>
        <p:nvSpPr>
          <p:cNvPr id="2458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6463" y="4716463"/>
            <a:ext cx="4981575" cy="44704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/>
            <a:endParaRPr lang="en-AU" altLang="en-AU" smtClean="0"/>
          </a:p>
        </p:txBody>
      </p:sp>
    </p:spTree>
    <p:extLst>
      <p:ext uri="{BB962C8B-B14F-4D97-AF65-F5344CB8AC3E}">
        <p14:creationId xmlns:p14="http://schemas.microsoft.com/office/powerpoint/2010/main" val="210837505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4563">
              <a:defRPr sz="3000" b="1" i="1">
                <a:solidFill>
                  <a:srgbClr val="FF0000"/>
                </a:solidFill>
                <a:latin typeface="Times New Roman" panose="02020603050405020304" pitchFamily="18" charset="0"/>
              </a:defRPr>
            </a:lvl1pPr>
            <a:lvl2pPr marL="773113" indent="-295275" defTabSz="944563">
              <a:defRPr sz="3000" b="1" i="1">
                <a:solidFill>
                  <a:srgbClr val="FF0000"/>
                </a:solidFill>
                <a:latin typeface="Times New Roman" panose="02020603050405020304" pitchFamily="18" charset="0"/>
              </a:defRPr>
            </a:lvl2pPr>
            <a:lvl3pPr marL="1190625" indent="-236538" defTabSz="944563">
              <a:defRPr sz="3000" b="1" i="1">
                <a:solidFill>
                  <a:srgbClr val="FF0000"/>
                </a:solidFill>
                <a:latin typeface="Times New Roman" panose="02020603050405020304" pitchFamily="18" charset="0"/>
              </a:defRPr>
            </a:lvl3pPr>
            <a:lvl4pPr marL="1668463" indent="-236538" defTabSz="944563">
              <a:defRPr sz="3000" b="1" i="1">
                <a:solidFill>
                  <a:srgbClr val="FF0000"/>
                </a:solidFill>
                <a:latin typeface="Times New Roman" panose="02020603050405020304" pitchFamily="18" charset="0"/>
              </a:defRPr>
            </a:lvl4pPr>
            <a:lvl5pPr marL="2144713" indent="-236538" defTabSz="944563">
              <a:defRPr sz="3000" b="1" i="1">
                <a:solidFill>
                  <a:srgbClr val="FF0000"/>
                </a:solidFill>
                <a:latin typeface="Times New Roman" panose="02020603050405020304" pitchFamily="18" charset="0"/>
              </a:defRPr>
            </a:lvl5pPr>
            <a:lvl6pPr marL="2601913" indent="-236538" defTabSz="944563" eaLnBrk="0" fontAlgn="base" hangingPunct="0">
              <a:spcBef>
                <a:spcPct val="0"/>
              </a:spcBef>
              <a:spcAft>
                <a:spcPct val="0"/>
              </a:spcAft>
              <a:defRPr sz="3000" b="1" i="1">
                <a:solidFill>
                  <a:srgbClr val="FF0000"/>
                </a:solidFill>
                <a:latin typeface="Times New Roman" panose="02020603050405020304" pitchFamily="18" charset="0"/>
              </a:defRPr>
            </a:lvl6pPr>
            <a:lvl7pPr marL="3059113" indent="-236538" defTabSz="944563" eaLnBrk="0" fontAlgn="base" hangingPunct="0">
              <a:spcBef>
                <a:spcPct val="0"/>
              </a:spcBef>
              <a:spcAft>
                <a:spcPct val="0"/>
              </a:spcAft>
              <a:defRPr sz="3000" b="1" i="1">
                <a:solidFill>
                  <a:srgbClr val="FF0000"/>
                </a:solidFill>
                <a:latin typeface="Times New Roman" panose="02020603050405020304" pitchFamily="18" charset="0"/>
              </a:defRPr>
            </a:lvl7pPr>
            <a:lvl8pPr marL="3516313" indent="-236538" defTabSz="944563" eaLnBrk="0" fontAlgn="base" hangingPunct="0">
              <a:spcBef>
                <a:spcPct val="0"/>
              </a:spcBef>
              <a:spcAft>
                <a:spcPct val="0"/>
              </a:spcAft>
              <a:defRPr sz="3000" b="1" i="1">
                <a:solidFill>
                  <a:srgbClr val="FF0000"/>
                </a:solidFill>
                <a:latin typeface="Times New Roman" panose="02020603050405020304" pitchFamily="18" charset="0"/>
              </a:defRPr>
            </a:lvl8pPr>
            <a:lvl9pPr marL="3973513" indent="-236538" defTabSz="944563" eaLnBrk="0" fontAlgn="base" hangingPunct="0">
              <a:spcBef>
                <a:spcPct val="0"/>
              </a:spcBef>
              <a:spcAft>
                <a:spcPct val="0"/>
              </a:spcAft>
              <a:defRPr sz="3000" b="1" i="1">
                <a:solidFill>
                  <a:srgbClr val="FF0000"/>
                </a:solidFill>
                <a:latin typeface="Times New Roman" panose="02020603050405020304" pitchFamily="18" charset="0"/>
              </a:defRPr>
            </a:lvl9pPr>
          </a:lstStyle>
          <a:p>
            <a:fld id="{5339BCFB-52DE-4C61-B7C5-9D2A65904801}" type="slidenum">
              <a:rPr lang="en-AU" altLang="en-US" sz="1300" b="0" i="0" smtClean="0">
                <a:solidFill>
                  <a:schemeClr val="tx1"/>
                </a:solidFill>
                <a:cs typeface="Times New Roman" panose="02020603050405020304" pitchFamily="18" charset="0"/>
              </a:rPr>
              <a:pPr/>
              <a:t>24</a:t>
            </a:fld>
            <a:endParaRPr lang="en-AU" altLang="en-US" sz="1300" b="0" i="0" smtClean="0">
              <a:solidFill>
                <a:schemeClr val="tx1"/>
              </a:solidFill>
              <a:cs typeface="Times New Roman" panose="02020603050405020304" pitchFamily="18" charset="0"/>
            </a:endParaRPr>
          </a:p>
        </p:txBody>
      </p:sp>
      <p:sp>
        <p:nvSpPr>
          <p:cNvPr id="204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0600" y="766763"/>
            <a:ext cx="5119688" cy="3838575"/>
          </a:xfrm>
          <a:solidFill>
            <a:srgbClr val="FFFFFF"/>
          </a:solidFill>
          <a:ln/>
        </p:spPr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44563" y="4859338"/>
            <a:ext cx="5210175" cy="4608512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AU" altLang="en-AU" smtClean="0"/>
          </a:p>
        </p:txBody>
      </p:sp>
    </p:spTree>
    <p:extLst>
      <p:ext uri="{BB962C8B-B14F-4D97-AF65-F5344CB8AC3E}">
        <p14:creationId xmlns:p14="http://schemas.microsoft.com/office/powerpoint/2010/main" val="170496737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>
              <a:defRPr sz="2400" b="1" i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7713" indent="-287338" defTabSz="912813">
              <a:defRPr sz="2400" b="1" i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50938" indent="-230188" defTabSz="912813">
              <a:defRPr sz="2400" b="1" i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11313" indent="-230188" defTabSz="912813">
              <a:defRPr sz="2400" b="1" i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71688" indent="-230188" defTabSz="912813">
              <a:defRPr sz="2400" b="1" i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28888" indent="-230188" defTabSz="912813" eaLnBrk="0" fontAlgn="base" hangingPunct="0">
              <a:spcBef>
                <a:spcPct val="0"/>
              </a:spcBef>
              <a:spcAft>
                <a:spcPct val="0"/>
              </a:spcAft>
              <a:defRPr sz="2400" b="1" i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86088" indent="-230188" defTabSz="912813" eaLnBrk="0" fontAlgn="base" hangingPunct="0">
              <a:spcBef>
                <a:spcPct val="0"/>
              </a:spcBef>
              <a:spcAft>
                <a:spcPct val="0"/>
              </a:spcAft>
              <a:defRPr sz="2400" b="1" i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43288" indent="-230188" defTabSz="912813" eaLnBrk="0" fontAlgn="base" hangingPunct="0">
              <a:spcBef>
                <a:spcPct val="0"/>
              </a:spcBef>
              <a:spcAft>
                <a:spcPct val="0"/>
              </a:spcAft>
              <a:defRPr sz="2400" b="1" i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900488" indent="-230188" defTabSz="912813" eaLnBrk="0" fontAlgn="base" hangingPunct="0">
              <a:spcBef>
                <a:spcPct val="0"/>
              </a:spcBef>
              <a:spcAft>
                <a:spcPct val="0"/>
              </a:spcAft>
              <a:defRPr sz="2400" b="1" i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697F3542-E140-4446-90A0-198C9731BF66}" type="slidenum">
              <a:rPr lang="en-AU" altLang="en-US" sz="1200" b="0" i="0" smtClean="0">
                <a:cs typeface="Times New Roman" panose="02020603050405020304" pitchFamily="18" charset="0"/>
              </a:rPr>
              <a:pPr/>
              <a:t>32</a:t>
            </a:fld>
            <a:endParaRPr lang="en-AU" altLang="en-US" sz="1200" b="0" i="0" smtClean="0">
              <a:cs typeface="Times New Roman" panose="02020603050405020304" pitchFamily="18" charset="0"/>
            </a:endParaRPr>
          </a:p>
        </p:txBody>
      </p:sp>
      <p:sp>
        <p:nvSpPr>
          <p:cNvPr id="296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63613" y="739775"/>
            <a:ext cx="4937125" cy="3702050"/>
          </a:xfrm>
          <a:solidFill>
            <a:srgbClr val="FFFFFF"/>
          </a:solidFill>
          <a:ln/>
        </p:spPr>
      </p:sp>
      <p:sp>
        <p:nvSpPr>
          <p:cNvPr id="2970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686300"/>
            <a:ext cx="5033963" cy="4443413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AU" altLang="en-AU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6529601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2813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7713" indent="-287338" defTabSz="912813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50938" indent="-230188" defTabSz="912813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11313" indent="-230188" defTabSz="912813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71688" indent="-230188" defTabSz="912813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28888" indent="-230188" defTabSz="9128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86088" indent="-230188" defTabSz="9128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43288" indent="-230188" defTabSz="9128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900488" indent="-230188" defTabSz="9128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C37119E7-F304-4128-92B2-41F1D6F1E87A}" type="slidenum">
              <a:rPr lang="en-AU" altLang="en-US" smtClean="0"/>
              <a:pPr>
                <a:spcBef>
                  <a:spcPct val="0"/>
                </a:spcBef>
              </a:pPr>
              <a:t>33</a:t>
            </a:fld>
            <a:endParaRPr lang="en-AU" altLang="en-US" smtClean="0"/>
          </a:p>
        </p:txBody>
      </p:sp>
      <p:sp>
        <p:nvSpPr>
          <p:cNvPr id="327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4400" y="744538"/>
            <a:ext cx="4967288" cy="3724275"/>
          </a:xfrm>
          <a:solidFill>
            <a:srgbClr val="FFFFFF"/>
          </a:solidFill>
          <a:ln/>
        </p:spPr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6463" y="4716463"/>
            <a:ext cx="4981575" cy="44704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/>
            <a:endParaRPr lang="en-AU" altLang="en-AU" smtClean="0"/>
          </a:p>
        </p:txBody>
      </p:sp>
    </p:spTree>
    <p:extLst>
      <p:ext uri="{BB962C8B-B14F-4D97-AF65-F5344CB8AC3E}">
        <p14:creationId xmlns:p14="http://schemas.microsoft.com/office/powerpoint/2010/main" val="36629480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7"/>
          <p:cNvSpPr>
            <a:spLocks noChangeArrowheads="1"/>
          </p:cNvSpPr>
          <p:nvPr userDrawn="1"/>
        </p:nvSpPr>
        <p:spPr bwMode="auto">
          <a:xfrm>
            <a:off x="152400" y="152400"/>
            <a:ext cx="8839200" cy="6553200"/>
          </a:xfrm>
          <a:prstGeom prst="rect">
            <a:avLst/>
          </a:prstGeom>
          <a:noFill/>
          <a:ln w="9525">
            <a:solidFill>
              <a:srgbClr val="5F5F5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algn="ctr">
              <a:defRPr sz="3000" b="1" i="1">
                <a:solidFill>
                  <a:srgbClr val="FF0000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3000" b="1" i="1">
                <a:solidFill>
                  <a:srgbClr val="FF0000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3000" b="1" i="1">
                <a:solidFill>
                  <a:srgbClr val="FF0000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3000" b="1" i="1">
                <a:solidFill>
                  <a:srgbClr val="FF0000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3000" b="1" i="1">
                <a:solidFill>
                  <a:srgbClr val="FF0000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000" b="1" i="1">
                <a:solidFill>
                  <a:srgbClr val="FF0000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000" b="1" i="1">
                <a:solidFill>
                  <a:srgbClr val="FF0000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000" b="1" i="1">
                <a:solidFill>
                  <a:srgbClr val="FF0000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000" b="1" i="1">
                <a:solidFill>
                  <a:srgbClr val="FF0000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defRPr/>
            </a:pPr>
            <a:endParaRPr lang="en-US" altLang="en-US" smtClean="0"/>
          </a:p>
        </p:txBody>
      </p:sp>
      <p:grpSp>
        <p:nvGrpSpPr>
          <p:cNvPr id="5" name="Group 2"/>
          <p:cNvGrpSpPr>
            <a:grpSpLocks/>
          </p:cNvGrpSpPr>
          <p:nvPr userDrawn="1"/>
        </p:nvGrpSpPr>
        <p:grpSpPr bwMode="auto">
          <a:xfrm>
            <a:off x="0" y="2438400"/>
            <a:ext cx="9009063" cy="1052513"/>
            <a:chOff x="0" y="1536"/>
            <a:chExt cx="5675" cy="663"/>
          </a:xfrm>
        </p:grpSpPr>
        <p:grpSp>
          <p:nvGrpSpPr>
            <p:cNvPr id="6" name="Group 3"/>
            <p:cNvGrpSpPr>
              <a:grpSpLocks/>
            </p:cNvGrpSpPr>
            <p:nvPr userDrawn="1"/>
          </p:nvGrpSpPr>
          <p:grpSpPr bwMode="auto">
            <a:xfrm>
              <a:off x="183" y="1604"/>
              <a:ext cx="448" cy="299"/>
              <a:chOff x="720" y="336"/>
              <a:chExt cx="624" cy="432"/>
            </a:xfrm>
          </p:grpSpPr>
          <p:sp>
            <p:nvSpPr>
              <p:cNvPr id="13" name="Rectangle 4"/>
              <p:cNvSpPr>
                <a:spLocks noChangeArrowheads="1"/>
              </p:cNvSpPr>
              <p:nvPr userDrawn="1"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algn="ctr">
                  <a:defRPr sz="3000" b="1" i="1">
                    <a:solidFill>
                      <a:srgbClr val="FF0000"/>
                    </a:solidFill>
                    <a:latin typeface="Times New Roman" panose="02020603050405020304" pitchFamily="18" charset="0"/>
                  </a:defRPr>
                </a:lvl1pPr>
                <a:lvl2pPr marL="742950" indent="-285750" algn="ctr">
                  <a:defRPr sz="3000" b="1" i="1">
                    <a:solidFill>
                      <a:srgbClr val="FF0000"/>
                    </a:solidFill>
                    <a:latin typeface="Times New Roman" panose="02020603050405020304" pitchFamily="18" charset="0"/>
                  </a:defRPr>
                </a:lvl2pPr>
                <a:lvl3pPr marL="1143000" indent="-228600" algn="ctr">
                  <a:defRPr sz="3000" b="1" i="1">
                    <a:solidFill>
                      <a:srgbClr val="FF0000"/>
                    </a:solidFill>
                    <a:latin typeface="Times New Roman" panose="02020603050405020304" pitchFamily="18" charset="0"/>
                  </a:defRPr>
                </a:lvl3pPr>
                <a:lvl4pPr marL="1600200" indent="-228600" algn="ctr">
                  <a:defRPr sz="3000" b="1" i="1">
                    <a:solidFill>
                      <a:srgbClr val="FF0000"/>
                    </a:solidFill>
                    <a:latin typeface="Times New Roman" panose="02020603050405020304" pitchFamily="18" charset="0"/>
                  </a:defRPr>
                </a:lvl4pPr>
                <a:lvl5pPr marL="2057400" indent="-228600" algn="ctr">
                  <a:defRPr sz="3000" b="1" i="1">
                    <a:solidFill>
                      <a:srgbClr val="FF0000"/>
                    </a:solidFill>
                    <a:latin typeface="Times New Roman" panose="02020603050405020304" pitchFamily="18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3000" b="1" i="1">
                    <a:solidFill>
                      <a:srgbClr val="FF0000"/>
                    </a:solidFill>
                    <a:latin typeface="Times New Roman" panose="02020603050405020304" pitchFamily="18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3000" b="1" i="1">
                    <a:solidFill>
                      <a:srgbClr val="FF0000"/>
                    </a:solidFill>
                    <a:latin typeface="Times New Roman" panose="02020603050405020304" pitchFamily="18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3000" b="1" i="1">
                    <a:solidFill>
                      <a:srgbClr val="FF0000"/>
                    </a:solidFill>
                    <a:latin typeface="Times New Roman" panose="02020603050405020304" pitchFamily="18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3000" b="1" i="1">
                    <a:solidFill>
                      <a:srgbClr val="FF0000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eaLnBrk="1" hangingPunct="1">
                  <a:defRPr/>
                </a:pPr>
                <a:endParaRPr lang="en-US" altLang="en-US" smtClean="0"/>
              </a:p>
            </p:txBody>
          </p:sp>
          <p:sp>
            <p:nvSpPr>
              <p:cNvPr id="14" name="Rectangle 5"/>
              <p:cNvSpPr>
                <a:spLocks noChangeArrowheads="1"/>
              </p:cNvSpPr>
              <p:nvPr userDrawn="1"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algn="ctr">
                  <a:defRPr sz="3000" b="1" i="1">
                    <a:solidFill>
                      <a:srgbClr val="FF0000"/>
                    </a:solidFill>
                    <a:latin typeface="Times New Roman" panose="02020603050405020304" pitchFamily="18" charset="0"/>
                  </a:defRPr>
                </a:lvl1pPr>
                <a:lvl2pPr marL="742950" indent="-285750" algn="ctr">
                  <a:defRPr sz="3000" b="1" i="1">
                    <a:solidFill>
                      <a:srgbClr val="FF0000"/>
                    </a:solidFill>
                    <a:latin typeface="Times New Roman" panose="02020603050405020304" pitchFamily="18" charset="0"/>
                  </a:defRPr>
                </a:lvl2pPr>
                <a:lvl3pPr marL="1143000" indent="-228600" algn="ctr">
                  <a:defRPr sz="3000" b="1" i="1">
                    <a:solidFill>
                      <a:srgbClr val="FF0000"/>
                    </a:solidFill>
                    <a:latin typeface="Times New Roman" panose="02020603050405020304" pitchFamily="18" charset="0"/>
                  </a:defRPr>
                </a:lvl3pPr>
                <a:lvl4pPr marL="1600200" indent="-228600" algn="ctr">
                  <a:defRPr sz="3000" b="1" i="1">
                    <a:solidFill>
                      <a:srgbClr val="FF0000"/>
                    </a:solidFill>
                    <a:latin typeface="Times New Roman" panose="02020603050405020304" pitchFamily="18" charset="0"/>
                  </a:defRPr>
                </a:lvl4pPr>
                <a:lvl5pPr marL="2057400" indent="-228600" algn="ctr">
                  <a:defRPr sz="3000" b="1" i="1">
                    <a:solidFill>
                      <a:srgbClr val="FF0000"/>
                    </a:solidFill>
                    <a:latin typeface="Times New Roman" panose="02020603050405020304" pitchFamily="18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3000" b="1" i="1">
                    <a:solidFill>
                      <a:srgbClr val="FF0000"/>
                    </a:solidFill>
                    <a:latin typeface="Times New Roman" panose="02020603050405020304" pitchFamily="18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3000" b="1" i="1">
                    <a:solidFill>
                      <a:srgbClr val="FF0000"/>
                    </a:solidFill>
                    <a:latin typeface="Times New Roman" panose="02020603050405020304" pitchFamily="18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3000" b="1" i="1">
                    <a:solidFill>
                      <a:srgbClr val="FF0000"/>
                    </a:solidFill>
                    <a:latin typeface="Times New Roman" panose="02020603050405020304" pitchFamily="18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3000" b="1" i="1">
                    <a:solidFill>
                      <a:srgbClr val="FF0000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eaLnBrk="1" hangingPunct="1">
                  <a:defRPr/>
                </a:pPr>
                <a:endParaRPr lang="en-US" altLang="en-US" smtClean="0"/>
              </a:p>
            </p:txBody>
          </p:sp>
        </p:grpSp>
        <p:grpSp>
          <p:nvGrpSpPr>
            <p:cNvPr id="7" name="Group 17"/>
            <p:cNvGrpSpPr>
              <a:grpSpLocks/>
            </p:cNvGrpSpPr>
            <p:nvPr userDrawn="1"/>
          </p:nvGrpSpPr>
          <p:grpSpPr bwMode="auto">
            <a:xfrm>
              <a:off x="261" y="1870"/>
              <a:ext cx="465" cy="299"/>
              <a:chOff x="912" y="2640"/>
              <a:chExt cx="672" cy="432"/>
            </a:xfrm>
          </p:grpSpPr>
          <p:sp>
            <p:nvSpPr>
              <p:cNvPr id="11" name="Rectangle 7"/>
              <p:cNvSpPr>
                <a:spLocks noChangeArrowheads="1"/>
              </p:cNvSpPr>
              <p:nvPr userDrawn="1"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algn="ctr">
                  <a:defRPr sz="3000" b="1" i="1">
                    <a:solidFill>
                      <a:srgbClr val="FF0000"/>
                    </a:solidFill>
                    <a:latin typeface="Times New Roman" panose="02020603050405020304" pitchFamily="18" charset="0"/>
                  </a:defRPr>
                </a:lvl1pPr>
                <a:lvl2pPr marL="742950" indent="-285750" algn="ctr">
                  <a:defRPr sz="3000" b="1" i="1">
                    <a:solidFill>
                      <a:srgbClr val="FF0000"/>
                    </a:solidFill>
                    <a:latin typeface="Times New Roman" panose="02020603050405020304" pitchFamily="18" charset="0"/>
                  </a:defRPr>
                </a:lvl2pPr>
                <a:lvl3pPr marL="1143000" indent="-228600" algn="ctr">
                  <a:defRPr sz="3000" b="1" i="1">
                    <a:solidFill>
                      <a:srgbClr val="FF0000"/>
                    </a:solidFill>
                    <a:latin typeface="Times New Roman" panose="02020603050405020304" pitchFamily="18" charset="0"/>
                  </a:defRPr>
                </a:lvl3pPr>
                <a:lvl4pPr marL="1600200" indent="-228600" algn="ctr">
                  <a:defRPr sz="3000" b="1" i="1">
                    <a:solidFill>
                      <a:srgbClr val="FF0000"/>
                    </a:solidFill>
                    <a:latin typeface="Times New Roman" panose="02020603050405020304" pitchFamily="18" charset="0"/>
                  </a:defRPr>
                </a:lvl4pPr>
                <a:lvl5pPr marL="2057400" indent="-228600" algn="ctr">
                  <a:defRPr sz="3000" b="1" i="1">
                    <a:solidFill>
                      <a:srgbClr val="FF0000"/>
                    </a:solidFill>
                    <a:latin typeface="Times New Roman" panose="02020603050405020304" pitchFamily="18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3000" b="1" i="1">
                    <a:solidFill>
                      <a:srgbClr val="FF0000"/>
                    </a:solidFill>
                    <a:latin typeface="Times New Roman" panose="02020603050405020304" pitchFamily="18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3000" b="1" i="1">
                    <a:solidFill>
                      <a:srgbClr val="FF0000"/>
                    </a:solidFill>
                    <a:latin typeface="Times New Roman" panose="02020603050405020304" pitchFamily="18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3000" b="1" i="1">
                    <a:solidFill>
                      <a:srgbClr val="FF0000"/>
                    </a:solidFill>
                    <a:latin typeface="Times New Roman" panose="02020603050405020304" pitchFamily="18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3000" b="1" i="1">
                    <a:solidFill>
                      <a:srgbClr val="FF0000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eaLnBrk="1" hangingPunct="1">
                  <a:defRPr/>
                </a:pPr>
                <a:endParaRPr lang="en-US" altLang="en-US" smtClean="0"/>
              </a:p>
            </p:txBody>
          </p:sp>
          <p:sp>
            <p:nvSpPr>
              <p:cNvPr id="12" name="Rectangle 8"/>
              <p:cNvSpPr>
                <a:spLocks noChangeArrowheads="1"/>
              </p:cNvSpPr>
              <p:nvPr userDrawn="1"/>
            </p:nvSpPr>
            <p:spPr bwMode="auto">
              <a:xfrm>
                <a:off x="1249" y="2640"/>
                <a:ext cx="335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algn="ctr">
                  <a:defRPr sz="3000" b="1" i="1">
                    <a:solidFill>
                      <a:srgbClr val="FF0000"/>
                    </a:solidFill>
                    <a:latin typeface="Times New Roman" panose="02020603050405020304" pitchFamily="18" charset="0"/>
                  </a:defRPr>
                </a:lvl1pPr>
                <a:lvl2pPr marL="742950" indent="-285750" algn="ctr">
                  <a:defRPr sz="3000" b="1" i="1">
                    <a:solidFill>
                      <a:srgbClr val="FF0000"/>
                    </a:solidFill>
                    <a:latin typeface="Times New Roman" panose="02020603050405020304" pitchFamily="18" charset="0"/>
                  </a:defRPr>
                </a:lvl2pPr>
                <a:lvl3pPr marL="1143000" indent="-228600" algn="ctr">
                  <a:defRPr sz="3000" b="1" i="1">
                    <a:solidFill>
                      <a:srgbClr val="FF0000"/>
                    </a:solidFill>
                    <a:latin typeface="Times New Roman" panose="02020603050405020304" pitchFamily="18" charset="0"/>
                  </a:defRPr>
                </a:lvl3pPr>
                <a:lvl4pPr marL="1600200" indent="-228600" algn="ctr">
                  <a:defRPr sz="3000" b="1" i="1">
                    <a:solidFill>
                      <a:srgbClr val="FF0000"/>
                    </a:solidFill>
                    <a:latin typeface="Times New Roman" panose="02020603050405020304" pitchFamily="18" charset="0"/>
                  </a:defRPr>
                </a:lvl4pPr>
                <a:lvl5pPr marL="2057400" indent="-228600" algn="ctr">
                  <a:defRPr sz="3000" b="1" i="1">
                    <a:solidFill>
                      <a:srgbClr val="FF0000"/>
                    </a:solidFill>
                    <a:latin typeface="Times New Roman" panose="02020603050405020304" pitchFamily="18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3000" b="1" i="1">
                    <a:solidFill>
                      <a:srgbClr val="FF0000"/>
                    </a:solidFill>
                    <a:latin typeface="Times New Roman" panose="02020603050405020304" pitchFamily="18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3000" b="1" i="1">
                    <a:solidFill>
                      <a:srgbClr val="FF0000"/>
                    </a:solidFill>
                    <a:latin typeface="Times New Roman" panose="02020603050405020304" pitchFamily="18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3000" b="1" i="1">
                    <a:solidFill>
                      <a:srgbClr val="FF0000"/>
                    </a:solidFill>
                    <a:latin typeface="Times New Roman" panose="02020603050405020304" pitchFamily="18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3000" b="1" i="1">
                    <a:solidFill>
                      <a:srgbClr val="FF0000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eaLnBrk="1" hangingPunct="1">
                  <a:defRPr/>
                </a:pPr>
                <a:endParaRPr lang="en-US" altLang="en-US" smtClean="0"/>
              </a:p>
            </p:txBody>
          </p:sp>
        </p:grpSp>
        <p:sp>
          <p:nvSpPr>
            <p:cNvPr id="8" name="Rectangle 9"/>
            <p:cNvSpPr>
              <a:spLocks noChangeArrowheads="1"/>
            </p:cNvSpPr>
            <p:nvPr userDrawn="1"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algn="ctr">
                <a:defRPr sz="3000" b="1" i="1">
                  <a:solidFill>
                    <a:srgbClr val="FF0000"/>
                  </a:solidFill>
                  <a:latin typeface="Times New Roman" panose="02020603050405020304" pitchFamily="18" charset="0"/>
                </a:defRPr>
              </a:lvl1pPr>
              <a:lvl2pPr marL="742950" indent="-285750" algn="ctr">
                <a:defRPr sz="3000" b="1" i="1">
                  <a:solidFill>
                    <a:srgbClr val="FF0000"/>
                  </a:solidFill>
                  <a:latin typeface="Times New Roman" panose="02020603050405020304" pitchFamily="18" charset="0"/>
                </a:defRPr>
              </a:lvl2pPr>
              <a:lvl3pPr marL="1143000" indent="-228600" algn="ctr">
                <a:defRPr sz="3000" b="1" i="1">
                  <a:solidFill>
                    <a:srgbClr val="FF0000"/>
                  </a:solidFill>
                  <a:latin typeface="Times New Roman" panose="02020603050405020304" pitchFamily="18" charset="0"/>
                </a:defRPr>
              </a:lvl3pPr>
              <a:lvl4pPr marL="1600200" indent="-228600" algn="ctr">
                <a:defRPr sz="3000" b="1" i="1">
                  <a:solidFill>
                    <a:srgbClr val="FF0000"/>
                  </a:solidFill>
                  <a:latin typeface="Times New Roman" panose="02020603050405020304" pitchFamily="18" charset="0"/>
                </a:defRPr>
              </a:lvl4pPr>
              <a:lvl5pPr marL="2057400" indent="-228600" algn="ctr">
                <a:defRPr sz="3000" b="1" i="1">
                  <a:solidFill>
                    <a:srgbClr val="FF0000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000" b="1" i="1">
                  <a:solidFill>
                    <a:srgbClr val="FF0000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000" b="1" i="1">
                  <a:solidFill>
                    <a:srgbClr val="FF0000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000" b="1" i="1">
                  <a:solidFill>
                    <a:srgbClr val="FF0000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000" b="1" i="1">
                  <a:solidFill>
                    <a:srgbClr val="FF0000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>
                <a:defRPr/>
              </a:pPr>
              <a:endParaRPr lang="en-US" altLang="en-US" smtClean="0"/>
            </a:p>
          </p:txBody>
        </p:sp>
        <p:sp>
          <p:nvSpPr>
            <p:cNvPr id="9" name="Rectangle 10"/>
            <p:cNvSpPr>
              <a:spLocks noChangeArrowheads="1"/>
            </p:cNvSpPr>
            <p:nvPr userDrawn="1"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algn="ctr">
                <a:defRPr sz="3000" b="1" i="1">
                  <a:solidFill>
                    <a:srgbClr val="FF0000"/>
                  </a:solidFill>
                  <a:latin typeface="Times New Roman" panose="02020603050405020304" pitchFamily="18" charset="0"/>
                </a:defRPr>
              </a:lvl1pPr>
              <a:lvl2pPr marL="742950" indent="-285750" algn="ctr">
                <a:defRPr sz="3000" b="1" i="1">
                  <a:solidFill>
                    <a:srgbClr val="FF0000"/>
                  </a:solidFill>
                  <a:latin typeface="Times New Roman" panose="02020603050405020304" pitchFamily="18" charset="0"/>
                </a:defRPr>
              </a:lvl2pPr>
              <a:lvl3pPr marL="1143000" indent="-228600" algn="ctr">
                <a:defRPr sz="3000" b="1" i="1">
                  <a:solidFill>
                    <a:srgbClr val="FF0000"/>
                  </a:solidFill>
                  <a:latin typeface="Times New Roman" panose="02020603050405020304" pitchFamily="18" charset="0"/>
                </a:defRPr>
              </a:lvl3pPr>
              <a:lvl4pPr marL="1600200" indent="-228600" algn="ctr">
                <a:defRPr sz="3000" b="1" i="1">
                  <a:solidFill>
                    <a:srgbClr val="FF0000"/>
                  </a:solidFill>
                  <a:latin typeface="Times New Roman" panose="02020603050405020304" pitchFamily="18" charset="0"/>
                </a:defRPr>
              </a:lvl4pPr>
              <a:lvl5pPr marL="2057400" indent="-228600" algn="ctr">
                <a:defRPr sz="3000" b="1" i="1">
                  <a:solidFill>
                    <a:srgbClr val="FF0000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000" b="1" i="1">
                  <a:solidFill>
                    <a:srgbClr val="FF0000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000" b="1" i="1">
                  <a:solidFill>
                    <a:srgbClr val="FF0000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000" b="1" i="1">
                  <a:solidFill>
                    <a:srgbClr val="FF0000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000" b="1" i="1">
                  <a:solidFill>
                    <a:srgbClr val="FF0000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>
                <a:defRPr/>
              </a:pPr>
              <a:endParaRPr lang="en-US" altLang="en-US" smtClean="0"/>
            </a:p>
          </p:txBody>
        </p:sp>
        <p:sp>
          <p:nvSpPr>
            <p:cNvPr id="10" name="Rectangle 11"/>
            <p:cNvSpPr>
              <a:spLocks noChangeArrowheads="1"/>
            </p:cNvSpPr>
            <p:nvPr userDrawn="1"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algn="ctr">
                <a:defRPr sz="3000" b="1" i="1">
                  <a:solidFill>
                    <a:srgbClr val="FF0000"/>
                  </a:solidFill>
                  <a:latin typeface="Times New Roman" panose="02020603050405020304" pitchFamily="18" charset="0"/>
                </a:defRPr>
              </a:lvl1pPr>
              <a:lvl2pPr marL="742950" indent="-285750" algn="ctr">
                <a:defRPr sz="3000" b="1" i="1">
                  <a:solidFill>
                    <a:srgbClr val="FF0000"/>
                  </a:solidFill>
                  <a:latin typeface="Times New Roman" panose="02020603050405020304" pitchFamily="18" charset="0"/>
                </a:defRPr>
              </a:lvl2pPr>
              <a:lvl3pPr marL="1143000" indent="-228600" algn="ctr">
                <a:defRPr sz="3000" b="1" i="1">
                  <a:solidFill>
                    <a:srgbClr val="FF0000"/>
                  </a:solidFill>
                  <a:latin typeface="Times New Roman" panose="02020603050405020304" pitchFamily="18" charset="0"/>
                </a:defRPr>
              </a:lvl3pPr>
              <a:lvl4pPr marL="1600200" indent="-228600" algn="ctr">
                <a:defRPr sz="3000" b="1" i="1">
                  <a:solidFill>
                    <a:srgbClr val="FF0000"/>
                  </a:solidFill>
                  <a:latin typeface="Times New Roman" panose="02020603050405020304" pitchFamily="18" charset="0"/>
                </a:defRPr>
              </a:lvl4pPr>
              <a:lvl5pPr marL="2057400" indent="-228600" algn="ctr">
                <a:defRPr sz="3000" b="1" i="1">
                  <a:solidFill>
                    <a:srgbClr val="FF0000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000" b="1" i="1">
                  <a:solidFill>
                    <a:srgbClr val="FF0000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000" b="1" i="1">
                  <a:solidFill>
                    <a:srgbClr val="FF0000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000" b="1" i="1">
                  <a:solidFill>
                    <a:srgbClr val="FF0000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000" b="1" i="1">
                  <a:solidFill>
                    <a:srgbClr val="FF0000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>
                <a:defRPr/>
              </a:pPr>
              <a:endParaRPr lang="en-US" altLang="en-US" smtClean="0"/>
            </a:p>
          </p:txBody>
        </p:sp>
      </p:grpSp>
      <p:sp>
        <p:nvSpPr>
          <p:cNvPr id="15" name="Text Box 18"/>
          <p:cNvSpPr txBox="1">
            <a:spLocks noChangeArrowheads="1"/>
          </p:cNvSpPr>
          <p:nvPr userDrawn="1"/>
        </p:nvSpPr>
        <p:spPr bwMode="auto">
          <a:xfrm>
            <a:off x="6858000" y="0"/>
            <a:ext cx="1981200" cy="39687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ctr">
              <a:defRPr sz="3000" b="1" i="1">
                <a:solidFill>
                  <a:srgbClr val="FF0000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3000" b="1" i="1">
                <a:solidFill>
                  <a:srgbClr val="FF0000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3000" b="1" i="1">
                <a:solidFill>
                  <a:srgbClr val="FF0000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3000" b="1" i="1">
                <a:solidFill>
                  <a:srgbClr val="FF0000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3000" b="1" i="1">
                <a:solidFill>
                  <a:srgbClr val="FF0000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000" b="1" i="1">
                <a:solidFill>
                  <a:srgbClr val="FF0000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000" b="1" i="1">
                <a:solidFill>
                  <a:srgbClr val="FF0000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000" b="1" i="1">
                <a:solidFill>
                  <a:srgbClr val="FF0000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000" b="1" i="1">
                <a:solidFill>
                  <a:srgbClr val="FF0000"/>
                </a:solidFill>
                <a:latin typeface="Times New Roman" panose="02020603050405020304" pitchFamily="18" charset="0"/>
              </a:defRPr>
            </a:lvl9pPr>
          </a:lstStyle>
          <a:p>
            <a:pPr algn="l" eaLnBrk="1" hangingPunct="1">
              <a:defRPr/>
            </a:pPr>
            <a:r>
              <a:rPr lang="en-AU" altLang="en-US" sz="2000" b="0" smtClean="0">
                <a:solidFill>
                  <a:srgbClr val="5F5F5F"/>
                </a:solidFill>
              </a:rPr>
              <a:t>PYROSEARCH</a:t>
            </a:r>
          </a:p>
        </p:txBody>
      </p:sp>
      <p:pic>
        <p:nvPicPr>
          <p:cNvPr id="16" name="Picture 19" descr="Uni_Logo"/>
          <p:cNvPicPr>
            <a:picLocks noChangeAspect="1" noChangeArrowheads="1"/>
          </p:cNvPicPr>
          <p:nvPr userDrawn="1"/>
        </p:nvPicPr>
        <p:blipFill>
          <a:blip r:embed="rId2" cstate="print">
            <a:grayscl/>
            <a:biLevel thresh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18238"/>
            <a:ext cx="576263" cy="639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5548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990600" y="18288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AU"/>
              <a:t>Click to edit Master title style</a:t>
            </a:r>
          </a:p>
        </p:txBody>
      </p:sp>
      <p:sp>
        <p:nvSpPr>
          <p:cNvPr id="65549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AU"/>
              <a:t>Click to edit Master subtitle style</a:t>
            </a:r>
          </a:p>
        </p:txBody>
      </p:sp>
      <p:sp>
        <p:nvSpPr>
          <p:cNvPr id="17" name="Rectangle 14"/>
          <p:cNvSpPr>
            <a:spLocks noGrp="1" noChangeArrowheads="1"/>
          </p:cNvSpPr>
          <p:nvPr>
            <p:ph type="dt" sz="half" idx="10"/>
          </p:nvPr>
        </p:nvSpPr>
        <p:spPr>
          <a:xfrm>
            <a:off x="990600" y="6248400"/>
            <a:ext cx="1905000" cy="457200"/>
          </a:xfrm>
        </p:spPr>
        <p:txBody>
          <a:bodyPr bIns="45720"/>
          <a:lstStyle>
            <a:lvl1pPr>
              <a:defRPr sz="1400">
                <a:solidFill>
                  <a:schemeClr val="bg2"/>
                </a:solidFill>
              </a:defRPr>
            </a:lvl1pPr>
          </a:lstStyle>
          <a:p>
            <a:pPr>
              <a:defRPr/>
            </a:pPr>
            <a:fld id="{C9BB28E8-BD68-496B-A43E-0CCB1D5E5E15}" type="datetime1">
              <a:rPr lang="en-AU"/>
              <a:pPr>
                <a:defRPr/>
              </a:pPr>
              <a:t>3/04/2017</a:t>
            </a:fld>
            <a:endParaRPr lang="en-AU"/>
          </a:p>
        </p:txBody>
      </p:sp>
      <p:sp>
        <p:nvSpPr>
          <p:cNvPr id="18" name="Rectangle 15"/>
          <p:cNvSpPr>
            <a:spLocks noGrp="1" noChangeArrowheads="1"/>
          </p:cNvSpPr>
          <p:nvPr>
            <p:ph type="ftr" sz="quarter" idx="11"/>
          </p:nvPr>
        </p:nvSpPr>
        <p:spPr>
          <a:xfrm>
            <a:off x="3429000" y="6248400"/>
            <a:ext cx="28956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19" name="Rectangle 1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858000" y="6248400"/>
            <a:ext cx="1905000" cy="457200"/>
          </a:xfrm>
        </p:spPr>
        <p:txBody>
          <a:bodyPr rIns="91440" bIns="45720"/>
          <a:lstStyle>
            <a:lvl1pPr>
              <a:defRPr sz="1400">
                <a:solidFill>
                  <a:schemeClr val="bg2"/>
                </a:solidFill>
              </a:defRPr>
            </a:lvl1pPr>
          </a:lstStyle>
          <a:p>
            <a:pPr>
              <a:defRPr/>
            </a:pPr>
            <a:fld id="{202A442D-463E-4E4F-A2CC-C919909A4AE6}" type="slidenum">
              <a:rPr lang="en-AU" altLang="en-US"/>
              <a:pPr>
                <a:defRPr/>
              </a:pPr>
              <a:t>‹#›</a:t>
            </a:fld>
            <a:endParaRPr lang="en-AU" altLang="en-US"/>
          </a:p>
        </p:txBody>
      </p:sp>
    </p:spTree>
    <p:extLst>
      <p:ext uri="{BB962C8B-B14F-4D97-AF65-F5344CB8AC3E}">
        <p14:creationId xmlns:p14="http://schemas.microsoft.com/office/powerpoint/2010/main" val="10782699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EF4599-B564-4691-A0D2-B84FF8E255A3}" type="datetime1">
              <a:rPr lang="en-AU"/>
              <a:pPr>
                <a:defRPr/>
              </a:pPr>
              <a:t>3/04/2017</a:t>
            </a:fld>
            <a:endParaRPr lang="en-AU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34EF12-4F61-401B-8504-7AF89F3A7443}" type="slidenum">
              <a:rPr lang="en-AU" altLang="en-US"/>
              <a:pPr>
                <a:defRPr/>
              </a:pPr>
              <a:t>‹#›</a:t>
            </a:fld>
            <a:endParaRPr lang="en-AU" altLang="en-US"/>
          </a:p>
        </p:txBody>
      </p:sp>
    </p:spTree>
    <p:extLst>
      <p:ext uri="{BB962C8B-B14F-4D97-AF65-F5344CB8AC3E}">
        <p14:creationId xmlns:p14="http://schemas.microsoft.com/office/powerpoint/2010/main" val="9135776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38950" y="44450"/>
            <a:ext cx="2000250" cy="60880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4450"/>
            <a:ext cx="5848350" cy="60880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A69C22-39B5-464A-A1A7-5D777BBF7EBE}" type="datetime1">
              <a:rPr lang="en-AU"/>
              <a:pPr>
                <a:defRPr/>
              </a:pPr>
              <a:t>3/04/2017</a:t>
            </a:fld>
            <a:endParaRPr lang="en-AU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AB3BCD-DDC3-4A73-A314-16495067C9D4}" type="slidenum">
              <a:rPr lang="en-AU" altLang="en-US"/>
              <a:pPr>
                <a:defRPr/>
              </a:pPr>
              <a:t>‹#›</a:t>
            </a:fld>
            <a:endParaRPr lang="en-AU" altLang="en-US"/>
          </a:p>
        </p:txBody>
      </p:sp>
    </p:spTree>
    <p:extLst>
      <p:ext uri="{BB962C8B-B14F-4D97-AF65-F5344CB8AC3E}">
        <p14:creationId xmlns:p14="http://schemas.microsoft.com/office/powerpoint/2010/main" val="349535220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838200" y="44450"/>
            <a:ext cx="8001000" cy="60880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3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AD60D1-7F62-4AFC-AD8D-CE3DA0F5C987}" type="datetime1">
              <a:rPr lang="en-AU"/>
              <a:pPr>
                <a:defRPr/>
              </a:pPr>
              <a:t>3/04/2017</a:t>
            </a:fld>
            <a:endParaRPr lang="en-AU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DAE68B-3F7D-4DF1-952C-EEF1C2688B68}" type="slidenum">
              <a:rPr lang="en-AU" altLang="en-US"/>
              <a:pPr>
                <a:defRPr/>
              </a:pPr>
              <a:t>‹#›</a:t>
            </a:fld>
            <a:endParaRPr lang="en-AU" altLang="en-US"/>
          </a:p>
        </p:txBody>
      </p:sp>
    </p:spTree>
    <p:extLst>
      <p:ext uri="{BB962C8B-B14F-4D97-AF65-F5344CB8AC3E}">
        <p14:creationId xmlns:p14="http://schemas.microsoft.com/office/powerpoint/2010/main" val="146452157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44450"/>
            <a:ext cx="8001000" cy="7842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869950" y="1524000"/>
            <a:ext cx="3908425" cy="460851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30775" y="1524000"/>
            <a:ext cx="3908425" cy="460851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4D64B1-CFE5-4CBA-8246-67EA3C6ED7CA}" type="datetime1">
              <a:rPr lang="en-AU"/>
              <a:pPr>
                <a:defRPr/>
              </a:pPr>
              <a:t>3/04/2017</a:t>
            </a:fld>
            <a:endParaRPr lang="en-AU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75D2B5-29D1-48BF-981A-7714E1A76140}" type="slidenum">
              <a:rPr lang="en-AU" altLang="en-US"/>
              <a:pPr>
                <a:defRPr/>
              </a:pPr>
              <a:t>‹#›</a:t>
            </a:fld>
            <a:endParaRPr lang="en-AU" altLang="en-US"/>
          </a:p>
        </p:txBody>
      </p:sp>
    </p:spTree>
    <p:extLst>
      <p:ext uri="{BB962C8B-B14F-4D97-AF65-F5344CB8AC3E}">
        <p14:creationId xmlns:p14="http://schemas.microsoft.com/office/powerpoint/2010/main" val="12431876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7"/>
          <p:cNvSpPr>
            <a:spLocks noChangeArrowheads="1"/>
          </p:cNvSpPr>
          <p:nvPr userDrawn="1"/>
        </p:nvSpPr>
        <p:spPr bwMode="auto">
          <a:xfrm>
            <a:off x="152400" y="152400"/>
            <a:ext cx="8839200" cy="6553200"/>
          </a:xfrm>
          <a:prstGeom prst="rect">
            <a:avLst/>
          </a:prstGeom>
          <a:noFill/>
          <a:ln w="9525">
            <a:solidFill>
              <a:srgbClr val="5F5F5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algn="ctr">
              <a:defRPr sz="2400" b="1" i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 b="1" i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 b="1" i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 b="1" i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 b="1" i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 i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 i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 i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 i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defRPr/>
            </a:pPr>
            <a:endParaRPr lang="en-US" altLang="en-US" smtClean="0"/>
          </a:p>
        </p:txBody>
      </p:sp>
      <p:grpSp>
        <p:nvGrpSpPr>
          <p:cNvPr id="5" name="Group 2"/>
          <p:cNvGrpSpPr>
            <a:grpSpLocks/>
          </p:cNvGrpSpPr>
          <p:nvPr userDrawn="1"/>
        </p:nvGrpSpPr>
        <p:grpSpPr bwMode="auto">
          <a:xfrm>
            <a:off x="0" y="2438400"/>
            <a:ext cx="9009063" cy="1052513"/>
            <a:chOff x="0" y="1536"/>
            <a:chExt cx="5675" cy="663"/>
          </a:xfrm>
        </p:grpSpPr>
        <p:grpSp>
          <p:nvGrpSpPr>
            <p:cNvPr id="6" name="Group 3"/>
            <p:cNvGrpSpPr>
              <a:grpSpLocks/>
            </p:cNvGrpSpPr>
            <p:nvPr userDrawn="1"/>
          </p:nvGrpSpPr>
          <p:grpSpPr bwMode="auto">
            <a:xfrm>
              <a:off x="183" y="1604"/>
              <a:ext cx="448" cy="299"/>
              <a:chOff x="720" y="336"/>
              <a:chExt cx="624" cy="432"/>
            </a:xfrm>
          </p:grpSpPr>
          <p:sp>
            <p:nvSpPr>
              <p:cNvPr id="13" name="Rectangle 4"/>
              <p:cNvSpPr>
                <a:spLocks noChangeArrowheads="1"/>
              </p:cNvSpPr>
              <p:nvPr userDrawn="1"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algn="ctr">
                  <a:defRPr sz="2400" b="1" i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 algn="ctr">
                  <a:defRPr sz="2400" b="1" i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 algn="ctr">
                  <a:defRPr sz="2400" b="1" i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 algn="ctr">
                  <a:defRPr sz="2400" b="1" i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 algn="ctr">
                  <a:defRPr sz="2400" b="1" i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 i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 i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 i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 i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eaLnBrk="1" hangingPunct="1">
                  <a:defRPr/>
                </a:pPr>
                <a:endParaRPr lang="en-US" altLang="en-US" smtClean="0"/>
              </a:p>
            </p:txBody>
          </p:sp>
          <p:sp>
            <p:nvSpPr>
              <p:cNvPr id="14" name="Rectangle 5"/>
              <p:cNvSpPr>
                <a:spLocks noChangeArrowheads="1"/>
              </p:cNvSpPr>
              <p:nvPr userDrawn="1"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algn="ctr">
                  <a:defRPr sz="2400" b="1" i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 algn="ctr">
                  <a:defRPr sz="2400" b="1" i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 algn="ctr">
                  <a:defRPr sz="2400" b="1" i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 algn="ctr">
                  <a:defRPr sz="2400" b="1" i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 algn="ctr">
                  <a:defRPr sz="2400" b="1" i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 i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 i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 i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 i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eaLnBrk="1" hangingPunct="1">
                  <a:defRPr/>
                </a:pPr>
                <a:endParaRPr lang="en-US" altLang="en-US" smtClean="0"/>
              </a:p>
            </p:txBody>
          </p:sp>
        </p:grpSp>
        <p:grpSp>
          <p:nvGrpSpPr>
            <p:cNvPr id="7" name="Group 17"/>
            <p:cNvGrpSpPr>
              <a:grpSpLocks/>
            </p:cNvGrpSpPr>
            <p:nvPr userDrawn="1"/>
          </p:nvGrpSpPr>
          <p:grpSpPr bwMode="auto">
            <a:xfrm>
              <a:off x="261" y="1870"/>
              <a:ext cx="465" cy="299"/>
              <a:chOff x="912" y="2640"/>
              <a:chExt cx="672" cy="432"/>
            </a:xfrm>
          </p:grpSpPr>
          <p:sp>
            <p:nvSpPr>
              <p:cNvPr id="11" name="Rectangle 7"/>
              <p:cNvSpPr>
                <a:spLocks noChangeArrowheads="1"/>
              </p:cNvSpPr>
              <p:nvPr userDrawn="1"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algn="ctr">
                  <a:defRPr sz="2400" b="1" i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 algn="ctr">
                  <a:defRPr sz="2400" b="1" i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 algn="ctr">
                  <a:defRPr sz="2400" b="1" i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 algn="ctr">
                  <a:defRPr sz="2400" b="1" i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 algn="ctr">
                  <a:defRPr sz="2400" b="1" i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 i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 i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 i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 i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eaLnBrk="1" hangingPunct="1">
                  <a:defRPr/>
                </a:pPr>
                <a:endParaRPr lang="en-US" altLang="en-US" smtClean="0"/>
              </a:p>
            </p:txBody>
          </p:sp>
          <p:sp>
            <p:nvSpPr>
              <p:cNvPr id="12" name="Rectangle 8"/>
              <p:cNvSpPr>
                <a:spLocks noChangeArrowheads="1"/>
              </p:cNvSpPr>
              <p:nvPr userDrawn="1"/>
            </p:nvSpPr>
            <p:spPr bwMode="auto">
              <a:xfrm>
                <a:off x="1249" y="2640"/>
                <a:ext cx="335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algn="ctr">
                  <a:defRPr sz="2400" b="1" i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 algn="ctr">
                  <a:defRPr sz="2400" b="1" i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 algn="ctr">
                  <a:defRPr sz="2400" b="1" i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 algn="ctr">
                  <a:defRPr sz="2400" b="1" i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 algn="ctr">
                  <a:defRPr sz="2400" b="1" i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 i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 i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 i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 i="1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eaLnBrk="1" hangingPunct="1">
                  <a:defRPr/>
                </a:pPr>
                <a:endParaRPr lang="en-US" altLang="en-US" smtClean="0"/>
              </a:p>
            </p:txBody>
          </p:sp>
        </p:grpSp>
        <p:sp>
          <p:nvSpPr>
            <p:cNvPr id="8" name="Rectangle 9"/>
            <p:cNvSpPr>
              <a:spLocks noChangeArrowheads="1"/>
            </p:cNvSpPr>
            <p:nvPr userDrawn="1"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algn="ctr">
                <a:defRPr sz="2400"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algn="ctr">
                <a:defRPr sz="2400"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algn="ctr">
                <a:defRPr sz="2400"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algn="ctr">
                <a:defRPr sz="2400"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algn="ctr">
                <a:defRPr sz="2400"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>
                <a:defRPr/>
              </a:pPr>
              <a:endParaRPr lang="en-US" altLang="en-US" smtClean="0"/>
            </a:p>
          </p:txBody>
        </p:sp>
        <p:sp>
          <p:nvSpPr>
            <p:cNvPr id="9" name="Rectangle 10"/>
            <p:cNvSpPr>
              <a:spLocks noChangeArrowheads="1"/>
            </p:cNvSpPr>
            <p:nvPr userDrawn="1"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algn="ctr">
                <a:defRPr sz="2400"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algn="ctr">
                <a:defRPr sz="2400"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algn="ctr">
                <a:defRPr sz="2400"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algn="ctr">
                <a:defRPr sz="2400"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algn="ctr">
                <a:defRPr sz="2400"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>
                <a:defRPr/>
              </a:pPr>
              <a:endParaRPr lang="en-US" altLang="en-US" smtClean="0"/>
            </a:p>
          </p:txBody>
        </p:sp>
        <p:sp>
          <p:nvSpPr>
            <p:cNvPr id="10" name="Rectangle 11"/>
            <p:cNvSpPr>
              <a:spLocks noChangeArrowheads="1"/>
            </p:cNvSpPr>
            <p:nvPr userDrawn="1"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algn="ctr">
                <a:defRPr sz="2400"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algn="ctr">
                <a:defRPr sz="2400"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algn="ctr">
                <a:defRPr sz="2400"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algn="ctr">
                <a:defRPr sz="2400"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algn="ctr">
                <a:defRPr sz="2400"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 i="1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>
                <a:defRPr/>
              </a:pPr>
              <a:endParaRPr lang="en-US" altLang="en-US" smtClean="0"/>
            </a:p>
          </p:txBody>
        </p:sp>
      </p:grpSp>
      <p:sp>
        <p:nvSpPr>
          <p:cNvPr id="15" name="Text Box 18"/>
          <p:cNvSpPr txBox="1">
            <a:spLocks noChangeArrowheads="1"/>
          </p:cNvSpPr>
          <p:nvPr userDrawn="1"/>
        </p:nvSpPr>
        <p:spPr bwMode="auto">
          <a:xfrm>
            <a:off x="6858000" y="0"/>
            <a:ext cx="1981200" cy="39687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ctr">
              <a:defRPr sz="2400" b="1" i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 b="1" i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 b="1" i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 b="1" i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 b="1" i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 i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 i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 i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 i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l" eaLnBrk="1" hangingPunct="1">
              <a:defRPr/>
            </a:pPr>
            <a:r>
              <a:rPr lang="en-AU" altLang="en-US" sz="2000" b="0" smtClean="0">
                <a:solidFill>
                  <a:srgbClr val="5F5F5F"/>
                </a:solidFill>
              </a:rPr>
              <a:t>PYROSEARCH</a:t>
            </a:r>
          </a:p>
        </p:txBody>
      </p:sp>
      <p:pic>
        <p:nvPicPr>
          <p:cNvPr id="16" name="Picture 19" descr="Uni_Logo"/>
          <p:cNvPicPr>
            <a:picLocks noChangeAspect="1" noChangeArrowheads="1"/>
          </p:cNvPicPr>
          <p:nvPr userDrawn="1"/>
        </p:nvPicPr>
        <p:blipFill>
          <a:blip r:embed="rId2" cstate="print">
            <a:grayscl/>
            <a:biLevel thresh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18238"/>
            <a:ext cx="576263" cy="639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5548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990600" y="18288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AU"/>
              <a:t>Click to edit Master title style</a:t>
            </a:r>
          </a:p>
        </p:txBody>
      </p:sp>
      <p:sp>
        <p:nvSpPr>
          <p:cNvPr id="65549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AU"/>
              <a:t>Click to edit Master subtitle style</a:t>
            </a:r>
          </a:p>
        </p:txBody>
      </p:sp>
      <p:sp>
        <p:nvSpPr>
          <p:cNvPr id="17" name="Rectangle 14"/>
          <p:cNvSpPr>
            <a:spLocks noGrp="1" noChangeArrowheads="1"/>
          </p:cNvSpPr>
          <p:nvPr>
            <p:ph type="dt" sz="half" idx="10"/>
          </p:nvPr>
        </p:nvSpPr>
        <p:spPr>
          <a:xfrm>
            <a:off x="990600" y="6248400"/>
            <a:ext cx="1905000" cy="457200"/>
          </a:xfrm>
        </p:spPr>
        <p:txBody>
          <a:bodyPr bIns="45720"/>
          <a:lstStyle>
            <a:lvl1pPr>
              <a:defRPr sz="1400">
                <a:solidFill>
                  <a:schemeClr val="bg2"/>
                </a:solidFill>
              </a:defRPr>
            </a:lvl1pPr>
          </a:lstStyle>
          <a:p>
            <a:pPr>
              <a:defRPr/>
            </a:pPr>
            <a:fld id="{E27556C9-E666-4B0B-9C2D-AF70D9E25934}" type="datetime1">
              <a:rPr lang="en-AU"/>
              <a:pPr>
                <a:defRPr/>
              </a:pPr>
              <a:t>3/04/2017</a:t>
            </a:fld>
            <a:endParaRPr lang="en-AU"/>
          </a:p>
        </p:txBody>
      </p:sp>
      <p:sp>
        <p:nvSpPr>
          <p:cNvPr id="18" name="Rectangle 15"/>
          <p:cNvSpPr>
            <a:spLocks noGrp="1" noChangeArrowheads="1"/>
          </p:cNvSpPr>
          <p:nvPr>
            <p:ph type="ftr" sz="quarter" idx="11"/>
          </p:nvPr>
        </p:nvSpPr>
        <p:spPr>
          <a:xfrm>
            <a:off x="3429000" y="6248400"/>
            <a:ext cx="28956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19" name="Rectangle 1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858000" y="6248400"/>
            <a:ext cx="1905000" cy="457200"/>
          </a:xfrm>
        </p:spPr>
        <p:txBody>
          <a:bodyPr rIns="91440" bIns="45720"/>
          <a:lstStyle>
            <a:lvl1pPr>
              <a:defRPr sz="1400">
                <a:solidFill>
                  <a:schemeClr val="bg2"/>
                </a:solidFill>
              </a:defRPr>
            </a:lvl1pPr>
          </a:lstStyle>
          <a:p>
            <a:pPr>
              <a:defRPr/>
            </a:pPr>
            <a:fld id="{DC85B15F-0FA9-4D56-9B73-9A7BBCA00979}" type="slidenum">
              <a:rPr lang="en-AU" altLang="en-US"/>
              <a:pPr>
                <a:defRPr/>
              </a:pPr>
              <a:t>‹#›</a:t>
            </a:fld>
            <a:endParaRPr lang="en-AU" altLang="en-US"/>
          </a:p>
        </p:txBody>
      </p:sp>
    </p:spTree>
    <p:extLst>
      <p:ext uri="{BB962C8B-B14F-4D97-AF65-F5344CB8AC3E}">
        <p14:creationId xmlns:p14="http://schemas.microsoft.com/office/powerpoint/2010/main" val="406009167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B674EE-3461-4CD5-BD73-0DABD91D1E0C}" type="datetime1">
              <a:rPr lang="en-AU"/>
              <a:pPr>
                <a:defRPr/>
              </a:pPr>
              <a:t>3/04/2017</a:t>
            </a:fld>
            <a:endParaRPr lang="en-AU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12C887-EBDE-4249-BA8D-0C331A2F0006}" type="slidenum">
              <a:rPr lang="en-AU" altLang="en-US"/>
              <a:pPr>
                <a:defRPr/>
              </a:pPr>
              <a:t>‹#›</a:t>
            </a:fld>
            <a:endParaRPr lang="en-AU" altLang="en-US"/>
          </a:p>
        </p:txBody>
      </p:sp>
    </p:spTree>
    <p:extLst>
      <p:ext uri="{BB962C8B-B14F-4D97-AF65-F5344CB8AC3E}">
        <p14:creationId xmlns:p14="http://schemas.microsoft.com/office/powerpoint/2010/main" val="378206187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70CC3A-1134-4E36-AC56-A01E288102EB}" type="datetime1">
              <a:rPr lang="en-AU"/>
              <a:pPr>
                <a:defRPr/>
              </a:pPr>
              <a:t>3/04/2017</a:t>
            </a:fld>
            <a:endParaRPr lang="en-AU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640F91-23A2-41C6-8764-7ECF573A3F01}" type="slidenum">
              <a:rPr lang="en-AU" altLang="en-US"/>
              <a:pPr>
                <a:defRPr/>
              </a:pPr>
              <a:t>‹#›</a:t>
            </a:fld>
            <a:endParaRPr lang="en-AU" altLang="en-US"/>
          </a:p>
        </p:txBody>
      </p:sp>
    </p:spTree>
    <p:extLst>
      <p:ext uri="{BB962C8B-B14F-4D97-AF65-F5344CB8AC3E}">
        <p14:creationId xmlns:p14="http://schemas.microsoft.com/office/powerpoint/2010/main" val="54526264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69950" y="1524000"/>
            <a:ext cx="3908425" cy="46085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30775" y="1524000"/>
            <a:ext cx="3908425" cy="46085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E90197-B12F-4DE6-BD7F-1D5A2F8DB950}" type="datetime1">
              <a:rPr lang="en-AU"/>
              <a:pPr>
                <a:defRPr/>
              </a:pPr>
              <a:t>3/04/2017</a:t>
            </a:fld>
            <a:endParaRPr lang="en-AU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331E2F-D14B-4086-857A-80260CB69627}" type="slidenum">
              <a:rPr lang="en-AU" altLang="en-US"/>
              <a:pPr>
                <a:defRPr/>
              </a:pPr>
              <a:t>‹#›</a:t>
            </a:fld>
            <a:endParaRPr lang="en-AU" altLang="en-US"/>
          </a:p>
        </p:txBody>
      </p:sp>
    </p:spTree>
    <p:extLst>
      <p:ext uri="{BB962C8B-B14F-4D97-AF65-F5344CB8AC3E}">
        <p14:creationId xmlns:p14="http://schemas.microsoft.com/office/powerpoint/2010/main" val="373611271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0F78B0-4474-45B7-A699-63567639363E}" type="datetime1">
              <a:rPr lang="en-AU"/>
              <a:pPr>
                <a:defRPr/>
              </a:pPr>
              <a:t>3/04/2017</a:t>
            </a:fld>
            <a:endParaRPr lang="en-AU"/>
          </a:p>
        </p:txBody>
      </p:sp>
      <p:sp>
        <p:nvSpPr>
          <p:cNvPr id="8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9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227987-F8CA-422B-8F21-050037554CFE}" type="slidenum">
              <a:rPr lang="en-AU" altLang="en-US"/>
              <a:pPr>
                <a:defRPr/>
              </a:pPr>
              <a:t>‹#›</a:t>
            </a:fld>
            <a:endParaRPr lang="en-AU" altLang="en-US"/>
          </a:p>
        </p:txBody>
      </p:sp>
    </p:spTree>
    <p:extLst>
      <p:ext uri="{BB962C8B-B14F-4D97-AF65-F5344CB8AC3E}">
        <p14:creationId xmlns:p14="http://schemas.microsoft.com/office/powerpoint/2010/main" val="97403444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FA966F-C1EB-46C7-9543-73A573C21774}" type="datetime1">
              <a:rPr lang="en-AU"/>
              <a:pPr>
                <a:defRPr/>
              </a:pPr>
              <a:t>3/04/2017</a:t>
            </a:fld>
            <a:endParaRPr lang="en-AU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C076B4-D79A-4A92-8C55-E540BA6BF250}" type="slidenum">
              <a:rPr lang="en-AU" altLang="en-US"/>
              <a:pPr>
                <a:defRPr/>
              </a:pPr>
              <a:t>‹#›</a:t>
            </a:fld>
            <a:endParaRPr lang="en-AU" altLang="en-US"/>
          </a:p>
        </p:txBody>
      </p:sp>
    </p:spTree>
    <p:extLst>
      <p:ext uri="{BB962C8B-B14F-4D97-AF65-F5344CB8AC3E}">
        <p14:creationId xmlns:p14="http://schemas.microsoft.com/office/powerpoint/2010/main" val="2298956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BE5399-4F8D-412E-9453-FE7D48CB82F0}" type="datetime1">
              <a:rPr lang="en-AU"/>
              <a:pPr>
                <a:defRPr/>
              </a:pPr>
              <a:t>3/04/2017</a:t>
            </a:fld>
            <a:endParaRPr lang="en-AU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91900C-218E-408F-9627-E427E189BECE}" type="slidenum">
              <a:rPr lang="en-AU" altLang="en-US"/>
              <a:pPr>
                <a:defRPr/>
              </a:pPr>
              <a:t>‹#›</a:t>
            </a:fld>
            <a:endParaRPr lang="en-AU" altLang="en-US"/>
          </a:p>
        </p:txBody>
      </p:sp>
    </p:spTree>
    <p:extLst>
      <p:ext uri="{BB962C8B-B14F-4D97-AF65-F5344CB8AC3E}">
        <p14:creationId xmlns:p14="http://schemas.microsoft.com/office/powerpoint/2010/main" val="179017110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628F91-F424-4953-9E2D-EFFDDCA73C08}" type="datetime1">
              <a:rPr lang="en-AU"/>
              <a:pPr>
                <a:defRPr/>
              </a:pPr>
              <a:t>3/04/2017</a:t>
            </a:fld>
            <a:endParaRPr lang="en-AU"/>
          </a:p>
        </p:txBody>
      </p:sp>
      <p:sp>
        <p:nvSpPr>
          <p:cNvPr id="3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D8831D-1E6A-43C5-9F9B-99ED10ECBF05}" type="slidenum">
              <a:rPr lang="en-AU" altLang="en-US"/>
              <a:pPr>
                <a:defRPr/>
              </a:pPr>
              <a:t>‹#›</a:t>
            </a:fld>
            <a:endParaRPr lang="en-AU" altLang="en-US"/>
          </a:p>
        </p:txBody>
      </p:sp>
    </p:spTree>
    <p:extLst>
      <p:ext uri="{BB962C8B-B14F-4D97-AF65-F5344CB8AC3E}">
        <p14:creationId xmlns:p14="http://schemas.microsoft.com/office/powerpoint/2010/main" val="2700966604"/>
      </p:ext>
    </p:extLst>
  </p:cSld>
  <p:clrMapOvr>
    <a:masterClrMapping/>
  </p:clrMapOvr>
  <p:hf hdr="0" ftr="0" dt="0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8CB542-C627-4D96-8ABD-A1C3BCA502F4}" type="datetime1">
              <a:rPr lang="en-AU"/>
              <a:pPr>
                <a:defRPr/>
              </a:pPr>
              <a:t>3/04/2017</a:t>
            </a:fld>
            <a:endParaRPr lang="en-AU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F2FB84-5A3B-47AC-B2FA-4BA81D474B11}" type="slidenum">
              <a:rPr lang="en-AU" altLang="en-US"/>
              <a:pPr>
                <a:defRPr/>
              </a:pPr>
              <a:t>‹#›</a:t>
            </a:fld>
            <a:endParaRPr lang="en-AU" altLang="en-US"/>
          </a:p>
        </p:txBody>
      </p:sp>
    </p:spTree>
    <p:extLst>
      <p:ext uri="{BB962C8B-B14F-4D97-AF65-F5344CB8AC3E}">
        <p14:creationId xmlns:p14="http://schemas.microsoft.com/office/powerpoint/2010/main" val="143531289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AU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0B7DE8-5FC8-475A-8DAD-8EF5B525426F}" type="datetime1">
              <a:rPr lang="en-AU"/>
              <a:pPr>
                <a:defRPr/>
              </a:pPr>
              <a:t>3/04/2017</a:t>
            </a:fld>
            <a:endParaRPr lang="en-AU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88147A-6AE6-4C24-9309-FE4D131B6098}" type="slidenum">
              <a:rPr lang="en-AU" altLang="en-US"/>
              <a:pPr>
                <a:defRPr/>
              </a:pPr>
              <a:t>‹#›</a:t>
            </a:fld>
            <a:endParaRPr lang="en-AU" altLang="en-US"/>
          </a:p>
        </p:txBody>
      </p:sp>
    </p:spTree>
    <p:extLst>
      <p:ext uri="{BB962C8B-B14F-4D97-AF65-F5344CB8AC3E}">
        <p14:creationId xmlns:p14="http://schemas.microsoft.com/office/powerpoint/2010/main" val="388602022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9108A0-B400-49AB-868D-9D62D5351C55}" type="datetime1">
              <a:rPr lang="en-AU"/>
              <a:pPr>
                <a:defRPr/>
              </a:pPr>
              <a:t>3/04/2017</a:t>
            </a:fld>
            <a:endParaRPr lang="en-AU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E38D6A-C88D-493D-812C-0DE8E8209EEF}" type="slidenum">
              <a:rPr lang="en-AU" altLang="en-US"/>
              <a:pPr>
                <a:defRPr/>
              </a:pPr>
              <a:t>‹#›</a:t>
            </a:fld>
            <a:endParaRPr lang="en-AU" altLang="en-US"/>
          </a:p>
        </p:txBody>
      </p:sp>
    </p:spTree>
    <p:extLst>
      <p:ext uri="{BB962C8B-B14F-4D97-AF65-F5344CB8AC3E}">
        <p14:creationId xmlns:p14="http://schemas.microsoft.com/office/powerpoint/2010/main" val="21120702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38950" y="44450"/>
            <a:ext cx="2000250" cy="60880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4450"/>
            <a:ext cx="5848350" cy="60880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9182FD-3A19-4A94-8E5D-33A2152BA126}" type="datetime1">
              <a:rPr lang="en-AU"/>
              <a:pPr>
                <a:defRPr/>
              </a:pPr>
              <a:t>3/04/2017</a:t>
            </a:fld>
            <a:endParaRPr lang="en-AU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B4BDEE-4EC8-46AC-ABC9-0915C0487735}" type="slidenum">
              <a:rPr lang="en-AU" altLang="en-US"/>
              <a:pPr>
                <a:defRPr/>
              </a:pPr>
              <a:t>‹#›</a:t>
            </a:fld>
            <a:endParaRPr lang="en-AU" altLang="en-US"/>
          </a:p>
        </p:txBody>
      </p:sp>
    </p:spTree>
    <p:extLst>
      <p:ext uri="{BB962C8B-B14F-4D97-AF65-F5344CB8AC3E}">
        <p14:creationId xmlns:p14="http://schemas.microsoft.com/office/powerpoint/2010/main" val="229113029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81000"/>
            <a:ext cx="8001000" cy="7842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869950" y="1524000"/>
            <a:ext cx="3908425" cy="460851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30775" y="1524000"/>
            <a:ext cx="3908425" cy="460851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A920A8-BBAC-4874-BA79-BB5713EA9230}" type="datetime1">
              <a:rPr lang="en-AU"/>
              <a:pPr>
                <a:defRPr/>
              </a:pPr>
              <a:t>3/04/2017</a:t>
            </a:fld>
            <a:endParaRPr lang="en-AU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264557-9B73-4F3F-9712-4A4562EAF44C}" type="slidenum">
              <a:rPr lang="en-AU" altLang="en-US"/>
              <a:pPr>
                <a:defRPr/>
              </a:pPr>
              <a:t>‹#›</a:t>
            </a:fld>
            <a:endParaRPr lang="en-AU" altLang="en-US"/>
          </a:p>
        </p:txBody>
      </p:sp>
    </p:spTree>
    <p:extLst>
      <p:ext uri="{BB962C8B-B14F-4D97-AF65-F5344CB8AC3E}">
        <p14:creationId xmlns:p14="http://schemas.microsoft.com/office/powerpoint/2010/main" val="25517967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CB0A1D-000C-48AA-815D-C0E0754ABB3F}" type="datetime1">
              <a:rPr lang="en-AU"/>
              <a:pPr>
                <a:defRPr/>
              </a:pPr>
              <a:t>3/04/2017</a:t>
            </a:fld>
            <a:endParaRPr lang="en-AU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660476-8920-4EEA-AD1F-E0CF00322236}" type="slidenum">
              <a:rPr lang="en-AU" altLang="en-US"/>
              <a:pPr>
                <a:defRPr/>
              </a:pPr>
              <a:t>‹#›</a:t>
            </a:fld>
            <a:endParaRPr lang="en-AU" altLang="en-US"/>
          </a:p>
        </p:txBody>
      </p:sp>
    </p:spTree>
    <p:extLst>
      <p:ext uri="{BB962C8B-B14F-4D97-AF65-F5344CB8AC3E}">
        <p14:creationId xmlns:p14="http://schemas.microsoft.com/office/powerpoint/2010/main" val="16885260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69950" y="1524000"/>
            <a:ext cx="3908425" cy="46085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30775" y="1524000"/>
            <a:ext cx="3908425" cy="46085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1F59B4-E7AC-48D0-BBE0-145A38E72120}" type="datetime1">
              <a:rPr lang="en-AU"/>
              <a:pPr>
                <a:defRPr/>
              </a:pPr>
              <a:t>3/04/2017</a:t>
            </a:fld>
            <a:endParaRPr lang="en-AU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A31A47-9155-471B-877B-E1702DDB5039}" type="slidenum">
              <a:rPr lang="en-AU" altLang="en-US"/>
              <a:pPr>
                <a:defRPr/>
              </a:pPr>
              <a:t>‹#›</a:t>
            </a:fld>
            <a:endParaRPr lang="en-AU" altLang="en-US"/>
          </a:p>
        </p:txBody>
      </p:sp>
    </p:spTree>
    <p:extLst>
      <p:ext uri="{BB962C8B-B14F-4D97-AF65-F5344CB8AC3E}">
        <p14:creationId xmlns:p14="http://schemas.microsoft.com/office/powerpoint/2010/main" val="38260709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B8D8D3-66E6-4D60-A74E-65A1C4D773F1}" type="datetime1">
              <a:rPr lang="en-AU"/>
              <a:pPr>
                <a:defRPr/>
              </a:pPr>
              <a:t>3/04/2017</a:t>
            </a:fld>
            <a:endParaRPr lang="en-AU"/>
          </a:p>
        </p:txBody>
      </p:sp>
      <p:sp>
        <p:nvSpPr>
          <p:cNvPr id="8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9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7715BB-B4D9-4CBB-AD39-F9ECF261C1E5}" type="slidenum">
              <a:rPr lang="en-AU" altLang="en-US"/>
              <a:pPr>
                <a:defRPr/>
              </a:pPr>
              <a:t>‹#›</a:t>
            </a:fld>
            <a:endParaRPr lang="en-AU" altLang="en-US"/>
          </a:p>
        </p:txBody>
      </p:sp>
    </p:spTree>
    <p:extLst>
      <p:ext uri="{BB962C8B-B14F-4D97-AF65-F5344CB8AC3E}">
        <p14:creationId xmlns:p14="http://schemas.microsoft.com/office/powerpoint/2010/main" val="8514813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337F48-E0AF-4A7B-B9FF-105D73D1EE5A}" type="datetime1">
              <a:rPr lang="en-AU"/>
              <a:pPr>
                <a:defRPr/>
              </a:pPr>
              <a:t>3/04/2017</a:t>
            </a:fld>
            <a:endParaRPr lang="en-AU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E2CD8E-0800-40C5-AD0C-7733CE747485}" type="slidenum">
              <a:rPr lang="en-AU" altLang="en-US"/>
              <a:pPr>
                <a:defRPr/>
              </a:pPr>
              <a:t>‹#›</a:t>
            </a:fld>
            <a:endParaRPr lang="en-AU" altLang="en-US"/>
          </a:p>
        </p:txBody>
      </p:sp>
    </p:spTree>
    <p:extLst>
      <p:ext uri="{BB962C8B-B14F-4D97-AF65-F5344CB8AC3E}">
        <p14:creationId xmlns:p14="http://schemas.microsoft.com/office/powerpoint/2010/main" val="25244708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53152B-85BF-48A0-B40D-19512ECB0AB0}" type="datetime1">
              <a:rPr lang="en-AU"/>
              <a:pPr>
                <a:defRPr/>
              </a:pPr>
              <a:t>3/04/2017</a:t>
            </a:fld>
            <a:endParaRPr lang="en-AU"/>
          </a:p>
        </p:txBody>
      </p:sp>
      <p:sp>
        <p:nvSpPr>
          <p:cNvPr id="3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375DDE-1333-4AE5-98DD-F813F70334A8}" type="slidenum">
              <a:rPr lang="en-AU" altLang="en-US"/>
              <a:pPr>
                <a:defRPr/>
              </a:pPr>
              <a:t>‹#›</a:t>
            </a:fld>
            <a:endParaRPr lang="en-AU" altLang="en-US"/>
          </a:p>
        </p:txBody>
      </p:sp>
    </p:spTree>
    <p:extLst>
      <p:ext uri="{BB962C8B-B14F-4D97-AF65-F5344CB8AC3E}">
        <p14:creationId xmlns:p14="http://schemas.microsoft.com/office/powerpoint/2010/main" val="13094999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E7F3FC-59B4-43F9-874B-A5A178DA47C0}" type="datetime1">
              <a:rPr lang="en-AU"/>
              <a:pPr>
                <a:defRPr/>
              </a:pPr>
              <a:t>3/04/2017</a:t>
            </a:fld>
            <a:endParaRPr lang="en-AU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BC345B-D131-447E-934A-7D95045A6F7A}" type="slidenum">
              <a:rPr lang="en-AU" altLang="en-US"/>
              <a:pPr>
                <a:defRPr/>
              </a:pPr>
              <a:t>‹#›</a:t>
            </a:fld>
            <a:endParaRPr lang="en-AU" altLang="en-US"/>
          </a:p>
        </p:txBody>
      </p:sp>
    </p:spTree>
    <p:extLst>
      <p:ext uri="{BB962C8B-B14F-4D97-AF65-F5344CB8AC3E}">
        <p14:creationId xmlns:p14="http://schemas.microsoft.com/office/powerpoint/2010/main" val="39749008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AU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A73478-2BFA-47D1-B948-684EF0E1F275}" type="datetime1">
              <a:rPr lang="en-AU"/>
              <a:pPr>
                <a:defRPr/>
              </a:pPr>
              <a:t>3/04/2017</a:t>
            </a:fld>
            <a:endParaRPr lang="en-AU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5DE4F2-EC41-4662-B1F5-A43691B3D32B}" type="slidenum">
              <a:rPr lang="en-AU" altLang="en-US"/>
              <a:pPr>
                <a:defRPr/>
              </a:pPr>
              <a:t>‹#›</a:t>
            </a:fld>
            <a:endParaRPr lang="en-AU" altLang="en-US"/>
          </a:p>
        </p:txBody>
      </p:sp>
    </p:spTree>
    <p:extLst>
      <p:ext uri="{BB962C8B-B14F-4D97-AF65-F5344CB8AC3E}">
        <p14:creationId xmlns:p14="http://schemas.microsoft.com/office/powerpoint/2010/main" val="14184972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5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7"/>
          <p:cNvSpPr>
            <a:spLocks noChangeArrowheads="1"/>
          </p:cNvSpPr>
          <p:nvPr userDrawn="1"/>
        </p:nvSpPr>
        <p:spPr bwMode="auto">
          <a:xfrm>
            <a:off x="152400" y="115888"/>
            <a:ext cx="8839200" cy="6553200"/>
          </a:xfrm>
          <a:prstGeom prst="rect">
            <a:avLst/>
          </a:prstGeom>
          <a:noFill/>
          <a:ln w="9525">
            <a:solidFill>
              <a:srgbClr val="5F5F5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algn="ctr">
              <a:defRPr sz="3000" b="1" i="1">
                <a:solidFill>
                  <a:srgbClr val="FF0000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3000" b="1" i="1">
                <a:solidFill>
                  <a:srgbClr val="FF0000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3000" b="1" i="1">
                <a:solidFill>
                  <a:srgbClr val="FF0000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3000" b="1" i="1">
                <a:solidFill>
                  <a:srgbClr val="FF0000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3000" b="1" i="1">
                <a:solidFill>
                  <a:srgbClr val="FF0000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000" b="1" i="1">
                <a:solidFill>
                  <a:srgbClr val="FF0000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000" b="1" i="1">
                <a:solidFill>
                  <a:srgbClr val="FF0000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000" b="1" i="1">
                <a:solidFill>
                  <a:srgbClr val="FF0000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000" b="1" i="1">
                <a:solidFill>
                  <a:srgbClr val="FF0000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defRPr/>
            </a:pPr>
            <a:endParaRPr lang="en-US" altLang="en-US" smtClean="0"/>
          </a:p>
        </p:txBody>
      </p:sp>
      <p:sp>
        <p:nvSpPr>
          <p:cNvPr id="1027" name="Rectangle 2"/>
          <p:cNvSpPr>
            <a:spLocks noChangeArrowheads="1"/>
          </p:cNvSpPr>
          <p:nvPr/>
        </p:nvSpPr>
        <p:spPr bwMode="ltGray">
          <a:xfrm>
            <a:off x="107950" y="44450"/>
            <a:ext cx="438150" cy="474663"/>
          </a:xfrm>
          <a:prstGeom prst="rect">
            <a:avLst/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algn="ctr">
              <a:defRPr sz="3000" b="1" i="1">
                <a:solidFill>
                  <a:srgbClr val="FF0000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3000" b="1" i="1">
                <a:solidFill>
                  <a:srgbClr val="FF0000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3000" b="1" i="1">
                <a:solidFill>
                  <a:srgbClr val="FF0000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3000" b="1" i="1">
                <a:solidFill>
                  <a:srgbClr val="FF0000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3000" b="1" i="1">
                <a:solidFill>
                  <a:srgbClr val="FF0000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000" b="1" i="1">
                <a:solidFill>
                  <a:srgbClr val="FF0000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000" b="1" i="1">
                <a:solidFill>
                  <a:srgbClr val="FF0000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000" b="1" i="1">
                <a:solidFill>
                  <a:srgbClr val="FF0000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000" b="1" i="1">
                <a:solidFill>
                  <a:srgbClr val="FF0000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defRPr/>
            </a:pPr>
            <a:endParaRPr kumimoji="1" lang="en-US" altLang="en-US" sz="2400" b="0" i="0" smtClean="0">
              <a:solidFill>
                <a:schemeClr val="tx1"/>
              </a:solidFill>
            </a:endParaRPr>
          </a:p>
        </p:txBody>
      </p:sp>
      <p:sp>
        <p:nvSpPr>
          <p:cNvPr id="1028" name="Rectangle 3"/>
          <p:cNvSpPr>
            <a:spLocks noChangeArrowheads="1"/>
          </p:cNvSpPr>
          <p:nvPr/>
        </p:nvSpPr>
        <p:spPr bwMode="ltGray">
          <a:xfrm>
            <a:off x="395288" y="44450"/>
            <a:ext cx="328612" cy="474663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algn="ctr">
              <a:defRPr sz="3000" b="1" i="1">
                <a:solidFill>
                  <a:srgbClr val="FF0000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3000" b="1" i="1">
                <a:solidFill>
                  <a:srgbClr val="FF0000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3000" b="1" i="1">
                <a:solidFill>
                  <a:srgbClr val="FF0000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3000" b="1" i="1">
                <a:solidFill>
                  <a:srgbClr val="FF0000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3000" b="1" i="1">
                <a:solidFill>
                  <a:srgbClr val="FF0000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000" b="1" i="1">
                <a:solidFill>
                  <a:srgbClr val="FF0000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000" b="1" i="1">
                <a:solidFill>
                  <a:srgbClr val="FF0000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000" b="1" i="1">
                <a:solidFill>
                  <a:srgbClr val="FF0000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000" b="1" i="1">
                <a:solidFill>
                  <a:srgbClr val="FF0000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defRPr/>
            </a:pPr>
            <a:endParaRPr kumimoji="1" lang="en-US" altLang="en-US" sz="2400" b="0" i="0" smtClean="0">
              <a:solidFill>
                <a:schemeClr val="tx1"/>
              </a:solidFill>
            </a:endParaRPr>
          </a:p>
        </p:txBody>
      </p:sp>
      <p:sp>
        <p:nvSpPr>
          <p:cNvPr id="1029" name="Rectangle 4"/>
          <p:cNvSpPr>
            <a:spLocks noChangeArrowheads="1"/>
          </p:cNvSpPr>
          <p:nvPr/>
        </p:nvSpPr>
        <p:spPr bwMode="ltGray">
          <a:xfrm>
            <a:off x="179388" y="290513"/>
            <a:ext cx="422275" cy="474662"/>
          </a:xfrm>
          <a:prstGeom prst="rect">
            <a:avLst/>
          </a:prstGeom>
          <a:solidFill>
            <a:schemeClr val="folHlink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algn="ctr">
              <a:defRPr sz="3000" b="1" i="1">
                <a:solidFill>
                  <a:srgbClr val="FF0000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3000" b="1" i="1">
                <a:solidFill>
                  <a:srgbClr val="FF0000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3000" b="1" i="1">
                <a:solidFill>
                  <a:srgbClr val="FF0000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3000" b="1" i="1">
                <a:solidFill>
                  <a:srgbClr val="FF0000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3000" b="1" i="1">
                <a:solidFill>
                  <a:srgbClr val="FF0000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000" b="1" i="1">
                <a:solidFill>
                  <a:srgbClr val="FF0000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000" b="1" i="1">
                <a:solidFill>
                  <a:srgbClr val="FF0000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000" b="1" i="1">
                <a:solidFill>
                  <a:srgbClr val="FF0000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000" b="1" i="1">
                <a:solidFill>
                  <a:srgbClr val="FF0000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defRPr/>
            </a:pPr>
            <a:endParaRPr kumimoji="1" lang="en-US" altLang="en-US" sz="2400" b="0" i="0" smtClean="0">
              <a:solidFill>
                <a:schemeClr val="tx1"/>
              </a:solidFill>
            </a:endParaRPr>
          </a:p>
        </p:txBody>
      </p:sp>
      <p:sp>
        <p:nvSpPr>
          <p:cNvPr id="1030" name="Rectangle 5"/>
          <p:cNvSpPr>
            <a:spLocks noChangeArrowheads="1"/>
          </p:cNvSpPr>
          <p:nvPr/>
        </p:nvSpPr>
        <p:spPr bwMode="ltGray">
          <a:xfrm>
            <a:off x="454025" y="290513"/>
            <a:ext cx="368300" cy="474662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algn="ctr">
              <a:defRPr sz="3000" b="1" i="1">
                <a:solidFill>
                  <a:srgbClr val="FF0000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3000" b="1" i="1">
                <a:solidFill>
                  <a:srgbClr val="FF0000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3000" b="1" i="1">
                <a:solidFill>
                  <a:srgbClr val="FF0000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3000" b="1" i="1">
                <a:solidFill>
                  <a:srgbClr val="FF0000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3000" b="1" i="1">
                <a:solidFill>
                  <a:srgbClr val="FF0000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000" b="1" i="1">
                <a:solidFill>
                  <a:srgbClr val="FF0000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000" b="1" i="1">
                <a:solidFill>
                  <a:srgbClr val="FF0000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000" b="1" i="1">
                <a:solidFill>
                  <a:srgbClr val="FF0000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000" b="1" i="1">
                <a:solidFill>
                  <a:srgbClr val="FF0000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defRPr/>
            </a:pPr>
            <a:endParaRPr kumimoji="1" lang="en-US" altLang="en-US" sz="2400" b="0" i="0" smtClean="0">
              <a:solidFill>
                <a:schemeClr val="tx1"/>
              </a:solidFill>
            </a:endParaRPr>
          </a:p>
        </p:txBody>
      </p:sp>
      <p:sp>
        <p:nvSpPr>
          <p:cNvPr id="1031" name="Rectangle 6"/>
          <p:cNvSpPr>
            <a:spLocks noChangeArrowheads="1"/>
          </p:cNvSpPr>
          <p:nvPr/>
        </p:nvSpPr>
        <p:spPr bwMode="ltGray">
          <a:xfrm>
            <a:off x="68263" y="217488"/>
            <a:ext cx="382587" cy="442912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algn="ctr">
              <a:defRPr sz="3000" b="1" i="1">
                <a:solidFill>
                  <a:srgbClr val="FF0000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3000" b="1" i="1">
                <a:solidFill>
                  <a:srgbClr val="FF0000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3000" b="1" i="1">
                <a:solidFill>
                  <a:srgbClr val="FF0000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3000" b="1" i="1">
                <a:solidFill>
                  <a:srgbClr val="FF0000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3000" b="1" i="1">
                <a:solidFill>
                  <a:srgbClr val="FF0000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000" b="1" i="1">
                <a:solidFill>
                  <a:srgbClr val="FF0000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000" b="1" i="1">
                <a:solidFill>
                  <a:srgbClr val="FF0000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000" b="1" i="1">
                <a:solidFill>
                  <a:srgbClr val="FF0000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000" b="1" i="1">
                <a:solidFill>
                  <a:srgbClr val="FF0000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defRPr/>
            </a:pPr>
            <a:endParaRPr kumimoji="1" lang="en-US" altLang="en-US" sz="2400" b="0" i="0" smtClean="0">
              <a:solidFill>
                <a:schemeClr val="tx1"/>
              </a:solidFill>
            </a:endParaRPr>
          </a:p>
        </p:txBody>
      </p:sp>
      <p:sp>
        <p:nvSpPr>
          <p:cNvPr id="1032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44450"/>
            <a:ext cx="8001000" cy="784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AU" altLang="en-US" smtClean="0"/>
              <a:t>Click to edit Master title style</a:t>
            </a:r>
          </a:p>
        </p:txBody>
      </p:sp>
      <p:sp>
        <p:nvSpPr>
          <p:cNvPr id="1033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869950" y="1524000"/>
            <a:ext cx="7969250" cy="4608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AU" altLang="en-US" smtClean="0"/>
              <a:t>Click to edit Master text styles</a:t>
            </a:r>
          </a:p>
          <a:p>
            <a:pPr lvl="1"/>
            <a:r>
              <a:rPr lang="en-AU" altLang="en-US" smtClean="0"/>
              <a:t>Second level</a:t>
            </a:r>
          </a:p>
          <a:p>
            <a:pPr lvl="2"/>
            <a:r>
              <a:rPr lang="en-AU" altLang="en-US" smtClean="0"/>
              <a:t>Third level</a:t>
            </a:r>
          </a:p>
          <a:p>
            <a:pPr lvl="3"/>
            <a:r>
              <a:rPr lang="en-AU" altLang="en-US" smtClean="0"/>
              <a:t>Fourth level</a:t>
            </a:r>
          </a:p>
          <a:p>
            <a:pPr lvl="4"/>
            <a:r>
              <a:rPr lang="en-AU" altLang="en-US" smtClean="0"/>
              <a:t>Fifth level</a:t>
            </a:r>
          </a:p>
        </p:txBody>
      </p:sp>
      <p:sp>
        <p:nvSpPr>
          <p:cNvPr id="64523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35635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0" numCol="1" anchor="b" anchorCtr="0" compatLnSpc="1">
            <a:prstTxWarp prst="textNoShape">
              <a:avLst/>
            </a:prstTxWarp>
          </a:bodyPr>
          <a:lstStyle>
            <a:lvl1pPr algn="l" eaLnBrk="1" hangingPunct="1">
              <a:defRPr sz="1000" b="0" i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AC19D347-DEC6-4655-86ED-D3F6D8212B7E}" type="datetime1">
              <a:rPr lang="en-AU"/>
              <a:pPr>
                <a:defRPr/>
              </a:pPr>
              <a:t>3/04/2017</a:t>
            </a:fld>
            <a:endParaRPr lang="en-AU"/>
          </a:p>
        </p:txBody>
      </p:sp>
      <p:sp>
        <p:nvSpPr>
          <p:cNvPr id="64524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52800" y="63246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400" b="0" i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4525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04075" y="635635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0" bIns="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000" b="0" i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67ADBD0F-51C8-4358-BF7C-E4CCC64C8E8C}" type="slidenum">
              <a:rPr lang="en-AU" altLang="en-US"/>
              <a:pPr>
                <a:defRPr/>
              </a:pPr>
              <a:t>‹#›</a:t>
            </a:fld>
            <a:endParaRPr lang="en-AU" altLang="en-US"/>
          </a:p>
        </p:txBody>
      </p:sp>
      <p:sp>
        <p:nvSpPr>
          <p:cNvPr id="1037" name="Text Box 15"/>
          <p:cNvSpPr txBox="1">
            <a:spLocks noChangeArrowheads="1"/>
          </p:cNvSpPr>
          <p:nvPr userDrawn="1"/>
        </p:nvSpPr>
        <p:spPr bwMode="auto">
          <a:xfrm>
            <a:off x="6858000" y="0"/>
            <a:ext cx="1981200" cy="39687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ctr">
              <a:defRPr sz="3000" b="1" i="1">
                <a:solidFill>
                  <a:srgbClr val="FF0000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3000" b="1" i="1">
                <a:solidFill>
                  <a:srgbClr val="FF0000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3000" b="1" i="1">
                <a:solidFill>
                  <a:srgbClr val="FF0000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3000" b="1" i="1">
                <a:solidFill>
                  <a:srgbClr val="FF0000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3000" b="1" i="1">
                <a:solidFill>
                  <a:srgbClr val="FF0000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000" b="1" i="1">
                <a:solidFill>
                  <a:srgbClr val="FF0000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000" b="1" i="1">
                <a:solidFill>
                  <a:srgbClr val="FF0000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000" b="1" i="1">
                <a:solidFill>
                  <a:srgbClr val="FF0000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000" b="1" i="1">
                <a:solidFill>
                  <a:srgbClr val="FF0000"/>
                </a:solidFill>
                <a:latin typeface="Times New Roman" panose="02020603050405020304" pitchFamily="18" charset="0"/>
              </a:defRPr>
            </a:lvl9pPr>
          </a:lstStyle>
          <a:p>
            <a:pPr algn="l" eaLnBrk="1" hangingPunct="1">
              <a:defRPr/>
            </a:pPr>
            <a:r>
              <a:rPr lang="en-AU" altLang="en-US" sz="2000" b="0" smtClean="0">
                <a:solidFill>
                  <a:srgbClr val="5F5F5F"/>
                </a:solidFill>
              </a:rPr>
              <a:t>PYROSEARCH</a:t>
            </a:r>
          </a:p>
        </p:txBody>
      </p:sp>
      <p:pic>
        <p:nvPicPr>
          <p:cNvPr id="1038" name="Picture 14" descr="Uni_Logo"/>
          <p:cNvPicPr>
            <a:picLocks noChangeAspect="1" noChangeArrowheads="1"/>
          </p:cNvPicPr>
          <p:nvPr userDrawn="1"/>
        </p:nvPicPr>
        <p:blipFill>
          <a:blip r:embed="rId15" cstate="print">
            <a:grayscl/>
            <a:biLevel thresh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18238"/>
            <a:ext cx="576263" cy="639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22" r:id="rId1"/>
    <p:sldLayoutId id="2147483910" r:id="rId2"/>
    <p:sldLayoutId id="2147483911" r:id="rId3"/>
    <p:sldLayoutId id="2147483912" r:id="rId4"/>
    <p:sldLayoutId id="2147483913" r:id="rId5"/>
    <p:sldLayoutId id="2147483914" r:id="rId6"/>
    <p:sldLayoutId id="2147483915" r:id="rId7"/>
    <p:sldLayoutId id="2147483916" r:id="rId8"/>
    <p:sldLayoutId id="2147483917" r:id="rId9"/>
    <p:sldLayoutId id="2147483918" r:id="rId10"/>
    <p:sldLayoutId id="2147483919" r:id="rId11"/>
    <p:sldLayoutId id="2147483920" r:id="rId12"/>
    <p:sldLayoutId id="2147483921" r:id="rId13"/>
  </p:sldLayoutIdLst>
  <p:hf hdr="0" ft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anose="05000000000000000000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anose="05000000000000000000" pitchFamily="2" charset="2"/>
        <a:buChar char="n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anose="05000000000000000000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anose="05000000000000000000" pitchFamily="2" charset="2"/>
        <a:buChar char="n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anose="05000000000000000000" pitchFamily="2" charset="2"/>
        <a:buChar char="n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7"/>
          <p:cNvSpPr>
            <a:spLocks noChangeArrowheads="1"/>
          </p:cNvSpPr>
          <p:nvPr userDrawn="1"/>
        </p:nvSpPr>
        <p:spPr bwMode="auto">
          <a:xfrm>
            <a:off x="152400" y="115888"/>
            <a:ext cx="8839200" cy="6553200"/>
          </a:xfrm>
          <a:prstGeom prst="rect">
            <a:avLst/>
          </a:prstGeom>
          <a:noFill/>
          <a:ln w="9525">
            <a:solidFill>
              <a:srgbClr val="5F5F5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algn="ctr">
              <a:defRPr sz="2400" b="1" i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 b="1" i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 b="1" i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 b="1" i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 b="1" i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 i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 i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 i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 i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defRPr/>
            </a:pPr>
            <a:endParaRPr lang="en-US" altLang="en-US" smtClean="0"/>
          </a:p>
        </p:txBody>
      </p:sp>
      <p:sp>
        <p:nvSpPr>
          <p:cNvPr id="1027" name="Rectangle 2"/>
          <p:cNvSpPr>
            <a:spLocks noChangeArrowheads="1"/>
          </p:cNvSpPr>
          <p:nvPr/>
        </p:nvSpPr>
        <p:spPr bwMode="ltGray">
          <a:xfrm>
            <a:off x="107950" y="44450"/>
            <a:ext cx="438150" cy="474663"/>
          </a:xfrm>
          <a:prstGeom prst="rect">
            <a:avLst/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algn="ctr">
              <a:defRPr sz="2400" b="1" i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 b="1" i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 b="1" i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 b="1" i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 b="1" i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 i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 i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 i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 i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defRPr/>
            </a:pPr>
            <a:endParaRPr kumimoji="1" lang="en-US" altLang="en-US" b="0" i="0" smtClean="0"/>
          </a:p>
        </p:txBody>
      </p:sp>
      <p:sp>
        <p:nvSpPr>
          <p:cNvPr id="1028" name="Rectangle 3"/>
          <p:cNvSpPr>
            <a:spLocks noChangeArrowheads="1"/>
          </p:cNvSpPr>
          <p:nvPr/>
        </p:nvSpPr>
        <p:spPr bwMode="ltGray">
          <a:xfrm>
            <a:off x="395288" y="44450"/>
            <a:ext cx="328612" cy="474663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algn="ctr">
              <a:defRPr sz="2400" b="1" i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 b="1" i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 b="1" i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 b="1" i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 b="1" i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 i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 i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 i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 i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defRPr/>
            </a:pPr>
            <a:endParaRPr kumimoji="1" lang="en-US" altLang="en-US" b="0" i="0" smtClean="0"/>
          </a:p>
        </p:txBody>
      </p:sp>
      <p:sp>
        <p:nvSpPr>
          <p:cNvPr id="1029" name="Rectangle 4"/>
          <p:cNvSpPr>
            <a:spLocks noChangeArrowheads="1"/>
          </p:cNvSpPr>
          <p:nvPr/>
        </p:nvSpPr>
        <p:spPr bwMode="ltGray">
          <a:xfrm>
            <a:off x="179388" y="290513"/>
            <a:ext cx="422275" cy="474662"/>
          </a:xfrm>
          <a:prstGeom prst="rect">
            <a:avLst/>
          </a:prstGeom>
          <a:solidFill>
            <a:schemeClr val="folHlink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algn="ctr">
              <a:defRPr sz="2400" b="1" i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 b="1" i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 b="1" i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 b="1" i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 b="1" i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 i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 i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 i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 i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defRPr/>
            </a:pPr>
            <a:endParaRPr kumimoji="1" lang="en-US" altLang="en-US" b="0" i="0" smtClean="0"/>
          </a:p>
        </p:txBody>
      </p:sp>
      <p:sp>
        <p:nvSpPr>
          <p:cNvPr id="1030" name="Rectangle 5"/>
          <p:cNvSpPr>
            <a:spLocks noChangeArrowheads="1"/>
          </p:cNvSpPr>
          <p:nvPr/>
        </p:nvSpPr>
        <p:spPr bwMode="ltGray">
          <a:xfrm>
            <a:off x="454025" y="290513"/>
            <a:ext cx="368300" cy="474662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algn="ctr">
              <a:defRPr sz="2400" b="1" i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 b="1" i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 b="1" i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 b="1" i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 b="1" i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 i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 i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 i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 i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defRPr/>
            </a:pPr>
            <a:endParaRPr kumimoji="1" lang="en-US" altLang="en-US" b="0" i="0" smtClean="0"/>
          </a:p>
        </p:txBody>
      </p:sp>
      <p:sp>
        <p:nvSpPr>
          <p:cNvPr id="1031" name="Rectangle 6"/>
          <p:cNvSpPr>
            <a:spLocks noChangeArrowheads="1"/>
          </p:cNvSpPr>
          <p:nvPr/>
        </p:nvSpPr>
        <p:spPr bwMode="ltGray">
          <a:xfrm>
            <a:off x="68263" y="217488"/>
            <a:ext cx="382587" cy="442912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algn="ctr">
              <a:defRPr sz="2400" b="1" i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 b="1" i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 b="1" i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 b="1" i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 b="1" i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 i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 i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 i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 i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defRPr/>
            </a:pPr>
            <a:endParaRPr kumimoji="1" lang="en-US" altLang="en-US" b="0" i="0" smtClean="0"/>
          </a:p>
        </p:txBody>
      </p:sp>
      <p:sp>
        <p:nvSpPr>
          <p:cNvPr id="1032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44450"/>
            <a:ext cx="8001000" cy="784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AU" altLang="en-US" smtClean="0"/>
              <a:t>Click to edit Master title style</a:t>
            </a:r>
          </a:p>
        </p:txBody>
      </p:sp>
      <p:sp>
        <p:nvSpPr>
          <p:cNvPr id="1033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869950" y="1524000"/>
            <a:ext cx="7969250" cy="4608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AU" altLang="en-US" smtClean="0"/>
              <a:t>Click to edit Master text styles</a:t>
            </a:r>
          </a:p>
          <a:p>
            <a:pPr lvl="1"/>
            <a:r>
              <a:rPr lang="en-AU" altLang="en-US" smtClean="0"/>
              <a:t>Second level</a:t>
            </a:r>
          </a:p>
          <a:p>
            <a:pPr lvl="2"/>
            <a:r>
              <a:rPr lang="en-AU" altLang="en-US" smtClean="0"/>
              <a:t>Third level</a:t>
            </a:r>
          </a:p>
          <a:p>
            <a:pPr lvl="3"/>
            <a:r>
              <a:rPr lang="en-AU" altLang="en-US" smtClean="0"/>
              <a:t>Fourth level</a:t>
            </a:r>
          </a:p>
          <a:p>
            <a:pPr lvl="4"/>
            <a:r>
              <a:rPr lang="en-AU" altLang="en-US" smtClean="0"/>
              <a:t>Fifth level</a:t>
            </a:r>
          </a:p>
        </p:txBody>
      </p:sp>
      <p:sp>
        <p:nvSpPr>
          <p:cNvPr id="64523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35635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0" numCol="1" anchor="b" anchorCtr="0" compatLnSpc="1">
            <a:prstTxWarp prst="textNoShape">
              <a:avLst/>
            </a:prstTxWarp>
          </a:bodyPr>
          <a:lstStyle>
            <a:lvl1pPr algn="l" eaLnBrk="1" hangingPunct="1">
              <a:defRPr sz="1000" b="0" i="0"/>
            </a:lvl1pPr>
          </a:lstStyle>
          <a:p>
            <a:pPr>
              <a:defRPr/>
            </a:pPr>
            <a:fld id="{49A350C2-7318-4A91-9BE6-F11857A77448}" type="datetime1">
              <a:rPr lang="en-AU"/>
              <a:pPr>
                <a:defRPr/>
              </a:pPr>
              <a:t>3/04/2017</a:t>
            </a:fld>
            <a:endParaRPr lang="en-AU"/>
          </a:p>
        </p:txBody>
      </p:sp>
      <p:sp>
        <p:nvSpPr>
          <p:cNvPr id="64524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52800" y="63246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400" b="0" i="0"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4525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04075" y="635635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0" bIns="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000" b="0" i="0"/>
            </a:lvl1pPr>
          </a:lstStyle>
          <a:p>
            <a:pPr>
              <a:defRPr/>
            </a:pPr>
            <a:fld id="{C4CB56F2-E6B0-4F12-8CD5-963041829027}" type="slidenum">
              <a:rPr lang="en-AU" altLang="en-US"/>
              <a:pPr>
                <a:defRPr/>
              </a:pPr>
              <a:t>‹#›</a:t>
            </a:fld>
            <a:endParaRPr lang="en-AU" altLang="en-US"/>
          </a:p>
        </p:txBody>
      </p:sp>
      <p:sp>
        <p:nvSpPr>
          <p:cNvPr id="1037" name="Text Box 15"/>
          <p:cNvSpPr txBox="1">
            <a:spLocks noChangeArrowheads="1"/>
          </p:cNvSpPr>
          <p:nvPr userDrawn="1"/>
        </p:nvSpPr>
        <p:spPr bwMode="auto">
          <a:xfrm>
            <a:off x="6858000" y="0"/>
            <a:ext cx="1981200" cy="39687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ctr">
              <a:defRPr sz="2400" b="1" i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algn="ctr">
              <a:defRPr sz="2400" b="1" i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algn="ctr">
              <a:defRPr sz="2400" b="1" i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algn="ctr">
              <a:defRPr sz="2400" b="1" i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algn="ctr">
              <a:defRPr sz="2400" b="1" i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 i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 i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 i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 i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l" eaLnBrk="1" hangingPunct="1">
              <a:defRPr/>
            </a:pPr>
            <a:r>
              <a:rPr lang="en-AU" altLang="en-US" sz="2000" b="0" smtClean="0">
                <a:solidFill>
                  <a:srgbClr val="5F5F5F"/>
                </a:solidFill>
              </a:rPr>
              <a:t>PYROSEARCH</a:t>
            </a:r>
          </a:p>
        </p:txBody>
      </p:sp>
      <p:pic>
        <p:nvPicPr>
          <p:cNvPr id="1038" name="Picture 14" descr="Uni_Logo"/>
          <p:cNvPicPr>
            <a:picLocks noChangeAspect="1" noChangeArrowheads="1"/>
          </p:cNvPicPr>
          <p:nvPr userDrawn="1"/>
        </p:nvPicPr>
        <p:blipFill>
          <a:blip r:embed="rId14" cstate="print">
            <a:grayscl/>
            <a:biLevel thresh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18238"/>
            <a:ext cx="576263" cy="639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736761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24" r:id="rId1"/>
    <p:sldLayoutId id="2147483925" r:id="rId2"/>
    <p:sldLayoutId id="2147483926" r:id="rId3"/>
    <p:sldLayoutId id="2147483927" r:id="rId4"/>
    <p:sldLayoutId id="2147483928" r:id="rId5"/>
    <p:sldLayoutId id="2147483929" r:id="rId6"/>
    <p:sldLayoutId id="2147483930" r:id="rId7"/>
    <p:sldLayoutId id="2147483931" r:id="rId8"/>
    <p:sldLayoutId id="2147483932" r:id="rId9"/>
    <p:sldLayoutId id="2147483933" r:id="rId10"/>
    <p:sldLayoutId id="2147483934" r:id="rId11"/>
    <p:sldLayoutId id="2147483935" r:id="rId12"/>
  </p:sldLayoutIdLst>
  <p:hf hdr="0" ft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anose="05000000000000000000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anose="05000000000000000000" pitchFamily="2" charset="2"/>
        <a:buChar char="n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anose="05000000000000000000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anose="05000000000000000000" pitchFamily="2" charset="2"/>
        <a:buChar char="n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anose="05000000000000000000" pitchFamily="2" charset="2"/>
        <a:buChar char="n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emf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0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5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wmf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5.w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24.wmf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0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0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0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128155" y="299639"/>
            <a:ext cx="8991600" cy="47894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457200" indent="-457200" eaLnBrk="0" hangingPunct="0">
              <a:spcBef>
                <a:spcPct val="20000"/>
              </a:spcBef>
              <a:buClr>
                <a:schemeClr val="accent2"/>
              </a:buClr>
              <a:buSzPct val="80000"/>
              <a:buFont typeface="Wingdings" pitchFamily="2" charset="2"/>
              <a:buChar char="l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914400" indent="-457200" eaLnBrk="0" hangingPunct="0">
              <a:spcBef>
                <a:spcPct val="20000"/>
              </a:spcBef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371600" indent="-457200" eaLnBrk="0" hangingPunct="0">
              <a:spcBef>
                <a:spcPct val="20000"/>
              </a:spcBef>
              <a:buClr>
                <a:schemeClr val="accent1"/>
              </a:buClr>
              <a:buSzPct val="60000"/>
              <a:buFont typeface="Wingdings" pitchFamily="2" charset="2"/>
              <a:buChar char="l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828800" indent="-457200" eaLnBrk="0" hangingPunct="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indent="-457200" eaLnBrk="0" hangingPunct="0">
              <a:spcBef>
                <a:spcPct val="20000"/>
              </a:spcBef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indent="-4572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indent="-4572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indent="-4572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indent="-4572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lnSpc>
                <a:spcPct val="80000"/>
              </a:lnSpc>
              <a:spcAft>
                <a:spcPct val="10000"/>
              </a:spcAft>
              <a:buFont typeface="Wingdings" pitchFamily="2" charset="2"/>
              <a:buNone/>
              <a:defRPr/>
            </a:pPr>
            <a:endParaRPr lang="en-AU" altLang="en-AU" sz="2000" dirty="0" smtClean="0">
              <a:solidFill>
                <a:srgbClr val="FF0000"/>
              </a:solidFill>
              <a:cs typeface="Arial" charset="0"/>
            </a:endParaRPr>
          </a:p>
          <a:p>
            <a:pPr marL="0" indent="0" algn="ctr">
              <a:buFont typeface="Wingdings" pitchFamily="2" charset="2"/>
              <a:buNone/>
              <a:defRPr/>
            </a:pPr>
            <a:r>
              <a:rPr lang="en-AU" sz="3600" i="0" dirty="0" smtClean="0">
                <a:solidFill>
                  <a:srgbClr val="0000FF"/>
                </a:solidFill>
              </a:rPr>
              <a:t>Recent experimental and modelling research on the thermodynamics and phase equilibria of multi-component oxide systems </a:t>
            </a:r>
            <a:r>
              <a:rPr lang="en-AU" sz="3600" dirty="0" smtClean="0">
                <a:solidFill>
                  <a:srgbClr val="0000FF"/>
                </a:solidFill>
              </a:rPr>
              <a:t> </a:t>
            </a:r>
          </a:p>
          <a:p>
            <a:pPr marL="0" indent="0" algn="ctr">
              <a:buFont typeface="Wingdings" pitchFamily="2" charset="2"/>
              <a:buNone/>
              <a:defRPr/>
            </a:pPr>
            <a:endParaRPr lang="en-AU" sz="1400" i="0" dirty="0" smtClean="0">
              <a:solidFill>
                <a:srgbClr val="0000FF"/>
              </a:solidFill>
            </a:endParaRPr>
          </a:p>
          <a:p>
            <a:pPr marL="0" indent="0" algn="ctr">
              <a:buFont typeface="Wingdings" pitchFamily="2" charset="2"/>
              <a:buNone/>
              <a:defRPr/>
            </a:pPr>
            <a:r>
              <a:rPr lang="en-AU" sz="2800" i="0" dirty="0" smtClean="0">
                <a:solidFill>
                  <a:srgbClr val="0000FF"/>
                </a:solidFill>
              </a:rPr>
              <a:t>Evgueni Jak and Peter Hayes</a:t>
            </a:r>
          </a:p>
          <a:p>
            <a:pPr algn="ctr" eaLnBrk="1" hangingPunct="1">
              <a:lnSpc>
                <a:spcPct val="80000"/>
              </a:lnSpc>
              <a:spcBef>
                <a:spcPts val="600"/>
              </a:spcBef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en-AU" altLang="en-AU" sz="3600" i="0" dirty="0" smtClean="0">
                <a:solidFill>
                  <a:srgbClr val="0000FF"/>
                </a:solidFill>
                <a:cs typeface="Arial" charset="0"/>
              </a:rPr>
              <a:t>		</a:t>
            </a:r>
            <a:r>
              <a:rPr lang="en-AU" sz="2400" b="0" dirty="0" smtClean="0">
                <a:solidFill>
                  <a:srgbClr val="0000FF"/>
                </a:solidFill>
              </a:rPr>
              <a:t>PYROSEARCH, </a:t>
            </a:r>
            <a:r>
              <a:rPr lang="en-AU" sz="2400" b="0" i="0" dirty="0" smtClean="0">
                <a:solidFill>
                  <a:srgbClr val="0000FF"/>
                </a:solidFill>
              </a:rPr>
              <a:t>Pyrometallurgy Innovation Centre, </a:t>
            </a:r>
            <a:r>
              <a:rPr lang="en-AU" altLang="en-AU" sz="2400" b="0" i="0" dirty="0" smtClean="0">
                <a:solidFill>
                  <a:srgbClr val="0000FF"/>
                </a:solidFill>
                <a:cs typeface="Arial" charset="0"/>
              </a:rPr>
              <a:t>The University of Queensland, </a:t>
            </a:r>
          </a:p>
          <a:p>
            <a:pPr algn="ctr" eaLnBrk="1" hangingPunct="1"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  <a:buFont typeface="Wingdings" pitchFamily="2" charset="2"/>
              <a:buNone/>
              <a:defRPr/>
            </a:pPr>
            <a:r>
              <a:rPr lang="en-AU" altLang="en-AU" sz="2400" b="0" i="0" dirty="0" smtClean="0">
                <a:solidFill>
                  <a:srgbClr val="0000FF"/>
                </a:solidFill>
                <a:cs typeface="Arial" charset="0"/>
              </a:rPr>
              <a:t>		Brisbane, Australia.</a:t>
            </a:r>
          </a:p>
        </p:txBody>
      </p:sp>
      <p:pic>
        <p:nvPicPr>
          <p:cNvPr id="5123" name="Picture 9" descr="uq-afternoo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7988" y="4376738"/>
            <a:ext cx="3090862" cy="2076450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8" descr="UQ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3525" y="5805488"/>
            <a:ext cx="936625" cy="90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3933825"/>
            <a:ext cx="3508375" cy="2581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C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126" name="Freeform 6"/>
          <p:cNvSpPr>
            <a:spLocks/>
          </p:cNvSpPr>
          <p:nvPr/>
        </p:nvSpPr>
        <p:spPr bwMode="auto">
          <a:xfrm>
            <a:off x="2533650" y="4941888"/>
            <a:ext cx="1684338" cy="1133475"/>
          </a:xfrm>
          <a:custGeom>
            <a:avLst/>
            <a:gdLst>
              <a:gd name="T0" fmla="*/ 2147483646 w 1061"/>
              <a:gd name="T1" fmla="*/ 0 h 714"/>
              <a:gd name="T2" fmla="*/ 0 w 1061"/>
              <a:gd name="T3" fmla="*/ 2147483646 h 714"/>
              <a:gd name="T4" fmla="*/ 0 60000 65536"/>
              <a:gd name="T5" fmla="*/ 0 60000 65536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0" t="0" r="r" b="b"/>
            <a:pathLst>
              <a:path w="1061" h="714">
                <a:moveTo>
                  <a:pt x="1061" y="0"/>
                </a:moveTo>
                <a:lnTo>
                  <a:pt x="0" y="714"/>
                </a:lnTo>
              </a:path>
            </a:pathLst>
          </a:custGeom>
          <a:noFill/>
          <a:ln w="63500" cap="flat" cmpd="sng">
            <a:solidFill>
              <a:srgbClr val="FF0000"/>
            </a:solidFill>
            <a:prstDash val="solid"/>
            <a:round/>
            <a:headEnd type="none" w="med" len="med"/>
            <a:tailEnd type="triangle" w="med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8000" tIns="10800" rIns="18000" bIns="10800">
            <a:spAutoFit/>
          </a:bodyPr>
          <a:lstStyle/>
          <a:p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3753550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Slide Number Placeholder 7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B5D1F8FD-491E-4D43-9183-054B42D9E6A0}" type="slidenum">
              <a:rPr lang="en-AU" altLang="en-US" sz="1400" smtClean="0"/>
              <a:pPr>
                <a:spcBef>
                  <a:spcPct val="0"/>
                </a:spcBef>
                <a:buClrTx/>
                <a:buSzTx/>
                <a:buFontTx/>
                <a:buNone/>
              </a:pPr>
              <a:t>10</a:t>
            </a:fld>
            <a:endParaRPr lang="en-AU" altLang="en-US" sz="1400" smtClean="0"/>
          </a:p>
        </p:txBody>
      </p:sp>
      <p:sp>
        <p:nvSpPr>
          <p:cNvPr id="12291" name="Rectangle 2"/>
          <p:cNvSpPr>
            <a:spLocks noChangeArrowheads="1"/>
          </p:cNvSpPr>
          <p:nvPr/>
        </p:nvSpPr>
        <p:spPr bwMode="auto">
          <a:xfrm>
            <a:off x="323528" y="404664"/>
            <a:ext cx="7880828" cy="7817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lnSpc>
                <a:spcPct val="80000"/>
              </a:lnSpc>
              <a:spcAft>
                <a:spcPct val="10000"/>
              </a:spcAft>
              <a:buNone/>
            </a:pPr>
            <a:r>
              <a:rPr lang="en-AU" altLang="en-US" sz="2800" i="0" dirty="0" smtClean="0">
                <a:solidFill>
                  <a:srgbClr val="0000FF"/>
                </a:solidFill>
              </a:rPr>
              <a:t>METHODOLOGY FOR</a:t>
            </a:r>
            <a:r>
              <a:rPr lang="en-AU" altLang="en-AU" sz="2800" i="0" dirty="0" smtClean="0">
                <a:solidFill>
                  <a:srgbClr val="0000FF"/>
                </a:solidFill>
                <a:cs typeface="Arial" panose="020B0604020202020204" pitchFamily="34" charset="0"/>
              </a:rPr>
              <a:t> ACCURATE PHASE EQUILIBRIA  MEASUREMENTS</a:t>
            </a:r>
            <a:endParaRPr lang="en-AU" altLang="en-AU" sz="3600" i="0" dirty="0">
              <a:solidFill>
                <a:srgbClr val="0000FF"/>
              </a:solidFill>
              <a:cs typeface="Arial" panose="020B0604020202020204" pitchFamily="34" charset="0"/>
            </a:endParaRPr>
          </a:p>
        </p:txBody>
      </p:sp>
      <p:pic>
        <p:nvPicPr>
          <p:cNvPr id="12292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0" y="1393825"/>
            <a:ext cx="5688013" cy="4914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3" name="Text Box 77"/>
          <p:cNvSpPr txBox="1">
            <a:spLocks noChangeArrowheads="1"/>
          </p:cNvSpPr>
          <p:nvPr/>
        </p:nvSpPr>
        <p:spPr bwMode="auto">
          <a:xfrm>
            <a:off x="5292725" y="4508500"/>
            <a:ext cx="3743325" cy="16989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lnSpc>
                <a:spcPct val="80000"/>
              </a:lnSpc>
              <a:spcAft>
                <a:spcPct val="10000"/>
              </a:spcAft>
              <a:buClrTx/>
              <a:buSzTx/>
              <a:buFontTx/>
              <a:buNone/>
            </a:pPr>
            <a:r>
              <a:rPr lang="en-AU" altLang="en-US" sz="2400" dirty="0">
                <a:solidFill>
                  <a:srgbClr val="FF0000"/>
                </a:solidFill>
              </a:rPr>
              <a:t>The lever rule </a:t>
            </a:r>
            <a:r>
              <a:rPr lang="en-AU" altLang="en-US" sz="2400" dirty="0" smtClean="0">
                <a:solidFill>
                  <a:srgbClr val="FF0000"/>
                </a:solidFill>
              </a:rPr>
              <a:t>applies in multi-phase space, e.g. </a:t>
            </a:r>
            <a:endParaRPr lang="en-AU" altLang="en-US" sz="2400" dirty="0">
              <a:solidFill>
                <a:srgbClr val="FF0000"/>
              </a:solidFill>
            </a:endParaRPr>
          </a:p>
          <a:p>
            <a:pPr>
              <a:lnSpc>
                <a:spcPct val="80000"/>
              </a:lnSpc>
              <a:spcAft>
                <a:spcPct val="10000"/>
              </a:spcAft>
              <a:buClrTx/>
              <a:buSzTx/>
              <a:buFontTx/>
              <a:buNone/>
            </a:pPr>
            <a:r>
              <a:rPr lang="en-AU" altLang="en-US" sz="2400" dirty="0">
                <a:solidFill>
                  <a:srgbClr val="000066"/>
                </a:solidFill>
              </a:rPr>
              <a:t>At T</a:t>
            </a:r>
            <a:r>
              <a:rPr lang="en-AU" altLang="en-US" sz="2400" baseline="-25000" dirty="0">
                <a:solidFill>
                  <a:srgbClr val="000066"/>
                </a:solidFill>
              </a:rPr>
              <a:t>1</a:t>
            </a:r>
            <a:r>
              <a:rPr lang="en-AU" altLang="en-US" sz="2400" dirty="0">
                <a:solidFill>
                  <a:srgbClr val="000066"/>
                </a:solidFill>
              </a:rPr>
              <a:t> the proportion of liquid at bulk composition, X </a:t>
            </a:r>
          </a:p>
          <a:p>
            <a:pPr>
              <a:lnSpc>
                <a:spcPct val="80000"/>
              </a:lnSpc>
              <a:spcAft>
                <a:spcPct val="10000"/>
              </a:spcAft>
              <a:buClrTx/>
              <a:buSzTx/>
              <a:buFontTx/>
              <a:buNone/>
            </a:pPr>
            <a:r>
              <a:rPr lang="en-AU" altLang="en-US" sz="2400" dirty="0">
                <a:solidFill>
                  <a:srgbClr val="000066"/>
                </a:solidFill>
              </a:rPr>
              <a:t>  = </a:t>
            </a:r>
            <a:r>
              <a:rPr lang="en-AU" altLang="en-US" sz="2400" dirty="0" err="1">
                <a:solidFill>
                  <a:srgbClr val="000066"/>
                </a:solidFill>
              </a:rPr>
              <a:t>bc</a:t>
            </a:r>
            <a:r>
              <a:rPr lang="en-AU" altLang="en-US" sz="2400" dirty="0">
                <a:solidFill>
                  <a:srgbClr val="000066"/>
                </a:solidFill>
              </a:rPr>
              <a:t>/ac</a:t>
            </a:r>
          </a:p>
        </p:txBody>
      </p:sp>
    </p:spTree>
    <p:extLst>
      <p:ext uri="{BB962C8B-B14F-4D97-AF65-F5344CB8AC3E}">
        <p14:creationId xmlns:p14="http://schemas.microsoft.com/office/powerpoint/2010/main" val="2382889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ChangeArrowheads="1"/>
          </p:cNvSpPr>
          <p:nvPr/>
        </p:nvSpPr>
        <p:spPr bwMode="auto">
          <a:xfrm>
            <a:off x="3967163" y="330993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lnSpc>
                <a:spcPct val="80000"/>
              </a:lnSpc>
              <a:spcAft>
                <a:spcPct val="10000"/>
              </a:spcAft>
              <a:buClrTx/>
              <a:buSzTx/>
              <a:buFontTx/>
              <a:buNone/>
            </a:pPr>
            <a:endParaRPr lang="en-US" altLang="en-US" sz="2000"/>
          </a:p>
        </p:txBody>
      </p:sp>
      <p:sp>
        <p:nvSpPr>
          <p:cNvPr id="13315" name="Rectangle 3"/>
          <p:cNvSpPr>
            <a:spLocks noChangeArrowheads="1"/>
          </p:cNvSpPr>
          <p:nvPr/>
        </p:nvSpPr>
        <p:spPr bwMode="auto">
          <a:xfrm>
            <a:off x="3719513" y="318611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lnSpc>
                <a:spcPct val="80000"/>
              </a:lnSpc>
              <a:spcAft>
                <a:spcPct val="10000"/>
              </a:spcAft>
              <a:buClrTx/>
              <a:buSzTx/>
              <a:buFontTx/>
              <a:buNone/>
            </a:pPr>
            <a:endParaRPr lang="en-US" altLang="en-US" sz="2000"/>
          </a:p>
        </p:txBody>
      </p:sp>
      <p:sp>
        <p:nvSpPr>
          <p:cNvPr id="13316" name="Text Box 6"/>
          <p:cNvSpPr txBox="1">
            <a:spLocks noChangeArrowheads="1"/>
          </p:cNvSpPr>
          <p:nvPr/>
        </p:nvSpPr>
        <p:spPr bwMode="auto">
          <a:xfrm>
            <a:off x="1484313" y="5602288"/>
            <a:ext cx="6899275" cy="8318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GB" altLang="en-US" sz="2400">
                <a:solidFill>
                  <a:srgbClr val="0000FF"/>
                </a:solidFill>
              </a:rPr>
              <a:t>Evolution of sample support types for slag phase equilibria determination.</a:t>
            </a:r>
            <a:endParaRPr lang="en-AU" altLang="en-US" sz="2400">
              <a:solidFill>
                <a:srgbClr val="0000FF"/>
              </a:solidFill>
            </a:endParaRPr>
          </a:p>
        </p:txBody>
      </p:sp>
      <p:grpSp>
        <p:nvGrpSpPr>
          <p:cNvPr id="13317" name="Group 1"/>
          <p:cNvGrpSpPr>
            <a:grpSpLocks/>
          </p:cNvGrpSpPr>
          <p:nvPr/>
        </p:nvGrpSpPr>
        <p:grpSpPr bwMode="auto">
          <a:xfrm>
            <a:off x="979488" y="760413"/>
            <a:ext cx="7908925" cy="4851400"/>
            <a:chOff x="2171700" y="-118071"/>
            <a:chExt cx="7718945" cy="4851560"/>
          </a:xfrm>
          <a:solidFill>
            <a:schemeClr val="bg1"/>
          </a:solidFill>
        </p:grpSpPr>
        <p:sp>
          <p:nvSpPr>
            <p:cNvPr id="13322" name="Rectangle 4"/>
            <p:cNvSpPr>
              <a:spLocks noChangeArrowheads="1"/>
            </p:cNvSpPr>
            <p:nvPr/>
          </p:nvSpPr>
          <p:spPr bwMode="auto">
            <a:xfrm>
              <a:off x="2171700" y="-118071"/>
              <a:ext cx="7718945" cy="4701977"/>
            </a:xfrm>
            <a:prstGeom prst="rect">
              <a:avLst/>
            </a:prstGeom>
            <a:grp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l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tx1"/>
                </a:buClr>
                <a:buSzPct val="90000"/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anose="05000000000000000000" pitchFamily="2" charset="2"/>
                <a:buChar char="l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>
                <a:lnSpc>
                  <a:spcPct val="80000"/>
                </a:lnSpc>
                <a:spcAft>
                  <a:spcPct val="10000"/>
                </a:spcAft>
                <a:buClrTx/>
                <a:buSzTx/>
                <a:buFontTx/>
                <a:buNone/>
              </a:pPr>
              <a:endParaRPr lang="en-US" altLang="en-US" sz="2000"/>
            </a:p>
          </p:txBody>
        </p:sp>
        <p:pic>
          <p:nvPicPr>
            <p:cNvPr id="13323" name="Picture 5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34216"/>
            <a:stretch>
              <a:fillRect/>
            </a:stretch>
          </p:blipFill>
          <p:spPr bwMode="auto">
            <a:xfrm>
              <a:off x="2194725" y="334962"/>
              <a:ext cx="4910138" cy="4260850"/>
            </a:xfrm>
            <a:prstGeom prst="rect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3324" name="Text Box 7"/>
            <p:cNvSpPr txBox="1">
              <a:spLocks noChangeArrowheads="1"/>
            </p:cNvSpPr>
            <p:nvPr/>
          </p:nvSpPr>
          <p:spPr bwMode="auto">
            <a:xfrm>
              <a:off x="5378648" y="-118071"/>
              <a:ext cx="1752600" cy="738664"/>
            </a:xfrm>
            <a:prstGeom prst="rect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>
              <a:spAutoFit/>
            </a:bodyPr>
            <a:lstStyle>
              <a:lvl1pPr>
                <a:spcBef>
                  <a:spcPct val="20000"/>
                </a:spcBef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l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tx1"/>
                </a:buClr>
                <a:buSzPct val="90000"/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anose="05000000000000000000" pitchFamily="2" charset="2"/>
                <a:buChar char="l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GB" altLang="en-US" sz="2400" u="sng">
                  <a:solidFill>
                    <a:schemeClr val="hlink"/>
                  </a:solidFill>
                </a:rPr>
                <a:t>Sample mass /Systems</a:t>
              </a:r>
              <a:endParaRPr lang="en-AU" altLang="en-US" sz="2400" u="sng">
                <a:solidFill>
                  <a:schemeClr val="hlink"/>
                </a:solidFill>
              </a:endParaRPr>
            </a:p>
          </p:txBody>
        </p:sp>
        <p:sp>
          <p:nvSpPr>
            <p:cNvPr id="13325" name="Rectangle 8"/>
            <p:cNvSpPr>
              <a:spLocks noChangeArrowheads="1"/>
            </p:cNvSpPr>
            <p:nvPr/>
          </p:nvSpPr>
          <p:spPr bwMode="auto">
            <a:xfrm>
              <a:off x="5550682" y="1007239"/>
              <a:ext cx="1524000" cy="762000"/>
            </a:xfrm>
            <a:prstGeom prst="rect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l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tx1"/>
                </a:buClr>
                <a:buSzPct val="90000"/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anose="05000000000000000000" pitchFamily="2" charset="2"/>
                <a:buChar char="l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>
                <a:lnSpc>
                  <a:spcPct val="80000"/>
                </a:lnSpc>
                <a:spcAft>
                  <a:spcPct val="10000"/>
                </a:spcAft>
                <a:buClrTx/>
                <a:buSzTx/>
                <a:buFontTx/>
                <a:buNone/>
              </a:pPr>
              <a:endParaRPr lang="en-US" altLang="en-US" sz="2000"/>
            </a:p>
          </p:txBody>
        </p:sp>
        <p:sp>
          <p:nvSpPr>
            <p:cNvPr id="13326" name="Rectangle 9"/>
            <p:cNvSpPr>
              <a:spLocks noChangeArrowheads="1"/>
            </p:cNvSpPr>
            <p:nvPr/>
          </p:nvSpPr>
          <p:spPr bwMode="auto">
            <a:xfrm>
              <a:off x="5562600" y="1981199"/>
              <a:ext cx="1524000" cy="882551"/>
            </a:xfrm>
            <a:prstGeom prst="rect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l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tx1"/>
                </a:buClr>
                <a:buSzPct val="90000"/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anose="05000000000000000000" pitchFamily="2" charset="2"/>
                <a:buChar char="l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>
                <a:lnSpc>
                  <a:spcPct val="80000"/>
                </a:lnSpc>
                <a:spcAft>
                  <a:spcPct val="10000"/>
                </a:spcAft>
                <a:buClrTx/>
                <a:buSzTx/>
                <a:buFontTx/>
                <a:buNone/>
              </a:pPr>
              <a:endParaRPr lang="en-US" altLang="en-US" sz="2000"/>
            </a:p>
          </p:txBody>
        </p:sp>
        <p:sp>
          <p:nvSpPr>
            <p:cNvPr id="13327" name="Rectangle 10"/>
            <p:cNvSpPr>
              <a:spLocks noChangeArrowheads="1"/>
            </p:cNvSpPr>
            <p:nvPr/>
          </p:nvSpPr>
          <p:spPr bwMode="auto">
            <a:xfrm>
              <a:off x="5562600" y="3124200"/>
              <a:ext cx="1524000" cy="1143000"/>
            </a:xfrm>
            <a:prstGeom prst="rect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l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tx1"/>
                </a:buClr>
                <a:buSzPct val="90000"/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anose="05000000000000000000" pitchFamily="2" charset="2"/>
                <a:buChar char="l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>
                <a:lnSpc>
                  <a:spcPct val="80000"/>
                </a:lnSpc>
                <a:spcAft>
                  <a:spcPct val="10000"/>
                </a:spcAft>
                <a:buClrTx/>
                <a:buSzTx/>
                <a:buFontTx/>
                <a:buNone/>
              </a:pPr>
              <a:endParaRPr lang="en-US" altLang="en-US" sz="2000"/>
            </a:p>
          </p:txBody>
        </p:sp>
        <p:sp>
          <p:nvSpPr>
            <p:cNvPr id="13330" name="Text Box 14"/>
            <p:cNvSpPr txBox="1">
              <a:spLocks noChangeArrowheads="1"/>
            </p:cNvSpPr>
            <p:nvPr/>
          </p:nvSpPr>
          <p:spPr bwMode="auto">
            <a:xfrm>
              <a:off x="5389395" y="3363355"/>
              <a:ext cx="1447800" cy="1077218"/>
            </a:xfrm>
            <a:prstGeom prst="rect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>
              <a:spAutoFit/>
            </a:bodyPr>
            <a:lstStyle>
              <a:lvl1pPr>
                <a:spcBef>
                  <a:spcPct val="20000"/>
                </a:spcBef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l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tx1"/>
                </a:buClr>
                <a:buSzPct val="90000"/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anose="05000000000000000000" pitchFamily="2" charset="2"/>
                <a:buChar char="l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GB" altLang="en-US" sz="2000" dirty="0">
                  <a:solidFill>
                    <a:schemeClr val="hlink"/>
                  </a:solidFill>
                </a:rPr>
                <a:t>0.05 – 0.2 g</a:t>
              </a:r>
            </a:p>
            <a:p>
              <a:pPr algn="ctr"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GB" altLang="en-US" sz="2000" dirty="0">
                  <a:solidFill>
                    <a:schemeClr val="hlink"/>
                  </a:solidFill>
                </a:rPr>
                <a:t>No silica systems</a:t>
              </a:r>
              <a:endParaRPr lang="en-AU" altLang="en-US" sz="2000" dirty="0">
                <a:solidFill>
                  <a:schemeClr val="hlink"/>
                </a:solidFill>
              </a:endParaRPr>
            </a:p>
          </p:txBody>
        </p:sp>
        <p:sp>
          <p:nvSpPr>
            <p:cNvPr id="13331" name="Text Box 15"/>
            <p:cNvSpPr txBox="1">
              <a:spLocks noChangeArrowheads="1"/>
            </p:cNvSpPr>
            <p:nvPr/>
          </p:nvSpPr>
          <p:spPr bwMode="auto">
            <a:xfrm>
              <a:off x="7566543" y="-67825"/>
              <a:ext cx="2174975" cy="4801314"/>
            </a:xfrm>
            <a:prstGeom prst="rect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>
              <a:spAutoFit/>
            </a:bodyPr>
            <a:lstStyle>
              <a:lvl1pPr>
                <a:spcBef>
                  <a:spcPct val="20000"/>
                </a:spcBef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l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tx1"/>
                </a:buClr>
                <a:buSzPct val="90000"/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anose="05000000000000000000" pitchFamily="2" charset="2"/>
                <a:buChar char="l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GB" altLang="en-US" sz="2400" u="sng">
                  <a:solidFill>
                    <a:schemeClr val="hlink"/>
                  </a:solidFill>
                </a:rPr>
                <a:t>Chemical Analysis Techniques</a:t>
              </a:r>
            </a:p>
            <a:p>
              <a:pPr algn="ctr"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GB" altLang="en-US" sz="2000">
                  <a:solidFill>
                    <a:schemeClr val="hlink"/>
                  </a:solidFill>
                </a:rPr>
                <a:t>Wet chemical/</a:t>
              </a:r>
            </a:p>
            <a:p>
              <a:pPr algn="ctr"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GB" altLang="en-US" sz="2000">
                  <a:solidFill>
                    <a:schemeClr val="hlink"/>
                  </a:solidFill>
                </a:rPr>
                <a:t>SEM-EDS</a:t>
              </a:r>
            </a:p>
            <a:p>
              <a:pPr algn="ctr"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endParaRPr lang="en-GB" altLang="en-US" sz="2000">
                <a:solidFill>
                  <a:schemeClr val="hlink"/>
                </a:solidFill>
              </a:endParaRPr>
            </a:p>
            <a:p>
              <a:pPr algn="ctr"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GB" altLang="en-US" sz="2000">
                  <a:solidFill>
                    <a:schemeClr val="hlink"/>
                  </a:solidFill>
                </a:rPr>
                <a:t>EPMA</a:t>
              </a:r>
            </a:p>
            <a:p>
              <a:pPr algn="ctr"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endParaRPr lang="en-GB" altLang="en-US" sz="2000">
                <a:solidFill>
                  <a:schemeClr val="hlink"/>
                </a:solidFill>
              </a:endParaRPr>
            </a:p>
            <a:p>
              <a:pPr algn="ctr"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endParaRPr lang="en-GB" altLang="en-US" sz="2000">
                <a:solidFill>
                  <a:schemeClr val="hlink"/>
                </a:solidFill>
              </a:endParaRPr>
            </a:p>
            <a:p>
              <a:pPr algn="ctr"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GB" altLang="en-US" sz="2000">
                  <a:solidFill>
                    <a:schemeClr val="hlink"/>
                  </a:solidFill>
                </a:rPr>
                <a:t>EPMA/LA-ICP-MS</a:t>
              </a:r>
            </a:p>
            <a:p>
              <a:pPr algn="ctr"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endParaRPr lang="en-AU" altLang="en-US" sz="2000">
                <a:solidFill>
                  <a:schemeClr val="hlink"/>
                </a:solidFill>
              </a:endParaRPr>
            </a:p>
          </p:txBody>
        </p:sp>
        <p:sp>
          <p:nvSpPr>
            <p:cNvPr id="13332" name="Line 16"/>
            <p:cNvSpPr>
              <a:spLocks noChangeShapeType="1"/>
            </p:cNvSpPr>
            <p:nvPr/>
          </p:nvSpPr>
          <p:spPr bwMode="auto">
            <a:xfrm flipH="1">
              <a:off x="7351092" y="334962"/>
              <a:ext cx="0" cy="4078289"/>
            </a:xfrm>
            <a:prstGeom prst="line">
              <a:avLst/>
            </a:prstGeom>
            <a:grpFill/>
            <a:ln w="38100">
              <a:solidFill>
                <a:schemeClr val="bg2"/>
              </a:solidFill>
              <a:round/>
              <a:headEnd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en-AU"/>
            </a:p>
          </p:txBody>
        </p:sp>
        <p:sp>
          <p:nvSpPr>
            <p:cNvPr id="13333" name="Text Box 17"/>
            <p:cNvSpPr txBox="1">
              <a:spLocks noChangeArrowheads="1"/>
            </p:cNvSpPr>
            <p:nvPr/>
          </p:nvSpPr>
          <p:spPr bwMode="auto">
            <a:xfrm rot="-5400000">
              <a:off x="5076825" y="2075657"/>
              <a:ext cx="4114800" cy="519112"/>
            </a:xfrm>
            <a:prstGeom prst="rect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l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tx1"/>
                </a:buClr>
                <a:buSzPct val="90000"/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anose="05000000000000000000" pitchFamily="2" charset="2"/>
                <a:buChar char="l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GB" altLang="en-US" sz="2800" i="0" dirty="0">
                  <a:solidFill>
                    <a:schemeClr val="bg2"/>
                  </a:solidFill>
                </a:rPr>
                <a:t>Increasing cooling rate</a:t>
              </a:r>
              <a:endParaRPr lang="en-AU" altLang="en-US" sz="2800" i="0" dirty="0">
                <a:solidFill>
                  <a:schemeClr val="bg2"/>
                </a:solidFill>
              </a:endParaRPr>
            </a:p>
          </p:txBody>
        </p:sp>
        <p:sp>
          <p:nvSpPr>
            <p:cNvPr id="13328" name="Text Box 12"/>
            <p:cNvSpPr txBox="1">
              <a:spLocks noChangeArrowheads="1"/>
            </p:cNvSpPr>
            <p:nvPr/>
          </p:nvSpPr>
          <p:spPr bwMode="auto">
            <a:xfrm>
              <a:off x="5439029" y="791796"/>
              <a:ext cx="1506730" cy="615553"/>
            </a:xfrm>
            <a:prstGeom prst="rect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>
              <a:spAutoFit/>
            </a:bodyPr>
            <a:lstStyle>
              <a:lvl1pPr>
                <a:spcBef>
                  <a:spcPct val="20000"/>
                </a:spcBef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l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tx1"/>
                </a:buClr>
                <a:buSzPct val="90000"/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anose="05000000000000000000" pitchFamily="2" charset="2"/>
                <a:buChar char="l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GB" altLang="en-US" sz="2000" dirty="0">
                  <a:solidFill>
                    <a:schemeClr val="hlink"/>
                  </a:solidFill>
                </a:rPr>
                <a:t>5 – 20 g/ High silica systems</a:t>
              </a:r>
              <a:endParaRPr lang="en-AU" altLang="en-US" sz="2000" dirty="0">
                <a:solidFill>
                  <a:schemeClr val="hlink"/>
                </a:solidFill>
              </a:endParaRPr>
            </a:p>
          </p:txBody>
        </p:sp>
        <p:sp>
          <p:nvSpPr>
            <p:cNvPr id="13329" name="Text Box 13"/>
            <p:cNvSpPr txBox="1">
              <a:spLocks noChangeArrowheads="1"/>
            </p:cNvSpPr>
            <p:nvPr/>
          </p:nvSpPr>
          <p:spPr bwMode="auto">
            <a:xfrm>
              <a:off x="5482521" y="1999932"/>
              <a:ext cx="1460308" cy="615553"/>
            </a:xfrm>
            <a:prstGeom prst="rect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>
              <a:spAutoFit/>
            </a:bodyPr>
            <a:lstStyle>
              <a:lvl1pPr>
                <a:spcBef>
                  <a:spcPct val="20000"/>
                </a:spcBef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l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tx1"/>
                </a:buClr>
                <a:buSzPct val="90000"/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anose="05000000000000000000" pitchFamily="2" charset="2"/>
                <a:buChar char="l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GB" altLang="en-US" sz="2000" dirty="0">
                  <a:solidFill>
                    <a:schemeClr val="hlink"/>
                  </a:solidFill>
                </a:rPr>
                <a:t>0.1 – 1 g/ Low silica systems</a:t>
              </a:r>
              <a:endParaRPr lang="en-AU" altLang="en-US" sz="2000" dirty="0">
                <a:solidFill>
                  <a:schemeClr val="hlink"/>
                </a:solidFill>
              </a:endParaRPr>
            </a:p>
          </p:txBody>
        </p:sp>
      </p:grpSp>
      <p:sp>
        <p:nvSpPr>
          <p:cNvPr id="13318" name="Rectangle 2"/>
          <p:cNvSpPr>
            <a:spLocks noChangeArrowheads="1"/>
          </p:cNvSpPr>
          <p:nvPr/>
        </p:nvSpPr>
        <p:spPr bwMode="auto">
          <a:xfrm>
            <a:off x="1226128" y="198149"/>
            <a:ext cx="5613400" cy="436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42900" indent="-34290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lnSpc>
                <a:spcPct val="80000"/>
              </a:lnSpc>
              <a:spcAft>
                <a:spcPct val="10000"/>
              </a:spcAft>
              <a:buFont typeface="Wingdings" panose="05000000000000000000" pitchFamily="2" charset="2"/>
              <a:buNone/>
            </a:pPr>
            <a:r>
              <a:rPr lang="en-AU" altLang="en-AU" sz="2800" i="0" dirty="0">
                <a:solidFill>
                  <a:srgbClr val="0000FF"/>
                </a:solidFill>
                <a:cs typeface="Arial" panose="020B0604020202020204" pitchFamily="34" charset="0"/>
              </a:rPr>
              <a:t>EXPERIMENTAL APPROACHES</a:t>
            </a:r>
            <a:endParaRPr lang="en-AU" altLang="en-AU" sz="3600" i="0" dirty="0">
              <a:solidFill>
                <a:srgbClr val="0000FF"/>
              </a:solidFill>
              <a:cs typeface="Arial" panose="020B0604020202020204" pitchFamily="34" charset="0"/>
            </a:endParaRPr>
          </a:p>
        </p:txBody>
      </p:sp>
      <p:sp>
        <p:nvSpPr>
          <p:cNvPr id="13319" name="TextBox 1"/>
          <p:cNvSpPr txBox="1">
            <a:spLocks noChangeArrowheads="1"/>
          </p:cNvSpPr>
          <p:nvPr/>
        </p:nvSpPr>
        <p:spPr bwMode="auto">
          <a:xfrm>
            <a:off x="85725" y="1860550"/>
            <a:ext cx="1109663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AU" altLang="en-US" sz="2000">
                <a:solidFill>
                  <a:srgbClr val="FF0000"/>
                </a:solidFill>
              </a:rPr>
              <a:t>Previous</a:t>
            </a:r>
            <a:endParaRPr lang="en-AU" altLang="en-US" sz="2000"/>
          </a:p>
        </p:txBody>
      </p:sp>
      <p:sp>
        <p:nvSpPr>
          <p:cNvPr id="13320" name="TextBox 20"/>
          <p:cNvSpPr txBox="1">
            <a:spLocks noChangeArrowheads="1"/>
          </p:cNvSpPr>
          <p:nvPr/>
        </p:nvSpPr>
        <p:spPr bwMode="auto">
          <a:xfrm>
            <a:off x="77788" y="3189288"/>
            <a:ext cx="133032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AU" altLang="en-US" sz="2000">
                <a:solidFill>
                  <a:srgbClr val="FF0000"/>
                </a:solidFill>
              </a:rPr>
              <a:t>10 yrs ago</a:t>
            </a:r>
            <a:r>
              <a:rPr lang="en-AU" altLang="en-US" sz="2000"/>
              <a:t> </a:t>
            </a:r>
          </a:p>
        </p:txBody>
      </p:sp>
      <p:sp>
        <p:nvSpPr>
          <p:cNvPr id="13321" name="TextBox 21"/>
          <p:cNvSpPr txBox="1">
            <a:spLocks noChangeArrowheads="1"/>
          </p:cNvSpPr>
          <p:nvPr/>
        </p:nvSpPr>
        <p:spPr bwMode="auto">
          <a:xfrm>
            <a:off x="273050" y="4222750"/>
            <a:ext cx="735013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AU" altLang="en-US" sz="2000">
                <a:solidFill>
                  <a:srgbClr val="FF0000"/>
                </a:solidFill>
              </a:rPr>
              <a:t>Now</a:t>
            </a:r>
            <a:r>
              <a:rPr lang="en-AU" altLang="en-US" sz="2000"/>
              <a:t> </a:t>
            </a:r>
          </a:p>
        </p:txBody>
      </p:sp>
      <p:cxnSp>
        <p:nvCxnSpPr>
          <p:cNvPr id="3" name="Straight Arrow Connector 2"/>
          <p:cNvCxnSpPr/>
          <p:nvPr/>
        </p:nvCxnSpPr>
        <p:spPr bwMode="auto">
          <a:xfrm>
            <a:off x="6330095" y="1499053"/>
            <a:ext cx="0" cy="3646486"/>
          </a:xfrm>
          <a:prstGeom prst="straightConnector1">
            <a:avLst/>
          </a:prstGeom>
          <a:solidFill>
            <a:schemeClr val="accent1"/>
          </a:solidFill>
          <a:ln w="63500" cap="flat" cmpd="sng" algn="ctr">
            <a:solidFill>
              <a:schemeClr val="hlink"/>
            </a:solidFill>
            <a:prstDash val="solid"/>
            <a:round/>
            <a:headEnd type="none" w="med" len="med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112526807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ChangeArrowheads="1"/>
          </p:cNvSpPr>
          <p:nvPr/>
        </p:nvSpPr>
        <p:spPr bwMode="auto">
          <a:xfrm>
            <a:off x="3967163" y="330993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lnSpc>
                <a:spcPct val="80000"/>
              </a:lnSpc>
              <a:spcAft>
                <a:spcPct val="10000"/>
              </a:spcAft>
              <a:buClrTx/>
              <a:buSzTx/>
              <a:buFontTx/>
              <a:buNone/>
            </a:pPr>
            <a:endParaRPr lang="en-US" altLang="en-US" sz="2000"/>
          </a:p>
        </p:txBody>
      </p:sp>
      <p:sp>
        <p:nvSpPr>
          <p:cNvPr id="14339" name="Rectangle 3"/>
          <p:cNvSpPr>
            <a:spLocks noChangeArrowheads="1"/>
          </p:cNvSpPr>
          <p:nvPr/>
        </p:nvSpPr>
        <p:spPr bwMode="auto">
          <a:xfrm>
            <a:off x="3719513" y="318611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lnSpc>
                <a:spcPct val="80000"/>
              </a:lnSpc>
              <a:spcAft>
                <a:spcPct val="10000"/>
              </a:spcAft>
              <a:buClrTx/>
              <a:buSzTx/>
              <a:buFontTx/>
              <a:buNone/>
            </a:pPr>
            <a:endParaRPr lang="en-US" altLang="en-US" sz="2000"/>
          </a:p>
        </p:txBody>
      </p:sp>
      <p:pic>
        <p:nvPicPr>
          <p:cNvPr id="14340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838" y="458788"/>
            <a:ext cx="5000625" cy="60277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341" name="Text Box 5"/>
          <p:cNvSpPr txBox="1">
            <a:spLocks noChangeArrowheads="1"/>
          </p:cNvSpPr>
          <p:nvPr/>
        </p:nvSpPr>
        <p:spPr bwMode="auto">
          <a:xfrm>
            <a:off x="1187624" y="6281738"/>
            <a:ext cx="7488832" cy="46166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GB" altLang="en-US" sz="2400" dirty="0">
                <a:solidFill>
                  <a:srgbClr val="0000FF"/>
                </a:solidFill>
              </a:rPr>
              <a:t>Projections and sections in compositional space.</a:t>
            </a:r>
            <a:endParaRPr lang="en-AU" altLang="en-US" sz="2400" dirty="0">
              <a:solidFill>
                <a:srgbClr val="0000FF"/>
              </a:solidFill>
            </a:endParaRPr>
          </a:p>
        </p:txBody>
      </p:sp>
      <p:sp>
        <p:nvSpPr>
          <p:cNvPr id="14342" name="Rectangle 2"/>
          <p:cNvSpPr>
            <a:spLocks noChangeArrowheads="1"/>
          </p:cNvSpPr>
          <p:nvPr/>
        </p:nvSpPr>
        <p:spPr bwMode="auto">
          <a:xfrm>
            <a:off x="179512" y="836712"/>
            <a:ext cx="3347293" cy="46166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lnSpc>
                <a:spcPct val="80000"/>
              </a:lnSpc>
              <a:spcAft>
                <a:spcPct val="10000"/>
              </a:spcAft>
              <a:buNone/>
            </a:pPr>
            <a:r>
              <a:rPr lang="en-AU" altLang="en-US" sz="2800" i="0" dirty="0">
                <a:solidFill>
                  <a:srgbClr val="0000FF"/>
                </a:solidFill>
              </a:rPr>
              <a:t>METHODOLOGY </a:t>
            </a:r>
            <a:endParaRPr lang="en-AU" altLang="en-US" sz="2800" i="0" dirty="0" smtClean="0">
              <a:solidFill>
                <a:srgbClr val="0000FF"/>
              </a:solidFill>
            </a:endParaRPr>
          </a:p>
          <a:p>
            <a:pPr algn="ctr">
              <a:lnSpc>
                <a:spcPct val="80000"/>
              </a:lnSpc>
              <a:spcAft>
                <a:spcPct val="10000"/>
              </a:spcAft>
              <a:buNone/>
            </a:pPr>
            <a:r>
              <a:rPr lang="en-AU" altLang="en-US" sz="2800" i="0" dirty="0" smtClean="0">
                <a:solidFill>
                  <a:srgbClr val="0000FF"/>
                </a:solidFill>
              </a:rPr>
              <a:t>for </a:t>
            </a:r>
            <a:r>
              <a:rPr lang="en-AU" altLang="en-AU" sz="2800" i="0" dirty="0" smtClean="0">
                <a:solidFill>
                  <a:srgbClr val="0000FF"/>
                </a:solidFill>
                <a:cs typeface="Arial" panose="020B0604020202020204" pitchFamily="34" charset="0"/>
              </a:rPr>
              <a:t>representation </a:t>
            </a:r>
            <a:r>
              <a:rPr lang="en-AU" altLang="en-AU" sz="2800" i="0" dirty="0">
                <a:solidFill>
                  <a:srgbClr val="0000FF"/>
                </a:solidFill>
                <a:cs typeface="Arial" panose="020B0604020202020204" pitchFamily="34" charset="0"/>
              </a:rPr>
              <a:t>of phase </a:t>
            </a:r>
            <a:r>
              <a:rPr lang="en-AU" altLang="en-AU" sz="2800" i="0" dirty="0" smtClean="0">
                <a:solidFill>
                  <a:srgbClr val="0000FF"/>
                </a:solidFill>
                <a:cs typeface="Arial" panose="020B0604020202020204" pitchFamily="34" charset="0"/>
              </a:rPr>
              <a:t>equilibria – </a:t>
            </a:r>
          </a:p>
          <a:p>
            <a:pPr algn="ctr">
              <a:lnSpc>
                <a:spcPct val="80000"/>
              </a:lnSpc>
              <a:spcAft>
                <a:spcPct val="10000"/>
              </a:spcAft>
              <a:buNone/>
            </a:pPr>
            <a:r>
              <a:rPr lang="en-AU" altLang="en-AU" sz="2800" i="0" dirty="0" smtClean="0">
                <a:solidFill>
                  <a:srgbClr val="FF0000"/>
                </a:solidFill>
                <a:cs typeface="Arial" panose="020B0604020202020204" pitchFamily="34" charset="0"/>
              </a:rPr>
              <a:t>Phase diagrams</a:t>
            </a:r>
          </a:p>
          <a:p>
            <a:pPr algn="ctr">
              <a:lnSpc>
                <a:spcPct val="80000"/>
              </a:lnSpc>
              <a:spcAft>
                <a:spcPct val="10000"/>
              </a:spcAft>
              <a:buNone/>
            </a:pPr>
            <a:endParaRPr lang="en-AU" altLang="en-AU" sz="2400" i="0" dirty="0" smtClean="0">
              <a:solidFill>
                <a:srgbClr val="3333FF"/>
              </a:solidFill>
              <a:cs typeface="Arial" panose="020B0604020202020204" pitchFamily="34" charset="0"/>
            </a:endParaRPr>
          </a:p>
          <a:p>
            <a:pPr algn="ctr">
              <a:lnSpc>
                <a:spcPct val="80000"/>
              </a:lnSpc>
              <a:spcAft>
                <a:spcPct val="10000"/>
              </a:spcAft>
              <a:buNone/>
            </a:pPr>
            <a:r>
              <a:rPr lang="en-AU" altLang="en-AU" sz="2400" i="0" dirty="0" smtClean="0">
                <a:solidFill>
                  <a:srgbClr val="3333FF"/>
                </a:solidFill>
                <a:cs typeface="Arial" panose="020B0604020202020204" pitchFamily="34" charset="0"/>
              </a:rPr>
              <a:t>There </a:t>
            </a:r>
            <a:r>
              <a:rPr lang="en-AU" altLang="en-AU" sz="2400" i="0" dirty="0" smtClean="0">
                <a:solidFill>
                  <a:srgbClr val="3333FF"/>
                </a:solidFill>
                <a:cs typeface="Arial" panose="020B0604020202020204" pitchFamily="34" charset="0"/>
              </a:rPr>
              <a:t>are many different ways to explore compositional space and to make </a:t>
            </a:r>
            <a:r>
              <a:rPr lang="en-AU" altLang="en-AU" sz="2400" i="0" dirty="0" smtClean="0">
                <a:solidFill>
                  <a:srgbClr val="3333FF"/>
                </a:solidFill>
                <a:cs typeface="Arial" panose="020B0604020202020204" pitchFamily="34" charset="0"/>
              </a:rPr>
              <a:t>it </a:t>
            </a:r>
            <a:r>
              <a:rPr lang="en-AU" altLang="en-AU" sz="2400" i="0" dirty="0" smtClean="0">
                <a:solidFill>
                  <a:srgbClr val="3333FF"/>
                </a:solidFill>
                <a:cs typeface="Arial" panose="020B0604020202020204" pitchFamily="34" charset="0"/>
              </a:rPr>
              <a:t>easier to apply </a:t>
            </a:r>
            <a:r>
              <a:rPr lang="en-AU" altLang="en-AU" sz="2400" i="0" dirty="0" smtClean="0">
                <a:solidFill>
                  <a:srgbClr val="3333FF"/>
                </a:solidFill>
                <a:cs typeface="Arial" panose="020B0604020202020204" pitchFamily="34" charset="0"/>
              </a:rPr>
              <a:t>thermodynamics to </a:t>
            </a:r>
            <a:r>
              <a:rPr lang="en-AU" altLang="en-AU" sz="2400" i="0" dirty="0" smtClean="0">
                <a:solidFill>
                  <a:srgbClr val="3333FF"/>
                </a:solidFill>
                <a:cs typeface="Arial" panose="020B0604020202020204" pitchFamily="34" charset="0"/>
              </a:rPr>
              <a:t>practice </a:t>
            </a:r>
            <a:endParaRPr lang="en-AU" altLang="en-AU" sz="2400" i="0" dirty="0">
              <a:solidFill>
                <a:srgbClr val="3333FF"/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111176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D5B2814F-3268-491D-BA60-F239425CD20D}" type="slidenum">
              <a:rPr lang="en-AU" altLang="en-US" sz="1000" smtClean="0"/>
              <a:pPr>
                <a:spcBef>
                  <a:spcPct val="0"/>
                </a:spcBef>
                <a:buClrTx/>
                <a:buSzTx/>
                <a:buFontTx/>
                <a:buNone/>
              </a:pPr>
              <a:t>13</a:t>
            </a:fld>
            <a:endParaRPr lang="en-AU" altLang="en-US" sz="1000" smtClean="0"/>
          </a:p>
        </p:txBody>
      </p:sp>
      <p:sp>
        <p:nvSpPr>
          <p:cNvPr id="15365" name="TextBox 6"/>
          <p:cNvSpPr txBox="1">
            <a:spLocks noChangeArrowheads="1"/>
          </p:cNvSpPr>
          <p:nvPr/>
        </p:nvSpPr>
        <p:spPr bwMode="auto">
          <a:xfrm>
            <a:off x="4294428" y="4502483"/>
            <a:ext cx="614363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lnSpc>
                <a:spcPct val="80000"/>
              </a:lnSpc>
              <a:spcAft>
                <a:spcPct val="10000"/>
              </a:spcAft>
              <a:buClrTx/>
              <a:buSzTx/>
              <a:buFontTx/>
              <a:buNone/>
            </a:pPr>
            <a:r>
              <a:rPr lang="en-AU" altLang="en-US" sz="2000" i="0" dirty="0">
                <a:solidFill>
                  <a:srgbClr val="FF0000"/>
                </a:solidFill>
                <a:latin typeface="Arial" panose="020B0604020202020204" pitchFamily="34" charset="0"/>
              </a:rPr>
              <a:t>10</a:t>
            </a:r>
            <a:r>
              <a:rPr lang="en-AU" altLang="en-US" sz="2000" i="0" baseline="30000" dirty="0">
                <a:solidFill>
                  <a:srgbClr val="FF0000"/>
                </a:solidFill>
                <a:latin typeface="Arial" panose="020B0604020202020204" pitchFamily="34" charset="0"/>
              </a:rPr>
              <a:t>-6</a:t>
            </a:r>
          </a:p>
        </p:txBody>
      </p:sp>
      <p:sp>
        <p:nvSpPr>
          <p:cNvPr id="15366" name="TextBox 7"/>
          <p:cNvSpPr txBox="1">
            <a:spLocks noChangeArrowheads="1"/>
          </p:cNvSpPr>
          <p:nvPr/>
        </p:nvSpPr>
        <p:spPr bwMode="auto">
          <a:xfrm>
            <a:off x="3425005" y="4292360"/>
            <a:ext cx="11430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lnSpc>
                <a:spcPct val="80000"/>
              </a:lnSpc>
              <a:spcAft>
                <a:spcPct val="10000"/>
              </a:spcAft>
              <a:buClrTx/>
              <a:buSzTx/>
              <a:buFontTx/>
              <a:buNone/>
            </a:pPr>
            <a:r>
              <a:rPr lang="en-AU" altLang="en-US" sz="2000" i="0" dirty="0">
                <a:solidFill>
                  <a:srgbClr val="FF0000"/>
                </a:solidFill>
                <a:latin typeface="Arial" panose="020B0604020202020204" pitchFamily="34" charset="0"/>
              </a:rPr>
              <a:t>PO</a:t>
            </a:r>
            <a:r>
              <a:rPr lang="en-AU" altLang="en-US" sz="2000" i="0" baseline="-25000" dirty="0">
                <a:solidFill>
                  <a:srgbClr val="FF0000"/>
                </a:solidFill>
                <a:latin typeface="Arial" panose="020B0604020202020204" pitchFamily="34" charset="0"/>
              </a:rPr>
              <a:t>2</a:t>
            </a:r>
            <a:r>
              <a:rPr lang="en-AU" altLang="en-US" sz="2000" i="0" dirty="0">
                <a:solidFill>
                  <a:srgbClr val="FF0000"/>
                </a:solidFill>
                <a:latin typeface="Arial" panose="020B0604020202020204" pitchFamily="34" charset="0"/>
              </a:rPr>
              <a:t> 10</a:t>
            </a:r>
            <a:r>
              <a:rPr lang="en-AU" altLang="en-US" sz="2000" i="0" baseline="30000" dirty="0">
                <a:solidFill>
                  <a:srgbClr val="FF0000"/>
                </a:solidFill>
                <a:latin typeface="Arial" panose="020B0604020202020204" pitchFamily="34" charset="0"/>
              </a:rPr>
              <a:t>-5</a:t>
            </a:r>
          </a:p>
        </p:txBody>
      </p:sp>
      <p:sp>
        <p:nvSpPr>
          <p:cNvPr id="15367" name="TextBox 8"/>
          <p:cNvSpPr txBox="1">
            <a:spLocks noChangeArrowheads="1"/>
          </p:cNvSpPr>
          <p:nvPr/>
        </p:nvSpPr>
        <p:spPr bwMode="auto">
          <a:xfrm>
            <a:off x="4665275" y="4675677"/>
            <a:ext cx="614363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lnSpc>
                <a:spcPct val="80000"/>
              </a:lnSpc>
              <a:spcAft>
                <a:spcPct val="10000"/>
              </a:spcAft>
              <a:buClrTx/>
              <a:buSzTx/>
              <a:buFontTx/>
              <a:buNone/>
            </a:pPr>
            <a:r>
              <a:rPr lang="en-AU" altLang="en-US" sz="2000" i="0" dirty="0">
                <a:solidFill>
                  <a:srgbClr val="FF0000"/>
                </a:solidFill>
                <a:latin typeface="Arial" panose="020B0604020202020204" pitchFamily="34" charset="0"/>
              </a:rPr>
              <a:t>10</a:t>
            </a:r>
            <a:r>
              <a:rPr lang="en-AU" altLang="en-US" sz="2000" i="0" baseline="30000" dirty="0">
                <a:solidFill>
                  <a:srgbClr val="FF0000"/>
                </a:solidFill>
                <a:latin typeface="Arial" panose="020B0604020202020204" pitchFamily="34" charset="0"/>
              </a:rPr>
              <a:t>-7</a:t>
            </a:r>
          </a:p>
        </p:txBody>
      </p:sp>
      <p:sp>
        <p:nvSpPr>
          <p:cNvPr id="15368" name="TextBox 9"/>
          <p:cNvSpPr txBox="1">
            <a:spLocks noChangeArrowheads="1"/>
          </p:cNvSpPr>
          <p:nvPr/>
        </p:nvSpPr>
        <p:spPr bwMode="auto">
          <a:xfrm>
            <a:off x="5051055" y="4832776"/>
            <a:ext cx="614362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lnSpc>
                <a:spcPct val="80000"/>
              </a:lnSpc>
              <a:spcAft>
                <a:spcPct val="10000"/>
              </a:spcAft>
              <a:buClrTx/>
              <a:buSzTx/>
              <a:buFontTx/>
              <a:buNone/>
            </a:pPr>
            <a:r>
              <a:rPr lang="en-AU" altLang="en-US" sz="2000" i="0" dirty="0">
                <a:solidFill>
                  <a:srgbClr val="FF0000"/>
                </a:solidFill>
                <a:latin typeface="Arial" panose="020B0604020202020204" pitchFamily="34" charset="0"/>
              </a:rPr>
              <a:t>10</a:t>
            </a:r>
            <a:r>
              <a:rPr lang="en-AU" altLang="en-US" sz="2000" i="0" baseline="30000" dirty="0">
                <a:solidFill>
                  <a:srgbClr val="FF0000"/>
                </a:solidFill>
                <a:latin typeface="Arial" panose="020B0604020202020204" pitchFamily="34" charset="0"/>
              </a:rPr>
              <a:t>-8</a:t>
            </a:r>
          </a:p>
        </p:txBody>
      </p:sp>
      <p:sp>
        <p:nvSpPr>
          <p:cNvPr id="15369" name="TextBox 10"/>
          <p:cNvSpPr txBox="1">
            <a:spLocks noChangeArrowheads="1"/>
          </p:cNvSpPr>
          <p:nvPr/>
        </p:nvSpPr>
        <p:spPr bwMode="auto">
          <a:xfrm>
            <a:off x="5436834" y="4952679"/>
            <a:ext cx="614363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lnSpc>
                <a:spcPct val="80000"/>
              </a:lnSpc>
              <a:spcAft>
                <a:spcPct val="10000"/>
              </a:spcAft>
              <a:buClrTx/>
              <a:buSzTx/>
              <a:buFontTx/>
              <a:buNone/>
            </a:pPr>
            <a:r>
              <a:rPr lang="en-AU" altLang="en-US" sz="2000" i="0" dirty="0">
                <a:solidFill>
                  <a:srgbClr val="FF0000"/>
                </a:solidFill>
                <a:latin typeface="Arial" panose="020B0604020202020204" pitchFamily="34" charset="0"/>
              </a:rPr>
              <a:t>10</a:t>
            </a:r>
            <a:r>
              <a:rPr lang="en-AU" altLang="en-US" sz="2000" i="0" baseline="30000" dirty="0">
                <a:solidFill>
                  <a:srgbClr val="FF0000"/>
                </a:solidFill>
                <a:latin typeface="Arial" panose="020B0604020202020204" pitchFamily="34" charset="0"/>
              </a:rPr>
              <a:t>-9</a:t>
            </a:r>
          </a:p>
        </p:txBody>
      </p:sp>
      <p:sp>
        <p:nvSpPr>
          <p:cNvPr id="15370" name="TextBox 11"/>
          <p:cNvSpPr txBox="1">
            <a:spLocks noChangeArrowheads="1"/>
          </p:cNvSpPr>
          <p:nvPr/>
        </p:nvSpPr>
        <p:spPr bwMode="auto">
          <a:xfrm>
            <a:off x="6113971" y="433990"/>
            <a:ext cx="1477963" cy="3968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lnSpc>
                <a:spcPct val="80000"/>
              </a:lnSpc>
              <a:spcAft>
                <a:spcPct val="10000"/>
              </a:spcAft>
              <a:buClrTx/>
              <a:buSzTx/>
              <a:buFontTx/>
              <a:buNone/>
            </a:pPr>
            <a:r>
              <a:rPr lang="en-AU" altLang="en-US" sz="2000" i="0" dirty="0">
                <a:solidFill>
                  <a:srgbClr val="FF0000"/>
                </a:solidFill>
                <a:latin typeface="Arial" panose="020B0604020202020204" pitchFamily="34" charset="0"/>
              </a:rPr>
              <a:t>T = 1300</a:t>
            </a:r>
            <a:r>
              <a:rPr lang="en-AU" altLang="en-US" sz="2000" i="0" baseline="30000" dirty="0">
                <a:solidFill>
                  <a:srgbClr val="FF0000"/>
                </a:solidFill>
                <a:latin typeface="Arial" panose="020B0604020202020204" pitchFamily="34" charset="0"/>
              </a:rPr>
              <a:t>o</a:t>
            </a:r>
            <a:r>
              <a:rPr lang="en-AU" altLang="en-US" sz="2000" i="0" dirty="0">
                <a:solidFill>
                  <a:srgbClr val="FF0000"/>
                </a:solidFill>
                <a:latin typeface="Arial" panose="020B0604020202020204" pitchFamily="34" charset="0"/>
              </a:rPr>
              <a:t>C</a:t>
            </a:r>
          </a:p>
        </p:txBody>
      </p:sp>
      <p:sp>
        <p:nvSpPr>
          <p:cNvPr id="2" name="Rectangle 1"/>
          <p:cNvSpPr/>
          <p:nvPr/>
        </p:nvSpPr>
        <p:spPr>
          <a:xfrm>
            <a:off x="2559244" y="5154003"/>
            <a:ext cx="4819104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spcAft>
                <a:spcPts val="0"/>
              </a:spcAft>
            </a:pPr>
            <a:r>
              <a:rPr lang="en-US" sz="1050" i="0" dirty="0" smtClean="0">
                <a:solidFill>
                  <a:schemeClr val="tx1"/>
                </a:solidFill>
                <a:latin typeface="+mj-lt"/>
                <a:ea typeface="Calibri" panose="020F0502020204030204" pitchFamily="34" charset="0"/>
              </a:rPr>
              <a:t>References:</a:t>
            </a:r>
          </a:p>
          <a:p>
            <a:pPr marL="457200" indent="-457200">
              <a:spcAft>
                <a:spcPts val="0"/>
              </a:spcAft>
            </a:pPr>
            <a:r>
              <a:rPr lang="en-US" sz="1050" b="0" i="0" dirty="0" smtClean="0">
                <a:solidFill>
                  <a:schemeClr val="tx1"/>
                </a:solidFill>
                <a:latin typeface="+mj-lt"/>
                <a:ea typeface="Calibri" panose="020F0502020204030204" pitchFamily="34" charset="0"/>
              </a:rPr>
              <a:t>(1</a:t>
            </a:r>
            <a:r>
              <a:rPr lang="en-US" sz="1050" i="0" dirty="0" smtClean="0">
                <a:solidFill>
                  <a:schemeClr val="tx1"/>
                </a:solidFill>
                <a:latin typeface="+mj-lt"/>
                <a:ea typeface="Calibri" panose="020F0502020204030204" pitchFamily="34" charset="0"/>
              </a:rPr>
              <a:t>) S</a:t>
            </a:r>
            <a:r>
              <a:rPr lang="en-US" sz="1050" i="0" dirty="0">
                <a:solidFill>
                  <a:schemeClr val="tx1"/>
                </a:solidFill>
                <a:latin typeface="+mj-lt"/>
                <a:ea typeface="Calibri" panose="020F0502020204030204" pitchFamily="34" charset="0"/>
              </a:rPr>
              <a:t>. Nikolic, P.C. Hayes and E. Jak: Metall. Trans. B, 39B(2008),  179-188.</a:t>
            </a:r>
            <a:endParaRPr lang="en-AU" sz="1050" i="0" dirty="0">
              <a:solidFill>
                <a:schemeClr val="tx1"/>
              </a:solidFill>
              <a:latin typeface="+mj-lt"/>
              <a:ea typeface="Calibri" panose="020F0502020204030204" pitchFamily="34" charset="0"/>
            </a:endParaRPr>
          </a:p>
          <a:p>
            <a:pPr marL="457200" indent="-457200">
              <a:spcAft>
                <a:spcPts val="0"/>
              </a:spcAft>
            </a:pPr>
            <a:r>
              <a:rPr lang="en-US" sz="1050" i="0" dirty="0" smtClean="0">
                <a:solidFill>
                  <a:schemeClr val="tx1"/>
                </a:solidFill>
                <a:latin typeface="+mj-lt"/>
                <a:ea typeface="Calibri" panose="020F0502020204030204" pitchFamily="34" charset="0"/>
              </a:rPr>
              <a:t>(2) T</a:t>
            </a:r>
            <a:r>
              <a:rPr lang="en-US" sz="1050" i="0" dirty="0">
                <a:solidFill>
                  <a:schemeClr val="tx1"/>
                </a:solidFill>
                <a:latin typeface="+mj-lt"/>
                <a:ea typeface="Calibri" panose="020F0502020204030204" pitchFamily="34" charset="0"/>
              </a:rPr>
              <a:t>. Hidayat, P.C. Hayes and E. Jak: Metall. Mater. Trans. B, 43(2012),  14-26.</a:t>
            </a:r>
            <a:endParaRPr lang="en-AU" sz="1050" i="0" dirty="0">
              <a:solidFill>
                <a:schemeClr val="tx1"/>
              </a:solidFill>
              <a:latin typeface="+mj-lt"/>
              <a:ea typeface="Calibri" panose="020F0502020204030204" pitchFamily="34" charset="0"/>
            </a:endParaRPr>
          </a:p>
          <a:p>
            <a:r>
              <a:rPr lang="en-AU" sz="1050" i="0" dirty="0" smtClean="0">
                <a:solidFill>
                  <a:schemeClr val="tx1"/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(3) T</a:t>
            </a:r>
            <a:r>
              <a:rPr lang="en-AU" sz="1050" i="0" dirty="0">
                <a:solidFill>
                  <a:schemeClr val="tx1"/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. Hidayat, P.C. Hayes and E. Jak: Metall. Mater. Trans. B, 43(2012),  27-38</a:t>
            </a:r>
            <a:r>
              <a:rPr lang="en-AU" sz="1050" b="0" i="0" dirty="0">
                <a:solidFill>
                  <a:schemeClr val="tx1"/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en-AU" sz="1050" b="0" i="0" dirty="0">
              <a:solidFill>
                <a:schemeClr val="tx1"/>
              </a:solidFill>
              <a:latin typeface="+mj-lt"/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107950" y="377838"/>
            <a:ext cx="9016300" cy="5954712"/>
            <a:chOff x="107950" y="377838"/>
            <a:chExt cx="9016300" cy="5954712"/>
          </a:xfrm>
        </p:grpSpPr>
        <p:pic>
          <p:nvPicPr>
            <p:cNvPr id="15364" name="Picture 22" descr="Fig2.jp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90013" y="377838"/>
              <a:ext cx="7326313" cy="59547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5372" name="Picture 27"/>
            <p:cNvPicPr>
              <a:picLocks noChangeAspect="1" noChangeArrowheads="1"/>
            </p:cNvPicPr>
            <p:nvPr/>
          </p:nvPicPr>
          <p:blipFill>
            <a:blip r:embed="rId3">
              <a:lum bright="18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20775" y="687388"/>
              <a:ext cx="2317750" cy="18430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5373" name="Picture 28"/>
            <p:cNvPicPr>
              <a:picLocks noChangeAspect="1" noChangeArrowheads="1"/>
            </p:cNvPicPr>
            <p:nvPr/>
          </p:nvPicPr>
          <p:blipFill>
            <a:blip r:embed="rId4">
              <a:lum bright="24000" contrast="24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7950" y="2708275"/>
              <a:ext cx="2381250" cy="18859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5374" name="Picture 29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909687" y="2322525"/>
              <a:ext cx="2214563" cy="20859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1" name="Right Arrow 20"/>
            <p:cNvSpPr/>
            <p:nvPr/>
          </p:nvSpPr>
          <p:spPr>
            <a:xfrm rot="9078021">
              <a:off x="6143773" y="4009256"/>
              <a:ext cx="1197724" cy="430524"/>
            </a:xfrm>
            <a:prstGeom prst="rightArrow">
              <a:avLst/>
            </a:prstGeom>
            <a:solidFill>
              <a:srgbClr val="3333FF"/>
            </a:solidFill>
          </p:spPr>
          <p:txBody>
            <a:bodyPr wrap="square" rtlCol="0" anchor="ctr">
              <a:spAutoFit/>
            </a:bodyPr>
            <a:lstStyle/>
            <a:p>
              <a:pPr algn="ctr"/>
              <a:endParaRPr lang="en-AU" sz="1600" dirty="0">
                <a:solidFill>
                  <a:srgbClr val="3333FF"/>
                </a:solidFill>
              </a:endParaRPr>
            </a:p>
          </p:txBody>
        </p:sp>
        <p:sp>
          <p:nvSpPr>
            <p:cNvPr id="20" name="Right Arrow 19"/>
            <p:cNvSpPr/>
            <p:nvPr/>
          </p:nvSpPr>
          <p:spPr>
            <a:xfrm rot="2523043">
              <a:off x="2663102" y="2142897"/>
              <a:ext cx="2250544" cy="385857"/>
            </a:xfrm>
            <a:prstGeom prst="rightArrow">
              <a:avLst/>
            </a:prstGeom>
            <a:solidFill>
              <a:srgbClr val="3333FF"/>
            </a:solidFill>
          </p:spPr>
          <p:txBody>
            <a:bodyPr wrap="square" rtlCol="0" anchor="ctr">
              <a:spAutoFit/>
            </a:bodyPr>
            <a:lstStyle/>
            <a:p>
              <a:pPr algn="ctr"/>
              <a:endParaRPr lang="en-AU" sz="1600" dirty="0">
                <a:solidFill>
                  <a:srgbClr val="3333FF"/>
                </a:solidFill>
              </a:endParaRPr>
            </a:p>
          </p:txBody>
        </p:sp>
        <p:sp>
          <p:nvSpPr>
            <p:cNvPr id="3" name="Right Arrow 2"/>
            <p:cNvSpPr/>
            <p:nvPr/>
          </p:nvSpPr>
          <p:spPr>
            <a:xfrm rot="20405947">
              <a:off x="2153652" y="3458321"/>
              <a:ext cx="1242789" cy="385857"/>
            </a:xfrm>
            <a:prstGeom prst="rightArrow">
              <a:avLst/>
            </a:prstGeom>
            <a:solidFill>
              <a:srgbClr val="3333FF"/>
            </a:solidFill>
          </p:spPr>
          <p:txBody>
            <a:bodyPr wrap="square" rtlCol="0" anchor="ctr">
              <a:spAutoFit/>
            </a:bodyPr>
            <a:lstStyle/>
            <a:p>
              <a:pPr algn="ctr"/>
              <a:endParaRPr lang="en-AU" sz="1600" dirty="0">
                <a:solidFill>
                  <a:srgbClr val="3333FF"/>
                </a:solidFill>
              </a:endParaRPr>
            </a:p>
          </p:txBody>
        </p:sp>
      </p:grpSp>
      <p:sp>
        <p:nvSpPr>
          <p:cNvPr id="15371" name="Rectangle 3"/>
          <p:cNvSpPr>
            <a:spLocks noGrp="1" noChangeArrowheads="1"/>
          </p:cNvSpPr>
          <p:nvPr>
            <p:ph type="subTitle" idx="4294967295"/>
          </p:nvPr>
        </p:nvSpPr>
        <p:spPr>
          <a:xfrm>
            <a:off x="595634" y="60695"/>
            <a:ext cx="4868862" cy="492125"/>
          </a:xfrm>
        </p:spPr>
        <p:txBody>
          <a:bodyPr wrap="none" lIns="0" tIns="0" rIns="0" bIns="0">
            <a:spAutoFit/>
          </a:bodyPr>
          <a:lstStyle/>
          <a:p>
            <a:pPr marL="0" indent="0" eaLnBrk="1" hangingPunct="1">
              <a:buFont typeface="Wingdings" panose="05000000000000000000" pitchFamily="2" charset="2"/>
              <a:buNone/>
            </a:pPr>
            <a:r>
              <a:rPr lang="en-AU" altLang="en-US" b="1" i="1" dirty="0" err="1" smtClean="0">
                <a:solidFill>
                  <a:srgbClr val="1A02CE"/>
                </a:solidFill>
              </a:rPr>
              <a:t>FeO</a:t>
            </a:r>
            <a:r>
              <a:rPr lang="en-AU" altLang="en-US" b="1" i="1" baseline="-25000" dirty="0" err="1" smtClean="0">
                <a:solidFill>
                  <a:srgbClr val="1A02CE"/>
                </a:solidFill>
              </a:rPr>
              <a:t>x</a:t>
            </a:r>
            <a:r>
              <a:rPr lang="en-AU" altLang="en-US" b="1" i="1" dirty="0" smtClean="0">
                <a:solidFill>
                  <a:srgbClr val="1A02CE"/>
                </a:solidFill>
              </a:rPr>
              <a:t>-</a:t>
            </a:r>
            <a:r>
              <a:rPr lang="en-US" altLang="en-US" b="1" i="1" dirty="0" smtClean="0">
                <a:solidFill>
                  <a:srgbClr val="1A02CE"/>
                </a:solidFill>
              </a:rPr>
              <a:t>CaO-SiO</a:t>
            </a:r>
            <a:r>
              <a:rPr lang="en-US" altLang="en-US" b="1" i="1" baseline="-25000" dirty="0" smtClean="0">
                <a:solidFill>
                  <a:srgbClr val="1A02CE"/>
                </a:solidFill>
              </a:rPr>
              <a:t>2</a:t>
            </a:r>
            <a:r>
              <a:rPr lang="en-US" altLang="en-US" b="1" i="1" dirty="0" smtClean="0">
                <a:solidFill>
                  <a:srgbClr val="1A02CE"/>
                </a:solidFill>
              </a:rPr>
              <a:t> at fixed P</a:t>
            </a:r>
            <a:r>
              <a:rPr lang="en-US" altLang="en-US" b="1" i="1" baseline="-25000" dirty="0" smtClean="0">
                <a:solidFill>
                  <a:srgbClr val="1A02CE"/>
                </a:solidFill>
              </a:rPr>
              <a:t>O2</a:t>
            </a:r>
          </a:p>
        </p:txBody>
      </p:sp>
      <p:sp>
        <p:nvSpPr>
          <p:cNvPr id="15362" name="Date Placeholder 1"/>
          <p:cNvSpPr>
            <a:spLocks noGrp="1"/>
          </p:cNvSpPr>
          <p:nvPr>
            <p:ph type="dt" sz="quarter" idx="10"/>
          </p:nvPr>
        </p:nvSpPr>
        <p:spPr>
          <a:xfrm>
            <a:off x="650679" y="6403951"/>
            <a:ext cx="8208912" cy="4572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AU" altLang="en-US" sz="2400" dirty="0" smtClean="0">
                <a:solidFill>
                  <a:srgbClr val="3333FF"/>
                </a:solidFill>
              </a:rPr>
              <a:t>Position of the </a:t>
            </a:r>
            <a:r>
              <a:rPr lang="en-AU" altLang="en-US" sz="2400" dirty="0" err="1" smtClean="0">
                <a:solidFill>
                  <a:srgbClr val="3333FF"/>
                </a:solidFill>
              </a:rPr>
              <a:t>liquidus</a:t>
            </a:r>
            <a:r>
              <a:rPr lang="en-AU" altLang="en-US" sz="2400" dirty="0" smtClean="0">
                <a:solidFill>
                  <a:srgbClr val="3333FF"/>
                </a:solidFill>
              </a:rPr>
              <a:t> surface changes with oxygen pressure in this system!! </a:t>
            </a:r>
            <a:endParaRPr lang="en-AU" altLang="en-US" sz="2400" dirty="0" smtClean="0">
              <a:solidFill>
                <a:srgbClr val="3333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4811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EAC56D43-5F03-4CA7-8E0D-62946F9970A7}" type="slidenum">
              <a:rPr lang="en-AU" altLang="en-US" sz="1000" smtClean="0"/>
              <a:pPr>
                <a:spcBef>
                  <a:spcPct val="0"/>
                </a:spcBef>
                <a:buClrTx/>
                <a:buSzTx/>
                <a:buFontTx/>
                <a:buNone/>
              </a:pPr>
              <a:t>14</a:t>
            </a:fld>
            <a:endParaRPr lang="en-AU" altLang="en-US" sz="1000" smtClean="0"/>
          </a:p>
        </p:txBody>
      </p:sp>
      <p:sp>
        <p:nvSpPr>
          <p:cNvPr id="16387" name="Rectangle 2"/>
          <p:cNvSpPr>
            <a:spLocks noChangeArrowheads="1"/>
          </p:cNvSpPr>
          <p:nvPr/>
        </p:nvSpPr>
        <p:spPr bwMode="auto">
          <a:xfrm>
            <a:off x="3967163" y="330993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lnSpc>
                <a:spcPct val="80000"/>
              </a:lnSpc>
              <a:spcAft>
                <a:spcPct val="10000"/>
              </a:spcAft>
              <a:buClrTx/>
              <a:buSzTx/>
              <a:buFontTx/>
              <a:buNone/>
            </a:pPr>
            <a:endParaRPr lang="en-US" altLang="en-US" sz="3000">
              <a:solidFill>
                <a:srgbClr val="FF0000"/>
              </a:solidFill>
            </a:endParaRPr>
          </a:p>
        </p:txBody>
      </p:sp>
      <p:sp>
        <p:nvSpPr>
          <p:cNvPr id="16388" name="Rectangle 3"/>
          <p:cNvSpPr>
            <a:spLocks noChangeArrowheads="1"/>
          </p:cNvSpPr>
          <p:nvPr/>
        </p:nvSpPr>
        <p:spPr bwMode="auto">
          <a:xfrm>
            <a:off x="3719513" y="318611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lnSpc>
                <a:spcPct val="80000"/>
              </a:lnSpc>
              <a:spcAft>
                <a:spcPct val="10000"/>
              </a:spcAft>
              <a:buClrTx/>
              <a:buSzTx/>
              <a:buFontTx/>
              <a:buNone/>
            </a:pPr>
            <a:endParaRPr lang="en-US" altLang="en-US" sz="3000">
              <a:solidFill>
                <a:srgbClr val="FF0000"/>
              </a:solidFill>
            </a:endParaRPr>
          </a:p>
        </p:txBody>
      </p:sp>
      <p:sp>
        <p:nvSpPr>
          <p:cNvPr id="16396" name="Freeform 15"/>
          <p:cNvSpPr>
            <a:spLocks/>
          </p:cNvSpPr>
          <p:nvPr/>
        </p:nvSpPr>
        <p:spPr bwMode="auto">
          <a:xfrm>
            <a:off x="3670300" y="4438650"/>
            <a:ext cx="1120775" cy="73025"/>
          </a:xfrm>
          <a:custGeom>
            <a:avLst/>
            <a:gdLst>
              <a:gd name="T0" fmla="*/ 2147483646 w 706"/>
              <a:gd name="T1" fmla="*/ 0 h 46"/>
              <a:gd name="T2" fmla="*/ 0 w 706"/>
              <a:gd name="T3" fmla="*/ 2147483646 h 46"/>
              <a:gd name="T4" fmla="*/ 0 60000 65536"/>
              <a:gd name="T5" fmla="*/ 0 60000 65536"/>
              <a:gd name="T6" fmla="*/ 0 w 706"/>
              <a:gd name="T7" fmla="*/ 0 h 46"/>
              <a:gd name="T8" fmla="*/ 706 w 706"/>
              <a:gd name="T9" fmla="*/ 46 h 46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706" h="46">
                <a:moveTo>
                  <a:pt x="706" y="0"/>
                </a:moveTo>
                <a:lnTo>
                  <a:pt x="0" y="46"/>
                </a:lnTo>
              </a:path>
            </a:pathLst>
          </a:custGeom>
          <a:noFill/>
          <a:ln w="12700" cap="flat" cmpd="sng">
            <a:solidFill>
              <a:srgbClr val="0000FF"/>
            </a:solidFill>
            <a:prstDash val="solid"/>
            <a:round/>
            <a:headEnd type="none" w="med" len="med"/>
            <a:tailEnd type="none" w="med" len="lg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0" tIns="0" rIns="0" bIns="0">
            <a:spAutoFit/>
          </a:bodyPr>
          <a:lstStyle/>
          <a:p>
            <a:endParaRPr lang="en-AU"/>
          </a:p>
        </p:txBody>
      </p:sp>
      <p:grpSp>
        <p:nvGrpSpPr>
          <p:cNvPr id="4" name="Group 3"/>
          <p:cNvGrpSpPr/>
          <p:nvPr/>
        </p:nvGrpSpPr>
        <p:grpSpPr>
          <a:xfrm>
            <a:off x="381706" y="478631"/>
            <a:ext cx="8565548" cy="6135688"/>
            <a:chOff x="361135" y="620688"/>
            <a:chExt cx="8565548" cy="6135688"/>
          </a:xfrm>
        </p:grpSpPr>
        <p:pic>
          <p:nvPicPr>
            <p:cNvPr id="16390" name="Picture 9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82908" y="620688"/>
              <a:ext cx="7343775" cy="6135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3" name="Group 2"/>
            <p:cNvGrpSpPr/>
            <p:nvPr/>
          </p:nvGrpSpPr>
          <p:grpSpPr>
            <a:xfrm>
              <a:off x="3333750" y="4124325"/>
              <a:ext cx="1685925" cy="473075"/>
              <a:chOff x="3333750" y="4124325"/>
              <a:chExt cx="1685925" cy="473075"/>
            </a:xfrm>
          </p:grpSpPr>
          <p:sp>
            <p:nvSpPr>
              <p:cNvPr id="16391" name="Freeform 10"/>
              <p:cNvSpPr>
                <a:spLocks/>
              </p:cNvSpPr>
              <p:nvPr/>
            </p:nvSpPr>
            <p:spPr bwMode="auto">
              <a:xfrm>
                <a:off x="3333750" y="4476750"/>
                <a:ext cx="574675" cy="98425"/>
              </a:xfrm>
              <a:custGeom>
                <a:avLst/>
                <a:gdLst>
                  <a:gd name="T0" fmla="*/ 0 w 362"/>
                  <a:gd name="T1" fmla="*/ 0 h 62"/>
                  <a:gd name="T2" fmla="*/ 2147483646 w 362"/>
                  <a:gd name="T3" fmla="*/ 2147483646 h 62"/>
                  <a:gd name="T4" fmla="*/ 0 60000 65536"/>
                  <a:gd name="T5" fmla="*/ 0 60000 65536"/>
                  <a:gd name="T6" fmla="*/ 0 w 362"/>
                  <a:gd name="T7" fmla="*/ 0 h 62"/>
                  <a:gd name="T8" fmla="*/ 362 w 362"/>
                  <a:gd name="T9" fmla="*/ 62 h 62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362" h="62">
                    <a:moveTo>
                      <a:pt x="0" y="0"/>
                    </a:moveTo>
                    <a:lnTo>
                      <a:pt x="362" y="62"/>
                    </a:lnTo>
                  </a:path>
                </a:pathLst>
              </a:custGeom>
              <a:noFill/>
              <a:ln w="63500" cap="flat" cmpd="sng">
                <a:solidFill>
                  <a:srgbClr val="0000FF"/>
                </a:solidFill>
                <a:prstDash val="solid"/>
                <a:round/>
                <a:headEnd type="none" w="med" len="med"/>
                <a:tailEnd type="none" w="med" len="lg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16392" name="Freeform 11"/>
              <p:cNvSpPr>
                <a:spLocks/>
              </p:cNvSpPr>
              <p:nvPr/>
            </p:nvSpPr>
            <p:spPr bwMode="auto">
              <a:xfrm>
                <a:off x="3397250" y="4124325"/>
                <a:ext cx="635000" cy="342900"/>
              </a:xfrm>
              <a:custGeom>
                <a:avLst/>
                <a:gdLst>
                  <a:gd name="T0" fmla="*/ 2147483646 w 400"/>
                  <a:gd name="T1" fmla="*/ 0 h 216"/>
                  <a:gd name="T2" fmla="*/ 0 w 400"/>
                  <a:gd name="T3" fmla="*/ 2147483646 h 216"/>
                  <a:gd name="T4" fmla="*/ 0 60000 65536"/>
                  <a:gd name="T5" fmla="*/ 0 60000 65536"/>
                  <a:gd name="T6" fmla="*/ 0 w 400"/>
                  <a:gd name="T7" fmla="*/ 0 h 216"/>
                  <a:gd name="T8" fmla="*/ 400 w 400"/>
                  <a:gd name="T9" fmla="*/ 216 h 21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400" h="216">
                    <a:moveTo>
                      <a:pt x="400" y="0"/>
                    </a:moveTo>
                    <a:lnTo>
                      <a:pt x="0" y="216"/>
                    </a:lnTo>
                  </a:path>
                </a:pathLst>
              </a:custGeom>
              <a:noFill/>
              <a:ln w="12700" cap="flat" cmpd="sng">
                <a:solidFill>
                  <a:srgbClr val="0000FF"/>
                </a:solidFill>
                <a:prstDash val="solid"/>
                <a:round/>
                <a:headEnd type="none" w="med" len="med"/>
                <a:tailEnd type="none" w="med" len="lg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16393" name="Freeform 12"/>
              <p:cNvSpPr>
                <a:spLocks/>
              </p:cNvSpPr>
              <p:nvPr/>
            </p:nvSpPr>
            <p:spPr bwMode="auto">
              <a:xfrm>
                <a:off x="3425825" y="4149725"/>
                <a:ext cx="784225" cy="323850"/>
              </a:xfrm>
              <a:custGeom>
                <a:avLst/>
                <a:gdLst>
                  <a:gd name="T0" fmla="*/ 2147483646 w 494"/>
                  <a:gd name="T1" fmla="*/ 0 h 204"/>
                  <a:gd name="T2" fmla="*/ 0 w 494"/>
                  <a:gd name="T3" fmla="*/ 2147483646 h 204"/>
                  <a:gd name="T4" fmla="*/ 0 60000 65536"/>
                  <a:gd name="T5" fmla="*/ 0 60000 65536"/>
                  <a:gd name="T6" fmla="*/ 0 w 494"/>
                  <a:gd name="T7" fmla="*/ 0 h 204"/>
                  <a:gd name="T8" fmla="*/ 494 w 494"/>
                  <a:gd name="T9" fmla="*/ 204 h 204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494" h="204">
                    <a:moveTo>
                      <a:pt x="494" y="0"/>
                    </a:moveTo>
                    <a:lnTo>
                      <a:pt x="0" y="204"/>
                    </a:lnTo>
                  </a:path>
                </a:pathLst>
              </a:custGeom>
              <a:noFill/>
              <a:ln w="12700" cap="flat" cmpd="sng">
                <a:solidFill>
                  <a:srgbClr val="0000FF"/>
                </a:solidFill>
                <a:prstDash val="solid"/>
                <a:round/>
                <a:headEnd type="none" w="med" len="med"/>
                <a:tailEnd type="none" w="med" len="lg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16394" name="Freeform 13"/>
              <p:cNvSpPr>
                <a:spLocks/>
              </p:cNvSpPr>
              <p:nvPr/>
            </p:nvSpPr>
            <p:spPr bwMode="auto">
              <a:xfrm>
                <a:off x="3451225" y="4191000"/>
                <a:ext cx="876300" cy="288925"/>
              </a:xfrm>
              <a:custGeom>
                <a:avLst/>
                <a:gdLst>
                  <a:gd name="T0" fmla="*/ 2147483646 w 552"/>
                  <a:gd name="T1" fmla="*/ 0 h 182"/>
                  <a:gd name="T2" fmla="*/ 0 w 552"/>
                  <a:gd name="T3" fmla="*/ 2147483646 h 182"/>
                  <a:gd name="T4" fmla="*/ 0 60000 65536"/>
                  <a:gd name="T5" fmla="*/ 0 60000 65536"/>
                  <a:gd name="T6" fmla="*/ 0 w 552"/>
                  <a:gd name="T7" fmla="*/ 0 h 182"/>
                  <a:gd name="T8" fmla="*/ 552 w 552"/>
                  <a:gd name="T9" fmla="*/ 182 h 182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552" h="182">
                    <a:moveTo>
                      <a:pt x="552" y="0"/>
                    </a:moveTo>
                    <a:lnTo>
                      <a:pt x="0" y="182"/>
                    </a:lnTo>
                  </a:path>
                </a:pathLst>
              </a:custGeom>
              <a:noFill/>
              <a:ln w="12700" cap="flat" cmpd="sng">
                <a:solidFill>
                  <a:srgbClr val="0000FF"/>
                </a:solidFill>
                <a:prstDash val="solid"/>
                <a:round/>
                <a:headEnd type="none" w="med" len="med"/>
                <a:tailEnd type="none" w="med" len="lg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16395" name="Freeform 14"/>
              <p:cNvSpPr>
                <a:spLocks/>
              </p:cNvSpPr>
              <p:nvPr/>
            </p:nvSpPr>
            <p:spPr bwMode="auto">
              <a:xfrm>
                <a:off x="3565525" y="4387850"/>
                <a:ext cx="1127125" cy="111125"/>
              </a:xfrm>
              <a:custGeom>
                <a:avLst/>
                <a:gdLst>
                  <a:gd name="T0" fmla="*/ 2147483646 w 710"/>
                  <a:gd name="T1" fmla="*/ 0 h 70"/>
                  <a:gd name="T2" fmla="*/ 0 w 710"/>
                  <a:gd name="T3" fmla="*/ 2147483646 h 70"/>
                  <a:gd name="T4" fmla="*/ 0 60000 65536"/>
                  <a:gd name="T5" fmla="*/ 0 60000 65536"/>
                  <a:gd name="T6" fmla="*/ 0 w 710"/>
                  <a:gd name="T7" fmla="*/ 0 h 70"/>
                  <a:gd name="T8" fmla="*/ 710 w 710"/>
                  <a:gd name="T9" fmla="*/ 70 h 70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710" h="70">
                    <a:moveTo>
                      <a:pt x="710" y="0"/>
                    </a:moveTo>
                    <a:lnTo>
                      <a:pt x="0" y="70"/>
                    </a:lnTo>
                  </a:path>
                </a:pathLst>
              </a:custGeom>
              <a:noFill/>
              <a:ln w="12700" cap="flat" cmpd="sng">
                <a:solidFill>
                  <a:srgbClr val="0000FF"/>
                </a:solidFill>
                <a:prstDash val="solid"/>
                <a:round/>
                <a:headEnd type="none" w="med" len="med"/>
                <a:tailEnd type="none" w="med" len="lg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endParaRPr lang="en-AU"/>
              </a:p>
            </p:txBody>
          </p:sp>
          <p:sp>
            <p:nvSpPr>
              <p:cNvPr id="16397" name="Freeform 16"/>
              <p:cNvSpPr>
                <a:spLocks/>
              </p:cNvSpPr>
              <p:nvPr/>
            </p:nvSpPr>
            <p:spPr bwMode="auto">
              <a:xfrm>
                <a:off x="3873500" y="4552950"/>
                <a:ext cx="1146175" cy="44450"/>
              </a:xfrm>
              <a:custGeom>
                <a:avLst/>
                <a:gdLst>
                  <a:gd name="T0" fmla="*/ 2147483646 w 722"/>
                  <a:gd name="T1" fmla="*/ 2147483646 h 28"/>
                  <a:gd name="T2" fmla="*/ 0 w 722"/>
                  <a:gd name="T3" fmla="*/ 0 h 28"/>
                  <a:gd name="T4" fmla="*/ 0 60000 65536"/>
                  <a:gd name="T5" fmla="*/ 0 60000 65536"/>
                  <a:gd name="T6" fmla="*/ 0 w 722"/>
                  <a:gd name="T7" fmla="*/ 0 h 28"/>
                  <a:gd name="T8" fmla="*/ 722 w 722"/>
                  <a:gd name="T9" fmla="*/ 28 h 28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722" h="28">
                    <a:moveTo>
                      <a:pt x="722" y="28"/>
                    </a:moveTo>
                    <a:lnTo>
                      <a:pt x="0" y="0"/>
                    </a:lnTo>
                  </a:path>
                </a:pathLst>
              </a:custGeom>
              <a:noFill/>
              <a:ln w="12700" cap="flat" cmpd="sng">
                <a:solidFill>
                  <a:srgbClr val="0000FF"/>
                </a:solidFill>
                <a:prstDash val="solid"/>
                <a:round/>
                <a:headEnd type="none" w="med" len="med"/>
                <a:tailEnd type="none" w="med" len="lg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endParaRPr lang="en-AU"/>
              </a:p>
            </p:txBody>
          </p:sp>
        </p:grpSp>
        <p:sp>
          <p:nvSpPr>
            <p:cNvPr id="16399" name="Freeform 19"/>
            <p:cNvSpPr>
              <a:spLocks/>
            </p:cNvSpPr>
            <p:nvPr/>
          </p:nvSpPr>
          <p:spPr bwMode="auto">
            <a:xfrm rot="20721419">
              <a:off x="2257051" y="4505324"/>
              <a:ext cx="1052319" cy="139700"/>
            </a:xfrm>
            <a:custGeom>
              <a:avLst/>
              <a:gdLst>
                <a:gd name="T0" fmla="*/ 0 w 1258"/>
                <a:gd name="T1" fmla="*/ 0 h 597"/>
                <a:gd name="T2" fmla="*/ 2147483646 w 1258"/>
                <a:gd name="T3" fmla="*/ 2147483646 h 597"/>
                <a:gd name="T4" fmla="*/ 0 60000 65536"/>
                <a:gd name="T5" fmla="*/ 0 60000 65536"/>
                <a:gd name="T6" fmla="*/ 0 w 1258"/>
                <a:gd name="T7" fmla="*/ 0 h 597"/>
                <a:gd name="T8" fmla="*/ 1258 w 1258"/>
                <a:gd name="T9" fmla="*/ 597 h 597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258" h="597">
                  <a:moveTo>
                    <a:pt x="0" y="0"/>
                  </a:moveTo>
                  <a:lnTo>
                    <a:pt x="1258" y="597"/>
                  </a:lnTo>
                </a:path>
              </a:pathLst>
            </a:custGeom>
            <a:noFill/>
            <a:ln w="63500" cap="flat" cmpd="sng">
              <a:solidFill>
                <a:srgbClr val="0000FF"/>
              </a:solidFill>
              <a:prstDash val="solid"/>
              <a:round/>
              <a:headEnd type="none" w="med" len="med"/>
              <a:tailEnd type="triangle" w="med" len="lg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 lIns="0" tIns="0" rIns="0" bIns="0">
              <a:spAutoFit/>
            </a:bodyPr>
            <a:lstStyle/>
            <a:p>
              <a:endParaRPr lang="en-AU"/>
            </a:p>
          </p:txBody>
        </p:sp>
        <p:sp>
          <p:nvSpPr>
            <p:cNvPr id="16400" name="Text Box 20"/>
            <p:cNvSpPr txBox="1">
              <a:spLocks noChangeArrowheads="1"/>
            </p:cNvSpPr>
            <p:nvPr/>
          </p:nvSpPr>
          <p:spPr bwMode="auto">
            <a:xfrm>
              <a:off x="361135" y="4284211"/>
              <a:ext cx="2304265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>
                <a:spcBef>
                  <a:spcPct val="20000"/>
                </a:spcBef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l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tx1"/>
                </a:buClr>
                <a:buSzPct val="90000"/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anose="05000000000000000000" pitchFamily="2" charset="2"/>
                <a:buChar char="l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>
                <a:lnSpc>
                  <a:spcPct val="80000"/>
                </a:lnSpc>
                <a:spcAft>
                  <a:spcPct val="10000"/>
                </a:spcAft>
                <a:buClrTx/>
                <a:buSzTx/>
                <a:buFontTx/>
                <a:buNone/>
              </a:pPr>
              <a:r>
                <a:rPr lang="en-AU" altLang="en-US" sz="2000" dirty="0">
                  <a:solidFill>
                    <a:srgbClr val="0000FF"/>
                  </a:solidFill>
                  <a:latin typeface="Symbol" panose="05050102010706020507" pitchFamily="18" charset="2"/>
                </a:rPr>
                <a:t>a</a:t>
              </a:r>
              <a:r>
                <a:rPr lang="en-AU" altLang="en-US" sz="2000" dirty="0">
                  <a:solidFill>
                    <a:srgbClr val="0000FF"/>
                  </a:solidFill>
                </a:rPr>
                <a:t>’-Ca</a:t>
              </a:r>
              <a:r>
                <a:rPr lang="en-AU" altLang="en-US" sz="2000" baseline="-25000" dirty="0">
                  <a:solidFill>
                    <a:srgbClr val="0000FF"/>
                  </a:solidFill>
                </a:rPr>
                <a:t>2</a:t>
              </a:r>
              <a:r>
                <a:rPr lang="en-AU" altLang="en-US" sz="2000" dirty="0">
                  <a:solidFill>
                    <a:srgbClr val="0000FF"/>
                  </a:solidFill>
                </a:rPr>
                <a:t>SiO</a:t>
              </a:r>
              <a:r>
                <a:rPr lang="en-AU" altLang="en-US" sz="2000" baseline="-25000" dirty="0">
                  <a:solidFill>
                    <a:srgbClr val="0000FF"/>
                  </a:solidFill>
                </a:rPr>
                <a:t>4</a:t>
              </a:r>
              <a:r>
                <a:rPr lang="en-AU" altLang="en-US" sz="2000" dirty="0">
                  <a:solidFill>
                    <a:srgbClr val="0000FF"/>
                  </a:solidFill>
                </a:rPr>
                <a:t>-Fe</a:t>
              </a:r>
              <a:r>
                <a:rPr lang="en-AU" altLang="en-US" sz="2000" baseline="-25000" dirty="0">
                  <a:solidFill>
                    <a:srgbClr val="0000FF"/>
                  </a:solidFill>
                </a:rPr>
                <a:t>2</a:t>
              </a:r>
              <a:r>
                <a:rPr lang="en-AU" altLang="en-US" sz="2000" dirty="0">
                  <a:solidFill>
                    <a:srgbClr val="0000FF"/>
                  </a:solidFill>
                </a:rPr>
                <a:t>SiO</a:t>
              </a:r>
              <a:r>
                <a:rPr lang="en-AU" altLang="en-US" sz="2000" baseline="-25000" dirty="0">
                  <a:solidFill>
                    <a:srgbClr val="0000FF"/>
                  </a:solidFill>
                </a:rPr>
                <a:t>4</a:t>
              </a:r>
              <a:r>
                <a:rPr lang="en-AU" altLang="en-US" sz="2000" dirty="0">
                  <a:solidFill>
                    <a:srgbClr val="0000FF"/>
                  </a:solidFill>
                </a:rPr>
                <a:t> </a:t>
              </a:r>
            </a:p>
            <a:p>
              <a:pPr eaLnBrk="1" hangingPunct="1">
                <a:lnSpc>
                  <a:spcPct val="80000"/>
                </a:lnSpc>
                <a:spcAft>
                  <a:spcPct val="10000"/>
                </a:spcAft>
                <a:buClrTx/>
                <a:buSzTx/>
                <a:buFontTx/>
                <a:buNone/>
              </a:pPr>
              <a:r>
                <a:rPr lang="en-AU" altLang="en-US" sz="2000" dirty="0">
                  <a:solidFill>
                    <a:srgbClr val="0000FF"/>
                  </a:solidFill>
                </a:rPr>
                <a:t>Solid Solution</a:t>
              </a:r>
            </a:p>
          </p:txBody>
        </p:sp>
      </p:grpSp>
      <p:sp>
        <p:nvSpPr>
          <p:cNvPr id="16398" name="Text Box 18"/>
          <p:cNvSpPr txBox="1">
            <a:spLocks noChangeArrowheads="1"/>
          </p:cNvSpPr>
          <p:nvPr/>
        </p:nvSpPr>
        <p:spPr bwMode="auto">
          <a:xfrm>
            <a:off x="101107" y="1774824"/>
            <a:ext cx="3620045" cy="1791260"/>
          </a:xfrm>
          <a:prstGeom prst="rect">
            <a:avLst/>
          </a:prstGeom>
          <a:noFill/>
          <a:ln w="25400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lnSpc>
                <a:spcPct val="80000"/>
              </a:lnSpc>
              <a:spcAft>
                <a:spcPct val="10000"/>
              </a:spcAft>
              <a:buClrTx/>
              <a:buSzTx/>
              <a:buFontTx/>
              <a:buNone/>
            </a:pPr>
            <a:r>
              <a:rPr lang="en-AU" altLang="en-US" sz="2400" dirty="0">
                <a:solidFill>
                  <a:srgbClr val="0000FF"/>
                </a:solidFill>
              </a:rPr>
              <a:t>New experimental </a:t>
            </a:r>
          </a:p>
          <a:p>
            <a:pPr algn="ctr" eaLnBrk="1" hangingPunct="1">
              <a:lnSpc>
                <a:spcPct val="80000"/>
              </a:lnSpc>
              <a:spcAft>
                <a:spcPct val="10000"/>
              </a:spcAft>
              <a:buClrTx/>
              <a:buSzTx/>
              <a:buFontTx/>
              <a:buNone/>
            </a:pPr>
            <a:r>
              <a:rPr lang="en-AU" altLang="en-US" sz="2400" dirty="0">
                <a:solidFill>
                  <a:srgbClr val="0000FF"/>
                </a:solidFill>
              </a:rPr>
              <a:t>liquid </a:t>
            </a:r>
            <a:r>
              <a:rPr lang="en-AU" altLang="en-US" sz="2400" dirty="0" smtClean="0">
                <a:solidFill>
                  <a:srgbClr val="0000FF"/>
                </a:solidFill>
              </a:rPr>
              <a:t>/ </a:t>
            </a:r>
            <a:r>
              <a:rPr lang="en-AU" altLang="en-US" sz="2400" dirty="0">
                <a:solidFill>
                  <a:srgbClr val="0000FF"/>
                </a:solidFill>
              </a:rPr>
              <a:t>solid tie-lines </a:t>
            </a:r>
          </a:p>
          <a:p>
            <a:pPr algn="ctr" eaLnBrk="1" hangingPunct="1">
              <a:lnSpc>
                <a:spcPct val="80000"/>
              </a:lnSpc>
              <a:spcAft>
                <a:spcPct val="10000"/>
              </a:spcAft>
              <a:buClrTx/>
              <a:buSzTx/>
              <a:buFontTx/>
              <a:buNone/>
            </a:pPr>
            <a:r>
              <a:rPr lang="en-AU" altLang="en-US" sz="2400" dirty="0">
                <a:solidFill>
                  <a:srgbClr val="0000FF"/>
                </a:solidFill>
              </a:rPr>
              <a:t>– essential for the accurate revision of thermodynamic databases</a:t>
            </a:r>
          </a:p>
        </p:txBody>
      </p:sp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7300342" y="1936187"/>
            <a:ext cx="1778597" cy="28623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AU" altLang="en-US" sz="9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References:</a:t>
            </a:r>
          </a:p>
          <a:p>
            <a:pPr lvl="0"/>
            <a:r>
              <a:rPr lang="en-AU" altLang="en-US" sz="900" b="0" i="0" dirty="0" smtClean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(4) B</a:t>
            </a:r>
            <a:r>
              <a:rPr lang="en-AU" altLang="en-US" sz="900" b="0" i="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. Zhao, </a:t>
            </a:r>
            <a:r>
              <a:rPr lang="en-AU" altLang="en-US" sz="900" b="0" i="0" dirty="0" smtClean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en-AU" altLang="en-US" sz="900" b="0" i="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AU" altLang="en-US" sz="900" b="0" i="0" dirty="0" smtClean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Hayes and </a:t>
            </a:r>
            <a:r>
              <a:rPr lang="en-AU" altLang="en-US" sz="900" b="0" i="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E. </a:t>
            </a:r>
            <a:r>
              <a:rPr lang="en-AU" altLang="en-US" sz="900" b="0" i="0" dirty="0" smtClean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Jak: </a:t>
            </a:r>
            <a:r>
              <a:rPr lang="en-AU" altLang="en-US" sz="900" b="0" i="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Unpublished </a:t>
            </a:r>
            <a:r>
              <a:rPr lang="en-AU" altLang="en-US" sz="900" b="0" i="0" dirty="0" smtClean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Work</a:t>
            </a:r>
            <a:r>
              <a:rPr lang="en-AU" altLang="en-US" sz="900" b="0" i="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AU" altLang="en-US" sz="900" b="0" i="0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Pyrometallurgy</a:t>
            </a:r>
            <a:r>
              <a:rPr lang="en-AU" altLang="en-US" sz="900" b="0" i="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Research Centre, The University of Queensland, (2003), </a:t>
            </a:r>
            <a:r>
              <a:rPr lang="en-AU" altLang="en-US" sz="900" b="0" i="0" dirty="0" smtClean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(5) W.C</a:t>
            </a:r>
            <a:r>
              <a:rPr lang="en-AU" altLang="en-US" sz="900" b="0" i="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. Allen and R.B. Snow: J. Am. Ceram. Soc., 38(1955),  264-280.</a:t>
            </a:r>
          </a:p>
          <a:p>
            <a:pPr lvl="0"/>
            <a:r>
              <a:rPr lang="en-AU" altLang="en-US" sz="900" b="0" i="0" dirty="0" smtClean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(6) N.L</a:t>
            </a:r>
            <a:r>
              <a:rPr lang="en-AU" altLang="en-US" sz="900" b="0" i="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. Bowen, J.F. </a:t>
            </a:r>
            <a:r>
              <a:rPr lang="en-AU" altLang="en-US" sz="900" b="0" i="0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Schairer</a:t>
            </a:r>
            <a:r>
              <a:rPr lang="en-AU" altLang="en-US" sz="900" b="0" i="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and E. </a:t>
            </a:r>
            <a:r>
              <a:rPr lang="en-AU" altLang="en-US" sz="900" b="0" i="0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Psnjak</a:t>
            </a:r>
            <a:r>
              <a:rPr lang="en-AU" altLang="en-US" sz="900" b="0" i="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: Am. J. Sci., 26(1933),  193-284.</a:t>
            </a:r>
          </a:p>
          <a:p>
            <a:pPr lvl="0"/>
            <a:r>
              <a:rPr lang="en-AU" altLang="en-US" sz="900" b="0" i="0" dirty="0" smtClean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(7) E</a:t>
            </a:r>
            <a:r>
              <a:rPr lang="en-AU" altLang="en-US" sz="900" b="0" i="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AU" altLang="en-US" sz="900" b="0" i="0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Görl</a:t>
            </a:r>
            <a:r>
              <a:rPr lang="en-AU" altLang="en-US" sz="900" b="0" i="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, F. </a:t>
            </a:r>
            <a:r>
              <a:rPr lang="en-AU" altLang="en-US" sz="900" b="0" i="0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Oeters</a:t>
            </a:r>
            <a:r>
              <a:rPr lang="en-AU" altLang="en-US" sz="900" b="0" i="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and R. </a:t>
            </a:r>
            <a:r>
              <a:rPr lang="en-AU" altLang="en-US" sz="900" b="0" i="0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Scheel</a:t>
            </a:r>
            <a:r>
              <a:rPr lang="en-AU" altLang="en-US" sz="900" b="0" i="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: Arch. </a:t>
            </a:r>
            <a:r>
              <a:rPr lang="en-AU" altLang="en-US" sz="900" b="0" i="0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Eisenhuettenwes</a:t>
            </a:r>
            <a:r>
              <a:rPr lang="en-AU" altLang="en-US" sz="900" b="0" i="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., 37(1966),  441-445.</a:t>
            </a:r>
          </a:p>
          <a:p>
            <a:pPr lvl="0"/>
            <a:r>
              <a:rPr lang="en-AU" altLang="en-US" sz="900" b="0" i="0" dirty="0" smtClean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(8) S.A</a:t>
            </a:r>
            <a:r>
              <a:rPr lang="en-AU" altLang="en-US" sz="900" b="0" i="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AU" altLang="en-US" sz="900" b="0" i="0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Decterov</a:t>
            </a:r>
            <a:r>
              <a:rPr lang="en-AU" altLang="en-US" sz="900" b="0" i="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, I.-H. Jung, E. Jak, Y.-B. Kang, P. Hayes and A.D. Pelton: Proc. of </a:t>
            </a:r>
            <a:r>
              <a:rPr lang="en-AU" altLang="en-US" sz="900" b="0" i="0" dirty="0" smtClean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VII </a:t>
            </a:r>
            <a:r>
              <a:rPr lang="en-AU" altLang="en-US" sz="900" b="0" i="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Int. Conf. on Molten Slags, Fluxes &amp; </a:t>
            </a:r>
            <a:r>
              <a:rPr lang="en-AU" altLang="en-US" sz="900" b="0" i="0" dirty="0" smtClean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Salts. SAIMM, South </a:t>
            </a:r>
            <a:r>
              <a:rPr lang="en-AU" altLang="en-US" sz="900" b="0" i="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Africa, 2004, 839-850.</a:t>
            </a:r>
            <a:endParaRPr kumimoji="0" lang="en-AU" altLang="en-US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246208" y="735814"/>
            <a:ext cx="4200379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AU" altLang="en-US" sz="1600" i="0" dirty="0" smtClean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S.A</a:t>
            </a:r>
            <a:r>
              <a:rPr lang="en-AU" altLang="en-US" sz="1600" i="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AU" altLang="en-US" sz="1600" i="0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Decterov</a:t>
            </a:r>
            <a:r>
              <a:rPr lang="en-AU" altLang="en-US" sz="1600" i="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, I.-H. Jung, E. Jak, Y.-B. Kang, P. Hayes and A.D. Pelton: Proc. of VII Int. Conf. on Molten Slags, Fluxes &amp; Salts. SAIMM, South Africa, (2004), 839-850.</a:t>
            </a:r>
          </a:p>
        </p:txBody>
      </p:sp>
      <p:sp>
        <p:nvSpPr>
          <p:cNvPr id="16389" name="Text Box 4"/>
          <p:cNvSpPr txBox="1">
            <a:spLocks noChangeArrowheads="1"/>
          </p:cNvSpPr>
          <p:nvPr/>
        </p:nvSpPr>
        <p:spPr bwMode="auto">
          <a:xfrm>
            <a:off x="340628" y="234629"/>
            <a:ext cx="8640763" cy="436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lnSpc>
                <a:spcPct val="80000"/>
              </a:lnSpc>
              <a:spcBef>
                <a:spcPct val="50000"/>
              </a:spcBef>
              <a:spcAft>
                <a:spcPct val="10000"/>
              </a:spcAft>
              <a:buClrTx/>
              <a:buSzTx/>
              <a:buFontTx/>
              <a:buNone/>
            </a:pPr>
            <a:r>
              <a:rPr lang="en-AU" altLang="en-US" sz="2800" dirty="0">
                <a:solidFill>
                  <a:srgbClr val="0000FF"/>
                </a:solidFill>
              </a:rPr>
              <a:t>CaO-“FeO”-SiO</a:t>
            </a:r>
            <a:r>
              <a:rPr lang="en-AU" altLang="en-US" sz="2800" baseline="-25000" dirty="0">
                <a:solidFill>
                  <a:srgbClr val="0000FF"/>
                </a:solidFill>
              </a:rPr>
              <a:t>2</a:t>
            </a:r>
            <a:r>
              <a:rPr lang="en-AU" altLang="en-US" sz="2800" dirty="0">
                <a:solidFill>
                  <a:srgbClr val="0000FF"/>
                </a:solidFill>
              </a:rPr>
              <a:t> in equilibrium with metallic iron</a:t>
            </a:r>
          </a:p>
        </p:txBody>
      </p:sp>
    </p:spTree>
    <p:extLst>
      <p:ext uri="{BB962C8B-B14F-4D97-AF65-F5344CB8AC3E}">
        <p14:creationId xmlns:p14="http://schemas.microsoft.com/office/powerpoint/2010/main" val="708798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igure 9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5298" y="824254"/>
            <a:ext cx="6983125" cy="58546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0" name="Slide Number Placeholder 7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AA052E99-77F0-4517-832B-38C574B39FBC}" type="slidenum">
              <a:rPr lang="en-AU" altLang="en-US" sz="1400" smtClean="0"/>
              <a:pPr>
                <a:spcBef>
                  <a:spcPct val="0"/>
                </a:spcBef>
                <a:buClrTx/>
                <a:buSzTx/>
                <a:buFontTx/>
                <a:buNone/>
              </a:pPr>
              <a:t>15</a:t>
            </a:fld>
            <a:endParaRPr lang="en-AU" altLang="en-US" sz="1400" smtClean="0"/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 bwMode="auto">
          <a:xfrm>
            <a:off x="821251" y="251338"/>
            <a:ext cx="7272808" cy="430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itchFamily="2" charset="2"/>
              <a:buChar char="l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" pitchFamily="2" charset="2"/>
              <a:buChar char="l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eaLnBrk="1" hangingPunct="1">
              <a:buFont typeface="Wingdings" pitchFamily="2" charset="2"/>
              <a:buNone/>
              <a:defRPr/>
            </a:pPr>
            <a:r>
              <a:rPr lang="en-AU" altLang="en-US" sz="2800" kern="0" dirty="0" smtClean="0">
                <a:solidFill>
                  <a:srgbClr val="1A02CE"/>
                </a:solidFill>
              </a:rPr>
              <a:t>“</a:t>
            </a:r>
            <a:r>
              <a:rPr lang="en-AU" altLang="en-US" sz="2800" kern="0" dirty="0" err="1" smtClean="0">
                <a:solidFill>
                  <a:srgbClr val="1A02CE"/>
                </a:solidFill>
              </a:rPr>
              <a:t>FeO</a:t>
            </a:r>
            <a:r>
              <a:rPr lang="en-AU" altLang="en-US" sz="2800" kern="0" dirty="0" smtClean="0">
                <a:solidFill>
                  <a:srgbClr val="1A02CE"/>
                </a:solidFill>
              </a:rPr>
              <a:t>”-</a:t>
            </a:r>
            <a:r>
              <a:rPr lang="en-US" altLang="en-US" sz="2800" kern="0" dirty="0" smtClean="0">
                <a:solidFill>
                  <a:srgbClr val="1A02CE"/>
                </a:solidFill>
              </a:rPr>
              <a:t>CaO-SiO</a:t>
            </a:r>
            <a:r>
              <a:rPr lang="en-US" altLang="en-US" sz="2800" kern="0" baseline="-25000" dirty="0" smtClean="0">
                <a:solidFill>
                  <a:srgbClr val="1A02CE"/>
                </a:solidFill>
              </a:rPr>
              <a:t>2</a:t>
            </a:r>
            <a:r>
              <a:rPr lang="en-US" altLang="en-US" sz="2800" kern="0" dirty="0" smtClean="0">
                <a:solidFill>
                  <a:srgbClr val="1A02CE"/>
                </a:solidFill>
              </a:rPr>
              <a:t> at fixed </a:t>
            </a:r>
            <a:r>
              <a:rPr lang="en-US" altLang="en-US" sz="2800" kern="0" dirty="0" smtClean="0">
                <a:solidFill>
                  <a:srgbClr val="1A02CE"/>
                </a:solidFill>
              </a:rPr>
              <a:t>P</a:t>
            </a:r>
            <a:r>
              <a:rPr lang="en-US" altLang="en-US" sz="2800" kern="0" baseline="-25000" dirty="0" smtClean="0">
                <a:solidFill>
                  <a:srgbClr val="1A02CE"/>
                </a:solidFill>
              </a:rPr>
              <a:t>O2</a:t>
            </a:r>
            <a:r>
              <a:rPr lang="en-US" altLang="en-US" sz="2800" kern="0" dirty="0" smtClean="0">
                <a:solidFill>
                  <a:srgbClr val="1A02CE"/>
                </a:solidFill>
              </a:rPr>
              <a:t> - effect of Al</a:t>
            </a:r>
            <a:r>
              <a:rPr lang="en-US" altLang="en-US" sz="2800" kern="0" baseline="-25000" dirty="0" smtClean="0">
                <a:solidFill>
                  <a:srgbClr val="1A02CE"/>
                </a:solidFill>
              </a:rPr>
              <a:t>2</a:t>
            </a:r>
            <a:r>
              <a:rPr lang="en-US" altLang="en-US" sz="2800" kern="0" dirty="0" smtClean="0">
                <a:solidFill>
                  <a:srgbClr val="1A02CE"/>
                </a:solidFill>
              </a:rPr>
              <a:t>O</a:t>
            </a:r>
            <a:r>
              <a:rPr lang="en-US" altLang="en-US" sz="2800" kern="0" baseline="-25000" dirty="0" smtClean="0">
                <a:solidFill>
                  <a:srgbClr val="1A02CE"/>
                </a:solidFill>
              </a:rPr>
              <a:t>3</a:t>
            </a:r>
            <a:endParaRPr lang="en-US" altLang="en-US" sz="2800" kern="0" baseline="-25000" dirty="0">
              <a:solidFill>
                <a:srgbClr val="1A02CE"/>
              </a:solidFill>
            </a:endParaRP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219766" y="998696"/>
            <a:ext cx="3024336" cy="20621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AU" altLang="en-US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References:</a:t>
            </a:r>
          </a:p>
          <a:p>
            <a:pPr lvl="0"/>
            <a:r>
              <a:rPr lang="en-AU" altLang="en-US" sz="1800" i="0" dirty="0" smtClean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en-AU" altLang="en-US" sz="1800" i="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. Hidayat, H.M. </a:t>
            </a:r>
            <a:r>
              <a:rPr lang="en-AU" altLang="en-US" sz="1800" i="0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Henao</a:t>
            </a:r>
            <a:r>
              <a:rPr lang="en-AU" altLang="en-US" sz="1800" i="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, P.C. Hayes and E. Jak: Proc. </a:t>
            </a:r>
            <a:r>
              <a:rPr lang="en-AU" altLang="en-US" sz="1800" i="0" dirty="0" smtClean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of </a:t>
            </a:r>
            <a:r>
              <a:rPr lang="en-AU" altLang="en-US" sz="1800" i="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the 7th International Copper-</a:t>
            </a:r>
            <a:r>
              <a:rPr lang="en-AU" altLang="en-US" sz="1800" i="0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Cobre</a:t>
            </a:r>
            <a:r>
              <a:rPr lang="en-AU" altLang="en-US" sz="1800" i="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Conference 2010. GDMB, Hamburg, Germany, 2010, 761-778.</a:t>
            </a:r>
            <a:endParaRPr kumimoji="0" lang="en-AU" altLang="en-US" sz="1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54183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3" descr="Figure 10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908720"/>
            <a:ext cx="6968801" cy="58426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0" name="Slide Number Placeholder 7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AA052E99-77F0-4517-832B-38C574B39FBC}" type="slidenum">
              <a:rPr lang="en-AU" altLang="en-US" sz="1400" smtClean="0"/>
              <a:pPr>
                <a:spcBef>
                  <a:spcPct val="0"/>
                </a:spcBef>
                <a:buClrTx/>
                <a:buSzTx/>
                <a:buFontTx/>
                <a:buNone/>
              </a:pPr>
              <a:t>16</a:t>
            </a:fld>
            <a:endParaRPr lang="en-AU" altLang="en-US" sz="1400" smtClean="0"/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 bwMode="auto">
          <a:xfrm>
            <a:off x="827584" y="359659"/>
            <a:ext cx="7085608" cy="430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itchFamily="2" charset="2"/>
              <a:buChar char="l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" pitchFamily="2" charset="2"/>
              <a:buChar char="l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eaLnBrk="1" hangingPunct="1">
              <a:buNone/>
              <a:defRPr/>
            </a:pPr>
            <a:r>
              <a:rPr lang="en-AU" altLang="en-US" sz="2800" kern="0" dirty="0" smtClean="0">
                <a:solidFill>
                  <a:srgbClr val="1A02CE"/>
                </a:solidFill>
              </a:rPr>
              <a:t>“</a:t>
            </a:r>
            <a:r>
              <a:rPr lang="en-AU" altLang="en-US" sz="2800" kern="0" dirty="0" err="1" smtClean="0">
                <a:solidFill>
                  <a:srgbClr val="1A02CE"/>
                </a:solidFill>
              </a:rPr>
              <a:t>FeO</a:t>
            </a:r>
            <a:r>
              <a:rPr lang="en-AU" altLang="en-US" sz="2800" kern="0" dirty="0" smtClean="0">
                <a:solidFill>
                  <a:srgbClr val="1A02CE"/>
                </a:solidFill>
              </a:rPr>
              <a:t>”-</a:t>
            </a:r>
            <a:r>
              <a:rPr lang="en-US" altLang="en-US" sz="2800" kern="0" dirty="0" smtClean="0">
                <a:solidFill>
                  <a:srgbClr val="1A02CE"/>
                </a:solidFill>
              </a:rPr>
              <a:t>CaO-SiO</a:t>
            </a:r>
            <a:r>
              <a:rPr lang="en-US" altLang="en-US" sz="2800" kern="0" baseline="-25000" dirty="0" smtClean="0">
                <a:solidFill>
                  <a:srgbClr val="1A02CE"/>
                </a:solidFill>
              </a:rPr>
              <a:t>2</a:t>
            </a:r>
            <a:r>
              <a:rPr lang="en-US" altLang="en-US" sz="2800" kern="0" dirty="0" smtClean="0">
                <a:solidFill>
                  <a:srgbClr val="1A02CE"/>
                </a:solidFill>
              </a:rPr>
              <a:t> at fixed </a:t>
            </a:r>
            <a:r>
              <a:rPr lang="en-US" altLang="en-US" sz="2800" kern="0" dirty="0" smtClean="0">
                <a:solidFill>
                  <a:srgbClr val="1A02CE"/>
                </a:solidFill>
              </a:rPr>
              <a:t>P</a:t>
            </a:r>
            <a:r>
              <a:rPr lang="en-US" altLang="en-US" sz="2800" kern="0" baseline="-25000" dirty="0" smtClean="0">
                <a:solidFill>
                  <a:srgbClr val="1A02CE"/>
                </a:solidFill>
              </a:rPr>
              <a:t>O2</a:t>
            </a:r>
            <a:r>
              <a:rPr lang="en-US" altLang="en-US" sz="2800" kern="0" dirty="0">
                <a:solidFill>
                  <a:srgbClr val="1A02CE"/>
                </a:solidFill>
              </a:rPr>
              <a:t> - effect of </a:t>
            </a:r>
            <a:r>
              <a:rPr lang="en-US" altLang="en-US" sz="2800" kern="0" dirty="0" err="1" smtClean="0">
                <a:solidFill>
                  <a:srgbClr val="1A02CE"/>
                </a:solidFill>
              </a:rPr>
              <a:t>MgO</a:t>
            </a:r>
            <a:endParaRPr lang="en-US" altLang="en-US" sz="2800" kern="0" baseline="-25000" dirty="0">
              <a:solidFill>
                <a:srgbClr val="1A02CE"/>
              </a:solidFill>
            </a:endParaRP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222679" y="1056153"/>
            <a:ext cx="3024336" cy="20928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AU" altLang="en-US" sz="2000" i="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References:</a:t>
            </a:r>
          </a:p>
          <a:p>
            <a:pPr lvl="0"/>
            <a:r>
              <a:rPr lang="en-AU" altLang="en-US" sz="1800" i="0" dirty="0" smtClean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en-AU" altLang="en-US" sz="1800" i="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. Hidayat, H.M. </a:t>
            </a:r>
            <a:r>
              <a:rPr lang="en-AU" altLang="en-US" sz="1800" i="0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Henao</a:t>
            </a:r>
            <a:r>
              <a:rPr lang="en-AU" altLang="en-US" sz="1800" i="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, P.C. Hayes and E. Jak: Proc. of the 7th International Copper-</a:t>
            </a:r>
            <a:r>
              <a:rPr lang="en-AU" altLang="en-US" sz="1800" i="0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Cobre</a:t>
            </a:r>
            <a:r>
              <a:rPr lang="en-AU" altLang="en-US" sz="1800" i="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Conference 2010. GDMB, Hamburg, Germany, 2010, 761-778</a:t>
            </a:r>
            <a:r>
              <a:rPr lang="en-AU" altLang="en-US" sz="2000" b="0" i="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AU" altLang="en-US" sz="2000" b="0" i="0" dirty="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1853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986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9F541B6-F4E0-45BA-91D3-00E3E9FF510F}" type="slidenum">
              <a:rPr kumimoji="0" lang="en-AU" alt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0" lang="en-AU" altLang="en-US" sz="10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  <p:sp>
        <p:nvSpPr>
          <p:cNvPr id="169988" name="Slide Number Placeholder 3"/>
          <p:cNvSpPr txBox="1">
            <a:spLocks noGrp="1"/>
          </p:cNvSpPr>
          <p:nvPr/>
        </p:nvSpPr>
        <p:spPr bwMode="auto">
          <a:xfrm>
            <a:off x="7204075" y="635635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Ins="0" bIns="0" anchor="b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5707BF8-903E-438E-955D-4A6C0DDF8234}" type="slidenum">
              <a:rPr kumimoji="0" lang="en-AU" altLang="en-US" sz="1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0" lang="en-AU" altLang="en-US" sz="10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  <p:sp>
        <p:nvSpPr>
          <p:cNvPr id="9" name="Rectangle 2"/>
          <p:cNvSpPr>
            <a:spLocks noChangeArrowheads="1"/>
          </p:cNvSpPr>
          <p:nvPr/>
        </p:nvSpPr>
        <p:spPr bwMode="auto">
          <a:xfrm>
            <a:off x="611560" y="270817"/>
            <a:ext cx="8097507" cy="923330"/>
          </a:xfrm>
          <a:prstGeom prst="rect">
            <a:avLst/>
          </a:prstGeom>
          <a:solidFill>
            <a:schemeClr val="bg1"/>
          </a:solidFill>
          <a:ln w="12700">
            <a:solidFill>
              <a:srgbClr val="FF0000"/>
            </a:solidFill>
            <a:miter lim="800000"/>
            <a:headEnd/>
            <a:tailEnd/>
          </a:ln>
          <a:extLst/>
        </p:spPr>
        <p:txBody>
          <a:bodyPr wrap="square" lIns="0" tIns="0" rIns="0" bIns="0">
            <a:spAutoFit/>
          </a:bodyPr>
          <a:lstStyle>
            <a:lvl1pPr indent="-457200"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-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None/>
              <a:tabLst/>
              <a:defRPr/>
            </a:pPr>
            <a:r>
              <a:rPr kumimoji="0" lang="en-AU" altLang="ja-JP" sz="3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anose="02020603050405020304" pitchFamily="18" charset="0"/>
                <a:ea typeface="MS Mincho" panose="02020609040205080304" pitchFamily="49" charset="-128"/>
                <a:cs typeface="+mn-cs"/>
              </a:rPr>
              <a:t>Microanalysis of multi-phase systems for complex feeds - partitioning of elements between solutions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3157" y="2204864"/>
            <a:ext cx="8757685" cy="2736304"/>
          </a:xfrm>
          <a:prstGeom prst="rect">
            <a:avLst/>
          </a:prstGeom>
        </p:spPr>
      </p:pic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4283968" y="1311151"/>
            <a:ext cx="4425099" cy="461665"/>
          </a:xfrm>
          <a:prstGeom prst="rect">
            <a:avLst/>
          </a:prstGeom>
          <a:solidFill>
            <a:schemeClr val="bg1"/>
          </a:solidFill>
          <a:ln w="12700">
            <a:solidFill>
              <a:srgbClr val="FF0000"/>
            </a:solidFill>
            <a:miter lim="800000"/>
            <a:headEnd/>
            <a:tailEnd/>
          </a:ln>
          <a:extLst/>
        </p:spPr>
        <p:txBody>
          <a:bodyPr wrap="square" lIns="0" tIns="0" rIns="0" bIns="0">
            <a:spAutoFit/>
          </a:bodyPr>
          <a:lstStyle>
            <a:lvl1pPr indent="-457200"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-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None/>
              <a:tabLst/>
              <a:defRPr/>
            </a:pPr>
            <a:r>
              <a:rPr lang="en-AU" altLang="ja-JP" sz="3000" dirty="0" smtClean="0">
                <a:solidFill>
                  <a:srgbClr val="3333FF"/>
                </a:solidFill>
                <a:ea typeface="MS Mincho" panose="02020609040205080304" pitchFamily="49" charset="-128"/>
              </a:rPr>
              <a:t>Cu-</a:t>
            </a:r>
            <a:r>
              <a:rPr lang="en-AU" altLang="ja-JP" sz="3000" dirty="0" err="1" smtClean="0">
                <a:solidFill>
                  <a:srgbClr val="3333FF"/>
                </a:solidFill>
                <a:ea typeface="MS Mincho" panose="02020609040205080304" pitchFamily="49" charset="-128"/>
              </a:rPr>
              <a:t>Pb</a:t>
            </a:r>
            <a:r>
              <a:rPr lang="en-AU" altLang="ja-JP" sz="3000" dirty="0" smtClean="0">
                <a:solidFill>
                  <a:srgbClr val="3333FF"/>
                </a:solidFill>
                <a:ea typeface="MS Mincho" panose="02020609040205080304" pitchFamily="49" charset="-128"/>
              </a:rPr>
              <a:t>-Fe-O-S-Si system</a:t>
            </a:r>
            <a:endParaRPr lang="en-AU" altLang="ja-JP" sz="3000" dirty="0">
              <a:solidFill>
                <a:srgbClr val="3333FF"/>
              </a:solidFill>
              <a:ea typeface="MS Mincho" panose="02020609040205080304" pitchFamily="49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462146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Date Placeholder 1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368C48B-D0EE-4523-B9D7-CAB1F284EC28}" type="datetime1">
              <a:rPr kumimoji="0" lang="en-AU" alt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3/04/2017</a:t>
            </a:fld>
            <a:endParaRPr kumimoji="0" lang="en-AU" altLang="en-US" sz="10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  <p:sp>
        <p:nvSpPr>
          <p:cNvPr id="27651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EE85E7A-E219-464D-9F0E-09C163CED2CB}" type="slidenum">
              <a:rPr kumimoji="0" lang="en-AU" alt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18</a:t>
            </a:fld>
            <a:endParaRPr kumimoji="0" lang="en-AU" altLang="en-US" sz="10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  <p:sp>
        <p:nvSpPr>
          <p:cNvPr id="2765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539750" y="1685925"/>
            <a:ext cx="7237413" cy="879475"/>
          </a:xfrm>
          <a:ln w="25400">
            <a:solidFill>
              <a:schemeClr val="hlink"/>
            </a:solidFill>
            <a:miter lim="800000"/>
            <a:headEnd/>
            <a:tailEnd/>
          </a:ln>
        </p:spPr>
        <p:txBody>
          <a:bodyPr wrap="none" lIns="0" tIns="0" rIns="0" bIns="0" anchor="t">
            <a:spAutoFit/>
          </a:bodyPr>
          <a:lstStyle/>
          <a:p>
            <a:pPr eaLnBrk="1" hangingPunct="1"/>
            <a:r>
              <a:rPr lang="en-AU" altLang="en-US" sz="2800" b="1" i="1" dirty="0" smtClean="0">
                <a:latin typeface="Arial" panose="020B0604020202020204" pitchFamily="34" charset="0"/>
              </a:rPr>
              <a:t>●</a:t>
            </a:r>
            <a:r>
              <a:rPr lang="en-AU" altLang="en-US" sz="2800" b="1" i="1" dirty="0" smtClean="0"/>
              <a:t> Thermodynamic modelling</a:t>
            </a:r>
            <a:br>
              <a:rPr lang="en-AU" altLang="en-US" sz="2800" b="1" i="1" dirty="0" smtClean="0"/>
            </a:br>
            <a:r>
              <a:rPr lang="en-AU" altLang="en-US" sz="2800" b="1" i="1" dirty="0" smtClean="0"/>
              <a:t>	- </a:t>
            </a:r>
            <a:r>
              <a:rPr lang="en-AU" altLang="en-US" sz="2800" b="1" i="1" dirty="0" smtClean="0">
                <a:solidFill>
                  <a:srgbClr val="FF0000"/>
                </a:solidFill>
              </a:rPr>
              <a:t>assess</a:t>
            </a:r>
            <a:r>
              <a:rPr lang="en-AU" altLang="en-US" sz="2800" b="1" i="1" dirty="0" smtClean="0"/>
              <a:t> existing data and plan experiments</a:t>
            </a:r>
          </a:p>
        </p:txBody>
      </p:sp>
      <p:sp>
        <p:nvSpPr>
          <p:cNvPr id="27653" name="Rectangle 2"/>
          <p:cNvSpPr>
            <a:spLocks noChangeArrowheads="1"/>
          </p:cNvSpPr>
          <p:nvPr/>
        </p:nvSpPr>
        <p:spPr bwMode="auto">
          <a:xfrm>
            <a:off x="323528" y="412222"/>
            <a:ext cx="8437772" cy="98488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lvl="0" algn="ctr" eaLnBrk="1" hangingPunct="1">
              <a:spcBef>
                <a:spcPct val="0"/>
              </a:spcBef>
              <a:buClrTx/>
              <a:buSzTx/>
              <a:buNone/>
              <a:defRPr/>
            </a:pPr>
            <a:r>
              <a:rPr lang="en-AU" altLang="en-US" i="0" dirty="0">
                <a:solidFill>
                  <a:srgbClr val="0000FF"/>
                </a:solidFill>
              </a:rPr>
              <a:t>Integrated thermodynamic modelling and experimental studies</a:t>
            </a:r>
            <a:endParaRPr kumimoji="0" lang="en-AU" altLang="en-US" sz="3200" b="1" i="1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  <p:sp>
        <p:nvSpPr>
          <p:cNvPr id="27654" name="Rectangle 2"/>
          <p:cNvSpPr>
            <a:spLocks noChangeArrowheads="1"/>
          </p:cNvSpPr>
          <p:nvPr/>
        </p:nvSpPr>
        <p:spPr bwMode="auto">
          <a:xfrm>
            <a:off x="2420938" y="2838450"/>
            <a:ext cx="5319712" cy="879475"/>
          </a:xfrm>
          <a:prstGeom prst="rect">
            <a:avLst/>
          </a:prstGeom>
          <a:noFill/>
          <a:ln w="25400">
            <a:solidFill>
              <a:schemeClr val="hlink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altLang="en-US" sz="2800" b="1" i="1" u="none" strike="noStrike" kern="1200" cap="none" spc="0" normalizeH="0" baseline="0" noProof="0" dirty="0" smtClean="0">
                <a:ln>
                  <a:noFill/>
                </a:ln>
                <a:solidFill>
                  <a:srgbClr val="333399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●</a:t>
            </a:r>
            <a:r>
              <a:rPr kumimoji="0" lang="en-AU" altLang="en-US" sz="2800" b="1" i="1" u="none" strike="noStrike" kern="1200" cap="none" spc="0" normalizeH="0" baseline="0" noProof="0" dirty="0" smtClean="0">
                <a:ln>
                  <a:noFill/>
                </a:ln>
                <a:solidFill>
                  <a:srgbClr val="333399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 </a:t>
            </a:r>
            <a:r>
              <a:rPr kumimoji="0" lang="en-AU" altLang="en-US" sz="2800" b="1" i="1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Experiments on low order</a:t>
            </a:r>
            <a:r>
              <a:rPr kumimoji="0" lang="en-AU" altLang="en-US" sz="2800" b="1" i="1" u="none" strike="noStrike" kern="1200" cap="none" spc="0" normalizeH="0" baseline="0" noProof="0" dirty="0" smtClean="0">
                <a:ln>
                  <a:noFill/>
                </a:ln>
                <a:solidFill>
                  <a:srgbClr val="333399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 systems</a:t>
            </a:r>
            <a:br>
              <a:rPr kumimoji="0" lang="en-AU" altLang="en-US" sz="2800" b="1" i="1" u="none" strike="noStrike" kern="1200" cap="none" spc="0" normalizeH="0" baseline="0" noProof="0" dirty="0" smtClean="0">
                <a:ln>
                  <a:noFill/>
                </a:ln>
                <a:solidFill>
                  <a:srgbClr val="333399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</a:br>
            <a:r>
              <a:rPr kumimoji="0" lang="en-AU" altLang="en-US" sz="2800" b="1" i="1" u="none" strike="noStrike" kern="1200" cap="none" spc="0" normalizeH="0" baseline="0" noProof="0" dirty="0" smtClean="0">
                <a:ln>
                  <a:noFill/>
                </a:ln>
                <a:solidFill>
                  <a:srgbClr val="333399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	- fundamental knowledge</a:t>
            </a:r>
          </a:p>
        </p:txBody>
      </p:sp>
      <p:sp>
        <p:nvSpPr>
          <p:cNvPr id="27655" name="Rectangle 2"/>
          <p:cNvSpPr>
            <a:spLocks noChangeArrowheads="1"/>
          </p:cNvSpPr>
          <p:nvPr/>
        </p:nvSpPr>
        <p:spPr bwMode="auto">
          <a:xfrm>
            <a:off x="579438" y="3990975"/>
            <a:ext cx="7161212" cy="879475"/>
          </a:xfrm>
          <a:prstGeom prst="rect">
            <a:avLst/>
          </a:prstGeom>
          <a:noFill/>
          <a:ln w="25400">
            <a:solidFill>
              <a:schemeClr val="hlink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altLang="en-US" sz="2800" b="1" i="1" u="none" strike="noStrike" kern="1200" cap="none" spc="0" normalizeH="0" baseline="0" noProof="0" dirty="0" smtClean="0">
                <a:ln>
                  <a:noFill/>
                </a:ln>
                <a:solidFill>
                  <a:srgbClr val="333399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●</a:t>
            </a:r>
            <a:r>
              <a:rPr kumimoji="0" lang="en-AU" altLang="en-US" sz="2800" b="1" i="1" u="none" strike="noStrike" kern="1200" cap="none" spc="0" normalizeH="0" baseline="0" noProof="0" dirty="0" smtClean="0">
                <a:ln>
                  <a:noFill/>
                </a:ln>
                <a:solidFill>
                  <a:srgbClr val="333399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 </a:t>
            </a:r>
            <a:r>
              <a:rPr kumimoji="0" lang="en-AU" altLang="en-US" sz="2800" b="1" i="1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Experiments on multi-component systems</a:t>
            </a:r>
            <a:r>
              <a:rPr kumimoji="0" lang="en-AU" altLang="en-US" sz="2800" b="1" i="1" u="none" strike="noStrike" kern="1200" cap="none" spc="0" normalizeH="0" baseline="0" noProof="0" dirty="0" smtClean="0">
                <a:ln>
                  <a:noFill/>
                </a:ln>
                <a:solidFill>
                  <a:srgbClr val="333399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/>
            </a:r>
            <a:br>
              <a:rPr kumimoji="0" lang="en-AU" altLang="en-US" sz="2800" b="1" i="1" u="none" strike="noStrike" kern="1200" cap="none" spc="0" normalizeH="0" baseline="0" noProof="0" dirty="0" smtClean="0">
                <a:ln>
                  <a:noFill/>
                </a:ln>
                <a:solidFill>
                  <a:srgbClr val="333399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</a:br>
            <a:r>
              <a:rPr kumimoji="0" lang="en-AU" altLang="en-US" sz="2800" b="1" i="1" u="none" strike="noStrike" kern="1200" cap="none" spc="0" normalizeH="0" baseline="0" noProof="0" dirty="0" smtClean="0">
                <a:ln>
                  <a:noFill/>
                </a:ln>
                <a:solidFill>
                  <a:srgbClr val="333399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	- usually in support of industrial processes</a:t>
            </a:r>
          </a:p>
        </p:txBody>
      </p:sp>
      <p:sp>
        <p:nvSpPr>
          <p:cNvPr id="27656" name="Rectangle 2"/>
          <p:cNvSpPr>
            <a:spLocks noChangeArrowheads="1"/>
          </p:cNvSpPr>
          <p:nvPr/>
        </p:nvSpPr>
        <p:spPr bwMode="auto">
          <a:xfrm>
            <a:off x="2606675" y="5084763"/>
            <a:ext cx="5133975" cy="879475"/>
          </a:xfrm>
          <a:prstGeom prst="rect">
            <a:avLst/>
          </a:prstGeom>
          <a:noFill/>
          <a:ln w="25400">
            <a:solidFill>
              <a:schemeClr val="hlink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altLang="en-US" sz="2800" b="1" i="1" u="none" strike="noStrike" kern="1200" cap="none" spc="0" normalizeH="0" baseline="0" noProof="0" dirty="0" smtClean="0">
                <a:ln>
                  <a:noFill/>
                </a:ln>
                <a:solidFill>
                  <a:srgbClr val="333399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●</a:t>
            </a:r>
            <a:r>
              <a:rPr kumimoji="0" lang="en-AU" altLang="en-US" sz="2800" b="1" i="1" u="none" strike="noStrike" kern="1200" cap="none" spc="0" normalizeH="0" baseline="0" noProof="0" dirty="0" smtClean="0">
                <a:ln>
                  <a:noFill/>
                </a:ln>
                <a:solidFill>
                  <a:srgbClr val="333399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 Thermodynamic modelling</a:t>
            </a:r>
            <a:br>
              <a:rPr kumimoji="0" lang="en-AU" altLang="en-US" sz="2800" b="1" i="1" u="none" strike="noStrike" kern="1200" cap="none" spc="0" normalizeH="0" baseline="0" noProof="0" dirty="0" smtClean="0">
                <a:ln>
                  <a:noFill/>
                </a:ln>
                <a:solidFill>
                  <a:srgbClr val="333399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</a:br>
            <a:r>
              <a:rPr kumimoji="0" lang="en-AU" altLang="en-US" sz="2800" b="1" i="1" u="none" strike="noStrike" kern="1200" cap="none" spc="0" normalizeH="0" baseline="0" noProof="0" dirty="0" smtClean="0">
                <a:ln>
                  <a:noFill/>
                </a:ln>
                <a:solidFill>
                  <a:srgbClr val="333399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	- </a:t>
            </a:r>
            <a:r>
              <a:rPr kumimoji="0" lang="en-AU" altLang="en-US" sz="2800" b="1" i="1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final database</a:t>
            </a:r>
            <a:r>
              <a:rPr kumimoji="0" lang="en-AU" altLang="en-US" sz="2800" b="1" i="1" u="none" strike="noStrike" kern="1200" cap="none" spc="0" normalizeH="0" baseline="0" noProof="0" dirty="0" smtClean="0">
                <a:ln>
                  <a:noFill/>
                </a:ln>
                <a:solidFill>
                  <a:srgbClr val="333399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 development</a:t>
            </a:r>
          </a:p>
        </p:txBody>
      </p:sp>
      <p:sp>
        <p:nvSpPr>
          <p:cNvPr id="27657" name="Freeform 7"/>
          <p:cNvSpPr>
            <a:spLocks/>
          </p:cNvSpPr>
          <p:nvPr/>
        </p:nvSpPr>
        <p:spPr bwMode="auto">
          <a:xfrm>
            <a:off x="7705725" y="2476500"/>
            <a:ext cx="914400" cy="722313"/>
          </a:xfrm>
          <a:custGeom>
            <a:avLst/>
            <a:gdLst>
              <a:gd name="T0" fmla="*/ 2147483646 w 576"/>
              <a:gd name="T1" fmla="*/ 0 h 341"/>
              <a:gd name="T2" fmla="*/ 0 w 576"/>
              <a:gd name="T3" fmla="*/ 2147483646 h 341"/>
              <a:gd name="T4" fmla="*/ 0 60000 65536"/>
              <a:gd name="T5" fmla="*/ 0 60000 65536"/>
              <a:gd name="T6" fmla="*/ 0 w 576"/>
              <a:gd name="T7" fmla="*/ 0 h 341"/>
              <a:gd name="T8" fmla="*/ 576 w 576"/>
              <a:gd name="T9" fmla="*/ 341 h 341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576" h="341">
                <a:moveTo>
                  <a:pt x="52" y="0"/>
                </a:moveTo>
                <a:cubicBezTo>
                  <a:pt x="576" y="0"/>
                  <a:pt x="560" y="341"/>
                  <a:pt x="0" y="309"/>
                </a:cubicBezTo>
              </a:path>
            </a:pathLst>
          </a:custGeom>
          <a:noFill/>
          <a:ln w="127000" cap="flat" cmpd="sng">
            <a:solidFill>
              <a:srgbClr val="0000FF"/>
            </a:solidFill>
            <a:prstDash val="solid"/>
            <a:round/>
            <a:headEnd type="non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AU" sz="2400" b="1" i="1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  <p:sp>
        <p:nvSpPr>
          <p:cNvPr id="27658" name="Freeform 10"/>
          <p:cNvSpPr>
            <a:spLocks/>
          </p:cNvSpPr>
          <p:nvPr/>
        </p:nvSpPr>
        <p:spPr bwMode="auto">
          <a:xfrm>
            <a:off x="100013" y="2268538"/>
            <a:ext cx="2468562" cy="3390900"/>
          </a:xfrm>
          <a:custGeom>
            <a:avLst/>
            <a:gdLst>
              <a:gd name="T0" fmla="*/ 2147483646 w 1555"/>
              <a:gd name="T1" fmla="*/ 2147483646 h 2136"/>
              <a:gd name="T2" fmla="*/ 2147483646 w 1555"/>
              <a:gd name="T3" fmla="*/ 2147483646 h 2136"/>
              <a:gd name="T4" fmla="*/ 2147483646 w 1555"/>
              <a:gd name="T5" fmla="*/ 0 h 2136"/>
              <a:gd name="T6" fmla="*/ 0 60000 65536"/>
              <a:gd name="T7" fmla="*/ 0 60000 65536"/>
              <a:gd name="T8" fmla="*/ 0 60000 65536"/>
              <a:gd name="T9" fmla="*/ 0 w 1555"/>
              <a:gd name="T10" fmla="*/ 0 h 2136"/>
              <a:gd name="T11" fmla="*/ 1555 w 1555"/>
              <a:gd name="T12" fmla="*/ 2136 h 21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555" h="2136">
                <a:moveTo>
                  <a:pt x="1555" y="2136"/>
                </a:moveTo>
                <a:cubicBezTo>
                  <a:pt x="99" y="2136"/>
                  <a:pt x="74" y="1382"/>
                  <a:pt x="68" y="969"/>
                </a:cubicBezTo>
                <a:cubicBezTo>
                  <a:pt x="62" y="556"/>
                  <a:pt x="0" y="63"/>
                  <a:pt x="272" y="0"/>
                </a:cubicBezTo>
              </a:path>
            </a:pathLst>
          </a:custGeom>
          <a:noFill/>
          <a:ln w="127000" cap="flat" cmpd="sng">
            <a:solidFill>
              <a:srgbClr val="0000FF"/>
            </a:solidFill>
            <a:prstDash val="solid"/>
            <a:round/>
            <a:headEnd type="non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0" tIns="0" rIns="0" bIns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AU" sz="2400" b="1" i="1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  <p:sp>
        <p:nvSpPr>
          <p:cNvPr id="27659" name="Freeform 12"/>
          <p:cNvSpPr>
            <a:spLocks/>
          </p:cNvSpPr>
          <p:nvPr/>
        </p:nvSpPr>
        <p:spPr bwMode="auto">
          <a:xfrm>
            <a:off x="7667625" y="3592513"/>
            <a:ext cx="914400" cy="685800"/>
          </a:xfrm>
          <a:custGeom>
            <a:avLst/>
            <a:gdLst>
              <a:gd name="T0" fmla="*/ 2147483646 w 576"/>
              <a:gd name="T1" fmla="*/ 0 h 341"/>
              <a:gd name="T2" fmla="*/ 0 w 576"/>
              <a:gd name="T3" fmla="*/ 2147483646 h 341"/>
              <a:gd name="T4" fmla="*/ 0 60000 65536"/>
              <a:gd name="T5" fmla="*/ 0 60000 65536"/>
              <a:gd name="T6" fmla="*/ 0 w 576"/>
              <a:gd name="T7" fmla="*/ 0 h 341"/>
              <a:gd name="T8" fmla="*/ 576 w 576"/>
              <a:gd name="T9" fmla="*/ 341 h 341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576" h="341">
                <a:moveTo>
                  <a:pt x="52" y="0"/>
                </a:moveTo>
                <a:cubicBezTo>
                  <a:pt x="576" y="0"/>
                  <a:pt x="560" y="341"/>
                  <a:pt x="0" y="309"/>
                </a:cubicBezTo>
              </a:path>
            </a:pathLst>
          </a:custGeom>
          <a:noFill/>
          <a:ln w="127000" cap="flat" cmpd="sng">
            <a:solidFill>
              <a:srgbClr val="0000FF"/>
            </a:solidFill>
            <a:prstDash val="solid"/>
            <a:round/>
            <a:headEnd type="non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AU" sz="2400" b="1" i="1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  <p:sp>
        <p:nvSpPr>
          <p:cNvPr id="27660" name="Freeform 13"/>
          <p:cNvSpPr>
            <a:spLocks/>
          </p:cNvSpPr>
          <p:nvPr/>
        </p:nvSpPr>
        <p:spPr bwMode="auto">
          <a:xfrm>
            <a:off x="7667625" y="4783138"/>
            <a:ext cx="914400" cy="719137"/>
          </a:xfrm>
          <a:custGeom>
            <a:avLst/>
            <a:gdLst>
              <a:gd name="T0" fmla="*/ 2147483646 w 576"/>
              <a:gd name="T1" fmla="*/ 0 h 341"/>
              <a:gd name="T2" fmla="*/ 0 w 576"/>
              <a:gd name="T3" fmla="*/ 2147483646 h 341"/>
              <a:gd name="T4" fmla="*/ 0 60000 65536"/>
              <a:gd name="T5" fmla="*/ 0 60000 65536"/>
              <a:gd name="T6" fmla="*/ 0 w 576"/>
              <a:gd name="T7" fmla="*/ 0 h 341"/>
              <a:gd name="T8" fmla="*/ 576 w 576"/>
              <a:gd name="T9" fmla="*/ 341 h 341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576" h="341">
                <a:moveTo>
                  <a:pt x="52" y="0"/>
                </a:moveTo>
                <a:cubicBezTo>
                  <a:pt x="576" y="0"/>
                  <a:pt x="560" y="341"/>
                  <a:pt x="0" y="309"/>
                </a:cubicBezTo>
              </a:path>
            </a:pathLst>
          </a:custGeom>
          <a:noFill/>
          <a:ln w="127000" cap="flat" cmpd="sng">
            <a:solidFill>
              <a:srgbClr val="0000FF"/>
            </a:solidFill>
            <a:prstDash val="solid"/>
            <a:round/>
            <a:headEnd type="non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AU" sz="2400" b="1" i="1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  <p:sp>
        <p:nvSpPr>
          <p:cNvPr id="27661" name="Line 14"/>
          <p:cNvSpPr>
            <a:spLocks noChangeShapeType="1"/>
          </p:cNvSpPr>
          <p:nvPr/>
        </p:nvSpPr>
        <p:spPr bwMode="auto">
          <a:xfrm>
            <a:off x="5148263" y="5949950"/>
            <a:ext cx="0" cy="792163"/>
          </a:xfrm>
          <a:prstGeom prst="line">
            <a:avLst/>
          </a:prstGeom>
          <a:noFill/>
          <a:ln w="254000">
            <a:solidFill>
              <a:srgbClr val="0000FF"/>
            </a:solidFill>
            <a:round/>
            <a:headEnd/>
            <a:tailEnd type="triangle" w="med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AU" sz="2400" b="1" i="1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01715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Number Placeholder 2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47090DC2-5B80-4094-A4C7-48DE964E3F05}" type="slidenum">
              <a:rPr kumimoji="0" lang="en-AU" altLang="en-US" sz="1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anose="020B060403050404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19</a:t>
            </a:fld>
            <a:endParaRPr kumimoji="0" lang="en-AU" altLang="en-US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 panose="020B0604030504040204" pitchFamily="34" charset="0"/>
              <a:ea typeface="+mn-ea"/>
              <a:cs typeface="+mn-cs"/>
            </a:endParaRPr>
          </a:p>
        </p:txBody>
      </p:sp>
      <p:sp>
        <p:nvSpPr>
          <p:cNvPr id="30723" name="Rectangle 7"/>
          <p:cNvSpPr>
            <a:spLocks noChangeArrowheads="1"/>
          </p:cNvSpPr>
          <p:nvPr/>
        </p:nvSpPr>
        <p:spPr bwMode="auto">
          <a:xfrm>
            <a:off x="955675" y="18732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chemeClr val="hlink"/>
                </a:solidFill>
                <a:miter lim="800000"/>
                <a:headEnd/>
                <a:tailEnd type="none" w="med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2400" b="1" i="1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 panose="020B0604030504040204" pitchFamily="34" charset="0"/>
              <a:ea typeface="+mn-ea"/>
              <a:cs typeface="+mn-cs"/>
            </a:endParaRPr>
          </a:p>
        </p:txBody>
      </p:sp>
      <p:sp>
        <p:nvSpPr>
          <p:cNvPr id="30724" name="Rectangle 8"/>
          <p:cNvSpPr>
            <a:spLocks noChangeArrowheads="1"/>
          </p:cNvSpPr>
          <p:nvPr/>
        </p:nvSpPr>
        <p:spPr bwMode="auto">
          <a:xfrm>
            <a:off x="955675" y="52260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chemeClr val="hlink"/>
                </a:solidFill>
                <a:miter lim="800000"/>
                <a:headEnd/>
                <a:tailEnd type="none" w="med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2400" b="1" i="1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 panose="020B0604030504040204" pitchFamily="34" charset="0"/>
              <a:ea typeface="+mn-ea"/>
              <a:cs typeface="+mn-cs"/>
            </a:endParaRPr>
          </a:p>
        </p:txBody>
      </p:sp>
      <p:sp>
        <p:nvSpPr>
          <p:cNvPr id="30726" name="TextBox 4"/>
          <p:cNvSpPr txBox="1">
            <a:spLocks noChangeArrowheads="1"/>
          </p:cNvSpPr>
          <p:nvPr/>
        </p:nvSpPr>
        <p:spPr bwMode="auto">
          <a:xfrm>
            <a:off x="213670" y="847995"/>
            <a:ext cx="8930330" cy="98488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altLang="en-US" b="1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Times New Roman" panose="02020603050405020304" pitchFamily="18" charset="0"/>
              </a:rPr>
              <a:t>Pyramid effect: </a:t>
            </a:r>
            <a:r>
              <a:rPr kumimoji="0" lang="en-AU" altLang="en-US" b="1" i="1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Times New Roman" panose="02020603050405020304" pitchFamily="18" charset="0"/>
              </a:rPr>
              <a:t>e.g</a:t>
            </a:r>
            <a:r>
              <a:rPr kumimoji="0" lang="en-AU" altLang="en-US" b="1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Times New Roman" panose="02020603050405020304" pitchFamily="18" charset="0"/>
              </a:rPr>
              <a:t>. change in Fe-O </a:t>
            </a:r>
            <a:endParaRPr kumimoji="0" lang="en-AU" altLang="en-US" b="1" i="1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AU" altLang="en-US" dirty="0">
                <a:solidFill>
                  <a:srgbClr val="000000"/>
                </a:solidFill>
                <a:cs typeface="Times New Roman" panose="02020603050405020304" pitchFamily="18" charset="0"/>
              </a:rPr>
              <a:t>	</a:t>
            </a:r>
            <a:r>
              <a:rPr lang="en-AU" altLang="en-US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	</a:t>
            </a:r>
            <a:r>
              <a:rPr kumimoji="0" lang="en-AU" altLang="en-US" b="1" i="1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Times New Roman" panose="02020603050405020304" pitchFamily="18" charset="0"/>
              </a:rPr>
              <a:t>requires </a:t>
            </a:r>
            <a:r>
              <a:rPr kumimoji="0" lang="en-AU" altLang="en-US" b="1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Times New Roman" panose="02020603050405020304" pitchFamily="18" charset="0"/>
              </a:rPr>
              <a:t>re-evaluation of </a:t>
            </a:r>
            <a:r>
              <a:rPr kumimoji="0" lang="en-AU" altLang="en-US" b="1" i="1" u="sng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Times New Roman" panose="02020603050405020304" pitchFamily="18" charset="0"/>
              </a:rPr>
              <a:t>all</a:t>
            </a:r>
            <a:r>
              <a:rPr kumimoji="0" lang="en-AU" altLang="en-US" b="1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Times New Roman" panose="02020603050405020304" pitchFamily="18" charset="0"/>
              </a:rPr>
              <a:t> these systems</a:t>
            </a:r>
          </a:p>
        </p:txBody>
      </p:sp>
      <p:sp>
        <p:nvSpPr>
          <p:cNvPr id="2" name="Rectangle 1"/>
          <p:cNvSpPr/>
          <p:nvPr/>
        </p:nvSpPr>
        <p:spPr>
          <a:xfrm>
            <a:off x="683568" y="188640"/>
            <a:ext cx="846043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>
              <a:spcAft>
                <a:spcPct val="10000"/>
              </a:spcAft>
              <a:buClr>
                <a:schemeClr val="accent2"/>
              </a:buClr>
              <a:buSzPct val="80000"/>
              <a:buFont typeface="Wingdings" panose="05000000000000000000" pitchFamily="2" charset="2"/>
              <a:buNone/>
            </a:pPr>
            <a:r>
              <a:rPr lang="en-AU" altLang="en-AU" sz="2800" i="0" dirty="0" smtClean="0">
                <a:solidFill>
                  <a:srgbClr val="0000FF"/>
                </a:solidFill>
                <a:cs typeface="Arial" panose="020B0604020202020204" pitchFamily="34" charset="0"/>
              </a:rPr>
              <a:t>THERMODYNAMIC DATABASE DEVELOPMENT </a:t>
            </a:r>
            <a:endParaRPr lang="en-AU" altLang="en-AU" sz="2800" i="0" u="sng" dirty="0">
              <a:solidFill>
                <a:srgbClr val="0000FF"/>
              </a:solidFill>
              <a:cs typeface="Arial" panose="020B0604020202020204" pitchFamily="34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25409" y="2062956"/>
            <a:ext cx="9118591" cy="4459287"/>
            <a:chOff x="25409" y="2062956"/>
            <a:chExt cx="9118591" cy="4459287"/>
          </a:xfrm>
        </p:grpSpPr>
        <p:grpSp>
          <p:nvGrpSpPr>
            <p:cNvPr id="3" name="Group 2"/>
            <p:cNvGrpSpPr/>
            <p:nvPr/>
          </p:nvGrpSpPr>
          <p:grpSpPr>
            <a:xfrm>
              <a:off x="25409" y="2062956"/>
              <a:ext cx="9116361" cy="4459287"/>
              <a:chOff x="25409" y="2062956"/>
              <a:chExt cx="9116361" cy="4459287"/>
            </a:xfrm>
          </p:grpSpPr>
          <p:pic>
            <p:nvPicPr>
              <p:cNvPr id="30725" name="Picture 3"/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5409" y="2062956"/>
                <a:ext cx="9015413" cy="44592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cxnSp>
            <p:nvCxnSpPr>
              <p:cNvPr id="30727" name="Straight Connector 2"/>
              <p:cNvCxnSpPr>
                <a:cxnSpLocks noChangeShapeType="1"/>
              </p:cNvCxnSpPr>
              <p:nvPr/>
            </p:nvCxnSpPr>
            <p:spPr bwMode="auto">
              <a:xfrm>
                <a:off x="213670" y="5013176"/>
                <a:ext cx="8928100" cy="0"/>
              </a:xfrm>
              <a:prstGeom prst="line">
                <a:avLst/>
              </a:prstGeom>
              <a:noFill/>
              <a:ln w="38100" algn="ctr">
                <a:solidFill>
                  <a:schemeClr val="hlink"/>
                </a:solidFill>
                <a:round/>
                <a:headEnd/>
                <a:tailEnd type="none" w="med" len="lg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30728" name="Straight Connector 9"/>
              <p:cNvCxnSpPr>
                <a:cxnSpLocks noChangeShapeType="1"/>
              </p:cNvCxnSpPr>
              <p:nvPr/>
            </p:nvCxnSpPr>
            <p:spPr bwMode="auto">
              <a:xfrm>
                <a:off x="112722" y="4077072"/>
                <a:ext cx="8928100" cy="0"/>
              </a:xfrm>
              <a:prstGeom prst="line">
                <a:avLst/>
              </a:prstGeom>
              <a:noFill/>
              <a:ln w="38100" algn="ctr">
                <a:solidFill>
                  <a:schemeClr val="hlink"/>
                </a:solidFill>
                <a:round/>
                <a:headEnd/>
                <a:tailEnd type="none" w="med" len="lg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30729" name="Straight Connector 10"/>
              <p:cNvCxnSpPr>
                <a:cxnSpLocks noChangeShapeType="1"/>
              </p:cNvCxnSpPr>
              <p:nvPr/>
            </p:nvCxnSpPr>
            <p:spPr bwMode="auto">
              <a:xfrm>
                <a:off x="112722" y="3284984"/>
                <a:ext cx="8928100" cy="0"/>
              </a:xfrm>
              <a:prstGeom prst="line">
                <a:avLst/>
              </a:prstGeom>
              <a:noFill/>
              <a:ln w="38100" algn="ctr">
                <a:solidFill>
                  <a:schemeClr val="hlink"/>
                </a:solidFill>
                <a:round/>
                <a:headEnd/>
                <a:tailEnd type="none" w="med" len="lg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30730" name="Straight Connector 11"/>
              <p:cNvCxnSpPr>
                <a:cxnSpLocks noChangeShapeType="1"/>
              </p:cNvCxnSpPr>
              <p:nvPr/>
            </p:nvCxnSpPr>
            <p:spPr bwMode="auto">
              <a:xfrm>
                <a:off x="112722" y="2420888"/>
                <a:ext cx="8928100" cy="0"/>
              </a:xfrm>
              <a:prstGeom prst="line">
                <a:avLst/>
              </a:prstGeom>
              <a:noFill/>
              <a:ln w="38100" algn="ctr">
                <a:solidFill>
                  <a:schemeClr val="hlink"/>
                </a:solidFill>
                <a:round/>
                <a:headEnd/>
                <a:tailEnd type="none" w="med" len="lg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cxnSp>
          <p:nvCxnSpPr>
            <p:cNvPr id="13" name="Straight Connector 2"/>
            <p:cNvCxnSpPr>
              <a:cxnSpLocks noChangeShapeType="1"/>
            </p:cNvCxnSpPr>
            <p:nvPr/>
          </p:nvCxnSpPr>
          <p:spPr bwMode="auto">
            <a:xfrm>
              <a:off x="215900" y="5877272"/>
              <a:ext cx="8928100" cy="0"/>
            </a:xfrm>
            <a:prstGeom prst="line">
              <a:avLst/>
            </a:prstGeom>
            <a:noFill/>
            <a:ln w="38100" algn="ctr">
              <a:solidFill>
                <a:schemeClr val="hlink"/>
              </a:solidFill>
              <a:round/>
              <a:headEnd/>
              <a:tailEnd type="none" w="med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</p:spTree>
    <p:extLst>
      <p:ext uri="{BB962C8B-B14F-4D97-AF65-F5344CB8AC3E}">
        <p14:creationId xmlns:p14="http://schemas.microsoft.com/office/powerpoint/2010/main" val="19351980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ChangeArrowheads="1"/>
          </p:cNvSpPr>
          <p:nvPr/>
        </p:nvSpPr>
        <p:spPr bwMode="auto">
          <a:xfrm>
            <a:off x="971550" y="777875"/>
            <a:ext cx="7664450" cy="5005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457200" indent="-45720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spcBef>
                <a:spcPct val="20000"/>
              </a:spcBef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spcBef>
                <a:spcPct val="20000"/>
              </a:spcBef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828800" indent="-4572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86000" indent="-457200">
              <a:spcBef>
                <a:spcPct val="20000"/>
              </a:spcBef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743200" indent="-4572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200400" indent="-4572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657600" indent="-4572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114800" indent="-4572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lnSpc>
                <a:spcPct val="80000"/>
              </a:lnSpc>
              <a:spcAft>
                <a:spcPct val="10000"/>
              </a:spcAft>
              <a:buFont typeface="Wingdings" panose="05000000000000000000" pitchFamily="2" charset="2"/>
              <a:buNone/>
            </a:pPr>
            <a:endParaRPr lang="en-AU" altLang="en-AU" sz="2000" dirty="0">
              <a:solidFill>
                <a:srgbClr val="0000FF"/>
              </a:solidFill>
              <a:cs typeface="Arial" panose="020B0604020202020204" pitchFamily="34" charset="0"/>
            </a:endParaRPr>
          </a:p>
          <a:p>
            <a:pPr eaLnBrk="1" hangingPunct="1">
              <a:lnSpc>
                <a:spcPct val="80000"/>
              </a:lnSpc>
              <a:spcAft>
                <a:spcPct val="10000"/>
              </a:spcAft>
              <a:buFont typeface="Wingdings" panose="05000000000000000000" pitchFamily="2" charset="2"/>
              <a:buNone/>
            </a:pPr>
            <a:r>
              <a:rPr lang="en-AU" altLang="en-AU" sz="2000" dirty="0">
                <a:solidFill>
                  <a:srgbClr val="0000FF"/>
                </a:solidFill>
                <a:cs typeface="Arial" panose="020B0604020202020204" pitchFamily="34" charset="0"/>
              </a:rPr>
              <a:t>			</a:t>
            </a:r>
            <a:endParaRPr lang="en-AU" altLang="en-AU" sz="3600" i="0" dirty="0">
              <a:solidFill>
                <a:srgbClr val="0000FF"/>
              </a:solidFill>
              <a:cs typeface="Arial" panose="020B0604020202020204" pitchFamily="34" charset="0"/>
            </a:endParaRPr>
          </a:p>
          <a:p>
            <a:pPr eaLnBrk="1" hangingPunct="1">
              <a:lnSpc>
                <a:spcPct val="80000"/>
              </a:lnSpc>
              <a:spcAft>
                <a:spcPct val="10000"/>
              </a:spcAft>
              <a:buFont typeface="Wingdings" panose="05000000000000000000" pitchFamily="2" charset="2"/>
              <a:buNone/>
            </a:pPr>
            <a:r>
              <a:rPr lang="en-AU" altLang="en-AU" i="0" dirty="0">
                <a:solidFill>
                  <a:srgbClr val="0000FF"/>
                </a:solidFill>
                <a:cs typeface="Arial" panose="020B0604020202020204" pitchFamily="34" charset="0"/>
              </a:rPr>
              <a:t>Introduction </a:t>
            </a:r>
          </a:p>
          <a:p>
            <a:pPr eaLnBrk="1" hangingPunct="1">
              <a:lnSpc>
                <a:spcPct val="80000"/>
              </a:lnSpc>
              <a:spcAft>
                <a:spcPct val="10000"/>
              </a:spcAft>
              <a:buFont typeface="Wingdings" panose="05000000000000000000" pitchFamily="2" charset="2"/>
              <a:buNone/>
            </a:pPr>
            <a:r>
              <a:rPr lang="en-AU" altLang="en-AU" i="0" dirty="0">
                <a:solidFill>
                  <a:srgbClr val="0000FF"/>
                </a:solidFill>
                <a:cs typeface="Arial" panose="020B0604020202020204" pitchFamily="34" charset="0"/>
              </a:rPr>
              <a:t>Experimental </a:t>
            </a:r>
            <a:r>
              <a:rPr lang="en-AU" altLang="en-AU" i="0" dirty="0" smtClean="0">
                <a:solidFill>
                  <a:srgbClr val="0000FF"/>
                </a:solidFill>
                <a:cs typeface="Arial" panose="020B0604020202020204" pitchFamily="34" charset="0"/>
              </a:rPr>
              <a:t>Methodology</a:t>
            </a:r>
            <a:endParaRPr lang="en-AU" altLang="en-AU" i="0" dirty="0">
              <a:solidFill>
                <a:srgbClr val="0000FF"/>
              </a:solidFill>
              <a:cs typeface="Arial" panose="020B0604020202020204" pitchFamily="34" charset="0"/>
            </a:endParaRPr>
          </a:p>
          <a:p>
            <a:pPr eaLnBrk="1" hangingPunct="1">
              <a:lnSpc>
                <a:spcPct val="80000"/>
              </a:lnSpc>
              <a:spcAft>
                <a:spcPct val="10000"/>
              </a:spcAft>
              <a:buFont typeface="Wingdings" panose="05000000000000000000" pitchFamily="2" charset="2"/>
              <a:buNone/>
            </a:pPr>
            <a:r>
              <a:rPr lang="en-AU" altLang="en-AU" i="0" dirty="0" smtClean="0">
                <a:solidFill>
                  <a:srgbClr val="0000FF"/>
                </a:solidFill>
                <a:cs typeface="Arial" panose="020B0604020202020204" pitchFamily="34" charset="0"/>
              </a:rPr>
              <a:t>Thermodynamic </a:t>
            </a:r>
            <a:r>
              <a:rPr lang="en-AU" altLang="en-AU" i="0" dirty="0">
                <a:solidFill>
                  <a:srgbClr val="0000FF"/>
                </a:solidFill>
                <a:cs typeface="Arial" panose="020B0604020202020204" pitchFamily="34" charset="0"/>
              </a:rPr>
              <a:t>Models and </a:t>
            </a:r>
            <a:r>
              <a:rPr lang="en-AU" altLang="en-AU" i="0" dirty="0" smtClean="0">
                <a:solidFill>
                  <a:srgbClr val="0000FF"/>
                </a:solidFill>
                <a:cs typeface="Arial" panose="020B0604020202020204" pitchFamily="34" charset="0"/>
              </a:rPr>
              <a:t>Databases</a:t>
            </a:r>
          </a:p>
          <a:p>
            <a:pPr eaLnBrk="1" hangingPunct="1">
              <a:lnSpc>
                <a:spcPct val="80000"/>
              </a:lnSpc>
              <a:spcAft>
                <a:spcPct val="10000"/>
              </a:spcAft>
              <a:buFont typeface="Wingdings" panose="05000000000000000000" pitchFamily="2" charset="2"/>
              <a:buNone/>
            </a:pPr>
            <a:r>
              <a:rPr lang="en-AU" altLang="en-AU" i="0" dirty="0" smtClean="0">
                <a:solidFill>
                  <a:srgbClr val="0000FF"/>
                </a:solidFill>
                <a:cs typeface="Arial" panose="020B0604020202020204" pitchFamily="34" charset="0"/>
              </a:rPr>
              <a:t>Applications to </a:t>
            </a:r>
            <a:r>
              <a:rPr lang="en-AU" altLang="en-AU" i="0" dirty="0" smtClean="0">
                <a:solidFill>
                  <a:srgbClr val="0000FF"/>
                </a:solidFill>
                <a:cs typeface="Arial" panose="020B0604020202020204" pitchFamily="34" charset="0"/>
              </a:rPr>
              <a:t>Industry</a:t>
            </a:r>
            <a:endParaRPr lang="en-AU" altLang="en-AU" i="0" dirty="0">
              <a:solidFill>
                <a:srgbClr val="0000FF"/>
              </a:solidFill>
              <a:cs typeface="Arial" panose="020B0604020202020204" pitchFamily="34" charset="0"/>
            </a:endParaRPr>
          </a:p>
          <a:p>
            <a:pPr eaLnBrk="1" hangingPunct="1">
              <a:lnSpc>
                <a:spcPct val="80000"/>
              </a:lnSpc>
              <a:spcAft>
                <a:spcPct val="10000"/>
              </a:spcAft>
              <a:buFont typeface="Wingdings" panose="05000000000000000000" pitchFamily="2" charset="2"/>
              <a:buNone/>
            </a:pPr>
            <a:r>
              <a:rPr lang="en-AU" altLang="en-AU" sz="2800" i="0" dirty="0">
                <a:solidFill>
                  <a:srgbClr val="0000FF"/>
                </a:solidFill>
                <a:cs typeface="Arial" panose="020B0604020202020204" pitchFamily="34" charset="0"/>
              </a:rPr>
              <a:t>		</a:t>
            </a:r>
          </a:p>
        </p:txBody>
      </p:sp>
      <p:pic>
        <p:nvPicPr>
          <p:cNvPr id="6147" name="Picture 8" descr="UQlog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3525" y="5805488"/>
            <a:ext cx="936625" cy="90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3148092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0451" y="866273"/>
            <a:ext cx="7476831" cy="55823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39552" y="873735"/>
            <a:ext cx="3384376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800" dirty="0" smtClean="0"/>
              <a:t>What does it mean when we say build a database?</a:t>
            </a:r>
          </a:p>
          <a:p>
            <a:endParaRPr lang="en-AU" sz="2800" dirty="0" smtClean="0"/>
          </a:p>
          <a:p>
            <a:r>
              <a:rPr lang="en-AU" sz="2800" dirty="0" smtClean="0"/>
              <a:t>Quantitatively define the relationship between </a:t>
            </a:r>
          </a:p>
          <a:p>
            <a:endParaRPr lang="en-AU" sz="2800" dirty="0"/>
          </a:p>
          <a:p>
            <a:endParaRPr lang="en-AU" sz="2800" dirty="0" smtClean="0"/>
          </a:p>
          <a:p>
            <a:r>
              <a:rPr lang="en-AU" sz="2800" dirty="0" smtClean="0"/>
              <a:t>Composition and </a:t>
            </a:r>
            <a:r>
              <a:rPr lang="en-AU" sz="2800" dirty="0" smtClean="0"/>
              <a:t>Gibbs Free </a:t>
            </a:r>
            <a:r>
              <a:rPr lang="en-AU" sz="2800" dirty="0" smtClean="0"/>
              <a:t>Energy for </a:t>
            </a:r>
            <a:r>
              <a:rPr lang="en-AU" sz="2800" u="sng" dirty="0" smtClean="0"/>
              <a:t>each</a:t>
            </a:r>
            <a:r>
              <a:rPr lang="en-AU" sz="2800" dirty="0" smtClean="0"/>
              <a:t> and </a:t>
            </a:r>
            <a:r>
              <a:rPr lang="en-AU" sz="2800" u="sng" dirty="0" smtClean="0"/>
              <a:t>every</a:t>
            </a:r>
            <a:r>
              <a:rPr lang="en-AU" sz="2800" dirty="0" smtClean="0"/>
              <a:t> possible phase.</a:t>
            </a:r>
            <a:endParaRPr lang="en-AU" sz="2800" dirty="0"/>
          </a:p>
        </p:txBody>
      </p:sp>
      <p:sp>
        <p:nvSpPr>
          <p:cNvPr id="2" name="Rectangle 1"/>
          <p:cNvSpPr/>
          <p:nvPr/>
        </p:nvSpPr>
        <p:spPr>
          <a:xfrm>
            <a:off x="657385" y="333855"/>
            <a:ext cx="846043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>
              <a:spcAft>
                <a:spcPct val="10000"/>
              </a:spcAft>
              <a:buClr>
                <a:schemeClr val="accent2"/>
              </a:buClr>
              <a:buSzPct val="80000"/>
              <a:buFont typeface="Wingdings" panose="05000000000000000000" pitchFamily="2" charset="2"/>
              <a:buNone/>
            </a:pPr>
            <a:r>
              <a:rPr lang="en-AU" altLang="en-AU" sz="2800" i="0" dirty="0">
                <a:solidFill>
                  <a:srgbClr val="0000FF"/>
                </a:solidFill>
                <a:cs typeface="Arial" panose="020B0604020202020204" pitchFamily="34" charset="0"/>
              </a:rPr>
              <a:t>THERMODYNAMIC DATABASE DEVELOPMENT </a:t>
            </a:r>
            <a:endParaRPr lang="en-AU" altLang="en-AU" sz="2800" i="0" u="sng" dirty="0">
              <a:solidFill>
                <a:srgbClr val="0000FF"/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6145753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65BB1CE4-6838-4A04-8780-4A365A0C5B0D}" type="slidenum">
              <a:rPr lang="en-AU" altLang="en-US" sz="1000" smtClean="0"/>
              <a:pPr>
                <a:spcBef>
                  <a:spcPct val="0"/>
                </a:spcBef>
                <a:buClrTx/>
                <a:buSzTx/>
                <a:buFontTx/>
                <a:buNone/>
              </a:pPr>
              <a:t>21</a:t>
            </a:fld>
            <a:endParaRPr lang="en-AU" altLang="en-US" sz="1000" smtClean="0"/>
          </a:p>
        </p:txBody>
      </p:sp>
      <p:sp>
        <p:nvSpPr>
          <p:cNvPr id="19459" name="Rectangle 2"/>
          <p:cNvSpPr>
            <a:spLocks noChangeArrowheads="1"/>
          </p:cNvSpPr>
          <p:nvPr/>
        </p:nvSpPr>
        <p:spPr bwMode="auto">
          <a:xfrm>
            <a:off x="186695" y="300747"/>
            <a:ext cx="8928100" cy="322549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Aft>
                <a:spcPct val="10000"/>
              </a:spcAft>
              <a:buClr>
                <a:schemeClr val="accent2"/>
              </a:buClr>
              <a:buSzPct val="80000"/>
              <a:buFont typeface="Wingdings" panose="05000000000000000000" pitchFamily="2" charset="2"/>
              <a:buNone/>
            </a:pPr>
            <a:r>
              <a:rPr lang="en-AU" altLang="en-AU" sz="2800" i="0" dirty="0" smtClean="0">
                <a:solidFill>
                  <a:srgbClr val="0000FF"/>
                </a:solidFill>
                <a:cs typeface="Arial" panose="020B0604020202020204" pitchFamily="34" charset="0"/>
              </a:rPr>
              <a:t>THERMODYNAMIC DATABASE DEVELOPMENT </a:t>
            </a:r>
            <a:endParaRPr lang="en-AU" altLang="en-AU" sz="2200" i="0" u="sng" dirty="0" smtClean="0">
              <a:solidFill>
                <a:srgbClr val="0000FF"/>
              </a:solidFill>
              <a:cs typeface="Arial" panose="020B0604020202020204" pitchFamily="34" charset="0"/>
            </a:endParaRPr>
          </a:p>
          <a:p>
            <a:pPr eaLnBrk="1" hangingPunct="1">
              <a:spcBef>
                <a:spcPts val="0"/>
              </a:spcBef>
              <a:spcAft>
                <a:spcPct val="10000"/>
              </a:spcAft>
              <a:buClr>
                <a:schemeClr val="accent2"/>
              </a:buClr>
              <a:buSzPct val="80000"/>
              <a:buNone/>
            </a:pPr>
            <a:r>
              <a:rPr lang="en-AU" altLang="en-AU" sz="2400" dirty="0" smtClean="0">
                <a:solidFill>
                  <a:srgbClr val="3333FF"/>
                </a:solidFill>
                <a:cs typeface="Arial" panose="020B0604020202020204" pitchFamily="34" charset="0"/>
              </a:rPr>
              <a:t>For accurate description of a condensed phase system at least 6 </a:t>
            </a:r>
            <a:r>
              <a:rPr lang="en-AU" altLang="en-AU" sz="2400" dirty="0">
                <a:solidFill>
                  <a:srgbClr val="3333FF"/>
                </a:solidFill>
                <a:cs typeface="Arial" panose="020B0604020202020204" pitchFamily="34" charset="0"/>
              </a:rPr>
              <a:t>types of data </a:t>
            </a:r>
            <a:r>
              <a:rPr lang="en-AU" altLang="en-AU" sz="2400" dirty="0" smtClean="0">
                <a:solidFill>
                  <a:srgbClr val="3333FF"/>
                </a:solidFill>
                <a:cs typeface="Arial" panose="020B0604020202020204" pitchFamily="34" charset="0"/>
              </a:rPr>
              <a:t>are needed </a:t>
            </a:r>
            <a:r>
              <a:rPr lang="en-AU" altLang="en-AU" sz="2400" dirty="0">
                <a:solidFill>
                  <a:srgbClr val="3333FF"/>
                </a:solidFill>
                <a:cs typeface="Arial" panose="020B0604020202020204" pitchFamily="34" charset="0"/>
              </a:rPr>
              <a:t>to describe the system </a:t>
            </a:r>
            <a:r>
              <a:rPr lang="en-AU" altLang="en-AU" sz="2400" dirty="0" smtClean="0">
                <a:solidFill>
                  <a:srgbClr val="3333FF"/>
                </a:solidFill>
                <a:cs typeface="Arial" panose="020B0604020202020204" pitchFamily="34" charset="0"/>
              </a:rPr>
              <a:t>unambiguously, </a:t>
            </a:r>
            <a:r>
              <a:rPr lang="en-AU" altLang="en-AU" sz="2400" dirty="0" smtClean="0">
                <a:solidFill>
                  <a:srgbClr val="FF0000"/>
                </a:solidFill>
                <a:cs typeface="Arial" panose="020B0604020202020204" pitchFamily="34" charset="0"/>
              </a:rPr>
              <a:t>S</a:t>
            </a:r>
            <a:r>
              <a:rPr lang="en-AU" altLang="en-AU" sz="2400" baseline="-25000" dirty="0" smtClean="0">
                <a:solidFill>
                  <a:srgbClr val="FF0000"/>
                </a:solidFill>
                <a:cs typeface="Arial" panose="020B0604020202020204" pitchFamily="34" charset="0"/>
              </a:rPr>
              <a:t>298</a:t>
            </a:r>
            <a:r>
              <a:rPr lang="en-AU" altLang="en-AU" sz="2400" dirty="0" smtClean="0">
                <a:solidFill>
                  <a:srgbClr val="FF0000"/>
                </a:solidFill>
                <a:cs typeface="Arial" panose="020B0604020202020204" pitchFamily="34" charset="0"/>
              </a:rPr>
              <a:t> </a:t>
            </a:r>
            <a:r>
              <a:rPr lang="en-AU" altLang="en-AU" sz="2400" dirty="0" err="1" smtClean="0">
                <a:solidFill>
                  <a:srgbClr val="FF0000"/>
                </a:solidFill>
                <a:cs typeface="Arial" panose="020B0604020202020204" pitchFamily="34" charset="0"/>
              </a:rPr>
              <a:t>C</a:t>
            </a:r>
            <a:r>
              <a:rPr lang="en-AU" altLang="en-AU" sz="2400" baseline="-25000" dirty="0" err="1" smtClean="0">
                <a:solidFill>
                  <a:srgbClr val="FF0000"/>
                </a:solidFill>
                <a:cs typeface="Arial" panose="020B0604020202020204" pitchFamily="34" charset="0"/>
              </a:rPr>
              <a:t>p</a:t>
            </a:r>
            <a:r>
              <a:rPr lang="en-AU" altLang="en-AU" sz="2400" dirty="0" smtClean="0">
                <a:solidFill>
                  <a:srgbClr val="FF0000"/>
                </a:solidFill>
                <a:cs typeface="Arial" panose="020B0604020202020204" pitchFamily="34" charset="0"/>
              </a:rPr>
              <a:t> </a:t>
            </a:r>
            <a:r>
              <a:rPr lang="en-AU" altLang="en-US" sz="2400" dirty="0">
                <a:solidFill>
                  <a:srgbClr val="FF0000"/>
                </a:solidFill>
              </a:rPr>
              <a:t>∆</a:t>
            </a:r>
            <a:r>
              <a:rPr lang="en-AU" altLang="en-AU" sz="2400" dirty="0" smtClean="0">
                <a:solidFill>
                  <a:srgbClr val="FF0000"/>
                </a:solidFill>
                <a:cs typeface="Arial" panose="020B0604020202020204" pitchFamily="34" charset="0"/>
              </a:rPr>
              <a:t>H</a:t>
            </a:r>
            <a:r>
              <a:rPr lang="en-AU" altLang="en-AU" sz="2400" baseline="-25000" dirty="0" smtClean="0">
                <a:solidFill>
                  <a:srgbClr val="FF0000"/>
                </a:solidFill>
                <a:cs typeface="Arial" panose="020B0604020202020204" pitchFamily="34" charset="0"/>
              </a:rPr>
              <a:t>298 </a:t>
            </a:r>
            <a:r>
              <a:rPr lang="en-AU" altLang="en-US" sz="2400" dirty="0">
                <a:solidFill>
                  <a:srgbClr val="FF0000"/>
                </a:solidFill>
              </a:rPr>
              <a:t>∆</a:t>
            </a:r>
            <a:r>
              <a:rPr lang="en-AU" altLang="en-AU" sz="2400" dirty="0" err="1" smtClean="0">
                <a:solidFill>
                  <a:srgbClr val="FF0000"/>
                </a:solidFill>
                <a:cs typeface="Arial" panose="020B0604020202020204" pitchFamily="34" charset="0"/>
              </a:rPr>
              <a:t>H</a:t>
            </a:r>
            <a:r>
              <a:rPr lang="en-AU" altLang="en-AU" sz="2400" baseline="-25000" dirty="0" err="1" smtClean="0">
                <a:solidFill>
                  <a:srgbClr val="FF0000"/>
                </a:solidFill>
                <a:cs typeface="Arial" panose="020B0604020202020204" pitchFamily="34" charset="0"/>
              </a:rPr>
              <a:t>fusion</a:t>
            </a:r>
            <a:r>
              <a:rPr lang="en-AU" altLang="en-AU" sz="2400" dirty="0" smtClean="0">
                <a:solidFill>
                  <a:srgbClr val="FF0000"/>
                </a:solidFill>
                <a:cs typeface="Arial" panose="020B0604020202020204" pitchFamily="34" charset="0"/>
              </a:rPr>
              <a:t> </a:t>
            </a:r>
            <a:r>
              <a:rPr lang="en-AU" altLang="en-AU" sz="2400" dirty="0" err="1" smtClean="0">
                <a:solidFill>
                  <a:srgbClr val="FF0000"/>
                </a:solidFill>
                <a:cs typeface="Arial" panose="020B0604020202020204" pitchFamily="34" charset="0"/>
              </a:rPr>
              <a:t>Liquidus</a:t>
            </a:r>
            <a:r>
              <a:rPr lang="en-AU" altLang="en-AU" sz="2400" dirty="0">
                <a:solidFill>
                  <a:srgbClr val="FF0000"/>
                </a:solidFill>
                <a:cs typeface="Arial" panose="020B0604020202020204" pitchFamily="34" charset="0"/>
              </a:rPr>
              <a:t>, </a:t>
            </a:r>
            <a:r>
              <a:rPr lang="en-AU" altLang="en-AU" sz="2400" dirty="0" smtClean="0">
                <a:solidFill>
                  <a:srgbClr val="FF0000"/>
                </a:solidFill>
                <a:cs typeface="Arial" panose="020B0604020202020204" pitchFamily="34" charset="0"/>
              </a:rPr>
              <a:t>Component Activities.</a:t>
            </a:r>
          </a:p>
          <a:p>
            <a:pPr eaLnBrk="1" hangingPunct="1">
              <a:spcBef>
                <a:spcPts val="0"/>
              </a:spcBef>
              <a:spcAft>
                <a:spcPct val="10000"/>
              </a:spcAft>
              <a:buClr>
                <a:schemeClr val="accent2"/>
              </a:buClr>
              <a:buSzPct val="80000"/>
              <a:buFont typeface="Wingdings" panose="05000000000000000000" pitchFamily="2" charset="2"/>
              <a:buNone/>
            </a:pPr>
            <a:r>
              <a:rPr lang="en-AU" altLang="en-AU" sz="2400" dirty="0" smtClean="0">
                <a:solidFill>
                  <a:srgbClr val="3333FF"/>
                </a:solidFill>
                <a:cs typeface="Arial" panose="020B0604020202020204" pitchFamily="34" charset="0"/>
              </a:rPr>
              <a:t>For systems having extensive solid solutions </a:t>
            </a:r>
            <a:r>
              <a:rPr lang="en-AU" altLang="en-AU" sz="2400" dirty="0" smtClean="0">
                <a:solidFill>
                  <a:srgbClr val="FF0000"/>
                </a:solidFill>
                <a:cs typeface="Arial" panose="020B0604020202020204" pitchFamily="34" charset="0"/>
              </a:rPr>
              <a:t>then crystal structure and site occupancy of elements must also be added.</a:t>
            </a:r>
          </a:p>
          <a:p>
            <a:pPr eaLnBrk="1" hangingPunct="1">
              <a:spcBef>
                <a:spcPts val="0"/>
              </a:spcBef>
              <a:spcAft>
                <a:spcPct val="10000"/>
              </a:spcAft>
              <a:buClr>
                <a:schemeClr val="accent2"/>
              </a:buClr>
              <a:buSzPct val="80000"/>
              <a:buFont typeface="Wingdings" panose="05000000000000000000" pitchFamily="2" charset="2"/>
              <a:buNone/>
            </a:pPr>
            <a:r>
              <a:rPr lang="en-AU" altLang="en-AU" sz="2400" dirty="0" smtClean="0">
                <a:solidFill>
                  <a:srgbClr val="3333FF"/>
                </a:solidFill>
                <a:cs typeface="Arial" panose="020B0604020202020204" pitchFamily="34" charset="0"/>
              </a:rPr>
              <a:t>Solids </a:t>
            </a:r>
            <a:r>
              <a:rPr lang="en-AU" altLang="en-AU" sz="2400" dirty="0">
                <a:solidFill>
                  <a:srgbClr val="3333FF"/>
                </a:solidFill>
                <a:cs typeface="Arial" panose="020B0604020202020204" pitchFamily="34" charset="0"/>
              </a:rPr>
              <a:t>data S</a:t>
            </a:r>
            <a:r>
              <a:rPr lang="en-AU" altLang="en-AU" sz="2400" baseline="-25000" dirty="0">
                <a:solidFill>
                  <a:srgbClr val="3333FF"/>
                </a:solidFill>
                <a:cs typeface="Arial" panose="020B0604020202020204" pitchFamily="34" charset="0"/>
              </a:rPr>
              <a:t>298</a:t>
            </a:r>
            <a:r>
              <a:rPr lang="en-AU" altLang="en-AU" sz="2400" dirty="0">
                <a:solidFill>
                  <a:srgbClr val="3333FF"/>
                </a:solidFill>
                <a:cs typeface="Arial" panose="020B0604020202020204" pitchFamily="34" charset="0"/>
              </a:rPr>
              <a:t> and </a:t>
            </a:r>
            <a:r>
              <a:rPr lang="en-AU" altLang="en-AU" sz="2400" dirty="0" err="1">
                <a:solidFill>
                  <a:srgbClr val="3333FF"/>
                </a:solidFill>
                <a:cs typeface="Arial" panose="020B0604020202020204" pitchFamily="34" charset="0"/>
              </a:rPr>
              <a:t>C</a:t>
            </a:r>
            <a:r>
              <a:rPr lang="en-AU" altLang="en-AU" sz="2400" baseline="-25000" dirty="0" err="1">
                <a:solidFill>
                  <a:srgbClr val="3333FF"/>
                </a:solidFill>
                <a:cs typeface="Arial" panose="020B0604020202020204" pitchFamily="34" charset="0"/>
              </a:rPr>
              <a:t>p</a:t>
            </a:r>
            <a:r>
              <a:rPr lang="en-AU" altLang="en-AU" sz="2400" dirty="0">
                <a:solidFill>
                  <a:srgbClr val="3333FF"/>
                </a:solidFill>
                <a:cs typeface="Arial" panose="020B0604020202020204" pitchFamily="34" charset="0"/>
              </a:rPr>
              <a:t> (then </a:t>
            </a:r>
            <a:r>
              <a:rPr lang="en-AU" altLang="en-US" sz="2400" dirty="0">
                <a:solidFill>
                  <a:srgbClr val="3333FF"/>
                </a:solidFill>
              </a:rPr>
              <a:t>∆</a:t>
            </a:r>
            <a:r>
              <a:rPr lang="en-AU" altLang="en-AU" sz="2400" dirty="0">
                <a:solidFill>
                  <a:srgbClr val="3333FF"/>
                </a:solidFill>
                <a:cs typeface="Arial" panose="020B0604020202020204" pitchFamily="34" charset="0"/>
              </a:rPr>
              <a:t>H</a:t>
            </a:r>
            <a:r>
              <a:rPr lang="en-AU" altLang="en-AU" sz="2400" baseline="-25000" dirty="0">
                <a:solidFill>
                  <a:srgbClr val="3333FF"/>
                </a:solidFill>
                <a:cs typeface="Arial" panose="020B0604020202020204" pitchFamily="34" charset="0"/>
              </a:rPr>
              <a:t>298</a:t>
            </a:r>
            <a:r>
              <a:rPr lang="en-AU" altLang="en-AU" sz="2400" dirty="0">
                <a:solidFill>
                  <a:srgbClr val="3333FF"/>
                </a:solidFill>
                <a:cs typeface="Arial" panose="020B0604020202020204" pitchFamily="34" charset="0"/>
              </a:rPr>
              <a:t>) are </a:t>
            </a:r>
            <a:r>
              <a:rPr lang="en-AU" altLang="en-AU" sz="2400" dirty="0" smtClean="0">
                <a:solidFill>
                  <a:srgbClr val="3333FF"/>
                </a:solidFill>
                <a:cs typeface="Arial" panose="020B0604020202020204" pitchFamily="34" charset="0"/>
              </a:rPr>
              <a:t>usually the most </a:t>
            </a:r>
            <a:r>
              <a:rPr lang="en-AU" altLang="en-AU" sz="2400" dirty="0">
                <a:solidFill>
                  <a:srgbClr val="3333FF"/>
                </a:solidFill>
                <a:cs typeface="Arial" panose="020B0604020202020204" pitchFamily="34" charset="0"/>
              </a:rPr>
              <a:t>accurate – liquid data are </a:t>
            </a:r>
            <a:r>
              <a:rPr lang="en-AU" altLang="en-AU" sz="2400" dirty="0" smtClean="0">
                <a:solidFill>
                  <a:srgbClr val="3333FF"/>
                </a:solidFill>
                <a:cs typeface="Arial" panose="020B0604020202020204" pitchFamily="34" charset="0"/>
              </a:rPr>
              <a:t>invariably the least accurate.</a:t>
            </a:r>
            <a:endParaRPr lang="en-AU" altLang="en-AU" sz="2400" dirty="0">
              <a:solidFill>
                <a:srgbClr val="3333FF"/>
              </a:solidFill>
              <a:cs typeface="Arial" panose="020B0604020202020204" pitchFamily="34" charset="0"/>
            </a:endParaRPr>
          </a:p>
        </p:txBody>
      </p:sp>
      <p:pic>
        <p:nvPicPr>
          <p:cNvPr id="19463" name="Picture 9" descr="https://encrypted-tbn3.gstatic.com/images?q=tbn:ANd9GcT8S118qlTwsYLQnty612pk8N2sIQKfXqVrwP9moARatoy47lX1-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9383" y="3203888"/>
            <a:ext cx="1720850" cy="2606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" name="Group 2"/>
          <p:cNvGrpSpPr/>
          <p:nvPr/>
        </p:nvGrpSpPr>
        <p:grpSpPr>
          <a:xfrm>
            <a:off x="186695" y="3545724"/>
            <a:ext cx="5759450" cy="2117725"/>
            <a:chOff x="107950" y="4365625"/>
            <a:chExt cx="5759450" cy="2117725"/>
          </a:xfrm>
        </p:grpSpPr>
        <p:sp>
          <p:nvSpPr>
            <p:cNvPr id="19460" name="Rectangle 2"/>
            <p:cNvSpPr>
              <a:spLocks noChangeArrowheads="1"/>
            </p:cNvSpPr>
            <p:nvPr/>
          </p:nvSpPr>
          <p:spPr bwMode="auto">
            <a:xfrm>
              <a:off x="611188" y="5229225"/>
              <a:ext cx="1800225" cy="1254125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b"/>
            <a:lstStyle>
              <a:lvl1pPr>
                <a:spcBef>
                  <a:spcPct val="20000"/>
                </a:spcBef>
                <a:buClr>
                  <a:schemeClr val="folHlink"/>
                </a:buClr>
                <a:buSzPct val="60000"/>
                <a:buFont typeface="Wingdings" panose="05000000000000000000" pitchFamily="2" charset="2"/>
                <a:buChar char="n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hlink"/>
                </a:buClr>
                <a:buSzPct val="55000"/>
                <a:buFont typeface="Wingdings" panose="05000000000000000000" pitchFamily="2" charset="2"/>
                <a:buChar char="n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folHlink"/>
                </a:buClr>
                <a:buSzPct val="50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>
                <a:spcAft>
                  <a:spcPct val="10000"/>
                </a:spcAft>
                <a:buClr>
                  <a:schemeClr val="accent2"/>
                </a:buClr>
                <a:buSzPct val="80000"/>
                <a:buFont typeface="Wingdings" panose="05000000000000000000" pitchFamily="2" charset="2"/>
                <a:buNone/>
              </a:pPr>
              <a:r>
                <a:rPr lang="en-AU" altLang="en-AU" sz="2000" dirty="0">
                  <a:solidFill>
                    <a:srgbClr val="0000FF"/>
                  </a:solidFill>
                  <a:cs typeface="Arial" panose="020B0604020202020204" pitchFamily="34" charset="0"/>
                </a:rPr>
                <a:t>S</a:t>
              </a:r>
              <a:r>
                <a:rPr lang="en-AU" altLang="en-AU" sz="2000" baseline="-25000" dirty="0">
                  <a:solidFill>
                    <a:srgbClr val="0000FF"/>
                  </a:solidFill>
                  <a:cs typeface="Arial" panose="020B0604020202020204" pitchFamily="34" charset="0"/>
                </a:rPr>
                <a:t>298</a:t>
              </a:r>
              <a:r>
                <a:rPr lang="en-AU" altLang="en-AU" sz="2000" dirty="0">
                  <a:solidFill>
                    <a:srgbClr val="0000FF"/>
                  </a:solidFill>
                  <a:cs typeface="Arial" panose="020B0604020202020204" pitchFamily="34" charset="0"/>
                </a:rPr>
                <a:t>, </a:t>
              </a:r>
              <a:r>
                <a:rPr lang="en-AU" altLang="en-AU" sz="2000" dirty="0" err="1">
                  <a:solidFill>
                    <a:srgbClr val="0000FF"/>
                  </a:solidFill>
                  <a:cs typeface="Arial" panose="020B0604020202020204" pitchFamily="34" charset="0"/>
                </a:rPr>
                <a:t>Cp</a:t>
              </a:r>
              <a:r>
                <a:rPr lang="en-AU" altLang="en-AU" sz="2000" dirty="0">
                  <a:solidFill>
                    <a:srgbClr val="0000FF"/>
                  </a:solidFill>
                  <a:cs typeface="Arial" panose="020B0604020202020204" pitchFamily="34" charset="0"/>
                </a:rPr>
                <a:t>, </a:t>
              </a:r>
              <a:r>
                <a:rPr lang="en-AU" altLang="en-US" sz="2000" dirty="0">
                  <a:solidFill>
                    <a:srgbClr val="0000FF"/>
                  </a:solidFill>
                </a:rPr>
                <a:t>∆</a:t>
              </a:r>
              <a:r>
                <a:rPr lang="en-AU" altLang="en-AU" sz="2000" dirty="0">
                  <a:solidFill>
                    <a:srgbClr val="0000FF"/>
                  </a:solidFill>
                  <a:cs typeface="Arial" panose="020B0604020202020204" pitchFamily="34" charset="0"/>
                </a:rPr>
                <a:t>H</a:t>
              </a:r>
              <a:r>
                <a:rPr lang="en-AU" altLang="en-AU" sz="2000" baseline="-25000" dirty="0">
                  <a:solidFill>
                    <a:srgbClr val="0000FF"/>
                  </a:solidFill>
                  <a:cs typeface="Arial" panose="020B0604020202020204" pitchFamily="34" charset="0"/>
                </a:rPr>
                <a:t>298</a:t>
              </a:r>
              <a:endParaRPr lang="en-AU" altLang="en-AU" sz="2000" dirty="0">
                <a:solidFill>
                  <a:srgbClr val="0000FF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9461" name="Rectangle 2"/>
            <p:cNvSpPr>
              <a:spLocks noChangeArrowheads="1"/>
            </p:cNvSpPr>
            <p:nvPr/>
          </p:nvSpPr>
          <p:spPr bwMode="auto">
            <a:xfrm>
              <a:off x="3563938" y="5229225"/>
              <a:ext cx="1800225" cy="1254125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b"/>
            <a:lstStyle>
              <a:lvl1pPr>
                <a:spcBef>
                  <a:spcPct val="20000"/>
                </a:spcBef>
                <a:buClr>
                  <a:schemeClr val="folHlink"/>
                </a:buClr>
                <a:buSzPct val="60000"/>
                <a:buFont typeface="Wingdings" panose="05000000000000000000" pitchFamily="2" charset="2"/>
                <a:buChar char="n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hlink"/>
                </a:buClr>
                <a:buSzPct val="55000"/>
                <a:buFont typeface="Wingdings" panose="05000000000000000000" pitchFamily="2" charset="2"/>
                <a:buChar char="n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folHlink"/>
                </a:buClr>
                <a:buSzPct val="50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>
                <a:spcAft>
                  <a:spcPct val="10000"/>
                </a:spcAft>
                <a:buClr>
                  <a:schemeClr val="accent2"/>
                </a:buClr>
                <a:buSzPct val="80000"/>
                <a:buFont typeface="Wingdings" panose="05000000000000000000" pitchFamily="2" charset="2"/>
                <a:buNone/>
              </a:pPr>
              <a:r>
                <a:rPr lang="en-AU" altLang="en-AU" sz="2000">
                  <a:solidFill>
                    <a:srgbClr val="0000FF"/>
                  </a:solidFill>
                  <a:cs typeface="Arial" panose="020B0604020202020204" pitchFamily="34" charset="0"/>
                </a:rPr>
                <a:t>S</a:t>
              </a:r>
              <a:r>
                <a:rPr lang="en-AU" altLang="en-AU" sz="2000" baseline="-25000">
                  <a:solidFill>
                    <a:srgbClr val="0000FF"/>
                  </a:solidFill>
                  <a:cs typeface="Arial" panose="020B0604020202020204" pitchFamily="34" charset="0"/>
                </a:rPr>
                <a:t>298</a:t>
              </a:r>
              <a:r>
                <a:rPr lang="en-AU" altLang="en-AU" sz="2000">
                  <a:solidFill>
                    <a:srgbClr val="0000FF"/>
                  </a:solidFill>
                  <a:cs typeface="Arial" panose="020B0604020202020204" pitchFamily="34" charset="0"/>
                </a:rPr>
                <a:t>, Cp, </a:t>
              </a:r>
              <a:r>
                <a:rPr lang="en-AU" altLang="en-US" sz="2000">
                  <a:solidFill>
                    <a:srgbClr val="0000FF"/>
                  </a:solidFill>
                </a:rPr>
                <a:t>∆</a:t>
              </a:r>
              <a:r>
                <a:rPr lang="en-AU" altLang="en-AU" sz="2000">
                  <a:solidFill>
                    <a:srgbClr val="0000FF"/>
                  </a:solidFill>
                  <a:cs typeface="Arial" panose="020B0604020202020204" pitchFamily="34" charset="0"/>
                </a:rPr>
                <a:t>H</a:t>
              </a:r>
              <a:r>
                <a:rPr lang="en-AU" altLang="en-AU" sz="2000" baseline="-25000">
                  <a:solidFill>
                    <a:srgbClr val="0000FF"/>
                  </a:solidFill>
                  <a:cs typeface="Arial" panose="020B0604020202020204" pitchFamily="34" charset="0"/>
                </a:rPr>
                <a:t>298</a:t>
              </a:r>
              <a:endParaRPr lang="en-AU" altLang="en-AU" sz="2000">
                <a:solidFill>
                  <a:srgbClr val="0000FF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9462" name="Isosceles Triangle 1"/>
            <p:cNvSpPr>
              <a:spLocks noChangeArrowheads="1"/>
            </p:cNvSpPr>
            <p:nvPr/>
          </p:nvSpPr>
          <p:spPr bwMode="auto">
            <a:xfrm>
              <a:off x="107950" y="4365625"/>
              <a:ext cx="5759450" cy="935038"/>
            </a:xfrm>
            <a:prstGeom prst="triangle">
              <a:avLst>
                <a:gd name="adj" fmla="val 50000"/>
              </a:avLst>
            </a:prstGeom>
            <a:solidFill>
              <a:schemeClr val="accent1"/>
            </a:solidFill>
            <a:ln w="38100" algn="ctr">
              <a:solidFill>
                <a:schemeClr val="hlink"/>
              </a:solidFill>
              <a:round/>
              <a:headEnd/>
              <a:tailEnd type="triangle" w="med" len="lg"/>
            </a:ln>
          </p:spPr>
          <p:txBody>
            <a:bodyPr wrap="none" anchor="b"/>
            <a:lstStyle>
              <a:lvl1pPr>
                <a:spcBef>
                  <a:spcPct val="20000"/>
                </a:spcBef>
                <a:buClr>
                  <a:schemeClr val="folHlink"/>
                </a:buClr>
                <a:buSzPct val="60000"/>
                <a:buFont typeface="Wingdings" panose="05000000000000000000" pitchFamily="2" charset="2"/>
                <a:buChar char="n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hlink"/>
                </a:buClr>
                <a:buSzPct val="55000"/>
                <a:buFont typeface="Wingdings" panose="05000000000000000000" pitchFamily="2" charset="2"/>
                <a:buChar char="n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folHlink"/>
                </a:buClr>
                <a:buSzPct val="50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AU" altLang="en-US" sz="2000" dirty="0"/>
                <a:t>Liquid </a:t>
              </a:r>
            </a:p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AU" altLang="en-US" sz="2000" dirty="0">
                  <a:solidFill>
                    <a:srgbClr val="0000FF"/>
                  </a:solidFill>
                </a:rPr>
                <a:t>∆</a:t>
              </a:r>
              <a:r>
                <a:rPr lang="en-AU" altLang="en-AU" sz="2000" dirty="0" err="1">
                  <a:solidFill>
                    <a:srgbClr val="0000FF"/>
                  </a:solidFill>
                  <a:cs typeface="Arial" panose="020B0604020202020204" pitchFamily="34" charset="0"/>
                </a:rPr>
                <a:t>H</a:t>
              </a:r>
              <a:r>
                <a:rPr lang="en-AU" altLang="en-AU" sz="2000" baseline="-25000" dirty="0" err="1">
                  <a:solidFill>
                    <a:srgbClr val="0000FF"/>
                  </a:solidFill>
                  <a:cs typeface="Arial" panose="020B0604020202020204" pitchFamily="34" charset="0"/>
                </a:rPr>
                <a:t>fusion</a:t>
              </a:r>
              <a:r>
                <a:rPr lang="en-AU" altLang="en-AU" sz="2000" dirty="0">
                  <a:solidFill>
                    <a:srgbClr val="0000FF"/>
                  </a:solidFill>
                  <a:cs typeface="Arial" panose="020B0604020202020204" pitchFamily="34" charset="0"/>
                </a:rPr>
                <a:t> </a:t>
              </a:r>
              <a:r>
                <a:rPr lang="en-AU" altLang="en-AU" sz="2000" dirty="0" err="1">
                  <a:solidFill>
                    <a:srgbClr val="0000FF"/>
                  </a:solidFill>
                  <a:cs typeface="Arial" panose="020B0604020202020204" pitchFamily="34" charset="0"/>
                </a:rPr>
                <a:t>Liquidus</a:t>
              </a:r>
              <a:r>
                <a:rPr lang="en-AU" altLang="en-AU" sz="2000" dirty="0">
                  <a:solidFill>
                    <a:srgbClr val="0000FF"/>
                  </a:solidFill>
                  <a:cs typeface="Arial" panose="020B0604020202020204" pitchFamily="34" charset="0"/>
                </a:rPr>
                <a:t>, Activities</a:t>
              </a:r>
              <a:endParaRPr lang="en-AU" altLang="en-US" sz="2000" dirty="0"/>
            </a:p>
          </p:txBody>
        </p:sp>
        <p:sp>
          <p:nvSpPr>
            <p:cNvPr id="19464" name="Left-Right Arrow 2"/>
            <p:cNvSpPr>
              <a:spLocks noChangeArrowheads="1"/>
            </p:cNvSpPr>
            <p:nvPr/>
          </p:nvSpPr>
          <p:spPr bwMode="auto">
            <a:xfrm>
              <a:off x="2451100" y="5613400"/>
              <a:ext cx="1047750" cy="485775"/>
            </a:xfrm>
            <a:prstGeom prst="leftRightArrow">
              <a:avLst>
                <a:gd name="adj1" fmla="val 50000"/>
                <a:gd name="adj2" fmla="val 49877"/>
              </a:avLst>
            </a:prstGeom>
            <a:solidFill>
              <a:schemeClr val="accent1"/>
            </a:solidFill>
            <a:ln w="38100" algn="ctr">
              <a:solidFill>
                <a:schemeClr val="hlink"/>
              </a:solidFill>
              <a:round/>
              <a:headEnd/>
              <a:tailEnd type="triangle" w="med" len="lg"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folHlink"/>
                </a:buClr>
                <a:buSzPct val="60000"/>
                <a:buFont typeface="Wingdings" panose="05000000000000000000" pitchFamily="2" charset="2"/>
                <a:buChar char="n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hlink"/>
                </a:buClr>
                <a:buSzPct val="55000"/>
                <a:buFont typeface="Wingdings" panose="05000000000000000000" pitchFamily="2" charset="2"/>
                <a:buChar char="n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folHlink"/>
                </a:buClr>
                <a:buSzPct val="50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AU" altLang="en-US" sz="1400"/>
                <a:t>solubilities</a:t>
              </a:r>
            </a:p>
          </p:txBody>
        </p:sp>
      </p:grpSp>
      <p:sp>
        <p:nvSpPr>
          <p:cNvPr id="2" name="TextBox 1"/>
          <p:cNvSpPr txBox="1"/>
          <p:nvPr/>
        </p:nvSpPr>
        <p:spPr>
          <a:xfrm>
            <a:off x="2297595" y="6020190"/>
            <a:ext cx="6811480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dirty="0" smtClean="0"/>
              <a:t>Its important to get the foundations right!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034538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684EB729-DAD7-4C27-AE8A-70F08463DF0D}" type="slidenum">
              <a:rPr lang="en-AU" altLang="en-US" sz="1400" smtClean="0"/>
              <a:pPr>
                <a:spcBef>
                  <a:spcPct val="0"/>
                </a:spcBef>
                <a:buClrTx/>
                <a:buSzTx/>
                <a:buFontTx/>
                <a:buNone/>
              </a:pPr>
              <a:t>22</a:t>
            </a:fld>
            <a:endParaRPr lang="en-AU" altLang="en-US" sz="1400" smtClean="0"/>
          </a:p>
        </p:txBody>
      </p:sp>
      <p:sp>
        <p:nvSpPr>
          <p:cNvPr id="21507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683568" y="332656"/>
            <a:ext cx="8460432" cy="609600"/>
          </a:xfrm>
        </p:spPr>
        <p:txBody>
          <a:bodyPr/>
          <a:lstStyle/>
          <a:p>
            <a:pPr algn="ctr" eaLnBrk="1" hangingPunct="1">
              <a:lnSpc>
                <a:spcPct val="80000"/>
              </a:lnSpc>
              <a:spcAft>
                <a:spcPct val="10000"/>
              </a:spcAft>
              <a:buNone/>
            </a:pPr>
            <a:r>
              <a:rPr lang="en-AU" altLang="en-AU" sz="2800" b="1" dirty="0" smtClean="0">
                <a:solidFill>
                  <a:srgbClr val="0000FF"/>
                </a:solidFill>
                <a:cs typeface="Arial" panose="020B0604020202020204" pitchFamily="34" charset="0"/>
              </a:rPr>
              <a:t>THERMODYNAMIC DATABASE DEVELOPMENT </a:t>
            </a:r>
            <a:endParaRPr lang="en-AU" altLang="en-AU" sz="2800" b="1" u="sng" dirty="0" smtClean="0">
              <a:solidFill>
                <a:srgbClr val="0000FF"/>
              </a:solidFill>
              <a:cs typeface="Arial" panose="020B0604020202020204" pitchFamily="34" charset="0"/>
            </a:endParaRPr>
          </a:p>
          <a:p>
            <a:pPr algn="ctr" eaLnBrk="1" hangingPunct="1">
              <a:lnSpc>
                <a:spcPct val="80000"/>
              </a:lnSpc>
              <a:spcAft>
                <a:spcPct val="10000"/>
              </a:spcAft>
              <a:buFont typeface="Wingdings" panose="05000000000000000000" pitchFamily="2" charset="2"/>
              <a:buNone/>
            </a:pPr>
            <a:r>
              <a:rPr lang="en-AU" altLang="en-AU" sz="3000" b="1" i="1" dirty="0" smtClean="0">
                <a:solidFill>
                  <a:srgbClr val="0000FF"/>
                </a:solidFill>
                <a:cs typeface="Times New Roman" panose="02020603050405020304" pitchFamily="18" charset="0"/>
              </a:rPr>
              <a:t>		</a:t>
            </a:r>
            <a:endParaRPr lang="en-AU" altLang="en-AU" sz="2500" b="1" i="1" dirty="0" smtClean="0">
              <a:solidFill>
                <a:srgbClr val="0000FF"/>
              </a:solidFill>
              <a:cs typeface="Times New Roman" panose="02020603050405020304" pitchFamily="18" charset="0"/>
            </a:endParaRPr>
          </a:p>
        </p:txBody>
      </p:sp>
      <p:sp>
        <p:nvSpPr>
          <p:cNvPr id="21508" name="Rectangle 5"/>
          <p:cNvSpPr>
            <a:spLocks noChangeArrowheads="1"/>
          </p:cNvSpPr>
          <p:nvPr/>
        </p:nvSpPr>
        <p:spPr bwMode="auto">
          <a:xfrm>
            <a:off x="1127125" y="1196975"/>
            <a:ext cx="7086600" cy="3958273"/>
          </a:xfrm>
          <a:prstGeom prst="rect">
            <a:avLst/>
          </a:prstGeom>
          <a:solidFill>
            <a:srgbClr val="FFFFCC"/>
          </a:solidFill>
          <a:ln w="25400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8000" tIns="10800" rIns="18000" bIns="10800"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476250" indent="-285750">
              <a:spcBef>
                <a:spcPct val="20000"/>
              </a:spcBef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952500" indent="-228600">
              <a:spcBef>
                <a:spcPct val="20000"/>
              </a:spcBef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lnSpc>
                <a:spcPct val="80000"/>
              </a:lnSpc>
              <a:spcAft>
                <a:spcPct val="10000"/>
              </a:spcAft>
              <a:buClrTx/>
              <a:buSzTx/>
              <a:buFontTx/>
              <a:buNone/>
            </a:pPr>
            <a:r>
              <a:rPr lang="en-AU" altLang="en-AU" sz="2800" dirty="0" smtClean="0">
                <a:solidFill>
                  <a:srgbClr val="0000FF"/>
                </a:solidFill>
                <a:cs typeface="Arial" panose="020B0604020202020204" pitchFamily="34" charset="0"/>
              </a:rPr>
              <a:t>Modern Thermodynamic </a:t>
            </a:r>
            <a:r>
              <a:rPr lang="en-AU" altLang="en-AU" sz="3000" dirty="0" smtClean="0">
                <a:solidFill>
                  <a:srgbClr val="3333FF"/>
                </a:solidFill>
              </a:rPr>
              <a:t>Computer Platforms</a:t>
            </a:r>
          </a:p>
          <a:p>
            <a:pPr algn="ctr">
              <a:lnSpc>
                <a:spcPct val="80000"/>
              </a:lnSpc>
              <a:spcAft>
                <a:spcPct val="10000"/>
              </a:spcAft>
              <a:buClrTx/>
              <a:buSzTx/>
              <a:buFontTx/>
              <a:buNone/>
            </a:pPr>
            <a:r>
              <a:rPr lang="en-AU" altLang="en-AU" sz="3000" dirty="0" smtClean="0">
                <a:solidFill>
                  <a:srgbClr val="3333FF"/>
                </a:solidFill>
              </a:rPr>
              <a:t>contain</a:t>
            </a:r>
            <a:endParaRPr lang="en-AU" altLang="en-AU" sz="3000" dirty="0">
              <a:solidFill>
                <a:srgbClr val="3333FF"/>
              </a:solidFill>
            </a:endParaRPr>
          </a:p>
          <a:p>
            <a:pPr algn="ctr">
              <a:lnSpc>
                <a:spcPct val="80000"/>
              </a:lnSpc>
              <a:spcAft>
                <a:spcPct val="10000"/>
              </a:spcAft>
              <a:buClrTx/>
              <a:buSzTx/>
              <a:buFontTx/>
              <a:buNone/>
            </a:pPr>
            <a:r>
              <a:rPr lang="en-AU" altLang="en-AU" sz="2600" dirty="0">
                <a:solidFill>
                  <a:srgbClr val="3333FF"/>
                </a:solidFill>
              </a:rPr>
              <a:t>------------------------------------</a:t>
            </a:r>
          </a:p>
          <a:p>
            <a:pPr algn="ctr">
              <a:lnSpc>
                <a:spcPct val="80000"/>
              </a:lnSpc>
              <a:spcAft>
                <a:spcPct val="10000"/>
              </a:spcAft>
              <a:buClrTx/>
              <a:buSzTx/>
              <a:buFontTx/>
              <a:buNone/>
            </a:pPr>
            <a:r>
              <a:rPr lang="en-AU" altLang="en-AU" sz="2200" dirty="0">
                <a:solidFill>
                  <a:srgbClr val="FF0000"/>
                </a:solidFill>
              </a:rPr>
              <a:t>GIBBS FREE ENERGY </a:t>
            </a:r>
          </a:p>
          <a:p>
            <a:pPr algn="ctr">
              <a:lnSpc>
                <a:spcPct val="80000"/>
              </a:lnSpc>
              <a:spcAft>
                <a:spcPct val="10000"/>
              </a:spcAft>
              <a:buClrTx/>
              <a:buSzTx/>
              <a:buFontTx/>
              <a:buNone/>
            </a:pPr>
            <a:r>
              <a:rPr lang="en-AU" altLang="en-AU" sz="2200" dirty="0">
                <a:solidFill>
                  <a:srgbClr val="FF0000"/>
                </a:solidFill>
              </a:rPr>
              <a:t>MINIMISATION SOFTWARE</a:t>
            </a:r>
          </a:p>
          <a:p>
            <a:pPr algn="ctr">
              <a:lnSpc>
                <a:spcPct val="80000"/>
              </a:lnSpc>
              <a:spcAft>
                <a:spcPct val="10000"/>
              </a:spcAft>
              <a:buClrTx/>
              <a:buSzTx/>
              <a:buFontTx/>
              <a:buNone/>
            </a:pPr>
            <a:r>
              <a:rPr lang="en-AU" altLang="en-AU" sz="2200" dirty="0">
                <a:solidFill>
                  <a:srgbClr val="FF0000"/>
                </a:solidFill>
              </a:rPr>
              <a:t>+</a:t>
            </a:r>
          </a:p>
          <a:p>
            <a:pPr algn="ctr">
              <a:lnSpc>
                <a:spcPct val="80000"/>
              </a:lnSpc>
              <a:spcAft>
                <a:spcPct val="10000"/>
              </a:spcAft>
              <a:buClrTx/>
              <a:buSzTx/>
              <a:buFontTx/>
              <a:buNone/>
            </a:pPr>
            <a:r>
              <a:rPr lang="en-AU" altLang="en-AU" sz="2200" dirty="0">
                <a:solidFill>
                  <a:srgbClr val="FF0000"/>
                </a:solidFill>
              </a:rPr>
              <a:t>THERMODYNAMIC DATABASES</a:t>
            </a:r>
          </a:p>
          <a:p>
            <a:pPr algn="ctr">
              <a:lnSpc>
                <a:spcPct val="80000"/>
              </a:lnSpc>
              <a:spcAft>
                <a:spcPct val="10000"/>
              </a:spcAft>
              <a:buClrTx/>
              <a:buSzTx/>
              <a:buFontTx/>
              <a:buNone/>
            </a:pPr>
            <a:r>
              <a:rPr lang="en-AU" altLang="en-AU" sz="2200" dirty="0">
                <a:solidFill>
                  <a:srgbClr val="FF0000"/>
                </a:solidFill>
              </a:rPr>
              <a:t>+</a:t>
            </a:r>
          </a:p>
          <a:p>
            <a:pPr algn="ctr">
              <a:lnSpc>
                <a:spcPct val="80000"/>
              </a:lnSpc>
              <a:spcAft>
                <a:spcPct val="10000"/>
              </a:spcAft>
              <a:buClrTx/>
              <a:buSzTx/>
              <a:buFontTx/>
              <a:buNone/>
            </a:pPr>
            <a:r>
              <a:rPr lang="en-AU" altLang="en-AU" sz="2200" dirty="0">
                <a:solidFill>
                  <a:srgbClr val="FF0000"/>
                </a:solidFill>
              </a:rPr>
              <a:t>INPUT/OUTPUT WINDOWS - BASED</a:t>
            </a:r>
          </a:p>
          <a:p>
            <a:pPr algn="ctr">
              <a:lnSpc>
                <a:spcPct val="80000"/>
              </a:lnSpc>
              <a:spcAft>
                <a:spcPct val="10000"/>
              </a:spcAft>
              <a:buClrTx/>
              <a:buSzTx/>
              <a:buFontTx/>
              <a:buNone/>
            </a:pPr>
            <a:endParaRPr lang="en-AU" altLang="en-AU" sz="22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7356759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E76C0679-54C3-481D-B454-A603C883BDAC}" type="slidenum">
              <a:rPr lang="en-AU" altLang="en-US" sz="1400" smtClean="0"/>
              <a:pPr>
                <a:spcBef>
                  <a:spcPct val="0"/>
                </a:spcBef>
                <a:buClrTx/>
                <a:buSzTx/>
                <a:buFontTx/>
                <a:buNone/>
              </a:pPr>
              <a:t>23</a:t>
            </a:fld>
            <a:endParaRPr lang="en-AU" altLang="en-US" sz="1400" smtClean="0"/>
          </a:p>
        </p:txBody>
      </p:sp>
      <p:sp>
        <p:nvSpPr>
          <p:cNvPr id="23555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971600" y="1158767"/>
            <a:ext cx="7026275" cy="880241"/>
          </a:xfrm>
          <a:solidFill>
            <a:schemeClr val="bg1"/>
          </a:solidFill>
        </p:spPr>
        <p:txBody>
          <a:bodyPr>
            <a:spAutoFit/>
          </a:bodyPr>
          <a:lstStyle/>
          <a:p>
            <a:pPr algn="ctr" eaLnBrk="1" hangingPunct="1">
              <a:lnSpc>
                <a:spcPct val="80000"/>
              </a:lnSpc>
              <a:spcAft>
                <a:spcPct val="10000"/>
              </a:spcAft>
              <a:buFont typeface="Wingdings" panose="05000000000000000000" pitchFamily="2" charset="2"/>
              <a:buNone/>
            </a:pPr>
            <a:r>
              <a:rPr lang="en-AU" altLang="en-AU" sz="3400" b="1" i="1" dirty="0" err="1" smtClean="0">
                <a:solidFill>
                  <a:srgbClr val="0000FF"/>
                </a:solidFill>
                <a:cs typeface="Times New Roman" panose="02020603050405020304" pitchFamily="18" charset="0"/>
              </a:rPr>
              <a:t>FactSage</a:t>
            </a:r>
            <a:r>
              <a:rPr lang="en-AU" altLang="en-AU" sz="3400" b="1" i="1" dirty="0" smtClean="0">
                <a:solidFill>
                  <a:srgbClr val="0000FF"/>
                </a:solidFill>
                <a:cs typeface="Times New Roman" panose="02020603050405020304" pitchFamily="18" charset="0"/>
              </a:rPr>
              <a:t> </a:t>
            </a:r>
            <a:r>
              <a:rPr lang="en-AU" altLang="en-AU" sz="2800" b="1" i="1" dirty="0" smtClean="0">
                <a:solidFill>
                  <a:srgbClr val="0000FF"/>
                </a:solidFill>
                <a:cs typeface="Times New Roman" panose="02020603050405020304" pitchFamily="18" charset="0"/>
              </a:rPr>
              <a:t>thermodynamic databases describe the Gibbs Free Energies of </a:t>
            </a:r>
            <a:r>
              <a:rPr lang="en-AU" altLang="en-AU" sz="3000" b="1" i="1" dirty="0" smtClean="0">
                <a:solidFill>
                  <a:srgbClr val="0000FF"/>
                </a:solidFill>
                <a:cs typeface="Times New Roman" panose="02020603050405020304" pitchFamily="18" charset="0"/>
              </a:rPr>
              <a:t>	</a:t>
            </a:r>
            <a:endParaRPr lang="en-AU" altLang="en-AU" sz="2500" b="1" i="1" dirty="0" smtClean="0">
              <a:solidFill>
                <a:srgbClr val="0000FF"/>
              </a:solidFill>
              <a:cs typeface="Times New Roman" panose="02020603050405020304" pitchFamily="18" charset="0"/>
            </a:endParaRPr>
          </a:p>
        </p:txBody>
      </p:sp>
      <p:sp>
        <p:nvSpPr>
          <p:cNvPr id="23556" name="Rectangle 5"/>
          <p:cNvSpPr>
            <a:spLocks noChangeArrowheads="1"/>
          </p:cNvSpPr>
          <p:nvPr/>
        </p:nvSpPr>
        <p:spPr bwMode="auto">
          <a:xfrm>
            <a:off x="193444" y="2204864"/>
            <a:ext cx="8785547" cy="2939533"/>
          </a:xfrm>
          <a:prstGeom prst="rect">
            <a:avLst/>
          </a:prstGeom>
          <a:solidFill>
            <a:srgbClr val="FFFFCC"/>
          </a:solidFill>
          <a:ln w="25400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18000" tIns="10800" rIns="18000" bIns="10800"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476250" indent="-285750">
              <a:spcBef>
                <a:spcPct val="20000"/>
              </a:spcBef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952500" indent="-228600">
              <a:spcBef>
                <a:spcPct val="20000"/>
              </a:spcBef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lvl="3">
              <a:lnSpc>
                <a:spcPct val="80000"/>
              </a:lnSpc>
              <a:spcAft>
                <a:spcPct val="10000"/>
              </a:spcAft>
              <a:buClrTx/>
              <a:buFontTx/>
              <a:buChar char="-"/>
            </a:pPr>
            <a:r>
              <a:rPr lang="en-AU" altLang="en-AU" sz="2400" dirty="0">
                <a:solidFill>
                  <a:srgbClr val="3333FF"/>
                </a:solidFill>
              </a:rPr>
              <a:t> Over 5000 stoichiometric compounds</a:t>
            </a:r>
          </a:p>
          <a:p>
            <a:pPr lvl="3">
              <a:lnSpc>
                <a:spcPct val="80000"/>
              </a:lnSpc>
              <a:spcAft>
                <a:spcPct val="10000"/>
              </a:spcAft>
              <a:buClrTx/>
              <a:buFontTx/>
              <a:buChar char="-"/>
            </a:pPr>
            <a:r>
              <a:rPr lang="en-AU" altLang="en-AU" sz="2400" dirty="0">
                <a:solidFill>
                  <a:srgbClr val="3333FF"/>
                </a:solidFill>
              </a:rPr>
              <a:t> Advanced solution models</a:t>
            </a:r>
          </a:p>
          <a:p>
            <a:pPr lvl="3">
              <a:lnSpc>
                <a:spcPct val="80000"/>
              </a:lnSpc>
              <a:spcAft>
                <a:spcPct val="10000"/>
              </a:spcAft>
              <a:buClrTx/>
              <a:buFontTx/>
              <a:buChar char="-"/>
            </a:pPr>
            <a:r>
              <a:rPr lang="en-AU" altLang="en-AU" sz="2400" dirty="0">
                <a:solidFill>
                  <a:srgbClr val="3333FF"/>
                </a:solidFill>
              </a:rPr>
              <a:t> Evaluated complex solutions</a:t>
            </a:r>
          </a:p>
          <a:p>
            <a:pPr>
              <a:lnSpc>
                <a:spcPct val="80000"/>
              </a:lnSpc>
              <a:spcAft>
                <a:spcPct val="10000"/>
              </a:spcAft>
              <a:buClrTx/>
              <a:buSzTx/>
              <a:buFontTx/>
              <a:buChar char="-"/>
            </a:pPr>
            <a:r>
              <a:rPr lang="en-AU" altLang="en-AU" sz="2400" dirty="0">
                <a:solidFill>
                  <a:srgbClr val="3333FF"/>
                </a:solidFill>
              </a:rPr>
              <a:t>----------------------------------------------</a:t>
            </a:r>
          </a:p>
          <a:p>
            <a:pPr>
              <a:lnSpc>
                <a:spcPct val="80000"/>
              </a:lnSpc>
              <a:spcAft>
                <a:spcPct val="10000"/>
              </a:spcAft>
              <a:buClrTx/>
              <a:buSzTx/>
              <a:buFontTx/>
              <a:buNone/>
            </a:pPr>
            <a:r>
              <a:rPr lang="en-AU" altLang="en-AU" sz="2400" dirty="0" smtClean="0">
                <a:solidFill>
                  <a:srgbClr val="3333FF"/>
                </a:solidFill>
              </a:rPr>
              <a:t>Enabling the prediction of </a:t>
            </a:r>
            <a:r>
              <a:rPr lang="en-AU" altLang="en-AU" sz="2400" dirty="0">
                <a:solidFill>
                  <a:srgbClr val="3333FF"/>
                </a:solidFill>
              </a:rPr>
              <a:t>the thermochemical properties </a:t>
            </a:r>
            <a:r>
              <a:rPr lang="en-AU" altLang="en-AU" sz="2400" dirty="0" smtClean="0">
                <a:solidFill>
                  <a:srgbClr val="3333FF"/>
                </a:solidFill>
              </a:rPr>
              <a:t>of Multi-component</a:t>
            </a:r>
            <a:r>
              <a:rPr lang="en-AU" altLang="en-AU" sz="2400" dirty="0" smtClean="0">
                <a:solidFill>
                  <a:srgbClr val="3333FF"/>
                </a:solidFill>
              </a:rPr>
              <a:t>, </a:t>
            </a:r>
            <a:r>
              <a:rPr lang="en-AU" altLang="en-AU" sz="2400" dirty="0">
                <a:solidFill>
                  <a:srgbClr val="3333FF"/>
                </a:solidFill>
              </a:rPr>
              <a:t>Multi-phase </a:t>
            </a:r>
            <a:r>
              <a:rPr lang="en-AU" altLang="en-AU" sz="2400" dirty="0" smtClean="0">
                <a:solidFill>
                  <a:srgbClr val="3333FF"/>
                </a:solidFill>
              </a:rPr>
              <a:t>equilibria </a:t>
            </a:r>
            <a:r>
              <a:rPr lang="en-AU" altLang="en-AU" sz="2400" dirty="0" smtClean="0">
                <a:solidFill>
                  <a:srgbClr val="3333FF"/>
                </a:solidFill>
              </a:rPr>
              <a:t>for systems containing</a:t>
            </a:r>
            <a:endParaRPr lang="en-AU" altLang="en-AU" sz="2400" dirty="0">
              <a:solidFill>
                <a:srgbClr val="3333FF"/>
              </a:solidFill>
            </a:endParaRPr>
          </a:p>
          <a:p>
            <a:pPr>
              <a:lnSpc>
                <a:spcPct val="80000"/>
              </a:lnSpc>
              <a:spcAft>
                <a:spcPct val="10000"/>
              </a:spcAft>
              <a:buClrTx/>
              <a:buSzTx/>
              <a:buFontTx/>
              <a:buNone/>
            </a:pPr>
            <a:r>
              <a:rPr lang="en-AU" altLang="en-AU" sz="2400" dirty="0" smtClean="0">
                <a:solidFill>
                  <a:srgbClr val="3333FF"/>
                </a:solidFill>
              </a:rPr>
              <a:t>GASES </a:t>
            </a:r>
            <a:r>
              <a:rPr lang="en-AU" altLang="en-AU" sz="2400" dirty="0">
                <a:solidFill>
                  <a:srgbClr val="3333FF"/>
                </a:solidFill>
              </a:rPr>
              <a:t>/ </a:t>
            </a:r>
            <a:r>
              <a:rPr lang="en-AU" altLang="en-AU" sz="2400" dirty="0" smtClean="0">
                <a:solidFill>
                  <a:srgbClr val="3333FF"/>
                </a:solidFill>
              </a:rPr>
              <a:t>SLAG </a:t>
            </a:r>
            <a:r>
              <a:rPr lang="en-AU" altLang="en-AU" sz="2400" dirty="0">
                <a:solidFill>
                  <a:srgbClr val="3333FF"/>
                </a:solidFill>
              </a:rPr>
              <a:t>(molten oxides) / </a:t>
            </a:r>
            <a:r>
              <a:rPr lang="en-AU" altLang="en-AU" sz="2400" dirty="0" smtClean="0">
                <a:solidFill>
                  <a:srgbClr val="3333FF"/>
                </a:solidFill>
              </a:rPr>
              <a:t>MOLTEN </a:t>
            </a:r>
            <a:r>
              <a:rPr lang="en-AU" altLang="en-AU" sz="2400" dirty="0">
                <a:solidFill>
                  <a:srgbClr val="3333FF"/>
                </a:solidFill>
              </a:rPr>
              <a:t>SALTS (</a:t>
            </a:r>
            <a:r>
              <a:rPr lang="en-AU" altLang="en-AU" sz="2400" dirty="0" smtClean="0">
                <a:solidFill>
                  <a:srgbClr val="3333FF"/>
                </a:solidFill>
              </a:rPr>
              <a:t>Cl, F, </a:t>
            </a:r>
            <a:r>
              <a:rPr lang="en-AU" altLang="en-AU" sz="2400" dirty="0">
                <a:solidFill>
                  <a:srgbClr val="3333FF"/>
                </a:solidFill>
              </a:rPr>
              <a:t>S, SO</a:t>
            </a:r>
            <a:r>
              <a:rPr lang="en-AU" altLang="en-AU" sz="2400" baseline="-25000" dirty="0">
                <a:solidFill>
                  <a:srgbClr val="3333FF"/>
                </a:solidFill>
              </a:rPr>
              <a:t>3</a:t>
            </a:r>
            <a:r>
              <a:rPr lang="en-AU" altLang="en-AU" sz="2400" dirty="0">
                <a:solidFill>
                  <a:srgbClr val="3333FF"/>
                </a:solidFill>
              </a:rPr>
              <a:t>, </a:t>
            </a:r>
            <a:r>
              <a:rPr lang="en-AU" altLang="en-AU" sz="2400" dirty="0" smtClean="0">
                <a:solidFill>
                  <a:srgbClr val="3333FF"/>
                </a:solidFill>
              </a:rPr>
              <a:t>.) </a:t>
            </a:r>
            <a:r>
              <a:rPr lang="en-AU" altLang="en-AU" sz="2400" dirty="0">
                <a:solidFill>
                  <a:srgbClr val="3333FF"/>
                </a:solidFill>
              </a:rPr>
              <a:t>/ </a:t>
            </a:r>
            <a:r>
              <a:rPr lang="en-AU" altLang="en-AU" sz="2400" dirty="0" smtClean="0">
                <a:solidFill>
                  <a:srgbClr val="3333FF"/>
                </a:solidFill>
              </a:rPr>
              <a:t>METAL </a:t>
            </a:r>
            <a:r>
              <a:rPr lang="en-AU" altLang="en-AU" sz="2400" dirty="0">
                <a:solidFill>
                  <a:srgbClr val="3333FF"/>
                </a:solidFill>
              </a:rPr>
              <a:t>ALLOYS / </a:t>
            </a:r>
            <a:r>
              <a:rPr lang="en-AU" altLang="en-AU" sz="2400" dirty="0" smtClean="0">
                <a:solidFill>
                  <a:srgbClr val="3333FF"/>
                </a:solidFill>
              </a:rPr>
              <a:t>SOLIDS </a:t>
            </a:r>
            <a:r>
              <a:rPr lang="en-AU" altLang="en-AU" sz="2400" dirty="0">
                <a:solidFill>
                  <a:srgbClr val="3333FF"/>
                </a:solidFill>
              </a:rPr>
              <a:t>/ </a:t>
            </a:r>
            <a:r>
              <a:rPr lang="en-AU" altLang="en-AU" sz="2400" dirty="0" smtClean="0">
                <a:solidFill>
                  <a:srgbClr val="3333FF"/>
                </a:solidFill>
              </a:rPr>
              <a:t>AQUEOUS SOLUTIONS</a:t>
            </a:r>
            <a:endParaRPr lang="en-AU" altLang="en-AU" sz="2400" dirty="0">
              <a:solidFill>
                <a:srgbClr val="3333FF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683568" y="260648"/>
            <a:ext cx="846043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>
              <a:spcAft>
                <a:spcPct val="10000"/>
              </a:spcAft>
              <a:buClr>
                <a:schemeClr val="accent2"/>
              </a:buClr>
              <a:buSzPct val="80000"/>
              <a:buFont typeface="Wingdings" panose="05000000000000000000" pitchFamily="2" charset="2"/>
              <a:buNone/>
            </a:pPr>
            <a:r>
              <a:rPr lang="en-AU" altLang="en-AU" sz="2800" i="0" dirty="0" smtClean="0">
                <a:solidFill>
                  <a:srgbClr val="0000FF"/>
                </a:solidFill>
                <a:cs typeface="Arial" panose="020B0604020202020204" pitchFamily="34" charset="0"/>
              </a:rPr>
              <a:t>THERMODYNAMIC DATABASE DEVELOPMENT </a:t>
            </a:r>
            <a:endParaRPr lang="en-AU" altLang="en-AU" sz="2800" i="0" u="sng" dirty="0">
              <a:solidFill>
                <a:srgbClr val="0000FF"/>
              </a:solidFill>
              <a:cs typeface="Arial" panose="020B0604020202020204" pitchFamily="34" charset="0"/>
            </a:endParaRPr>
          </a:p>
        </p:txBody>
      </p:sp>
      <p:sp>
        <p:nvSpPr>
          <p:cNvPr id="6" name="TextBox 1"/>
          <p:cNvSpPr txBox="1">
            <a:spLocks noChangeArrowheads="1"/>
          </p:cNvSpPr>
          <p:nvPr/>
        </p:nvSpPr>
        <p:spPr bwMode="auto">
          <a:xfrm>
            <a:off x="877818" y="5589240"/>
            <a:ext cx="74168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AU" altLang="en-US" sz="2000" dirty="0" err="1">
                <a:solidFill>
                  <a:srgbClr val="0000FF"/>
                </a:solidFill>
              </a:rPr>
              <a:t>FactSage</a:t>
            </a:r>
            <a:r>
              <a:rPr lang="en-AU" altLang="en-US" sz="2000" dirty="0">
                <a:solidFill>
                  <a:srgbClr val="0000FF"/>
                </a:solidFill>
              </a:rPr>
              <a:t> developed by Centre for Computational Thermochemistry, (CRCT ), </a:t>
            </a:r>
            <a:r>
              <a:rPr lang="en-AU" altLang="en-US" sz="2000" dirty="0" err="1">
                <a:solidFill>
                  <a:srgbClr val="0000FF"/>
                </a:solidFill>
              </a:rPr>
              <a:t>Ecole</a:t>
            </a:r>
            <a:r>
              <a:rPr lang="en-AU" altLang="en-US" sz="2000" dirty="0">
                <a:solidFill>
                  <a:srgbClr val="0000FF"/>
                </a:solidFill>
              </a:rPr>
              <a:t> </a:t>
            </a:r>
            <a:r>
              <a:rPr lang="en-AU" altLang="en-US" sz="2000" dirty="0" err="1">
                <a:solidFill>
                  <a:srgbClr val="0000FF"/>
                </a:solidFill>
              </a:rPr>
              <a:t>Polytechnique</a:t>
            </a:r>
            <a:r>
              <a:rPr lang="en-AU" altLang="en-US" sz="2000" dirty="0">
                <a:solidFill>
                  <a:srgbClr val="0000FF"/>
                </a:solidFill>
              </a:rPr>
              <a:t> de Montreal, Canada</a:t>
            </a:r>
          </a:p>
        </p:txBody>
      </p:sp>
    </p:spTree>
    <p:extLst>
      <p:ext uri="{BB962C8B-B14F-4D97-AF65-F5344CB8AC3E}">
        <p14:creationId xmlns:p14="http://schemas.microsoft.com/office/powerpoint/2010/main" val="1234118759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7D072956-4E9F-4753-93E6-2CFD28B1662E}" type="slidenum">
              <a:rPr lang="en-AU" altLang="en-US" sz="1400" smtClean="0">
                <a:solidFill>
                  <a:schemeClr val="bg2"/>
                </a:solidFill>
                <a:cs typeface="Times New Roman" panose="02020603050405020304" pitchFamily="18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24</a:t>
            </a:fld>
            <a:endParaRPr lang="en-AU" altLang="en-US" sz="1400" smtClean="0">
              <a:solidFill>
                <a:schemeClr val="bg2"/>
              </a:solidFill>
              <a:cs typeface="Times New Roman" panose="02020603050405020304" pitchFamily="18" charset="0"/>
            </a:endParaRPr>
          </a:p>
        </p:txBody>
      </p:sp>
      <p:sp>
        <p:nvSpPr>
          <p:cNvPr id="19459" name="Rectangle 2"/>
          <p:cNvSpPr>
            <a:spLocks noGrp="1" noChangeArrowheads="1"/>
          </p:cNvSpPr>
          <p:nvPr>
            <p:ph type="body" sz="half" idx="1"/>
          </p:nvPr>
        </p:nvSpPr>
        <p:spPr>
          <a:xfrm>
            <a:off x="179512" y="2132856"/>
            <a:ext cx="8812212" cy="4171950"/>
          </a:xfrm>
        </p:spPr>
        <p:txBody>
          <a:bodyPr/>
          <a:lstStyle/>
          <a:p>
            <a:pPr eaLnBrk="1" hangingPunct="1"/>
            <a:r>
              <a:rPr lang="en-AU" altLang="en-AU" sz="2400" b="1" i="1" dirty="0" smtClean="0">
                <a:solidFill>
                  <a:srgbClr val="3333FF"/>
                </a:solidFill>
                <a:cs typeface="Times New Roman" panose="02020603050405020304" pitchFamily="18" charset="0"/>
              </a:rPr>
              <a:t>LIQUID SLAG – RECENT MODEL IMPROVEMENTS:</a:t>
            </a:r>
          </a:p>
          <a:p>
            <a:pPr eaLnBrk="1" hangingPunct="1">
              <a:buFontTx/>
              <a:buNone/>
            </a:pPr>
            <a:r>
              <a:rPr lang="en-AU" altLang="en-AU" sz="2400" b="1" i="1" dirty="0" smtClean="0">
                <a:solidFill>
                  <a:srgbClr val="0000CC"/>
                </a:solidFill>
                <a:cs typeface="Times New Roman" panose="02020603050405020304" pitchFamily="18" charset="0"/>
              </a:rPr>
              <a:t>	- </a:t>
            </a:r>
            <a:r>
              <a:rPr lang="en-AU" altLang="en-AU" sz="2400" b="1" dirty="0" smtClean="0">
                <a:solidFill>
                  <a:srgbClr val="0000CC"/>
                </a:solidFill>
                <a:cs typeface="Times New Roman" panose="02020603050405020304" pitchFamily="18" charset="0"/>
              </a:rPr>
              <a:t>Modified Quasi-chemical Model, GUTS model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AU" altLang="en-AU" sz="2400" b="1" dirty="0" smtClean="0">
                <a:solidFill>
                  <a:srgbClr val="0000CC"/>
                </a:solidFill>
                <a:cs typeface="Times New Roman" panose="02020603050405020304" pitchFamily="18" charset="0"/>
              </a:rPr>
              <a:t>	- Flexible acid / basic grouping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AU" altLang="en-AU" sz="2400" b="1" dirty="0" smtClean="0">
                <a:solidFill>
                  <a:srgbClr val="0000CC"/>
                </a:solidFill>
                <a:cs typeface="Times New Roman" panose="02020603050405020304" pitchFamily="18" charset="0"/>
              </a:rPr>
              <a:t>	- Flexible maximum ordering composition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AU" altLang="en-AU" sz="2400" b="1" dirty="0" smtClean="0">
                <a:solidFill>
                  <a:srgbClr val="0000CC"/>
                </a:solidFill>
                <a:cs typeface="Times New Roman" panose="02020603050405020304" pitchFamily="18" charset="0"/>
              </a:rPr>
              <a:t>	- Flexible combination of models for binaries and ternaries</a:t>
            </a:r>
          </a:p>
          <a:p>
            <a:pPr eaLnBrk="1" hangingPunct="1">
              <a:buFont typeface="Wingdings" panose="05000000000000000000" pitchFamily="2" charset="2"/>
              <a:buNone/>
            </a:pPr>
            <a:endParaRPr lang="en-AU" altLang="en-AU" sz="2400" b="1" i="1" dirty="0" smtClean="0">
              <a:solidFill>
                <a:srgbClr val="0000CC"/>
              </a:solidFill>
              <a:cs typeface="Times New Roman" panose="02020603050405020304" pitchFamily="18" charset="0"/>
            </a:endParaRPr>
          </a:p>
          <a:p>
            <a:pPr eaLnBrk="1" hangingPunct="1"/>
            <a:r>
              <a:rPr lang="en-AU" altLang="en-AU" sz="2400" b="1" i="1" dirty="0" smtClean="0">
                <a:solidFill>
                  <a:srgbClr val="3333FF"/>
                </a:solidFill>
                <a:cs typeface="Times New Roman" panose="02020603050405020304" pitchFamily="18" charset="0"/>
              </a:rPr>
              <a:t>SOLID SOLUTIONS: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AU" altLang="en-AU" sz="2400" b="1" i="1" dirty="0" smtClean="0">
                <a:solidFill>
                  <a:srgbClr val="0000CC"/>
                </a:solidFill>
                <a:cs typeface="Times New Roman" panose="02020603050405020304" pitchFamily="18" charset="0"/>
              </a:rPr>
              <a:t>	- </a:t>
            </a:r>
            <a:r>
              <a:rPr lang="en-AU" altLang="en-AU" sz="2400" b="1" dirty="0" smtClean="0">
                <a:solidFill>
                  <a:srgbClr val="0000CC"/>
                </a:solidFill>
                <a:cs typeface="Times New Roman" panose="02020603050405020304" pitchFamily="18" charset="0"/>
              </a:rPr>
              <a:t>Compound energy formalism - 2 and 3 sub-lattice models</a:t>
            </a:r>
          </a:p>
        </p:txBody>
      </p:sp>
      <p:sp>
        <p:nvSpPr>
          <p:cNvPr id="2" name="Rectangle 1"/>
          <p:cNvSpPr/>
          <p:nvPr/>
        </p:nvSpPr>
        <p:spPr>
          <a:xfrm>
            <a:off x="539552" y="548680"/>
            <a:ext cx="860444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>
              <a:spcAft>
                <a:spcPct val="10000"/>
              </a:spcAft>
              <a:buClr>
                <a:schemeClr val="accent2"/>
              </a:buClr>
              <a:buSzPct val="80000"/>
              <a:buFont typeface="Wingdings" panose="05000000000000000000" pitchFamily="2" charset="2"/>
              <a:buNone/>
            </a:pPr>
            <a:r>
              <a:rPr lang="en-AU" altLang="en-AU" sz="2800" i="0" dirty="0" smtClean="0">
                <a:solidFill>
                  <a:srgbClr val="0000FF"/>
                </a:solidFill>
                <a:cs typeface="Arial" panose="020B0604020202020204" pitchFamily="34" charset="0"/>
              </a:rPr>
              <a:t>THERMODYNAMIC DATABASES DEVELOPMENT </a:t>
            </a:r>
            <a:endParaRPr lang="en-AU" altLang="en-AU" sz="2400" i="0" u="sng" dirty="0">
              <a:solidFill>
                <a:srgbClr val="0000FF"/>
              </a:solidFill>
              <a:cs typeface="Arial" panose="020B060402020202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39552" y="1196752"/>
            <a:ext cx="4727576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dirty="0" smtClean="0"/>
              <a:t>Models provide the structure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372122854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ChangeArrowheads="1"/>
          </p:cNvSpPr>
          <p:nvPr/>
        </p:nvSpPr>
        <p:spPr bwMode="auto">
          <a:xfrm>
            <a:off x="179512" y="333375"/>
            <a:ext cx="8991600" cy="911019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txBody>
          <a:bodyPr>
            <a:spAutoFit/>
          </a:bodyPr>
          <a:lstStyle>
            <a:lvl1pPr marL="457200" indent="-45720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spcBef>
                <a:spcPct val="20000"/>
              </a:spcBef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spcBef>
                <a:spcPct val="20000"/>
              </a:spcBef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828800" indent="-4572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86000" indent="-457200">
              <a:spcBef>
                <a:spcPct val="20000"/>
              </a:spcBef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743200" indent="-4572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200400" indent="-4572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657600" indent="-4572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114800" indent="-4572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lnSpc>
                <a:spcPct val="80000"/>
              </a:lnSpc>
              <a:spcAft>
                <a:spcPct val="10000"/>
              </a:spcAft>
              <a:buNone/>
            </a:pPr>
            <a:r>
              <a:rPr lang="en-AU" altLang="en-AU" sz="2800" i="0" dirty="0" smtClean="0">
                <a:solidFill>
                  <a:srgbClr val="0000FF"/>
                </a:solidFill>
                <a:cs typeface="Arial" panose="020B0604020202020204" pitchFamily="34" charset="0"/>
              </a:rPr>
              <a:t>		THERMODYNAMIC </a:t>
            </a:r>
            <a:r>
              <a:rPr lang="en-AU" altLang="en-AU" sz="2800" i="0" dirty="0" smtClean="0">
                <a:solidFill>
                  <a:srgbClr val="0000FF"/>
                </a:solidFill>
                <a:cs typeface="Arial" panose="020B0604020202020204" pitchFamily="34" charset="0"/>
              </a:rPr>
              <a:t>DATABASES </a:t>
            </a:r>
            <a:r>
              <a:rPr lang="en-AU" altLang="en-AU" sz="2800" i="0" dirty="0" smtClean="0">
                <a:solidFill>
                  <a:srgbClr val="0000FF"/>
                </a:solidFill>
                <a:cs typeface="Arial" panose="020B0604020202020204" pitchFamily="34" charset="0"/>
              </a:rPr>
              <a:t>- </a:t>
            </a:r>
            <a:r>
              <a:rPr lang="en-AU" altLang="en-AU" sz="2800" i="0" dirty="0" smtClean="0">
                <a:solidFill>
                  <a:srgbClr val="0000FF"/>
                </a:solidFill>
                <a:cs typeface="Arial" panose="020B0604020202020204" pitchFamily="34" charset="0"/>
              </a:rPr>
              <a:t>Example</a:t>
            </a:r>
            <a:endParaRPr lang="en-AU" altLang="en-AU" sz="2800" i="0" dirty="0" smtClean="0">
              <a:solidFill>
                <a:srgbClr val="0000FF"/>
              </a:solidFill>
              <a:cs typeface="Arial" panose="020B0604020202020204" pitchFamily="34" charset="0"/>
            </a:endParaRPr>
          </a:p>
          <a:p>
            <a:pPr eaLnBrk="1" hangingPunct="1">
              <a:lnSpc>
                <a:spcPct val="80000"/>
              </a:lnSpc>
              <a:spcAft>
                <a:spcPct val="10000"/>
              </a:spcAft>
              <a:buNone/>
            </a:pPr>
            <a:r>
              <a:rPr lang="en-AU" altLang="en-AU" sz="2800" i="0" dirty="0" smtClean="0">
                <a:solidFill>
                  <a:srgbClr val="3333FF"/>
                </a:solidFill>
              </a:rPr>
              <a:t>Quasi-chemical </a:t>
            </a:r>
            <a:r>
              <a:rPr lang="en-AU" altLang="en-AU" sz="2800" i="0" dirty="0" smtClean="0">
                <a:solidFill>
                  <a:srgbClr val="3333FF"/>
                </a:solidFill>
              </a:rPr>
              <a:t>model for slags and molten salts</a:t>
            </a:r>
            <a:endParaRPr lang="en-AU" altLang="en-AU" sz="2800" u="sng" dirty="0">
              <a:solidFill>
                <a:srgbClr val="3333FF"/>
              </a:solidFill>
            </a:endParaRPr>
          </a:p>
        </p:txBody>
      </p:sp>
      <p:pic>
        <p:nvPicPr>
          <p:cNvPr id="27651" name="Picture 3" descr="AK&amp;EJ Viscosity Slag conf 2004 Additional p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9888" y="1219200"/>
            <a:ext cx="6477000" cy="3705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652" name="Rectangle 2"/>
          <p:cNvSpPr>
            <a:spLocks noChangeArrowheads="1"/>
          </p:cNvSpPr>
          <p:nvPr/>
        </p:nvSpPr>
        <p:spPr bwMode="auto">
          <a:xfrm>
            <a:off x="1209675" y="5157788"/>
            <a:ext cx="6923690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457200" indent="-45720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lnSpc>
                <a:spcPct val="80000"/>
              </a:lnSpc>
              <a:spcAft>
                <a:spcPct val="10000"/>
              </a:spcAft>
              <a:buFont typeface="Wingdings" panose="05000000000000000000" pitchFamily="2" charset="2"/>
              <a:buNone/>
            </a:pPr>
            <a:r>
              <a:rPr lang="en-AU" altLang="en-AU" sz="2400" dirty="0" err="1">
                <a:solidFill>
                  <a:srgbClr val="0000FF"/>
                </a:solidFill>
              </a:rPr>
              <a:t>Quasichemical</a:t>
            </a:r>
            <a:r>
              <a:rPr lang="en-AU" altLang="en-AU" sz="2400" dirty="0">
                <a:solidFill>
                  <a:srgbClr val="0000FF"/>
                </a:solidFill>
              </a:rPr>
              <a:t> Thermodynamic Model (</a:t>
            </a:r>
            <a:r>
              <a:rPr lang="en-AU" altLang="en-AU" sz="2400" dirty="0" err="1">
                <a:solidFill>
                  <a:srgbClr val="0000FF"/>
                </a:solidFill>
              </a:rPr>
              <a:t>FactSage</a:t>
            </a:r>
            <a:r>
              <a:rPr lang="en-AU" altLang="en-AU" sz="2400" dirty="0">
                <a:solidFill>
                  <a:srgbClr val="0000FF"/>
                </a:solidFill>
              </a:rPr>
              <a:t>)</a:t>
            </a:r>
          </a:p>
          <a:p>
            <a:pPr eaLnBrk="1" hangingPunct="1">
              <a:lnSpc>
                <a:spcPct val="80000"/>
              </a:lnSpc>
              <a:spcAft>
                <a:spcPct val="10000"/>
              </a:spcAft>
              <a:buFont typeface="Wingdings" panose="05000000000000000000" pitchFamily="2" charset="2"/>
              <a:buNone/>
            </a:pPr>
            <a:r>
              <a:rPr lang="en-AU" altLang="en-AU" sz="2400" dirty="0">
                <a:solidFill>
                  <a:srgbClr val="0000FF"/>
                </a:solidFill>
              </a:rPr>
              <a:t>SNNB – Second Nearest Neighbour Bond</a:t>
            </a:r>
          </a:p>
          <a:p>
            <a:pPr eaLnBrk="1" hangingPunct="1">
              <a:lnSpc>
                <a:spcPct val="80000"/>
              </a:lnSpc>
              <a:spcAft>
                <a:spcPct val="10000"/>
              </a:spcAft>
              <a:buFont typeface="Wingdings" panose="05000000000000000000" pitchFamily="2" charset="2"/>
              <a:buNone/>
            </a:pPr>
            <a:r>
              <a:rPr lang="en-AU" altLang="en-AU" sz="2400" dirty="0">
                <a:solidFill>
                  <a:srgbClr val="0000FF"/>
                </a:solidFill>
              </a:rPr>
              <a:t>(Si-O-Si) + (Me-O-Me) = 2 (Me-O-Si</a:t>
            </a:r>
            <a:r>
              <a:rPr lang="en-AU" altLang="en-AU" sz="2400" dirty="0" smtClean="0">
                <a:solidFill>
                  <a:srgbClr val="0000FF"/>
                </a:solidFill>
              </a:rPr>
              <a:t>), </a:t>
            </a:r>
            <a:r>
              <a:rPr lang="en-AU" altLang="en-AU" sz="2400" dirty="0" err="1">
                <a:solidFill>
                  <a:srgbClr val="0000FF"/>
                </a:solidFill>
                <a:latin typeface="Symbol" panose="05050102010706020507" pitchFamily="18" charset="2"/>
              </a:rPr>
              <a:t>D</a:t>
            </a:r>
            <a:r>
              <a:rPr lang="en-AU" altLang="en-AU" sz="2400" dirty="0" err="1">
                <a:solidFill>
                  <a:srgbClr val="0000FF"/>
                </a:solidFill>
              </a:rPr>
              <a:t>g</a:t>
            </a:r>
            <a:r>
              <a:rPr lang="en-AU" altLang="en-AU" sz="2400" baseline="-25000" dirty="0" err="1">
                <a:solidFill>
                  <a:srgbClr val="0000FF"/>
                </a:solidFill>
              </a:rPr>
              <a:t>Si</a:t>
            </a:r>
            <a:r>
              <a:rPr lang="en-AU" altLang="en-AU" sz="2400" baseline="-25000" dirty="0">
                <a:solidFill>
                  <a:srgbClr val="0000FF"/>
                </a:solidFill>
              </a:rPr>
              <a:t>-Me</a:t>
            </a:r>
            <a:r>
              <a:rPr lang="en-AU" altLang="en-AU" sz="2400" dirty="0" smtClean="0">
                <a:solidFill>
                  <a:srgbClr val="0000FF"/>
                </a:solidFill>
              </a:rPr>
              <a:t>= </a:t>
            </a:r>
            <a:r>
              <a:rPr lang="en-AU" altLang="en-AU" sz="2400" dirty="0" smtClean="0">
                <a:solidFill>
                  <a:srgbClr val="0000FF"/>
                </a:solidFill>
                <a:latin typeface="Symbol" panose="05050102010706020507" pitchFamily="18" charset="2"/>
              </a:rPr>
              <a:t>w</a:t>
            </a:r>
            <a:r>
              <a:rPr lang="en-AU" altLang="en-AU" sz="2400" dirty="0" smtClean="0">
                <a:solidFill>
                  <a:srgbClr val="0000FF"/>
                </a:solidFill>
              </a:rPr>
              <a:t>-</a:t>
            </a:r>
            <a:r>
              <a:rPr lang="en-AU" altLang="en-AU" sz="2400" dirty="0" err="1" smtClean="0">
                <a:solidFill>
                  <a:srgbClr val="0000FF"/>
                </a:solidFill>
                <a:latin typeface="Symbol" panose="05050102010706020507" pitchFamily="18" charset="2"/>
              </a:rPr>
              <a:t>h</a:t>
            </a:r>
            <a:r>
              <a:rPr lang="en-AU" altLang="en-AU" sz="2400" dirty="0" err="1" smtClean="0">
                <a:solidFill>
                  <a:srgbClr val="0000FF"/>
                </a:solidFill>
              </a:rPr>
              <a:t>T</a:t>
            </a:r>
            <a:endParaRPr lang="en-AU" altLang="en-AU" sz="2400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187294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Slide Number Placeholder 2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7C411CF6-5552-46C7-AC76-42448098087A}" type="slidenum">
              <a:rPr lang="en-AU" altLang="en-US" sz="1400" smtClean="0">
                <a:latin typeface="Tahoma" panose="020B0604030504040204" pitchFamily="34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26</a:t>
            </a:fld>
            <a:endParaRPr lang="en-AU" altLang="en-US" sz="1400" smtClean="0">
              <a:latin typeface="Tahoma" panose="020B0604030504040204" pitchFamily="34" charset="0"/>
            </a:endParaRPr>
          </a:p>
        </p:txBody>
      </p:sp>
      <p:sp>
        <p:nvSpPr>
          <p:cNvPr id="26627" name="TextBox 13"/>
          <p:cNvSpPr txBox="1">
            <a:spLocks noChangeArrowheads="1"/>
          </p:cNvSpPr>
          <p:nvPr/>
        </p:nvSpPr>
        <p:spPr bwMode="auto">
          <a:xfrm>
            <a:off x="441349" y="1137303"/>
            <a:ext cx="708025" cy="3683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AU" altLang="en-US" sz="2400" i="0" dirty="0">
                <a:cs typeface="Times New Roman" panose="02020603050405020304" pitchFamily="18" charset="0"/>
              </a:rPr>
              <a:t>Slag</a:t>
            </a:r>
          </a:p>
        </p:txBody>
      </p:sp>
      <p:sp>
        <p:nvSpPr>
          <p:cNvPr id="26628" name="TextBox 14"/>
          <p:cNvSpPr txBox="1">
            <a:spLocks noChangeArrowheads="1"/>
          </p:cNvSpPr>
          <p:nvPr/>
        </p:nvSpPr>
        <p:spPr bwMode="auto">
          <a:xfrm>
            <a:off x="350200" y="1733137"/>
            <a:ext cx="1662113" cy="36988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AU" altLang="en-US" sz="2400" i="0" dirty="0">
                <a:cs typeface="Times New Roman" panose="02020603050405020304" pitchFamily="18" charset="0"/>
              </a:rPr>
              <a:t>Matte/Metal</a:t>
            </a:r>
          </a:p>
        </p:txBody>
      </p:sp>
      <p:sp>
        <p:nvSpPr>
          <p:cNvPr id="26629" name="TextBox 15"/>
          <p:cNvSpPr txBox="1">
            <a:spLocks noChangeArrowheads="1"/>
          </p:cNvSpPr>
          <p:nvPr/>
        </p:nvSpPr>
        <p:spPr bwMode="auto">
          <a:xfrm>
            <a:off x="415446" y="2250281"/>
            <a:ext cx="1008062" cy="369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AU" altLang="en-US" sz="2400" i="0" dirty="0">
                <a:cs typeface="Times New Roman" panose="02020603050405020304" pitchFamily="18" charset="0"/>
              </a:rPr>
              <a:t>Spinel</a:t>
            </a:r>
          </a:p>
        </p:txBody>
      </p:sp>
      <p:graphicFrame>
        <p:nvGraphicFramePr>
          <p:cNvPr id="26630" name="Object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97999248"/>
              </p:ext>
            </p:extLst>
          </p:nvPr>
        </p:nvGraphicFramePr>
        <p:xfrm>
          <a:off x="1579142" y="2307215"/>
          <a:ext cx="7354887" cy="3571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699" name="Equation" r:id="rId3" imgW="5054600" imgH="241300" progId="Equation.DSMT4">
                  <p:embed/>
                </p:oleObj>
              </mc:Choice>
              <mc:Fallback>
                <p:oleObj name="Equation" r:id="rId3" imgW="5054600" imgH="2413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79142" y="2307215"/>
                        <a:ext cx="7354887" cy="3571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6631" name="Rectangle 2"/>
          <p:cNvSpPr>
            <a:spLocks noChangeArrowheads="1"/>
          </p:cNvSpPr>
          <p:nvPr/>
        </p:nvSpPr>
        <p:spPr bwMode="auto">
          <a:xfrm>
            <a:off x="1727200" y="4576763"/>
            <a:ext cx="9434513" cy="46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chemeClr val="hlink"/>
                </a:solidFill>
                <a:miter lim="800000"/>
                <a:headEnd/>
                <a:tailEnd type="none" w="med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>
              <a:latin typeface="Tahoma" panose="020B0604030504040204" pitchFamily="34" charset="0"/>
            </a:endParaRPr>
          </a:p>
        </p:txBody>
      </p:sp>
      <p:graphicFrame>
        <p:nvGraphicFramePr>
          <p:cNvPr id="26632" name="Object 1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55943413"/>
              </p:ext>
            </p:extLst>
          </p:nvPr>
        </p:nvGraphicFramePr>
        <p:xfrm>
          <a:off x="2123728" y="1754798"/>
          <a:ext cx="5859463" cy="387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700" name="Equation" r:id="rId5" imgW="4368800" imgH="279400" progId="Equation.DSMT4">
                  <p:embed/>
                </p:oleObj>
              </mc:Choice>
              <mc:Fallback>
                <p:oleObj name="Equation" r:id="rId5" imgW="4368800" imgH="2794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23728" y="1754798"/>
                        <a:ext cx="5859463" cy="3873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6633" name="Object 2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56382426"/>
              </p:ext>
            </p:extLst>
          </p:nvPr>
        </p:nvGraphicFramePr>
        <p:xfrm>
          <a:off x="2113856" y="1038760"/>
          <a:ext cx="4710112" cy="7032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701" name="Equation" r:id="rId7" imgW="3467100" imgH="508000" progId="Equation.DSMT4">
                  <p:embed/>
                </p:oleObj>
              </mc:Choice>
              <mc:Fallback>
                <p:oleObj name="Equation" r:id="rId7" imgW="3467100" imgH="5080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13856" y="1038760"/>
                        <a:ext cx="4710112" cy="7032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6634" name="Rectangle 2"/>
          <p:cNvSpPr>
            <a:spLocks noChangeArrowheads="1"/>
          </p:cNvSpPr>
          <p:nvPr/>
        </p:nvSpPr>
        <p:spPr bwMode="auto">
          <a:xfrm>
            <a:off x="323850" y="2708275"/>
            <a:ext cx="8640763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en-US" altLang="ja-JP" sz="2400" i="0" dirty="0" smtClean="0">
                <a:ea typeface="MS Mincho" panose="02020609040205080304" pitchFamily="49" charset="-128"/>
                <a:cs typeface="Times New Roman" panose="02020603050405020304" pitchFamily="18" charset="0"/>
              </a:rPr>
              <a:t>Olivine</a:t>
            </a:r>
            <a:r>
              <a:rPr lang="en-US" altLang="ja-JP" sz="2400" dirty="0" smtClean="0">
                <a:ea typeface="MS Mincho" panose="02020609040205080304" pitchFamily="49" charset="-128"/>
                <a:cs typeface="Times New Roman" panose="02020603050405020304" pitchFamily="18" charset="0"/>
              </a:rPr>
              <a:t> 	</a:t>
            </a:r>
            <a:r>
              <a:rPr lang="en-US" altLang="ja-JP" sz="2000" i="0" dirty="0" smtClean="0">
                <a:solidFill>
                  <a:srgbClr val="0000FF"/>
                </a:solidFill>
                <a:ea typeface="MS Mincho" panose="02020609040205080304" pitchFamily="49" charset="-128"/>
                <a:cs typeface="Times New Roman" panose="02020603050405020304" pitchFamily="18" charset="0"/>
              </a:rPr>
              <a:t>[Ca</a:t>
            </a:r>
            <a:r>
              <a:rPr lang="en-US" altLang="ja-JP" sz="2000" i="0" baseline="30000" dirty="0" smtClean="0">
                <a:solidFill>
                  <a:srgbClr val="0000FF"/>
                </a:solidFill>
                <a:ea typeface="MS Mincho" panose="02020609040205080304" pitchFamily="49" charset="-128"/>
                <a:cs typeface="Times New Roman" panose="02020603050405020304" pitchFamily="18" charset="0"/>
              </a:rPr>
              <a:t>2+</a:t>
            </a:r>
            <a:r>
              <a:rPr lang="en-US" altLang="ja-JP" sz="2000" i="0" dirty="0" smtClean="0">
                <a:solidFill>
                  <a:srgbClr val="0000FF"/>
                </a:solidFill>
                <a:ea typeface="MS Mincho" panose="02020609040205080304" pitchFamily="49" charset="-128"/>
                <a:cs typeface="Times New Roman" panose="02020603050405020304" pitchFamily="18" charset="0"/>
              </a:rPr>
              <a:t>, Fe</a:t>
            </a:r>
            <a:r>
              <a:rPr lang="en-US" altLang="ja-JP" sz="2000" i="0" baseline="30000" dirty="0" smtClean="0">
                <a:solidFill>
                  <a:srgbClr val="0000FF"/>
                </a:solidFill>
                <a:ea typeface="MS Mincho" panose="02020609040205080304" pitchFamily="49" charset="-128"/>
                <a:cs typeface="Times New Roman" panose="02020603050405020304" pitchFamily="18" charset="0"/>
              </a:rPr>
              <a:t>2+</a:t>
            </a:r>
            <a:r>
              <a:rPr lang="en-US" altLang="ja-JP" sz="2000" i="0" dirty="0" smtClean="0">
                <a:solidFill>
                  <a:srgbClr val="0000FF"/>
                </a:solidFill>
                <a:ea typeface="MS Mincho" panose="02020609040205080304" pitchFamily="49" charset="-128"/>
                <a:cs typeface="Times New Roman" panose="02020603050405020304" pitchFamily="18" charset="0"/>
              </a:rPr>
              <a:t>, Mg</a:t>
            </a:r>
            <a:r>
              <a:rPr lang="en-US" altLang="ja-JP" sz="2000" i="0" baseline="30000" dirty="0" smtClean="0">
                <a:solidFill>
                  <a:srgbClr val="0000FF"/>
                </a:solidFill>
                <a:ea typeface="MS Mincho" panose="02020609040205080304" pitchFamily="49" charset="-128"/>
                <a:cs typeface="Times New Roman" panose="02020603050405020304" pitchFamily="18" charset="0"/>
              </a:rPr>
              <a:t>2+</a:t>
            </a:r>
            <a:r>
              <a:rPr lang="en-US" altLang="ja-JP" sz="2000" i="0" dirty="0" smtClean="0">
                <a:solidFill>
                  <a:srgbClr val="0000FF"/>
                </a:solidFill>
                <a:ea typeface="MS Mincho" panose="02020609040205080304" pitchFamily="49" charset="-128"/>
                <a:cs typeface="Times New Roman" panose="02020603050405020304" pitchFamily="18" charset="0"/>
              </a:rPr>
              <a:t>, Zn</a:t>
            </a:r>
            <a:r>
              <a:rPr lang="en-US" altLang="ja-JP" sz="2000" i="0" baseline="30000" dirty="0" smtClean="0">
                <a:solidFill>
                  <a:srgbClr val="0000FF"/>
                </a:solidFill>
                <a:ea typeface="MS Mincho" panose="02020609040205080304" pitchFamily="49" charset="-128"/>
                <a:cs typeface="Times New Roman" panose="02020603050405020304" pitchFamily="18" charset="0"/>
              </a:rPr>
              <a:t>2+</a:t>
            </a:r>
            <a:r>
              <a:rPr lang="en-US" altLang="ja-JP" sz="2000" i="0" dirty="0" smtClean="0">
                <a:solidFill>
                  <a:srgbClr val="0000FF"/>
                </a:solidFill>
                <a:ea typeface="MS Mincho" panose="02020609040205080304" pitchFamily="49" charset="-128"/>
                <a:cs typeface="Times New Roman" panose="02020603050405020304" pitchFamily="18" charset="0"/>
              </a:rPr>
              <a:t>]</a:t>
            </a:r>
            <a:r>
              <a:rPr lang="en-US" altLang="ja-JP" sz="2000" i="0" baseline="30000" dirty="0" smtClean="0">
                <a:solidFill>
                  <a:srgbClr val="0000FF"/>
                </a:solidFill>
                <a:ea typeface="MS Mincho" panose="02020609040205080304" pitchFamily="49" charset="-128"/>
                <a:cs typeface="Times New Roman" panose="02020603050405020304" pitchFamily="18" charset="0"/>
              </a:rPr>
              <a:t>M2</a:t>
            </a:r>
            <a:r>
              <a:rPr lang="en-US" altLang="ja-JP" sz="2000" i="0" dirty="0" smtClean="0">
                <a:solidFill>
                  <a:srgbClr val="0000FF"/>
                </a:solidFill>
                <a:ea typeface="MS Mincho" panose="02020609040205080304" pitchFamily="49" charset="-128"/>
                <a:cs typeface="Times New Roman" panose="02020603050405020304" pitchFamily="18" charset="0"/>
              </a:rPr>
              <a:t>(Ca</a:t>
            </a:r>
            <a:r>
              <a:rPr lang="en-US" altLang="ja-JP" sz="2000" i="0" baseline="30000" dirty="0" smtClean="0">
                <a:solidFill>
                  <a:srgbClr val="0000FF"/>
                </a:solidFill>
                <a:ea typeface="MS Mincho" panose="02020609040205080304" pitchFamily="49" charset="-128"/>
                <a:cs typeface="Times New Roman" panose="02020603050405020304" pitchFamily="18" charset="0"/>
              </a:rPr>
              <a:t>2+</a:t>
            </a:r>
            <a:r>
              <a:rPr lang="en-US" altLang="ja-JP" sz="2000" i="0" dirty="0" smtClean="0">
                <a:solidFill>
                  <a:srgbClr val="0000FF"/>
                </a:solidFill>
                <a:ea typeface="MS Mincho" panose="02020609040205080304" pitchFamily="49" charset="-128"/>
                <a:cs typeface="Times New Roman" panose="02020603050405020304" pitchFamily="18" charset="0"/>
              </a:rPr>
              <a:t>, Fe</a:t>
            </a:r>
            <a:r>
              <a:rPr lang="en-US" altLang="ja-JP" sz="2000" i="0" baseline="30000" dirty="0" smtClean="0">
                <a:solidFill>
                  <a:srgbClr val="0000FF"/>
                </a:solidFill>
                <a:ea typeface="MS Mincho" panose="02020609040205080304" pitchFamily="49" charset="-128"/>
                <a:cs typeface="Times New Roman" panose="02020603050405020304" pitchFamily="18" charset="0"/>
              </a:rPr>
              <a:t>2+</a:t>
            </a:r>
            <a:r>
              <a:rPr lang="en-US" altLang="ja-JP" sz="2000" i="0" dirty="0" smtClean="0">
                <a:solidFill>
                  <a:srgbClr val="0000FF"/>
                </a:solidFill>
                <a:ea typeface="MS Mincho" panose="02020609040205080304" pitchFamily="49" charset="-128"/>
                <a:cs typeface="Times New Roman" panose="02020603050405020304" pitchFamily="18" charset="0"/>
              </a:rPr>
              <a:t>, Mg</a:t>
            </a:r>
            <a:r>
              <a:rPr lang="en-US" altLang="ja-JP" sz="2000" i="0" baseline="30000" dirty="0" smtClean="0">
                <a:solidFill>
                  <a:srgbClr val="0000FF"/>
                </a:solidFill>
                <a:ea typeface="MS Mincho" panose="02020609040205080304" pitchFamily="49" charset="-128"/>
                <a:cs typeface="Times New Roman" panose="02020603050405020304" pitchFamily="18" charset="0"/>
              </a:rPr>
              <a:t>2+</a:t>
            </a:r>
            <a:r>
              <a:rPr lang="en-US" altLang="ja-JP" sz="2000" i="0" dirty="0" smtClean="0">
                <a:solidFill>
                  <a:srgbClr val="0000FF"/>
                </a:solidFill>
                <a:ea typeface="MS Mincho" panose="02020609040205080304" pitchFamily="49" charset="-128"/>
                <a:cs typeface="Times New Roman" panose="02020603050405020304" pitchFamily="18" charset="0"/>
              </a:rPr>
              <a:t>, Zn</a:t>
            </a:r>
            <a:r>
              <a:rPr lang="en-US" altLang="ja-JP" sz="2000" i="0" baseline="30000" dirty="0" smtClean="0">
                <a:solidFill>
                  <a:srgbClr val="0000FF"/>
                </a:solidFill>
                <a:ea typeface="MS Mincho" panose="02020609040205080304" pitchFamily="49" charset="-128"/>
                <a:cs typeface="Times New Roman" panose="02020603050405020304" pitchFamily="18" charset="0"/>
              </a:rPr>
              <a:t>2+</a:t>
            </a:r>
            <a:r>
              <a:rPr lang="en-US" altLang="ja-JP" sz="2000" i="0" dirty="0" smtClean="0">
                <a:solidFill>
                  <a:srgbClr val="0000FF"/>
                </a:solidFill>
                <a:ea typeface="MS Mincho" panose="02020609040205080304" pitchFamily="49" charset="-128"/>
                <a:cs typeface="Times New Roman" panose="02020603050405020304" pitchFamily="18" charset="0"/>
              </a:rPr>
              <a:t>)</a:t>
            </a:r>
            <a:r>
              <a:rPr lang="en-US" altLang="ja-JP" sz="2000" i="0" baseline="30000" dirty="0" smtClean="0">
                <a:solidFill>
                  <a:srgbClr val="0000FF"/>
                </a:solidFill>
                <a:ea typeface="MS Mincho" panose="02020609040205080304" pitchFamily="49" charset="-128"/>
                <a:cs typeface="Times New Roman" panose="02020603050405020304" pitchFamily="18" charset="0"/>
              </a:rPr>
              <a:t>M1</a:t>
            </a:r>
            <a:r>
              <a:rPr lang="en-US" altLang="ja-JP" sz="2000" i="0" dirty="0" smtClean="0">
                <a:solidFill>
                  <a:srgbClr val="0000FF"/>
                </a:solidFill>
                <a:ea typeface="MS Mincho" panose="02020609040205080304" pitchFamily="49" charset="-128"/>
                <a:cs typeface="Times New Roman" panose="02020603050405020304" pitchFamily="18" charset="0"/>
              </a:rPr>
              <a:t>SiO</a:t>
            </a:r>
            <a:r>
              <a:rPr lang="en-US" altLang="ja-JP" sz="2000" i="0" baseline="-25000" dirty="0" smtClean="0">
                <a:solidFill>
                  <a:srgbClr val="0000FF"/>
                </a:solidFill>
                <a:ea typeface="MS Mincho" panose="02020609040205080304" pitchFamily="49" charset="-128"/>
                <a:cs typeface="Times New Roman" panose="02020603050405020304" pitchFamily="18" charset="0"/>
              </a:rPr>
              <a:t>4</a:t>
            </a:r>
            <a:endParaRPr lang="en-US" altLang="ja-JP" sz="2000" i="0" dirty="0" smtClean="0">
              <a:solidFill>
                <a:srgbClr val="0000FF"/>
              </a:solidFill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en-US" altLang="ja-JP" sz="2400" i="0" dirty="0" err="1" smtClean="0">
                <a:ea typeface="MS Mincho" panose="02020609040205080304" pitchFamily="49" charset="-128"/>
                <a:cs typeface="Times New Roman" panose="02020603050405020304" pitchFamily="18" charset="0"/>
              </a:rPr>
              <a:t>Melilite</a:t>
            </a:r>
            <a:r>
              <a:rPr lang="en-US" altLang="ja-JP" sz="2400" i="0" dirty="0" smtClean="0">
                <a:solidFill>
                  <a:srgbClr val="0000FF"/>
                </a:solidFill>
                <a:ea typeface="MS Mincho" panose="02020609040205080304" pitchFamily="49" charset="-128"/>
                <a:cs typeface="Times New Roman" panose="02020603050405020304" pitchFamily="18" charset="0"/>
              </a:rPr>
              <a:t> 	</a:t>
            </a:r>
            <a:r>
              <a:rPr lang="en-US" altLang="ja-JP" sz="2000" i="0" dirty="0" smtClean="0">
                <a:solidFill>
                  <a:srgbClr val="0000FF"/>
                </a:solidFill>
                <a:ea typeface="MS Mincho" panose="02020609040205080304" pitchFamily="49" charset="-128"/>
                <a:cs typeface="Times New Roman" panose="02020603050405020304" pitchFamily="18" charset="0"/>
              </a:rPr>
              <a:t>[Ca</a:t>
            </a:r>
            <a:r>
              <a:rPr lang="en-US" altLang="ja-JP" sz="2000" i="0" baseline="30000" dirty="0" smtClean="0">
                <a:solidFill>
                  <a:srgbClr val="0000FF"/>
                </a:solidFill>
                <a:ea typeface="MS Mincho" panose="02020609040205080304" pitchFamily="49" charset="-128"/>
                <a:cs typeface="Times New Roman" panose="02020603050405020304" pitchFamily="18" charset="0"/>
              </a:rPr>
              <a:t>2+</a:t>
            </a:r>
            <a:r>
              <a:rPr lang="en-US" altLang="ja-JP" sz="2000" i="0" dirty="0" smtClean="0">
                <a:solidFill>
                  <a:srgbClr val="0000FF"/>
                </a:solidFill>
                <a:ea typeface="MS Mincho" panose="02020609040205080304" pitchFamily="49" charset="-128"/>
                <a:cs typeface="Times New Roman" panose="02020603050405020304" pitchFamily="18" charset="0"/>
              </a:rPr>
              <a:t>, Pb</a:t>
            </a:r>
            <a:r>
              <a:rPr lang="en-US" altLang="ja-JP" sz="2000" i="0" baseline="30000" dirty="0" smtClean="0">
                <a:solidFill>
                  <a:srgbClr val="0000FF"/>
                </a:solidFill>
                <a:ea typeface="MS Mincho" panose="02020609040205080304" pitchFamily="49" charset="-128"/>
                <a:cs typeface="Times New Roman" panose="02020603050405020304" pitchFamily="18" charset="0"/>
              </a:rPr>
              <a:t>2+</a:t>
            </a:r>
            <a:r>
              <a:rPr lang="en-US" altLang="ja-JP" sz="2000" i="0" dirty="0" smtClean="0">
                <a:solidFill>
                  <a:srgbClr val="0000FF"/>
                </a:solidFill>
                <a:ea typeface="MS Mincho" panose="02020609040205080304" pitchFamily="49" charset="-128"/>
                <a:cs typeface="Times New Roman" panose="02020603050405020304" pitchFamily="18" charset="0"/>
              </a:rPr>
              <a:t>]</a:t>
            </a:r>
            <a:r>
              <a:rPr lang="en-US" altLang="ja-JP" sz="2000" i="0" baseline="-25000" dirty="0" smtClean="0">
                <a:solidFill>
                  <a:srgbClr val="0000FF"/>
                </a:solidFill>
                <a:ea typeface="MS Mincho" panose="02020609040205080304" pitchFamily="49" charset="-128"/>
                <a:cs typeface="Times New Roman" panose="02020603050405020304" pitchFamily="18" charset="0"/>
              </a:rPr>
              <a:t>2</a:t>
            </a:r>
            <a:r>
              <a:rPr lang="en-US" altLang="ja-JP" sz="2000" i="0" dirty="0" smtClean="0">
                <a:solidFill>
                  <a:srgbClr val="0000FF"/>
                </a:solidFill>
                <a:ea typeface="MS Mincho" panose="02020609040205080304" pitchFamily="49" charset="-128"/>
                <a:cs typeface="Times New Roman" panose="02020603050405020304" pitchFamily="18" charset="0"/>
              </a:rPr>
              <a:t>(Fe</a:t>
            </a:r>
            <a:r>
              <a:rPr lang="en-US" altLang="ja-JP" sz="2000" i="0" baseline="30000" dirty="0" smtClean="0">
                <a:solidFill>
                  <a:srgbClr val="0000FF"/>
                </a:solidFill>
                <a:ea typeface="MS Mincho" panose="02020609040205080304" pitchFamily="49" charset="-128"/>
                <a:cs typeface="Times New Roman" panose="02020603050405020304" pitchFamily="18" charset="0"/>
              </a:rPr>
              <a:t>2+</a:t>
            </a:r>
            <a:r>
              <a:rPr lang="en-US" altLang="ja-JP" sz="2000" i="0" dirty="0" smtClean="0">
                <a:solidFill>
                  <a:srgbClr val="0000FF"/>
                </a:solidFill>
                <a:ea typeface="MS Mincho" panose="02020609040205080304" pitchFamily="49" charset="-128"/>
                <a:cs typeface="Times New Roman" panose="02020603050405020304" pitchFamily="18" charset="0"/>
              </a:rPr>
              <a:t>, Zn</a:t>
            </a:r>
            <a:r>
              <a:rPr lang="en-US" altLang="ja-JP" sz="2000" i="0" baseline="30000" dirty="0" smtClean="0">
                <a:solidFill>
                  <a:srgbClr val="0000FF"/>
                </a:solidFill>
                <a:ea typeface="MS Mincho" panose="02020609040205080304" pitchFamily="49" charset="-128"/>
                <a:cs typeface="Times New Roman" panose="02020603050405020304" pitchFamily="18" charset="0"/>
              </a:rPr>
              <a:t>2+</a:t>
            </a:r>
            <a:r>
              <a:rPr lang="en-US" altLang="ja-JP" sz="2000" i="0" dirty="0" smtClean="0">
                <a:solidFill>
                  <a:srgbClr val="0000FF"/>
                </a:solidFill>
                <a:ea typeface="MS Mincho" panose="02020609040205080304" pitchFamily="49" charset="-128"/>
                <a:cs typeface="Times New Roman" panose="02020603050405020304" pitchFamily="18" charset="0"/>
              </a:rPr>
              <a:t>, Al</a:t>
            </a:r>
            <a:r>
              <a:rPr lang="en-US" altLang="ja-JP" sz="2000" i="0" baseline="30000" dirty="0" smtClean="0">
                <a:solidFill>
                  <a:srgbClr val="0000FF"/>
                </a:solidFill>
                <a:ea typeface="MS Mincho" panose="02020609040205080304" pitchFamily="49" charset="-128"/>
                <a:cs typeface="Times New Roman" panose="02020603050405020304" pitchFamily="18" charset="0"/>
              </a:rPr>
              <a:t>3+</a:t>
            </a:r>
            <a:r>
              <a:rPr lang="en-US" altLang="ja-JP" sz="2000" i="0" dirty="0" smtClean="0">
                <a:solidFill>
                  <a:srgbClr val="0000FF"/>
                </a:solidFill>
                <a:ea typeface="MS Mincho" panose="02020609040205080304" pitchFamily="49" charset="-128"/>
                <a:cs typeface="Times New Roman" panose="02020603050405020304" pitchFamily="18" charset="0"/>
              </a:rPr>
              <a:t>, Fe</a:t>
            </a:r>
            <a:r>
              <a:rPr lang="en-US" altLang="ja-JP" sz="2000" i="0" baseline="30000" dirty="0" smtClean="0">
                <a:solidFill>
                  <a:srgbClr val="0000FF"/>
                </a:solidFill>
                <a:ea typeface="MS Mincho" panose="02020609040205080304" pitchFamily="49" charset="-128"/>
                <a:cs typeface="Times New Roman" panose="02020603050405020304" pitchFamily="18" charset="0"/>
              </a:rPr>
              <a:t>3+</a:t>
            </a:r>
            <a:r>
              <a:rPr lang="en-US" altLang="ja-JP" sz="2000" i="0" dirty="0" smtClean="0">
                <a:solidFill>
                  <a:srgbClr val="0000FF"/>
                </a:solidFill>
                <a:ea typeface="MS Mincho" panose="02020609040205080304" pitchFamily="49" charset="-128"/>
                <a:cs typeface="Times New Roman" panose="02020603050405020304" pitchFamily="18" charset="0"/>
              </a:rPr>
              <a:t>)[Al</a:t>
            </a:r>
            <a:r>
              <a:rPr lang="en-US" altLang="ja-JP" sz="2000" i="0" baseline="30000" dirty="0" smtClean="0">
                <a:solidFill>
                  <a:srgbClr val="0000FF"/>
                </a:solidFill>
                <a:ea typeface="MS Mincho" panose="02020609040205080304" pitchFamily="49" charset="-128"/>
                <a:cs typeface="Times New Roman" panose="02020603050405020304" pitchFamily="18" charset="0"/>
              </a:rPr>
              <a:t>3+</a:t>
            </a:r>
            <a:r>
              <a:rPr lang="en-US" altLang="ja-JP" sz="2000" i="0" dirty="0" smtClean="0">
                <a:solidFill>
                  <a:srgbClr val="0000FF"/>
                </a:solidFill>
                <a:ea typeface="MS Mincho" panose="02020609040205080304" pitchFamily="49" charset="-128"/>
                <a:cs typeface="Times New Roman" panose="02020603050405020304" pitchFamily="18" charset="0"/>
              </a:rPr>
              <a:t>, Fe</a:t>
            </a:r>
            <a:r>
              <a:rPr lang="en-US" altLang="ja-JP" sz="2000" i="0" baseline="30000" dirty="0" smtClean="0">
                <a:solidFill>
                  <a:srgbClr val="0000FF"/>
                </a:solidFill>
                <a:ea typeface="MS Mincho" panose="02020609040205080304" pitchFamily="49" charset="-128"/>
                <a:cs typeface="Times New Roman" panose="02020603050405020304" pitchFamily="18" charset="0"/>
              </a:rPr>
              <a:t>3+</a:t>
            </a:r>
            <a:r>
              <a:rPr lang="en-US" altLang="ja-JP" sz="2000" i="0" dirty="0" smtClean="0">
                <a:solidFill>
                  <a:srgbClr val="0000FF"/>
                </a:solidFill>
                <a:ea typeface="MS Mincho" panose="02020609040205080304" pitchFamily="49" charset="-128"/>
                <a:cs typeface="Times New Roman" panose="02020603050405020304" pitchFamily="18" charset="0"/>
              </a:rPr>
              <a:t>, Si</a:t>
            </a:r>
            <a:r>
              <a:rPr lang="en-US" altLang="ja-JP" sz="2000" i="0" baseline="30000" dirty="0" smtClean="0">
                <a:solidFill>
                  <a:srgbClr val="0000FF"/>
                </a:solidFill>
                <a:ea typeface="MS Mincho" panose="02020609040205080304" pitchFamily="49" charset="-128"/>
                <a:cs typeface="Times New Roman" panose="02020603050405020304" pitchFamily="18" charset="0"/>
              </a:rPr>
              <a:t>4+</a:t>
            </a:r>
            <a:r>
              <a:rPr lang="en-US" altLang="ja-JP" sz="2000" i="0" dirty="0" smtClean="0">
                <a:solidFill>
                  <a:srgbClr val="0000FF"/>
                </a:solidFill>
                <a:ea typeface="MS Mincho" panose="02020609040205080304" pitchFamily="49" charset="-128"/>
                <a:cs typeface="Times New Roman" panose="02020603050405020304" pitchFamily="18" charset="0"/>
              </a:rPr>
              <a:t>]</a:t>
            </a:r>
            <a:r>
              <a:rPr lang="en-US" altLang="ja-JP" sz="2000" i="0" baseline="-25000" dirty="0" smtClean="0">
                <a:solidFill>
                  <a:srgbClr val="0000FF"/>
                </a:solidFill>
                <a:ea typeface="MS Mincho" panose="02020609040205080304" pitchFamily="49" charset="-128"/>
                <a:cs typeface="Times New Roman" panose="02020603050405020304" pitchFamily="18" charset="0"/>
              </a:rPr>
              <a:t>2</a:t>
            </a:r>
            <a:endParaRPr lang="en-AU" altLang="en-US" sz="2000" i="0" dirty="0">
              <a:solidFill>
                <a:srgbClr val="0000FF"/>
              </a:solidFill>
              <a:ea typeface="MS Mincho" panose="02020609040205080304" pitchFamily="49" charset="-128"/>
              <a:cs typeface="Times New Roman" panose="02020603050405020304" pitchFamily="18" charset="0"/>
            </a:endParaRPr>
          </a:p>
        </p:txBody>
      </p:sp>
      <p:sp>
        <p:nvSpPr>
          <p:cNvPr id="23" name="Rectangle 3"/>
          <p:cNvSpPr txBox="1">
            <a:spLocks noChangeArrowheads="1"/>
          </p:cNvSpPr>
          <p:nvPr/>
        </p:nvSpPr>
        <p:spPr>
          <a:xfrm>
            <a:off x="344488" y="3716338"/>
            <a:ext cx="8799512" cy="3200876"/>
          </a:xfrm>
          <a:prstGeom prst="rect">
            <a:avLst/>
          </a:prstGeom>
          <a:ln w="12700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lnSpc>
                <a:spcPct val="90000"/>
              </a:lnSpc>
              <a:buSzPct val="90000"/>
              <a:buNone/>
              <a:defRPr/>
            </a:pPr>
            <a:r>
              <a:rPr lang="en-US" altLang="en-US" sz="2400" i="0" kern="0" dirty="0" smtClean="0"/>
              <a:t>Pyroxenes</a:t>
            </a:r>
            <a:r>
              <a:rPr lang="en-US" altLang="en-US" sz="2400" b="0" i="0" kern="0" dirty="0" smtClean="0"/>
              <a:t>	</a:t>
            </a:r>
            <a:r>
              <a:rPr lang="en-US" altLang="en-US" sz="2000" i="0" kern="0" dirty="0" smtClean="0">
                <a:solidFill>
                  <a:srgbClr val="0000FF"/>
                </a:solidFill>
              </a:rPr>
              <a:t>(Ca, Fe</a:t>
            </a:r>
            <a:r>
              <a:rPr lang="en-US" altLang="en-US" sz="2000" i="0" kern="0" baseline="30000" dirty="0" smtClean="0">
                <a:solidFill>
                  <a:srgbClr val="0000FF"/>
                </a:solidFill>
              </a:rPr>
              <a:t>2+</a:t>
            </a:r>
            <a:r>
              <a:rPr lang="en-US" altLang="en-US" sz="2000" i="0" kern="0" dirty="0" smtClean="0">
                <a:solidFill>
                  <a:srgbClr val="0000FF"/>
                </a:solidFill>
              </a:rPr>
              <a:t>, Mg)</a:t>
            </a:r>
            <a:r>
              <a:rPr lang="en-US" altLang="en-US" sz="2000" i="0" kern="0" baseline="60000" dirty="0" smtClean="0">
                <a:solidFill>
                  <a:srgbClr val="0000FF"/>
                </a:solidFill>
              </a:rPr>
              <a:t>M</a:t>
            </a:r>
            <a:r>
              <a:rPr lang="en-US" altLang="en-US" sz="2000" i="0" kern="0" baseline="44000" dirty="0" smtClean="0">
                <a:solidFill>
                  <a:srgbClr val="0000FF"/>
                </a:solidFill>
              </a:rPr>
              <a:t>2</a:t>
            </a:r>
            <a:r>
              <a:rPr lang="en-US" altLang="en-US" sz="2000" i="0" kern="0" dirty="0" smtClean="0">
                <a:solidFill>
                  <a:srgbClr val="0000FF"/>
                </a:solidFill>
              </a:rPr>
              <a:t> (Fe</a:t>
            </a:r>
            <a:r>
              <a:rPr lang="en-US" altLang="en-US" sz="2000" i="0" kern="0" baseline="30000" dirty="0" smtClean="0">
                <a:solidFill>
                  <a:srgbClr val="0000FF"/>
                </a:solidFill>
              </a:rPr>
              <a:t>2+</a:t>
            </a:r>
            <a:r>
              <a:rPr lang="en-US" altLang="en-US" sz="2000" i="0" kern="0" dirty="0" smtClean="0">
                <a:solidFill>
                  <a:srgbClr val="0000FF"/>
                </a:solidFill>
              </a:rPr>
              <a:t>, Fe</a:t>
            </a:r>
            <a:r>
              <a:rPr lang="en-US" altLang="en-US" sz="2000" i="0" kern="0" baseline="30000" dirty="0" smtClean="0">
                <a:solidFill>
                  <a:srgbClr val="0000FF"/>
                </a:solidFill>
              </a:rPr>
              <a:t>3+</a:t>
            </a:r>
            <a:r>
              <a:rPr lang="en-US" altLang="en-US" sz="2000" i="0" kern="0" dirty="0" smtClean="0">
                <a:solidFill>
                  <a:srgbClr val="0000FF"/>
                </a:solidFill>
              </a:rPr>
              <a:t>, Mg, Al )</a:t>
            </a:r>
            <a:r>
              <a:rPr lang="en-US" altLang="en-US" sz="2000" i="0" kern="0" baseline="60000" dirty="0" smtClean="0">
                <a:solidFill>
                  <a:srgbClr val="0000FF"/>
                </a:solidFill>
              </a:rPr>
              <a:t>M</a:t>
            </a:r>
            <a:r>
              <a:rPr lang="en-US" altLang="en-US" sz="2000" i="0" kern="0" baseline="44000" dirty="0" smtClean="0">
                <a:solidFill>
                  <a:srgbClr val="0000FF"/>
                </a:solidFill>
              </a:rPr>
              <a:t>1</a:t>
            </a:r>
            <a:r>
              <a:rPr lang="en-US" altLang="en-US" sz="2000" i="0" kern="0" dirty="0" smtClean="0">
                <a:solidFill>
                  <a:srgbClr val="0000FF"/>
                </a:solidFill>
              </a:rPr>
              <a:t> (Fe</a:t>
            </a:r>
            <a:r>
              <a:rPr lang="en-US" altLang="en-US" sz="2000" i="0" kern="0" baseline="30000" dirty="0" smtClean="0">
                <a:solidFill>
                  <a:srgbClr val="0000FF"/>
                </a:solidFill>
              </a:rPr>
              <a:t>3+</a:t>
            </a:r>
            <a:r>
              <a:rPr lang="en-US" altLang="en-US" sz="2000" i="0" kern="0" dirty="0" smtClean="0">
                <a:solidFill>
                  <a:srgbClr val="0000FF"/>
                </a:solidFill>
              </a:rPr>
              <a:t>, Al, Si)</a:t>
            </a:r>
            <a:r>
              <a:rPr lang="en-US" altLang="en-US" sz="2000" i="0" kern="0" baseline="30000" dirty="0" smtClean="0">
                <a:solidFill>
                  <a:srgbClr val="0000FF"/>
                </a:solidFill>
              </a:rPr>
              <a:t>B</a:t>
            </a:r>
            <a:r>
              <a:rPr lang="en-US" altLang="en-US" sz="2000" i="0" kern="0" dirty="0" smtClean="0">
                <a:solidFill>
                  <a:srgbClr val="0000FF"/>
                </a:solidFill>
              </a:rPr>
              <a:t> </a:t>
            </a:r>
            <a:r>
              <a:rPr lang="en-US" altLang="en-US" sz="2000" i="0" kern="0" dirty="0" err="1" smtClean="0">
                <a:solidFill>
                  <a:srgbClr val="0000FF"/>
                </a:solidFill>
              </a:rPr>
              <a:t>Si</a:t>
            </a:r>
            <a:r>
              <a:rPr lang="en-US" altLang="en-US" sz="2000" i="0" kern="0" baseline="30000" dirty="0" err="1" smtClean="0">
                <a:solidFill>
                  <a:srgbClr val="0000FF"/>
                </a:solidFill>
              </a:rPr>
              <a:t>A</a:t>
            </a:r>
            <a:r>
              <a:rPr lang="en-US" altLang="en-US" sz="2000" i="0" kern="0" dirty="0" smtClean="0">
                <a:solidFill>
                  <a:srgbClr val="0000FF"/>
                </a:solidFill>
              </a:rPr>
              <a:t> O</a:t>
            </a:r>
            <a:r>
              <a:rPr lang="en-US" altLang="en-US" sz="2000" i="0" kern="0" baseline="-25000" dirty="0" smtClean="0">
                <a:solidFill>
                  <a:srgbClr val="0000FF"/>
                </a:solidFill>
              </a:rPr>
              <a:t>6</a:t>
            </a:r>
            <a:endParaRPr lang="en-US" altLang="en-US" sz="2000" i="0" kern="0" dirty="0" smtClean="0">
              <a:solidFill>
                <a:srgbClr val="0000FF"/>
              </a:solidFill>
            </a:endParaRPr>
          </a:p>
          <a:p>
            <a:pPr marL="0" indent="0">
              <a:lnSpc>
                <a:spcPct val="90000"/>
              </a:lnSpc>
              <a:buSzPct val="90000"/>
              <a:buNone/>
              <a:defRPr/>
            </a:pPr>
            <a:r>
              <a:rPr lang="en-US" altLang="en-US" sz="2400" i="0" kern="0" dirty="0" smtClean="0"/>
              <a:t>Monoxide</a:t>
            </a:r>
            <a:r>
              <a:rPr lang="en-US" altLang="en-US" sz="2400" b="0" i="0" kern="0" dirty="0" smtClean="0"/>
              <a:t> 	</a:t>
            </a:r>
            <a:r>
              <a:rPr lang="en-US" altLang="en-US" sz="2000" i="0" kern="0" dirty="0" err="1" smtClean="0">
                <a:solidFill>
                  <a:srgbClr val="0000FF"/>
                </a:solidFill>
              </a:rPr>
              <a:t>CaO</a:t>
            </a:r>
            <a:r>
              <a:rPr lang="en-US" altLang="en-US" sz="2000" i="0" kern="0" dirty="0" smtClean="0">
                <a:solidFill>
                  <a:srgbClr val="0000FF"/>
                </a:solidFill>
              </a:rPr>
              <a:t> - </a:t>
            </a:r>
            <a:r>
              <a:rPr lang="en-US" altLang="en-US" sz="2000" i="0" kern="0" dirty="0" err="1" smtClean="0">
                <a:solidFill>
                  <a:srgbClr val="0000FF"/>
                </a:solidFill>
              </a:rPr>
              <a:t>MgO</a:t>
            </a:r>
            <a:r>
              <a:rPr lang="en-US" altLang="en-US" sz="2000" i="0" kern="0" dirty="0" smtClean="0">
                <a:solidFill>
                  <a:srgbClr val="0000FF"/>
                </a:solidFill>
              </a:rPr>
              <a:t> - </a:t>
            </a:r>
            <a:r>
              <a:rPr lang="en-US" altLang="en-US" sz="2000" i="0" kern="0" dirty="0" err="1" smtClean="0">
                <a:solidFill>
                  <a:srgbClr val="0000FF"/>
                </a:solidFill>
              </a:rPr>
              <a:t>MnO</a:t>
            </a:r>
            <a:r>
              <a:rPr lang="en-US" altLang="en-US" sz="2000" i="0" kern="0" dirty="0" smtClean="0">
                <a:solidFill>
                  <a:srgbClr val="0000FF"/>
                </a:solidFill>
              </a:rPr>
              <a:t> - </a:t>
            </a:r>
            <a:r>
              <a:rPr lang="en-US" altLang="en-US" sz="2000" i="0" kern="0" dirty="0" err="1" smtClean="0">
                <a:solidFill>
                  <a:srgbClr val="0000FF"/>
                </a:solidFill>
              </a:rPr>
              <a:t>CoO</a:t>
            </a:r>
            <a:r>
              <a:rPr lang="en-US" altLang="en-US" sz="2000" i="0" kern="0" dirty="0" smtClean="0">
                <a:solidFill>
                  <a:srgbClr val="0000FF"/>
                </a:solidFill>
              </a:rPr>
              <a:t> - </a:t>
            </a:r>
            <a:r>
              <a:rPr lang="en-US" altLang="en-US" sz="2000" i="0" kern="0" dirty="0" err="1" smtClean="0">
                <a:solidFill>
                  <a:srgbClr val="0000FF"/>
                </a:solidFill>
              </a:rPr>
              <a:t>NiO</a:t>
            </a:r>
            <a:r>
              <a:rPr lang="en-US" altLang="en-US" sz="2000" i="0" kern="0" dirty="0" smtClean="0">
                <a:solidFill>
                  <a:srgbClr val="0000FF"/>
                </a:solidFill>
              </a:rPr>
              <a:t> - </a:t>
            </a:r>
            <a:r>
              <a:rPr lang="en-US" altLang="en-US" sz="2000" i="0" kern="0" dirty="0" err="1" smtClean="0">
                <a:solidFill>
                  <a:srgbClr val="0000FF"/>
                </a:solidFill>
              </a:rPr>
              <a:t>FeO</a:t>
            </a:r>
            <a:r>
              <a:rPr lang="en-US" altLang="en-US" sz="2000" i="0" kern="0" dirty="0" smtClean="0">
                <a:solidFill>
                  <a:srgbClr val="0000FF"/>
                </a:solidFill>
              </a:rPr>
              <a:t> </a:t>
            </a:r>
          </a:p>
          <a:p>
            <a:pPr marL="188913" indent="-188913">
              <a:lnSpc>
                <a:spcPct val="90000"/>
              </a:lnSpc>
              <a:buFontTx/>
              <a:buNone/>
              <a:defRPr/>
            </a:pPr>
            <a:r>
              <a:rPr lang="en-US" altLang="en-US" sz="2000" i="0" kern="0" dirty="0" smtClean="0">
                <a:solidFill>
                  <a:srgbClr val="0000FF"/>
                </a:solidFill>
              </a:rPr>
              <a:t>			(+ Fe</a:t>
            </a:r>
            <a:r>
              <a:rPr lang="en-US" altLang="en-US" sz="2000" i="0" kern="0" baseline="-25000" dirty="0" smtClean="0">
                <a:solidFill>
                  <a:srgbClr val="0000FF"/>
                </a:solidFill>
              </a:rPr>
              <a:t>2</a:t>
            </a:r>
            <a:r>
              <a:rPr lang="en-US" altLang="en-US" sz="2000" i="0" kern="0" dirty="0" smtClean="0">
                <a:solidFill>
                  <a:srgbClr val="0000FF"/>
                </a:solidFill>
              </a:rPr>
              <a:t>O</a:t>
            </a:r>
            <a:r>
              <a:rPr lang="en-US" altLang="en-US" sz="2000" i="0" kern="0" baseline="-25000" dirty="0" smtClean="0">
                <a:solidFill>
                  <a:srgbClr val="0000FF"/>
                </a:solidFill>
              </a:rPr>
              <a:t>3 </a:t>
            </a:r>
            <a:r>
              <a:rPr lang="en-US" altLang="en-US" sz="2000" i="0" kern="0" dirty="0" smtClean="0">
                <a:solidFill>
                  <a:srgbClr val="0000FF"/>
                </a:solidFill>
              </a:rPr>
              <a:t>- Al</a:t>
            </a:r>
            <a:r>
              <a:rPr lang="en-US" altLang="en-US" sz="2000" i="0" kern="0" baseline="-25000" dirty="0" smtClean="0">
                <a:solidFill>
                  <a:srgbClr val="0000FF"/>
                </a:solidFill>
              </a:rPr>
              <a:t>2</a:t>
            </a:r>
            <a:r>
              <a:rPr lang="en-US" altLang="en-US" sz="2000" i="0" kern="0" dirty="0" smtClean="0">
                <a:solidFill>
                  <a:srgbClr val="0000FF"/>
                </a:solidFill>
              </a:rPr>
              <a:t>O</a:t>
            </a:r>
            <a:r>
              <a:rPr lang="en-US" altLang="en-US" sz="2000" i="0" kern="0" baseline="-25000" dirty="0" smtClean="0">
                <a:solidFill>
                  <a:srgbClr val="0000FF"/>
                </a:solidFill>
              </a:rPr>
              <a:t>3 </a:t>
            </a:r>
            <a:r>
              <a:rPr lang="en-US" altLang="en-US" sz="2000" i="0" kern="0" dirty="0" smtClean="0">
                <a:solidFill>
                  <a:srgbClr val="0000FF"/>
                </a:solidFill>
              </a:rPr>
              <a:t>- </a:t>
            </a:r>
            <a:r>
              <a:rPr lang="en-US" altLang="en-US" sz="2000" i="0" kern="0" dirty="0" err="1" smtClean="0">
                <a:solidFill>
                  <a:srgbClr val="0000FF"/>
                </a:solidFill>
              </a:rPr>
              <a:t>ZnO</a:t>
            </a:r>
            <a:r>
              <a:rPr lang="en-US" altLang="en-US" sz="2000" i="0" kern="0" dirty="0" smtClean="0">
                <a:solidFill>
                  <a:srgbClr val="0000FF"/>
                </a:solidFill>
              </a:rPr>
              <a:t> - Cr</a:t>
            </a:r>
            <a:r>
              <a:rPr lang="en-US" altLang="en-US" sz="2000" i="0" kern="0" baseline="-25000" dirty="0" smtClean="0">
                <a:solidFill>
                  <a:srgbClr val="0000FF"/>
                </a:solidFill>
              </a:rPr>
              <a:t>2</a:t>
            </a:r>
            <a:r>
              <a:rPr lang="en-US" altLang="en-US" sz="2000" i="0" kern="0" dirty="0" smtClean="0">
                <a:solidFill>
                  <a:srgbClr val="0000FF"/>
                </a:solidFill>
              </a:rPr>
              <a:t>O</a:t>
            </a:r>
            <a:r>
              <a:rPr lang="en-US" altLang="en-US" sz="2000" i="0" kern="0" baseline="-25000" dirty="0" smtClean="0">
                <a:solidFill>
                  <a:srgbClr val="0000FF"/>
                </a:solidFill>
              </a:rPr>
              <a:t>3</a:t>
            </a:r>
            <a:r>
              <a:rPr lang="en-US" altLang="en-US" sz="2000" i="0" kern="0" dirty="0" smtClean="0">
                <a:solidFill>
                  <a:srgbClr val="0000FF"/>
                </a:solidFill>
              </a:rPr>
              <a:t>)</a:t>
            </a:r>
          </a:p>
          <a:p>
            <a:pPr marL="0" indent="0">
              <a:lnSpc>
                <a:spcPct val="90000"/>
              </a:lnSpc>
              <a:buSzPct val="90000"/>
              <a:buNone/>
              <a:defRPr/>
            </a:pPr>
            <a:r>
              <a:rPr lang="en-US" altLang="en-US" sz="2400" i="0" kern="0" dirty="0" smtClean="0"/>
              <a:t>a-Ca</a:t>
            </a:r>
            <a:r>
              <a:rPr lang="en-US" altLang="en-US" sz="2400" i="0" kern="0" baseline="-25000" dirty="0" smtClean="0"/>
              <a:t>2</a:t>
            </a:r>
            <a:r>
              <a:rPr lang="en-US" altLang="en-US" sz="2400" i="0" kern="0" dirty="0" smtClean="0"/>
              <a:t>SiO</a:t>
            </a:r>
            <a:r>
              <a:rPr lang="en-US" altLang="en-US" sz="2400" i="0" kern="0" baseline="-25000" dirty="0" smtClean="0"/>
              <a:t>4</a:t>
            </a:r>
            <a:r>
              <a:rPr lang="en-US" altLang="en-US" sz="2000" i="0" kern="0" dirty="0" smtClean="0">
                <a:solidFill>
                  <a:schemeClr val="accent2"/>
                </a:solidFill>
              </a:rPr>
              <a:t>	</a:t>
            </a:r>
            <a:r>
              <a:rPr lang="en-US" altLang="en-US" sz="2000" i="0" kern="0" dirty="0" smtClean="0">
                <a:solidFill>
                  <a:srgbClr val="0000FF"/>
                </a:solidFill>
              </a:rPr>
              <a:t>a-Ca</a:t>
            </a:r>
            <a:r>
              <a:rPr lang="en-US" altLang="en-US" sz="2000" i="0" kern="0" baseline="-25000" dirty="0" smtClean="0">
                <a:solidFill>
                  <a:srgbClr val="0000FF"/>
                </a:solidFill>
              </a:rPr>
              <a:t>2</a:t>
            </a:r>
            <a:r>
              <a:rPr lang="en-US" altLang="en-US" sz="2000" i="0" kern="0" dirty="0" smtClean="0">
                <a:solidFill>
                  <a:srgbClr val="0000FF"/>
                </a:solidFill>
              </a:rPr>
              <a:t>SiO</a:t>
            </a:r>
            <a:r>
              <a:rPr lang="en-US" altLang="en-US" sz="2000" i="0" kern="0" baseline="-25000" dirty="0" smtClean="0">
                <a:solidFill>
                  <a:srgbClr val="0000FF"/>
                </a:solidFill>
              </a:rPr>
              <a:t>4 </a:t>
            </a:r>
            <a:r>
              <a:rPr lang="en-US" altLang="en-US" sz="2000" i="0" kern="0" dirty="0" smtClean="0">
                <a:solidFill>
                  <a:srgbClr val="0000FF"/>
                </a:solidFill>
              </a:rPr>
              <a:t>( + Fe</a:t>
            </a:r>
            <a:r>
              <a:rPr lang="en-US" altLang="en-US" sz="2000" i="0" kern="0" baseline="-25000" dirty="0" smtClean="0">
                <a:solidFill>
                  <a:srgbClr val="0000FF"/>
                </a:solidFill>
              </a:rPr>
              <a:t>2</a:t>
            </a:r>
            <a:r>
              <a:rPr lang="en-US" altLang="en-US" sz="2000" i="0" kern="0" dirty="0" smtClean="0">
                <a:solidFill>
                  <a:srgbClr val="0000FF"/>
                </a:solidFill>
              </a:rPr>
              <a:t>SiO</a:t>
            </a:r>
            <a:r>
              <a:rPr lang="en-US" altLang="en-US" sz="2000" i="0" kern="0" baseline="-25000" dirty="0" smtClean="0">
                <a:solidFill>
                  <a:srgbClr val="0000FF"/>
                </a:solidFill>
              </a:rPr>
              <a:t>4</a:t>
            </a:r>
            <a:r>
              <a:rPr lang="en-US" altLang="en-US" sz="2000" i="0" kern="0" dirty="0" smtClean="0">
                <a:solidFill>
                  <a:srgbClr val="0000FF"/>
                </a:solidFill>
              </a:rPr>
              <a:t>, Mg</a:t>
            </a:r>
            <a:r>
              <a:rPr lang="en-US" altLang="en-US" sz="2000" i="0" kern="0" baseline="-25000" dirty="0" smtClean="0">
                <a:solidFill>
                  <a:srgbClr val="0000FF"/>
                </a:solidFill>
              </a:rPr>
              <a:t>2</a:t>
            </a:r>
            <a:r>
              <a:rPr lang="en-US" altLang="en-US" sz="2000" i="0" kern="0" dirty="0" smtClean="0">
                <a:solidFill>
                  <a:srgbClr val="0000FF"/>
                </a:solidFill>
              </a:rPr>
              <a:t>SiO</a:t>
            </a:r>
            <a:r>
              <a:rPr lang="en-US" altLang="en-US" sz="2000" i="0" kern="0" baseline="-25000" dirty="0" smtClean="0">
                <a:solidFill>
                  <a:srgbClr val="0000FF"/>
                </a:solidFill>
              </a:rPr>
              <a:t>4</a:t>
            </a:r>
            <a:r>
              <a:rPr lang="en-US" altLang="en-US" sz="2000" i="0" kern="0" dirty="0" smtClean="0">
                <a:solidFill>
                  <a:srgbClr val="0000FF"/>
                </a:solidFill>
              </a:rPr>
              <a:t>, Mn</a:t>
            </a:r>
            <a:r>
              <a:rPr lang="en-US" altLang="en-US" sz="2000" i="0" kern="0" baseline="-25000" dirty="0" smtClean="0">
                <a:solidFill>
                  <a:srgbClr val="0000FF"/>
                </a:solidFill>
              </a:rPr>
              <a:t>2</a:t>
            </a:r>
            <a:r>
              <a:rPr lang="en-US" altLang="en-US" sz="2000" i="0" kern="0" dirty="0" smtClean="0">
                <a:solidFill>
                  <a:srgbClr val="0000FF"/>
                </a:solidFill>
              </a:rPr>
              <a:t>SiO</a:t>
            </a:r>
            <a:r>
              <a:rPr lang="en-US" altLang="en-US" sz="2000" i="0" kern="0" baseline="-25000" dirty="0" smtClean="0">
                <a:solidFill>
                  <a:srgbClr val="0000FF"/>
                </a:solidFill>
              </a:rPr>
              <a:t>4</a:t>
            </a:r>
            <a:r>
              <a:rPr lang="en-US" altLang="en-US" sz="2000" i="0" kern="0" dirty="0" smtClean="0">
                <a:solidFill>
                  <a:srgbClr val="0000FF"/>
                </a:solidFill>
              </a:rPr>
              <a:t>)</a:t>
            </a:r>
            <a:r>
              <a:rPr lang="en-US" altLang="en-US" sz="2000" b="0" i="0" kern="0" dirty="0" smtClean="0">
                <a:solidFill>
                  <a:srgbClr val="0000FF"/>
                </a:solidFill>
              </a:rPr>
              <a:t> </a:t>
            </a:r>
          </a:p>
          <a:p>
            <a:pPr marL="0" indent="0">
              <a:lnSpc>
                <a:spcPct val="90000"/>
              </a:lnSpc>
              <a:buSzPct val="90000"/>
              <a:buNone/>
              <a:defRPr/>
            </a:pPr>
            <a:r>
              <a:rPr lang="en-US" altLang="en-US" sz="2400" i="0" kern="0" dirty="0" smtClean="0"/>
              <a:t>a’-Ca</a:t>
            </a:r>
            <a:r>
              <a:rPr lang="en-US" altLang="en-US" sz="2400" i="0" kern="0" baseline="-25000" dirty="0" smtClean="0"/>
              <a:t>2</a:t>
            </a:r>
            <a:r>
              <a:rPr lang="en-US" altLang="en-US" sz="2400" i="0" kern="0" dirty="0" smtClean="0"/>
              <a:t>SiO</a:t>
            </a:r>
            <a:r>
              <a:rPr lang="en-US" altLang="en-US" sz="2400" i="0" kern="0" baseline="-25000" dirty="0" smtClean="0"/>
              <a:t>4</a:t>
            </a:r>
            <a:r>
              <a:rPr lang="en-US" altLang="en-US" sz="2000" i="0" kern="0" dirty="0" smtClean="0">
                <a:solidFill>
                  <a:schemeClr val="accent2"/>
                </a:solidFill>
              </a:rPr>
              <a:t>	</a:t>
            </a:r>
            <a:r>
              <a:rPr lang="en-US" altLang="en-US" sz="2000" i="0" kern="0" dirty="0" smtClean="0">
                <a:solidFill>
                  <a:srgbClr val="0000FF"/>
                </a:solidFill>
              </a:rPr>
              <a:t>a’-Ca</a:t>
            </a:r>
            <a:r>
              <a:rPr lang="en-US" altLang="en-US" sz="2000" i="0" kern="0" baseline="-25000" dirty="0" smtClean="0">
                <a:solidFill>
                  <a:srgbClr val="0000FF"/>
                </a:solidFill>
              </a:rPr>
              <a:t>2</a:t>
            </a:r>
            <a:r>
              <a:rPr lang="en-US" altLang="en-US" sz="2000" i="0" kern="0" dirty="0" smtClean="0">
                <a:solidFill>
                  <a:srgbClr val="0000FF"/>
                </a:solidFill>
              </a:rPr>
              <a:t>SiO</a:t>
            </a:r>
            <a:r>
              <a:rPr lang="en-US" altLang="en-US" sz="2000" i="0" kern="0" baseline="-25000" dirty="0" smtClean="0">
                <a:solidFill>
                  <a:srgbClr val="0000FF"/>
                </a:solidFill>
              </a:rPr>
              <a:t>4 </a:t>
            </a:r>
            <a:r>
              <a:rPr lang="en-US" altLang="en-US" sz="2000" i="0" kern="0" dirty="0" smtClean="0">
                <a:solidFill>
                  <a:srgbClr val="0000FF"/>
                </a:solidFill>
              </a:rPr>
              <a:t>( + Fe</a:t>
            </a:r>
            <a:r>
              <a:rPr lang="en-US" altLang="en-US" sz="2000" i="0" kern="0" baseline="-25000" dirty="0" smtClean="0">
                <a:solidFill>
                  <a:srgbClr val="0000FF"/>
                </a:solidFill>
              </a:rPr>
              <a:t>2</a:t>
            </a:r>
            <a:r>
              <a:rPr lang="en-US" altLang="en-US" sz="2000" i="0" kern="0" dirty="0" smtClean="0">
                <a:solidFill>
                  <a:srgbClr val="0000FF"/>
                </a:solidFill>
              </a:rPr>
              <a:t>SiO</a:t>
            </a:r>
            <a:r>
              <a:rPr lang="en-US" altLang="en-US" sz="2000" i="0" kern="0" baseline="-25000" dirty="0" smtClean="0">
                <a:solidFill>
                  <a:srgbClr val="0000FF"/>
                </a:solidFill>
              </a:rPr>
              <a:t>4</a:t>
            </a:r>
            <a:r>
              <a:rPr lang="en-US" altLang="en-US" sz="2000" i="0" kern="0" dirty="0" smtClean="0">
                <a:solidFill>
                  <a:srgbClr val="0000FF"/>
                </a:solidFill>
              </a:rPr>
              <a:t>, Mg</a:t>
            </a:r>
            <a:r>
              <a:rPr lang="en-US" altLang="en-US" sz="2000" i="0" kern="0" baseline="-25000" dirty="0" smtClean="0">
                <a:solidFill>
                  <a:srgbClr val="0000FF"/>
                </a:solidFill>
              </a:rPr>
              <a:t>2</a:t>
            </a:r>
            <a:r>
              <a:rPr lang="en-US" altLang="en-US" sz="2000" i="0" kern="0" dirty="0" smtClean="0">
                <a:solidFill>
                  <a:srgbClr val="0000FF"/>
                </a:solidFill>
              </a:rPr>
              <a:t>SiO</a:t>
            </a:r>
            <a:r>
              <a:rPr lang="en-US" altLang="en-US" sz="2000" i="0" kern="0" baseline="-25000" dirty="0" smtClean="0">
                <a:solidFill>
                  <a:srgbClr val="0000FF"/>
                </a:solidFill>
              </a:rPr>
              <a:t>4</a:t>
            </a:r>
            <a:r>
              <a:rPr lang="en-US" altLang="en-US" sz="2000" i="0" kern="0" dirty="0" smtClean="0">
                <a:solidFill>
                  <a:srgbClr val="0000FF"/>
                </a:solidFill>
              </a:rPr>
              <a:t>, Mn</a:t>
            </a:r>
            <a:r>
              <a:rPr lang="en-US" altLang="en-US" sz="2000" i="0" kern="0" baseline="-25000" dirty="0" smtClean="0">
                <a:solidFill>
                  <a:srgbClr val="0000FF"/>
                </a:solidFill>
              </a:rPr>
              <a:t>2</a:t>
            </a:r>
            <a:r>
              <a:rPr lang="en-US" altLang="en-US" sz="2000" i="0" kern="0" dirty="0" smtClean="0">
                <a:solidFill>
                  <a:srgbClr val="0000FF"/>
                </a:solidFill>
              </a:rPr>
              <a:t>SiO</a:t>
            </a:r>
            <a:r>
              <a:rPr lang="en-US" altLang="en-US" sz="2000" i="0" kern="0" baseline="-25000" dirty="0" smtClean="0">
                <a:solidFill>
                  <a:srgbClr val="0000FF"/>
                </a:solidFill>
              </a:rPr>
              <a:t>4 </a:t>
            </a:r>
            <a:r>
              <a:rPr lang="en-US" altLang="en-US" sz="2000" i="0" kern="0" dirty="0" smtClean="0">
                <a:solidFill>
                  <a:srgbClr val="0000FF"/>
                </a:solidFill>
              </a:rPr>
              <a:t>, Pb</a:t>
            </a:r>
            <a:r>
              <a:rPr lang="en-US" altLang="en-US" sz="2000" i="0" kern="0" baseline="-25000" dirty="0" smtClean="0">
                <a:solidFill>
                  <a:srgbClr val="0000FF"/>
                </a:solidFill>
              </a:rPr>
              <a:t>2</a:t>
            </a:r>
            <a:r>
              <a:rPr lang="en-US" altLang="en-US" sz="2000" i="0" kern="0" dirty="0" smtClean="0">
                <a:solidFill>
                  <a:srgbClr val="0000FF"/>
                </a:solidFill>
              </a:rPr>
              <a:t>SiO</a:t>
            </a:r>
            <a:r>
              <a:rPr lang="en-US" altLang="en-US" sz="2000" i="0" kern="0" baseline="-25000" dirty="0" smtClean="0">
                <a:solidFill>
                  <a:srgbClr val="0000FF"/>
                </a:solidFill>
              </a:rPr>
              <a:t>4 </a:t>
            </a:r>
            <a:r>
              <a:rPr lang="en-US" altLang="en-US" sz="2000" i="0" kern="0" dirty="0" smtClean="0">
                <a:solidFill>
                  <a:srgbClr val="0000FF"/>
                </a:solidFill>
              </a:rPr>
              <a:t>, Zn</a:t>
            </a:r>
            <a:r>
              <a:rPr lang="en-US" altLang="en-US" sz="2000" i="0" kern="0" baseline="-25000" dirty="0" smtClean="0">
                <a:solidFill>
                  <a:srgbClr val="0000FF"/>
                </a:solidFill>
              </a:rPr>
              <a:t>2</a:t>
            </a:r>
            <a:r>
              <a:rPr lang="en-US" altLang="en-US" sz="2000" i="0" kern="0" dirty="0" smtClean="0">
                <a:solidFill>
                  <a:srgbClr val="0000FF"/>
                </a:solidFill>
              </a:rPr>
              <a:t>SiO</a:t>
            </a:r>
            <a:r>
              <a:rPr lang="en-US" altLang="en-US" sz="2000" i="0" kern="0" baseline="-25000" dirty="0" smtClean="0">
                <a:solidFill>
                  <a:srgbClr val="0000FF"/>
                </a:solidFill>
              </a:rPr>
              <a:t>4</a:t>
            </a:r>
            <a:r>
              <a:rPr lang="en-US" altLang="en-US" sz="2000" i="0" kern="0" dirty="0" smtClean="0">
                <a:solidFill>
                  <a:srgbClr val="0000FF"/>
                </a:solidFill>
              </a:rPr>
              <a:t>)</a:t>
            </a:r>
            <a:endParaRPr lang="en-US" altLang="en-US" sz="2000" b="0" i="0" kern="0" dirty="0" smtClean="0">
              <a:solidFill>
                <a:srgbClr val="0000FF"/>
              </a:solidFill>
            </a:endParaRPr>
          </a:p>
          <a:p>
            <a:pPr marL="0" indent="0">
              <a:lnSpc>
                <a:spcPct val="90000"/>
              </a:lnSpc>
              <a:buSzPct val="90000"/>
              <a:buNone/>
              <a:defRPr/>
            </a:pPr>
            <a:r>
              <a:rPr lang="en-US" altLang="en-US" sz="2400" i="0" kern="0" dirty="0" err="1" smtClean="0"/>
              <a:t>Wollastonite</a:t>
            </a:r>
            <a:r>
              <a:rPr lang="en-US" altLang="en-US" sz="2400" b="0" i="0" kern="0" dirty="0" smtClean="0"/>
              <a:t>	</a:t>
            </a:r>
            <a:r>
              <a:rPr lang="en-US" altLang="en-US" sz="2000" i="0" kern="0" dirty="0" smtClean="0">
                <a:solidFill>
                  <a:srgbClr val="0000FF"/>
                </a:solidFill>
              </a:rPr>
              <a:t>CaSiO</a:t>
            </a:r>
            <a:r>
              <a:rPr lang="en-US" altLang="en-US" sz="2000" i="0" kern="0" baseline="-25000" dirty="0" smtClean="0">
                <a:solidFill>
                  <a:srgbClr val="0000FF"/>
                </a:solidFill>
              </a:rPr>
              <a:t>3 </a:t>
            </a:r>
            <a:r>
              <a:rPr lang="en-US" altLang="en-US" sz="2000" i="0" kern="0" dirty="0" smtClean="0">
                <a:solidFill>
                  <a:srgbClr val="0000FF"/>
                </a:solidFill>
              </a:rPr>
              <a:t>( + FeSiO</a:t>
            </a:r>
            <a:r>
              <a:rPr lang="en-US" altLang="en-US" sz="2000" i="0" kern="0" baseline="-25000" dirty="0" smtClean="0">
                <a:solidFill>
                  <a:srgbClr val="0000FF"/>
                </a:solidFill>
              </a:rPr>
              <a:t>3</a:t>
            </a:r>
            <a:r>
              <a:rPr lang="en-US" altLang="en-US" sz="2000" i="0" kern="0" dirty="0" smtClean="0">
                <a:solidFill>
                  <a:srgbClr val="0000FF"/>
                </a:solidFill>
              </a:rPr>
              <a:t>, MgSiO</a:t>
            </a:r>
            <a:r>
              <a:rPr lang="en-US" altLang="en-US" sz="2000" i="0" kern="0" baseline="-25000" dirty="0" smtClean="0">
                <a:solidFill>
                  <a:srgbClr val="0000FF"/>
                </a:solidFill>
              </a:rPr>
              <a:t>3</a:t>
            </a:r>
            <a:r>
              <a:rPr lang="en-US" altLang="en-US" sz="2000" i="0" kern="0" dirty="0" smtClean="0">
                <a:solidFill>
                  <a:srgbClr val="0000FF"/>
                </a:solidFill>
              </a:rPr>
              <a:t>, MnSiO</a:t>
            </a:r>
            <a:r>
              <a:rPr lang="en-US" altLang="en-US" sz="2000" i="0" kern="0" baseline="-25000" dirty="0" smtClean="0">
                <a:solidFill>
                  <a:srgbClr val="0000FF"/>
                </a:solidFill>
              </a:rPr>
              <a:t>3</a:t>
            </a:r>
            <a:r>
              <a:rPr lang="en-US" altLang="en-US" sz="2000" i="0" kern="0" dirty="0" smtClean="0">
                <a:solidFill>
                  <a:srgbClr val="0000FF"/>
                </a:solidFill>
              </a:rPr>
              <a:t>)</a:t>
            </a:r>
          </a:p>
          <a:p>
            <a:pPr marL="0" indent="0">
              <a:lnSpc>
                <a:spcPct val="90000"/>
              </a:lnSpc>
              <a:buSzPct val="90000"/>
              <a:buNone/>
              <a:defRPr/>
            </a:pPr>
            <a:r>
              <a:rPr lang="en-US" altLang="en-US" sz="2400" i="0" kern="0" dirty="0" smtClean="0"/>
              <a:t>Corundum</a:t>
            </a:r>
            <a:r>
              <a:rPr lang="en-US" altLang="en-US" sz="2000" i="0" kern="0" dirty="0" smtClean="0"/>
              <a:t>	</a:t>
            </a:r>
            <a:r>
              <a:rPr lang="en-US" altLang="en-US" sz="2000" i="0" kern="0" dirty="0" smtClean="0">
                <a:solidFill>
                  <a:srgbClr val="0000FF"/>
                </a:solidFill>
              </a:rPr>
              <a:t>Al</a:t>
            </a:r>
            <a:r>
              <a:rPr lang="en-US" altLang="en-US" sz="2000" i="0" kern="0" baseline="-25000" dirty="0" smtClean="0">
                <a:solidFill>
                  <a:srgbClr val="0000FF"/>
                </a:solidFill>
              </a:rPr>
              <a:t>2</a:t>
            </a:r>
            <a:r>
              <a:rPr lang="en-US" altLang="en-US" sz="2000" i="0" kern="0" dirty="0" smtClean="0">
                <a:solidFill>
                  <a:srgbClr val="0000FF"/>
                </a:solidFill>
              </a:rPr>
              <a:t>O</a:t>
            </a:r>
            <a:r>
              <a:rPr lang="en-US" altLang="en-US" sz="2000" i="0" kern="0" baseline="-25000" dirty="0" smtClean="0">
                <a:solidFill>
                  <a:srgbClr val="0000FF"/>
                </a:solidFill>
              </a:rPr>
              <a:t>3 </a:t>
            </a:r>
            <a:r>
              <a:rPr lang="en-US" altLang="en-US" sz="2000" i="0" kern="0" dirty="0" smtClean="0">
                <a:solidFill>
                  <a:srgbClr val="0000FF"/>
                </a:solidFill>
              </a:rPr>
              <a:t>- Cr</a:t>
            </a:r>
            <a:r>
              <a:rPr lang="en-US" altLang="en-US" sz="2000" i="0" kern="0" baseline="-25000" dirty="0" smtClean="0">
                <a:solidFill>
                  <a:srgbClr val="0000FF"/>
                </a:solidFill>
              </a:rPr>
              <a:t>2</a:t>
            </a:r>
            <a:r>
              <a:rPr lang="en-US" altLang="en-US" sz="2000" i="0" kern="0" dirty="0" smtClean="0">
                <a:solidFill>
                  <a:srgbClr val="0000FF"/>
                </a:solidFill>
              </a:rPr>
              <a:t>O</a:t>
            </a:r>
            <a:r>
              <a:rPr lang="en-US" altLang="en-US" sz="2000" i="0" kern="0" baseline="-25000" dirty="0" smtClean="0">
                <a:solidFill>
                  <a:srgbClr val="0000FF"/>
                </a:solidFill>
              </a:rPr>
              <a:t>3 </a:t>
            </a:r>
            <a:r>
              <a:rPr lang="en-US" altLang="en-US" sz="2000" i="0" kern="0" dirty="0" smtClean="0">
                <a:solidFill>
                  <a:srgbClr val="0000FF"/>
                </a:solidFill>
              </a:rPr>
              <a:t>- Fe</a:t>
            </a:r>
            <a:r>
              <a:rPr lang="en-US" altLang="en-US" sz="2000" i="0" kern="0" baseline="-25000" dirty="0" smtClean="0">
                <a:solidFill>
                  <a:srgbClr val="0000FF"/>
                </a:solidFill>
              </a:rPr>
              <a:t>2</a:t>
            </a:r>
            <a:r>
              <a:rPr lang="en-US" altLang="en-US" sz="2000" i="0" kern="0" dirty="0" smtClean="0">
                <a:solidFill>
                  <a:srgbClr val="0000FF"/>
                </a:solidFill>
              </a:rPr>
              <a:t>O</a:t>
            </a:r>
            <a:r>
              <a:rPr lang="en-US" altLang="en-US" sz="2000" i="0" kern="0" baseline="-25000" dirty="0" smtClean="0">
                <a:solidFill>
                  <a:srgbClr val="0000FF"/>
                </a:solidFill>
              </a:rPr>
              <a:t>3 </a:t>
            </a:r>
            <a:endParaRPr lang="en-US" altLang="en-US" sz="2000" i="0" kern="0" dirty="0" smtClean="0">
              <a:solidFill>
                <a:srgbClr val="0000FF"/>
              </a:solidFill>
            </a:endParaRPr>
          </a:p>
          <a:p>
            <a:pPr marL="188913" indent="-188913">
              <a:lnSpc>
                <a:spcPct val="90000"/>
              </a:lnSpc>
              <a:buSzPct val="90000"/>
              <a:buFont typeface="Arial" panose="020B0604020202020204" pitchFamily="34" charset="0"/>
              <a:buNone/>
              <a:defRPr/>
            </a:pPr>
            <a:r>
              <a:rPr lang="en-US" altLang="en-US" sz="2400" b="0" kern="0" dirty="0" smtClean="0">
                <a:latin typeface="Arial Narrow" panose="020B0606020202030204" pitchFamily="34" charset="0"/>
              </a:rPr>
              <a:t>.</a:t>
            </a:r>
            <a:endParaRPr lang="en-US" altLang="en-US" sz="2400" b="0" kern="0" dirty="0">
              <a:latin typeface="Arial Narrow" panose="020B0606020202030204" pitchFamily="34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919478" y="139323"/>
            <a:ext cx="8045135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>
              <a:spcAft>
                <a:spcPct val="10000"/>
              </a:spcAft>
              <a:buClr>
                <a:schemeClr val="accent2"/>
              </a:buClr>
              <a:buSzPct val="80000"/>
            </a:pPr>
            <a:r>
              <a:rPr lang="en-AU" altLang="en-AU" sz="2800" i="0" dirty="0" smtClean="0">
                <a:solidFill>
                  <a:srgbClr val="0000FF"/>
                </a:solidFill>
                <a:cs typeface="Arial" panose="020B0604020202020204" pitchFamily="34" charset="0"/>
              </a:rPr>
              <a:t>THERMODYNAMIC DATABASES - </a:t>
            </a:r>
            <a:r>
              <a:rPr lang="en-US" altLang="ja-JP" sz="2800" dirty="0" smtClean="0">
                <a:solidFill>
                  <a:srgbClr val="0000CC"/>
                </a:solidFill>
                <a:ea typeface="MS Mincho" panose="02020609040205080304" pitchFamily="49" charset="-128"/>
                <a:cs typeface="Times New Roman" panose="02020603050405020304" pitchFamily="18" charset="0"/>
              </a:rPr>
              <a:t>Advanced </a:t>
            </a:r>
            <a:r>
              <a:rPr lang="en-US" altLang="ja-JP" sz="2800" dirty="0">
                <a:solidFill>
                  <a:srgbClr val="0000CC"/>
                </a:solidFill>
                <a:ea typeface="MS Mincho" panose="02020609040205080304" pitchFamily="49" charset="-128"/>
                <a:cs typeface="Times New Roman" panose="02020603050405020304" pitchFamily="18" charset="0"/>
              </a:rPr>
              <a:t>thermodynamic models </a:t>
            </a:r>
            <a:r>
              <a:rPr lang="en-US" altLang="ja-JP" sz="2800" dirty="0" smtClean="0">
                <a:solidFill>
                  <a:srgbClr val="0000CC"/>
                </a:solidFill>
                <a:ea typeface="MS Mincho" panose="02020609040205080304" pitchFamily="49" charset="-128"/>
                <a:cs typeface="Times New Roman" panose="02020603050405020304" pitchFamily="18" charset="0"/>
              </a:rPr>
              <a:t>/ </a:t>
            </a:r>
            <a:r>
              <a:rPr lang="en-US" altLang="ja-JP" sz="2800" dirty="0">
                <a:solidFill>
                  <a:srgbClr val="0000CC"/>
                </a:solidFill>
                <a:ea typeface="MS Mincho" panose="02020609040205080304" pitchFamily="49" charset="-128"/>
                <a:cs typeface="Times New Roman" panose="02020603050405020304" pitchFamily="18" charset="0"/>
              </a:rPr>
              <a:t>self consistent </a:t>
            </a:r>
            <a:r>
              <a:rPr lang="en-US" altLang="ja-JP" sz="2800" dirty="0" smtClean="0">
                <a:solidFill>
                  <a:srgbClr val="0000CC"/>
                </a:solidFill>
                <a:ea typeface="MS Mincho" panose="02020609040205080304" pitchFamily="49" charset="-128"/>
                <a:cs typeface="Times New Roman" panose="02020603050405020304" pitchFamily="18" charset="0"/>
              </a:rPr>
              <a:t>databases</a:t>
            </a:r>
            <a:endParaRPr lang="en-AU" altLang="en-AU" sz="2800" i="0" u="sng" dirty="0">
              <a:solidFill>
                <a:srgbClr val="0000FF"/>
              </a:solidFill>
              <a:cs typeface="Arial" panose="020B0604020202020204" pitchFamily="34" charset="0"/>
            </a:endParaRPr>
          </a:p>
        </p:txBody>
      </p:sp>
      <p:sp>
        <p:nvSpPr>
          <p:cNvPr id="15" name="Rectangle 3"/>
          <p:cNvSpPr txBox="1">
            <a:spLocks noChangeArrowheads="1"/>
          </p:cNvSpPr>
          <p:nvPr/>
        </p:nvSpPr>
        <p:spPr>
          <a:xfrm>
            <a:off x="344488" y="3705192"/>
            <a:ext cx="8799512" cy="2794611"/>
          </a:xfrm>
          <a:prstGeom prst="rect">
            <a:avLst/>
          </a:prstGeom>
          <a:ln w="12700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lnSpc>
                <a:spcPct val="90000"/>
              </a:lnSpc>
              <a:buSzPct val="90000"/>
              <a:buNone/>
              <a:defRPr/>
            </a:pPr>
            <a:r>
              <a:rPr lang="en-US" altLang="en-US" sz="2400" i="0" kern="0" dirty="0" smtClean="0"/>
              <a:t>Pyroxenes</a:t>
            </a:r>
            <a:r>
              <a:rPr lang="en-US" altLang="en-US" sz="2400" b="0" i="0" kern="0" dirty="0" smtClean="0"/>
              <a:t>	</a:t>
            </a:r>
            <a:r>
              <a:rPr lang="en-US" altLang="en-US" sz="2000" i="0" kern="0" dirty="0" smtClean="0">
                <a:solidFill>
                  <a:srgbClr val="0000FF"/>
                </a:solidFill>
              </a:rPr>
              <a:t>(Ca, Fe</a:t>
            </a:r>
            <a:r>
              <a:rPr lang="en-US" altLang="en-US" sz="2000" i="0" kern="0" baseline="30000" dirty="0" smtClean="0">
                <a:solidFill>
                  <a:srgbClr val="0000FF"/>
                </a:solidFill>
              </a:rPr>
              <a:t>2+</a:t>
            </a:r>
            <a:r>
              <a:rPr lang="en-US" altLang="en-US" sz="2000" i="0" kern="0" dirty="0" smtClean="0">
                <a:solidFill>
                  <a:srgbClr val="0000FF"/>
                </a:solidFill>
              </a:rPr>
              <a:t>, Mg)</a:t>
            </a:r>
            <a:r>
              <a:rPr lang="en-US" altLang="en-US" sz="2000" i="0" kern="0" baseline="60000" dirty="0" smtClean="0">
                <a:solidFill>
                  <a:srgbClr val="0000FF"/>
                </a:solidFill>
              </a:rPr>
              <a:t>M</a:t>
            </a:r>
            <a:r>
              <a:rPr lang="en-US" altLang="en-US" sz="2000" i="0" kern="0" baseline="44000" dirty="0" smtClean="0">
                <a:solidFill>
                  <a:srgbClr val="0000FF"/>
                </a:solidFill>
              </a:rPr>
              <a:t>2</a:t>
            </a:r>
            <a:r>
              <a:rPr lang="en-US" altLang="en-US" sz="2000" i="0" kern="0" dirty="0" smtClean="0">
                <a:solidFill>
                  <a:srgbClr val="0000FF"/>
                </a:solidFill>
              </a:rPr>
              <a:t> (Fe</a:t>
            </a:r>
            <a:r>
              <a:rPr lang="en-US" altLang="en-US" sz="2000" i="0" kern="0" baseline="30000" dirty="0" smtClean="0">
                <a:solidFill>
                  <a:srgbClr val="0000FF"/>
                </a:solidFill>
              </a:rPr>
              <a:t>2+</a:t>
            </a:r>
            <a:r>
              <a:rPr lang="en-US" altLang="en-US" sz="2000" i="0" kern="0" dirty="0" smtClean="0">
                <a:solidFill>
                  <a:srgbClr val="0000FF"/>
                </a:solidFill>
              </a:rPr>
              <a:t>, Fe</a:t>
            </a:r>
            <a:r>
              <a:rPr lang="en-US" altLang="en-US" sz="2000" i="0" kern="0" baseline="30000" dirty="0" smtClean="0">
                <a:solidFill>
                  <a:srgbClr val="0000FF"/>
                </a:solidFill>
              </a:rPr>
              <a:t>3+</a:t>
            </a:r>
            <a:r>
              <a:rPr lang="en-US" altLang="en-US" sz="2000" i="0" kern="0" dirty="0" smtClean="0">
                <a:solidFill>
                  <a:srgbClr val="0000FF"/>
                </a:solidFill>
              </a:rPr>
              <a:t>, Mg, Al )</a:t>
            </a:r>
            <a:r>
              <a:rPr lang="en-US" altLang="en-US" sz="2000" i="0" kern="0" baseline="60000" dirty="0" smtClean="0">
                <a:solidFill>
                  <a:srgbClr val="0000FF"/>
                </a:solidFill>
              </a:rPr>
              <a:t>M</a:t>
            </a:r>
            <a:r>
              <a:rPr lang="en-US" altLang="en-US" sz="2000" i="0" kern="0" baseline="44000" dirty="0" smtClean="0">
                <a:solidFill>
                  <a:srgbClr val="0000FF"/>
                </a:solidFill>
              </a:rPr>
              <a:t>1</a:t>
            </a:r>
            <a:r>
              <a:rPr lang="en-US" altLang="en-US" sz="2000" i="0" kern="0" dirty="0" smtClean="0">
                <a:solidFill>
                  <a:srgbClr val="0000FF"/>
                </a:solidFill>
              </a:rPr>
              <a:t> (Fe</a:t>
            </a:r>
            <a:r>
              <a:rPr lang="en-US" altLang="en-US" sz="2000" i="0" kern="0" baseline="30000" dirty="0" smtClean="0">
                <a:solidFill>
                  <a:srgbClr val="0000FF"/>
                </a:solidFill>
              </a:rPr>
              <a:t>3+</a:t>
            </a:r>
            <a:r>
              <a:rPr lang="en-US" altLang="en-US" sz="2000" i="0" kern="0" dirty="0" smtClean="0">
                <a:solidFill>
                  <a:srgbClr val="0000FF"/>
                </a:solidFill>
              </a:rPr>
              <a:t>, Al, Si)</a:t>
            </a:r>
            <a:r>
              <a:rPr lang="en-US" altLang="en-US" sz="2000" i="0" kern="0" baseline="30000" dirty="0" smtClean="0">
                <a:solidFill>
                  <a:srgbClr val="0000FF"/>
                </a:solidFill>
              </a:rPr>
              <a:t>B</a:t>
            </a:r>
            <a:r>
              <a:rPr lang="en-US" altLang="en-US" sz="2000" i="0" kern="0" dirty="0" smtClean="0">
                <a:solidFill>
                  <a:srgbClr val="0000FF"/>
                </a:solidFill>
              </a:rPr>
              <a:t> </a:t>
            </a:r>
            <a:r>
              <a:rPr lang="en-US" altLang="en-US" sz="2000" i="0" kern="0" dirty="0" err="1" smtClean="0">
                <a:solidFill>
                  <a:srgbClr val="0000FF"/>
                </a:solidFill>
              </a:rPr>
              <a:t>Si</a:t>
            </a:r>
            <a:r>
              <a:rPr lang="en-US" altLang="en-US" sz="2000" i="0" kern="0" baseline="30000" dirty="0" err="1" smtClean="0">
                <a:solidFill>
                  <a:srgbClr val="0000FF"/>
                </a:solidFill>
              </a:rPr>
              <a:t>A</a:t>
            </a:r>
            <a:r>
              <a:rPr lang="en-US" altLang="en-US" sz="2000" i="0" kern="0" dirty="0" smtClean="0">
                <a:solidFill>
                  <a:srgbClr val="0000FF"/>
                </a:solidFill>
              </a:rPr>
              <a:t> O</a:t>
            </a:r>
            <a:r>
              <a:rPr lang="en-US" altLang="en-US" sz="2000" i="0" kern="0" baseline="-25000" dirty="0" smtClean="0">
                <a:solidFill>
                  <a:srgbClr val="0000FF"/>
                </a:solidFill>
              </a:rPr>
              <a:t>6</a:t>
            </a:r>
            <a:endParaRPr lang="en-US" altLang="en-US" sz="2000" i="0" kern="0" dirty="0" smtClean="0">
              <a:solidFill>
                <a:srgbClr val="0000FF"/>
              </a:solidFill>
            </a:endParaRPr>
          </a:p>
          <a:p>
            <a:pPr marL="0" indent="0">
              <a:lnSpc>
                <a:spcPct val="90000"/>
              </a:lnSpc>
              <a:buSzPct val="90000"/>
              <a:buNone/>
              <a:defRPr/>
            </a:pPr>
            <a:r>
              <a:rPr lang="en-US" altLang="en-US" sz="2400" i="0" kern="0" dirty="0" smtClean="0"/>
              <a:t>Monoxide</a:t>
            </a:r>
            <a:r>
              <a:rPr lang="en-US" altLang="en-US" sz="2400" b="0" i="0" kern="0" dirty="0" smtClean="0"/>
              <a:t> 	</a:t>
            </a:r>
            <a:r>
              <a:rPr lang="en-US" altLang="en-US" sz="2000" i="0" kern="0" dirty="0" err="1" smtClean="0">
                <a:solidFill>
                  <a:srgbClr val="0000FF"/>
                </a:solidFill>
              </a:rPr>
              <a:t>CaO</a:t>
            </a:r>
            <a:r>
              <a:rPr lang="en-US" altLang="en-US" sz="2000" i="0" kern="0" dirty="0" smtClean="0">
                <a:solidFill>
                  <a:srgbClr val="0000FF"/>
                </a:solidFill>
              </a:rPr>
              <a:t> - </a:t>
            </a:r>
            <a:r>
              <a:rPr lang="en-US" altLang="en-US" sz="2000" i="0" kern="0" dirty="0" err="1" smtClean="0">
                <a:solidFill>
                  <a:srgbClr val="0000FF"/>
                </a:solidFill>
              </a:rPr>
              <a:t>MgO</a:t>
            </a:r>
            <a:r>
              <a:rPr lang="en-US" altLang="en-US" sz="2000" i="0" kern="0" dirty="0" smtClean="0">
                <a:solidFill>
                  <a:srgbClr val="0000FF"/>
                </a:solidFill>
              </a:rPr>
              <a:t> - </a:t>
            </a:r>
            <a:r>
              <a:rPr lang="en-US" altLang="en-US" sz="2000" i="0" kern="0" dirty="0" err="1" smtClean="0">
                <a:solidFill>
                  <a:srgbClr val="0000FF"/>
                </a:solidFill>
              </a:rPr>
              <a:t>MnO</a:t>
            </a:r>
            <a:r>
              <a:rPr lang="en-US" altLang="en-US" sz="2000" i="0" kern="0" dirty="0" smtClean="0">
                <a:solidFill>
                  <a:srgbClr val="0000FF"/>
                </a:solidFill>
              </a:rPr>
              <a:t> - </a:t>
            </a:r>
            <a:r>
              <a:rPr lang="en-US" altLang="en-US" sz="2000" i="0" kern="0" dirty="0" err="1" smtClean="0">
                <a:solidFill>
                  <a:srgbClr val="0000FF"/>
                </a:solidFill>
              </a:rPr>
              <a:t>CoO</a:t>
            </a:r>
            <a:r>
              <a:rPr lang="en-US" altLang="en-US" sz="2000" i="0" kern="0" dirty="0" smtClean="0">
                <a:solidFill>
                  <a:srgbClr val="0000FF"/>
                </a:solidFill>
              </a:rPr>
              <a:t> - </a:t>
            </a:r>
            <a:r>
              <a:rPr lang="en-US" altLang="en-US" sz="2000" i="0" kern="0" dirty="0" err="1" smtClean="0">
                <a:solidFill>
                  <a:srgbClr val="0000FF"/>
                </a:solidFill>
              </a:rPr>
              <a:t>NiO</a:t>
            </a:r>
            <a:r>
              <a:rPr lang="en-US" altLang="en-US" sz="2000" i="0" kern="0" dirty="0" smtClean="0">
                <a:solidFill>
                  <a:srgbClr val="0000FF"/>
                </a:solidFill>
              </a:rPr>
              <a:t> - </a:t>
            </a:r>
            <a:r>
              <a:rPr lang="en-US" altLang="en-US" sz="2000" i="0" kern="0" dirty="0" err="1" smtClean="0">
                <a:solidFill>
                  <a:srgbClr val="0000FF"/>
                </a:solidFill>
              </a:rPr>
              <a:t>FeO</a:t>
            </a:r>
            <a:r>
              <a:rPr lang="en-US" altLang="en-US" sz="2000" i="0" kern="0" dirty="0" smtClean="0">
                <a:solidFill>
                  <a:srgbClr val="0000FF"/>
                </a:solidFill>
              </a:rPr>
              <a:t> </a:t>
            </a:r>
          </a:p>
          <a:p>
            <a:pPr marL="188913" indent="-188913">
              <a:lnSpc>
                <a:spcPct val="90000"/>
              </a:lnSpc>
              <a:buFontTx/>
              <a:buNone/>
              <a:defRPr/>
            </a:pPr>
            <a:r>
              <a:rPr lang="en-US" altLang="en-US" sz="2000" i="0" kern="0" dirty="0" smtClean="0">
                <a:solidFill>
                  <a:srgbClr val="0000FF"/>
                </a:solidFill>
              </a:rPr>
              <a:t>			(+ Fe</a:t>
            </a:r>
            <a:r>
              <a:rPr lang="en-US" altLang="en-US" sz="2000" i="0" kern="0" baseline="-25000" dirty="0" smtClean="0">
                <a:solidFill>
                  <a:srgbClr val="0000FF"/>
                </a:solidFill>
              </a:rPr>
              <a:t>2</a:t>
            </a:r>
            <a:r>
              <a:rPr lang="en-US" altLang="en-US" sz="2000" i="0" kern="0" dirty="0" smtClean="0">
                <a:solidFill>
                  <a:srgbClr val="0000FF"/>
                </a:solidFill>
              </a:rPr>
              <a:t>O</a:t>
            </a:r>
            <a:r>
              <a:rPr lang="en-US" altLang="en-US" sz="2000" i="0" kern="0" baseline="-25000" dirty="0" smtClean="0">
                <a:solidFill>
                  <a:srgbClr val="0000FF"/>
                </a:solidFill>
              </a:rPr>
              <a:t>3 </a:t>
            </a:r>
            <a:r>
              <a:rPr lang="en-US" altLang="en-US" sz="2000" i="0" kern="0" dirty="0" smtClean="0">
                <a:solidFill>
                  <a:srgbClr val="0000FF"/>
                </a:solidFill>
              </a:rPr>
              <a:t>- Al</a:t>
            </a:r>
            <a:r>
              <a:rPr lang="en-US" altLang="en-US" sz="2000" i="0" kern="0" baseline="-25000" dirty="0" smtClean="0">
                <a:solidFill>
                  <a:srgbClr val="0000FF"/>
                </a:solidFill>
              </a:rPr>
              <a:t>2</a:t>
            </a:r>
            <a:r>
              <a:rPr lang="en-US" altLang="en-US" sz="2000" i="0" kern="0" dirty="0" smtClean="0">
                <a:solidFill>
                  <a:srgbClr val="0000FF"/>
                </a:solidFill>
              </a:rPr>
              <a:t>O</a:t>
            </a:r>
            <a:r>
              <a:rPr lang="en-US" altLang="en-US" sz="2000" i="0" kern="0" baseline="-25000" dirty="0" smtClean="0">
                <a:solidFill>
                  <a:srgbClr val="0000FF"/>
                </a:solidFill>
              </a:rPr>
              <a:t>3 </a:t>
            </a:r>
            <a:r>
              <a:rPr lang="en-US" altLang="en-US" sz="2000" i="0" kern="0" dirty="0" smtClean="0">
                <a:solidFill>
                  <a:srgbClr val="0000FF"/>
                </a:solidFill>
              </a:rPr>
              <a:t>- </a:t>
            </a:r>
            <a:r>
              <a:rPr lang="en-US" altLang="en-US" sz="2000" i="0" kern="0" dirty="0" err="1" smtClean="0">
                <a:solidFill>
                  <a:srgbClr val="0000FF"/>
                </a:solidFill>
              </a:rPr>
              <a:t>ZnO</a:t>
            </a:r>
            <a:r>
              <a:rPr lang="en-US" altLang="en-US" sz="2000" i="0" kern="0" dirty="0" smtClean="0">
                <a:solidFill>
                  <a:srgbClr val="0000FF"/>
                </a:solidFill>
              </a:rPr>
              <a:t> - Cr</a:t>
            </a:r>
            <a:r>
              <a:rPr lang="en-US" altLang="en-US" sz="2000" i="0" kern="0" baseline="-25000" dirty="0" smtClean="0">
                <a:solidFill>
                  <a:srgbClr val="0000FF"/>
                </a:solidFill>
              </a:rPr>
              <a:t>2</a:t>
            </a:r>
            <a:r>
              <a:rPr lang="en-US" altLang="en-US" sz="2000" i="0" kern="0" dirty="0" smtClean="0">
                <a:solidFill>
                  <a:srgbClr val="0000FF"/>
                </a:solidFill>
              </a:rPr>
              <a:t>O</a:t>
            </a:r>
            <a:r>
              <a:rPr lang="en-US" altLang="en-US" sz="2000" i="0" kern="0" baseline="-25000" dirty="0" smtClean="0">
                <a:solidFill>
                  <a:srgbClr val="0000FF"/>
                </a:solidFill>
              </a:rPr>
              <a:t>3</a:t>
            </a:r>
            <a:r>
              <a:rPr lang="en-US" altLang="en-US" sz="2000" i="0" kern="0" dirty="0" smtClean="0">
                <a:solidFill>
                  <a:srgbClr val="0000FF"/>
                </a:solidFill>
              </a:rPr>
              <a:t>)</a:t>
            </a:r>
          </a:p>
          <a:p>
            <a:pPr marL="0" indent="0">
              <a:lnSpc>
                <a:spcPct val="90000"/>
              </a:lnSpc>
              <a:buSzPct val="90000"/>
              <a:buNone/>
              <a:defRPr/>
            </a:pPr>
            <a:r>
              <a:rPr lang="en-US" altLang="en-US" sz="2400" i="0" kern="0" dirty="0" smtClean="0"/>
              <a:t>a-Ca</a:t>
            </a:r>
            <a:r>
              <a:rPr lang="en-US" altLang="en-US" sz="2400" i="0" kern="0" baseline="-25000" dirty="0" smtClean="0"/>
              <a:t>2</a:t>
            </a:r>
            <a:r>
              <a:rPr lang="en-US" altLang="en-US" sz="2400" i="0" kern="0" dirty="0" smtClean="0"/>
              <a:t>SiO</a:t>
            </a:r>
            <a:r>
              <a:rPr lang="en-US" altLang="en-US" sz="2400" i="0" kern="0" baseline="-25000" dirty="0" smtClean="0"/>
              <a:t>4</a:t>
            </a:r>
            <a:r>
              <a:rPr lang="en-US" altLang="en-US" sz="2000" i="0" kern="0" dirty="0" smtClean="0">
                <a:solidFill>
                  <a:schemeClr val="accent2"/>
                </a:solidFill>
              </a:rPr>
              <a:t>	</a:t>
            </a:r>
            <a:r>
              <a:rPr lang="en-US" altLang="en-US" sz="2000" i="0" kern="0" dirty="0" smtClean="0">
                <a:solidFill>
                  <a:srgbClr val="0000FF"/>
                </a:solidFill>
              </a:rPr>
              <a:t>a-Ca</a:t>
            </a:r>
            <a:r>
              <a:rPr lang="en-US" altLang="en-US" sz="2000" i="0" kern="0" baseline="-25000" dirty="0" smtClean="0">
                <a:solidFill>
                  <a:srgbClr val="0000FF"/>
                </a:solidFill>
              </a:rPr>
              <a:t>2</a:t>
            </a:r>
            <a:r>
              <a:rPr lang="en-US" altLang="en-US" sz="2000" i="0" kern="0" dirty="0" smtClean="0">
                <a:solidFill>
                  <a:srgbClr val="0000FF"/>
                </a:solidFill>
              </a:rPr>
              <a:t>SiO</a:t>
            </a:r>
            <a:r>
              <a:rPr lang="en-US" altLang="en-US" sz="2000" i="0" kern="0" baseline="-25000" dirty="0" smtClean="0">
                <a:solidFill>
                  <a:srgbClr val="0000FF"/>
                </a:solidFill>
              </a:rPr>
              <a:t>4 </a:t>
            </a:r>
            <a:r>
              <a:rPr lang="en-US" altLang="en-US" sz="2000" i="0" kern="0" dirty="0" smtClean="0">
                <a:solidFill>
                  <a:srgbClr val="0000FF"/>
                </a:solidFill>
              </a:rPr>
              <a:t>( + Fe</a:t>
            </a:r>
            <a:r>
              <a:rPr lang="en-US" altLang="en-US" sz="2000" i="0" kern="0" baseline="-25000" dirty="0" smtClean="0">
                <a:solidFill>
                  <a:srgbClr val="0000FF"/>
                </a:solidFill>
              </a:rPr>
              <a:t>2</a:t>
            </a:r>
            <a:r>
              <a:rPr lang="en-US" altLang="en-US" sz="2000" i="0" kern="0" dirty="0" smtClean="0">
                <a:solidFill>
                  <a:srgbClr val="0000FF"/>
                </a:solidFill>
              </a:rPr>
              <a:t>SiO</a:t>
            </a:r>
            <a:r>
              <a:rPr lang="en-US" altLang="en-US" sz="2000" i="0" kern="0" baseline="-25000" dirty="0" smtClean="0">
                <a:solidFill>
                  <a:srgbClr val="0000FF"/>
                </a:solidFill>
              </a:rPr>
              <a:t>4</a:t>
            </a:r>
            <a:r>
              <a:rPr lang="en-US" altLang="en-US" sz="2000" i="0" kern="0" dirty="0" smtClean="0">
                <a:solidFill>
                  <a:srgbClr val="0000FF"/>
                </a:solidFill>
              </a:rPr>
              <a:t>, Mg</a:t>
            </a:r>
            <a:r>
              <a:rPr lang="en-US" altLang="en-US" sz="2000" i="0" kern="0" baseline="-25000" dirty="0" smtClean="0">
                <a:solidFill>
                  <a:srgbClr val="0000FF"/>
                </a:solidFill>
              </a:rPr>
              <a:t>2</a:t>
            </a:r>
            <a:r>
              <a:rPr lang="en-US" altLang="en-US" sz="2000" i="0" kern="0" dirty="0" smtClean="0">
                <a:solidFill>
                  <a:srgbClr val="0000FF"/>
                </a:solidFill>
              </a:rPr>
              <a:t>SiO</a:t>
            </a:r>
            <a:r>
              <a:rPr lang="en-US" altLang="en-US" sz="2000" i="0" kern="0" baseline="-25000" dirty="0" smtClean="0">
                <a:solidFill>
                  <a:srgbClr val="0000FF"/>
                </a:solidFill>
              </a:rPr>
              <a:t>4</a:t>
            </a:r>
            <a:r>
              <a:rPr lang="en-US" altLang="en-US" sz="2000" i="0" kern="0" dirty="0" smtClean="0">
                <a:solidFill>
                  <a:srgbClr val="0000FF"/>
                </a:solidFill>
              </a:rPr>
              <a:t>, Mn</a:t>
            </a:r>
            <a:r>
              <a:rPr lang="en-US" altLang="en-US" sz="2000" i="0" kern="0" baseline="-25000" dirty="0" smtClean="0">
                <a:solidFill>
                  <a:srgbClr val="0000FF"/>
                </a:solidFill>
              </a:rPr>
              <a:t>2</a:t>
            </a:r>
            <a:r>
              <a:rPr lang="en-US" altLang="en-US" sz="2000" i="0" kern="0" dirty="0" smtClean="0">
                <a:solidFill>
                  <a:srgbClr val="0000FF"/>
                </a:solidFill>
              </a:rPr>
              <a:t>SiO</a:t>
            </a:r>
            <a:r>
              <a:rPr lang="en-US" altLang="en-US" sz="2000" i="0" kern="0" baseline="-25000" dirty="0" smtClean="0">
                <a:solidFill>
                  <a:srgbClr val="0000FF"/>
                </a:solidFill>
              </a:rPr>
              <a:t>4</a:t>
            </a:r>
            <a:r>
              <a:rPr lang="en-US" altLang="en-US" sz="2000" i="0" kern="0" dirty="0" smtClean="0">
                <a:solidFill>
                  <a:srgbClr val="0000FF"/>
                </a:solidFill>
              </a:rPr>
              <a:t>)</a:t>
            </a:r>
            <a:r>
              <a:rPr lang="en-US" altLang="en-US" sz="2000" b="0" i="0" kern="0" dirty="0" smtClean="0">
                <a:solidFill>
                  <a:srgbClr val="0000FF"/>
                </a:solidFill>
              </a:rPr>
              <a:t> </a:t>
            </a:r>
          </a:p>
          <a:p>
            <a:pPr marL="0" indent="0">
              <a:lnSpc>
                <a:spcPct val="90000"/>
              </a:lnSpc>
              <a:buSzPct val="90000"/>
              <a:buNone/>
              <a:defRPr/>
            </a:pPr>
            <a:r>
              <a:rPr lang="en-US" altLang="en-US" sz="2400" i="0" kern="0" dirty="0" smtClean="0"/>
              <a:t>a’-Ca</a:t>
            </a:r>
            <a:r>
              <a:rPr lang="en-US" altLang="en-US" sz="2400" i="0" kern="0" baseline="-25000" dirty="0" smtClean="0"/>
              <a:t>2</a:t>
            </a:r>
            <a:r>
              <a:rPr lang="en-US" altLang="en-US" sz="2400" i="0" kern="0" dirty="0" smtClean="0"/>
              <a:t>SiO</a:t>
            </a:r>
            <a:r>
              <a:rPr lang="en-US" altLang="en-US" sz="2400" i="0" kern="0" baseline="-25000" dirty="0" smtClean="0"/>
              <a:t>4</a:t>
            </a:r>
            <a:r>
              <a:rPr lang="en-US" altLang="en-US" sz="2000" i="0" kern="0" dirty="0" smtClean="0">
                <a:solidFill>
                  <a:schemeClr val="accent2"/>
                </a:solidFill>
              </a:rPr>
              <a:t>	</a:t>
            </a:r>
            <a:r>
              <a:rPr lang="en-US" altLang="en-US" sz="2000" i="0" kern="0" dirty="0" smtClean="0">
                <a:solidFill>
                  <a:srgbClr val="0000FF"/>
                </a:solidFill>
              </a:rPr>
              <a:t>a’-Ca</a:t>
            </a:r>
            <a:r>
              <a:rPr lang="en-US" altLang="en-US" sz="2000" i="0" kern="0" baseline="-25000" dirty="0" smtClean="0">
                <a:solidFill>
                  <a:srgbClr val="0000FF"/>
                </a:solidFill>
              </a:rPr>
              <a:t>2</a:t>
            </a:r>
            <a:r>
              <a:rPr lang="en-US" altLang="en-US" sz="2000" i="0" kern="0" dirty="0" smtClean="0">
                <a:solidFill>
                  <a:srgbClr val="0000FF"/>
                </a:solidFill>
              </a:rPr>
              <a:t>SiO</a:t>
            </a:r>
            <a:r>
              <a:rPr lang="en-US" altLang="en-US" sz="2000" i="0" kern="0" baseline="-25000" dirty="0" smtClean="0">
                <a:solidFill>
                  <a:srgbClr val="0000FF"/>
                </a:solidFill>
              </a:rPr>
              <a:t>4 </a:t>
            </a:r>
            <a:r>
              <a:rPr lang="en-US" altLang="en-US" sz="2000" i="0" kern="0" dirty="0" smtClean="0">
                <a:solidFill>
                  <a:srgbClr val="0000FF"/>
                </a:solidFill>
              </a:rPr>
              <a:t>( + Fe</a:t>
            </a:r>
            <a:r>
              <a:rPr lang="en-US" altLang="en-US" sz="2000" i="0" kern="0" baseline="-25000" dirty="0" smtClean="0">
                <a:solidFill>
                  <a:srgbClr val="0000FF"/>
                </a:solidFill>
              </a:rPr>
              <a:t>2</a:t>
            </a:r>
            <a:r>
              <a:rPr lang="en-US" altLang="en-US" sz="2000" i="0" kern="0" dirty="0" smtClean="0">
                <a:solidFill>
                  <a:srgbClr val="0000FF"/>
                </a:solidFill>
              </a:rPr>
              <a:t>SiO</a:t>
            </a:r>
            <a:r>
              <a:rPr lang="en-US" altLang="en-US" sz="2000" i="0" kern="0" baseline="-25000" dirty="0" smtClean="0">
                <a:solidFill>
                  <a:srgbClr val="0000FF"/>
                </a:solidFill>
              </a:rPr>
              <a:t>4</a:t>
            </a:r>
            <a:r>
              <a:rPr lang="en-US" altLang="en-US" sz="2000" i="0" kern="0" dirty="0" smtClean="0">
                <a:solidFill>
                  <a:srgbClr val="0000FF"/>
                </a:solidFill>
              </a:rPr>
              <a:t>, Mg</a:t>
            </a:r>
            <a:r>
              <a:rPr lang="en-US" altLang="en-US" sz="2000" i="0" kern="0" baseline="-25000" dirty="0" smtClean="0">
                <a:solidFill>
                  <a:srgbClr val="0000FF"/>
                </a:solidFill>
              </a:rPr>
              <a:t>2</a:t>
            </a:r>
            <a:r>
              <a:rPr lang="en-US" altLang="en-US" sz="2000" i="0" kern="0" dirty="0" smtClean="0">
                <a:solidFill>
                  <a:srgbClr val="0000FF"/>
                </a:solidFill>
              </a:rPr>
              <a:t>SiO</a:t>
            </a:r>
            <a:r>
              <a:rPr lang="en-US" altLang="en-US" sz="2000" i="0" kern="0" baseline="-25000" dirty="0" smtClean="0">
                <a:solidFill>
                  <a:srgbClr val="0000FF"/>
                </a:solidFill>
              </a:rPr>
              <a:t>4</a:t>
            </a:r>
            <a:r>
              <a:rPr lang="en-US" altLang="en-US" sz="2000" i="0" kern="0" dirty="0" smtClean="0">
                <a:solidFill>
                  <a:srgbClr val="0000FF"/>
                </a:solidFill>
              </a:rPr>
              <a:t>, Mn</a:t>
            </a:r>
            <a:r>
              <a:rPr lang="en-US" altLang="en-US" sz="2000" i="0" kern="0" baseline="-25000" dirty="0" smtClean="0">
                <a:solidFill>
                  <a:srgbClr val="0000FF"/>
                </a:solidFill>
              </a:rPr>
              <a:t>2</a:t>
            </a:r>
            <a:r>
              <a:rPr lang="en-US" altLang="en-US" sz="2000" i="0" kern="0" dirty="0" smtClean="0">
                <a:solidFill>
                  <a:srgbClr val="0000FF"/>
                </a:solidFill>
              </a:rPr>
              <a:t>SiO</a:t>
            </a:r>
            <a:r>
              <a:rPr lang="en-US" altLang="en-US" sz="2000" i="0" kern="0" baseline="-25000" dirty="0" smtClean="0">
                <a:solidFill>
                  <a:srgbClr val="0000FF"/>
                </a:solidFill>
              </a:rPr>
              <a:t>4 </a:t>
            </a:r>
            <a:r>
              <a:rPr lang="en-US" altLang="en-US" sz="2000" i="0" kern="0" dirty="0" smtClean="0">
                <a:solidFill>
                  <a:srgbClr val="0000FF"/>
                </a:solidFill>
              </a:rPr>
              <a:t>, Pb</a:t>
            </a:r>
            <a:r>
              <a:rPr lang="en-US" altLang="en-US" sz="2000" i="0" kern="0" baseline="-25000" dirty="0" smtClean="0">
                <a:solidFill>
                  <a:srgbClr val="0000FF"/>
                </a:solidFill>
              </a:rPr>
              <a:t>2</a:t>
            </a:r>
            <a:r>
              <a:rPr lang="en-US" altLang="en-US" sz="2000" i="0" kern="0" dirty="0" smtClean="0">
                <a:solidFill>
                  <a:srgbClr val="0000FF"/>
                </a:solidFill>
              </a:rPr>
              <a:t>SiO</a:t>
            </a:r>
            <a:r>
              <a:rPr lang="en-US" altLang="en-US" sz="2000" i="0" kern="0" baseline="-25000" dirty="0" smtClean="0">
                <a:solidFill>
                  <a:srgbClr val="0000FF"/>
                </a:solidFill>
              </a:rPr>
              <a:t>4 </a:t>
            </a:r>
            <a:r>
              <a:rPr lang="en-US" altLang="en-US" sz="2000" i="0" kern="0" dirty="0" smtClean="0">
                <a:solidFill>
                  <a:srgbClr val="0000FF"/>
                </a:solidFill>
              </a:rPr>
              <a:t>, Zn</a:t>
            </a:r>
            <a:r>
              <a:rPr lang="en-US" altLang="en-US" sz="2000" i="0" kern="0" baseline="-25000" dirty="0" smtClean="0">
                <a:solidFill>
                  <a:srgbClr val="0000FF"/>
                </a:solidFill>
              </a:rPr>
              <a:t>2</a:t>
            </a:r>
            <a:r>
              <a:rPr lang="en-US" altLang="en-US" sz="2000" i="0" kern="0" dirty="0" smtClean="0">
                <a:solidFill>
                  <a:srgbClr val="0000FF"/>
                </a:solidFill>
              </a:rPr>
              <a:t>SiO</a:t>
            </a:r>
            <a:r>
              <a:rPr lang="en-US" altLang="en-US" sz="2000" i="0" kern="0" baseline="-25000" dirty="0" smtClean="0">
                <a:solidFill>
                  <a:srgbClr val="0000FF"/>
                </a:solidFill>
              </a:rPr>
              <a:t>4</a:t>
            </a:r>
            <a:r>
              <a:rPr lang="en-US" altLang="en-US" sz="2000" i="0" kern="0" dirty="0" smtClean="0">
                <a:solidFill>
                  <a:srgbClr val="0000FF"/>
                </a:solidFill>
              </a:rPr>
              <a:t>)</a:t>
            </a:r>
            <a:endParaRPr lang="en-US" altLang="en-US" sz="2000" b="0" i="0" kern="0" dirty="0" smtClean="0">
              <a:solidFill>
                <a:srgbClr val="0000FF"/>
              </a:solidFill>
            </a:endParaRPr>
          </a:p>
          <a:p>
            <a:pPr marL="0" indent="0">
              <a:lnSpc>
                <a:spcPct val="90000"/>
              </a:lnSpc>
              <a:buSzPct val="90000"/>
              <a:buNone/>
              <a:defRPr/>
            </a:pPr>
            <a:r>
              <a:rPr lang="en-US" altLang="en-US" sz="2400" i="0" kern="0" dirty="0" err="1" smtClean="0"/>
              <a:t>Wollastonite</a:t>
            </a:r>
            <a:r>
              <a:rPr lang="en-US" altLang="en-US" sz="2400" b="0" i="0" kern="0" dirty="0" smtClean="0"/>
              <a:t>	</a:t>
            </a:r>
            <a:r>
              <a:rPr lang="en-US" altLang="en-US" sz="2000" i="0" kern="0" dirty="0" smtClean="0">
                <a:solidFill>
                  <a:srgbClr val="0000FF"/>
                </a:solidFill>
              </a:rPr>
              <a:t>CaSiO</a:t>
            </a:r>
            <a:r>
              <a:rPr lang="en-US" altLang="en-US" sz="2000" i="0" kern="0" baseline="-25000" dirty="0" smtClean="0">
                <a:solidFill>
                  <a:srgbClr val="0000FF"/>
                </a:solidFill>
              </a:rPr>
              <a:t>3 </a:t>
            </a:r>
            <a:r>
              <a:rPr lang="en-US" altLang="en-US" sz="2000" i="0" kern="0" dirty="0" smtClean="0">
                <a:solidFill>
                  <a:srgbClr val="0000FF"/>
                </a:solidFill>
              </a:rPr>
              <a:t>( + FeSiO</a:t>
            </a:r>
            <a:r>
              <a:rPr lang="en-US" altLang="en-US" sz="2000" i="0" kern="0" baseline="-25000" dirty="0" smtClean="0">
                <a:solidFill>
                  <a:srgbClr val="0000FF"/>
                </a:solidFill>
              </a:rPr>
              <a:t>3</a:t>
            </a:r>
            <a:r>
              <a:rPr lang="en-US" altLang="en-US" sz="2000" i="0" kern="0" dirty="0" smtClean="0">
                <a:solidFill>
                  <a:srgbClr val="0000FF"/>
                </a:solidFill>
              </a:rPr>
              <a:t>, MgSiO</a:t>
            </a:r>
            <a:r>
              <a:rPr lang="en-US" altLang="en-US" sz="2000" i="0" kern="0" baseline="-25000" dirty="0" smtClean="0">
                <a:solidFill>
                  <a:srgbClr val="0000FF"/>
                </a:solidFill>
              </a:rPr>
              <a:t>3</a:t>
            </a:r>
            <a:r>
              <a:rPr lang="en-US" altLang="en-US" sz="2000" i="0" kern="0" dirty="0" smtClean="0">
                <a:solidFill>
                  <a:srgbClr val="0000FF"/>
                </a:solidFill>
              </a:rPr>
              <a:t>, MnSiO</a:t>
            </a:r>
            <a:r>
              <a:rPr lang="en-US" altLang="en-US" sz="2000" i="0" kern="0" baseline="-25000" dirty="0" smtClean="0">
                <a:solidFill>
                  <a:srgbClr val="0000FF"/>
                </a:solidFill>
              </a:rPr>
              <a:t>3</a:t>
            </a:r>
            <a:r>
              <a:rPr lang="en-US" altLang="en-US" sz="2000" i="0" kern="0" dirty="0" smtClean="0">
                <a:solidFill>
                  <a:srgbClr val="0000FF"/>
                </a:solidFill>
              </a:rPr>
              <a:t>)</a:t>
            </a:r>
          </a:p>
          <a:p>
            <a:pPr marL="0" indent="0">
              <a:lnSpc>
                <a:spcPct val="90000"/>
              </a:lnSpc>
              <a:buSzPct val="90000"/>
              <a:buNone/>
              <a:defRPr/>
            </a:pPr>
            <a:r>
              <a:rPr lang="en-US" altLang="en-US" sz="2400" i="0" kern="0" dirty="0" smtClean="0"/>
              <a:t>Corundum</a:t>
            </a:r>
            <a:r>
              <a:rPr lang="en-US" altLang="en-US" sz="2000" i="0" kern="0" dirty="0" smtClean="0"/>
              <a:t>	</a:t>
            </a:r>
            <a:r>
              <a:rPr lang="en-US" altLang="en-US" sz="2000" i="0" kern="0" dirty="0" smtClean="0">
                <a:solidFill>
                  <a:srgbClr val="0000FF"/>
                </a:solidFill>
              </a:rPr>
              <a:t>Al</a:t>
            </a:r>
            <a:r>
              <a:rPr lang="en-US" altLang="en-US" sz="2000" i="0" kern="0" baseline="-25000" dirty="0" smtClean="0">
                <a:solidFill>
                  <a:srgbClr val="0000FF"/>
                </a:solidFill>
              </a:rPr>
              <a:t>2</a:t>
            </a:r>
            <a:r>
              <a:rPr lang="en-US" altLang="en-US" sz="2000" i="0" kern="0" dirty="0" smtClean="0">
                <a:solidFill>
                  <a:srgbClr val="0000FF"/>
                </a:solidFill>
              </a:rPr>
              <a:t>O</a:t>
            </a:r>
            <a:r>
              <a:rPr lang="en-US" altLang="en-US" sz="2000" i="0" kern="0" baseline="-25000" dirty="0" smtClean="0">
                <a:solidFill>
                  <a:srgbClr val="0000FF"/>
                </a:solidFill>
              </a:rPr>
              <a:t>3 </a:t>
            </a:r>
            <a:r>
              <a:rPr lang="en-US" altLang="en-US" sz="2000" i="0" kern="0" dirty="0" smtClean="0">
                <a:solidFill>
                  <a:srgbClr val="0000FF"/>
                </a:solidFill>
              </a:rPr>
              <a:t>- Cr</a:t>
            </a:r>
            <a:r>
              <a:rPr lang="en-US" altLang="en-US" sz="2000" i="0" kern="0" baseline="-25000" dirty="0" smtClean="0">
                <a:solidFill>
                  <a:srgbClr val="0000FF"/>
                </a:solidFill>
              </a:rPr>
              <a:t>2</a:t>
            </a:r>
            <a:r>
              <a:rPr lang="en-US" altLang="en-US" sz="2000" i="0" kern="0" dirty="0" smtClean="0">
                <a:solidFill>
                  <a:srgbClr val="0000FF"/>
                </a:solidFill>
              </a:rPr>
              <a:t>O</a:t>
            </a:r>
            <a:r>
              <a:rPr lang="en-US" altLang="en-US" sz="2000" i="0" kern="0" baseline="-25000" dirty="0" smtClean="0">
                <a:solidFill>
                  <a:srgbClr val="0000FF"/>
                </a:solidFill>
              </a:rPr>
              <a:t>3 </a:t>
            </a:r>
            <a:r>
              <a:rPr lang="en-US" altLang="en-US" sz="2000" i="0" kern="0" dirty="0" smtClean="0">
                <a:solidFill>
                  <a:srgbClr val="0000FF"/>
                </a:solidFill>
              </a:rPr>
              <a:t>- Fe</a:t>
            </a:r>
            <a:r>
              <a:rPr lang="en-US" altLang="en-US" sz="2000" i="0" kern="0" baseline="-25000" dirty="0" smtClean="0">
                <a:solidFill>
                  <a:srgbClr val="0000FF"/>
                </a:solidFill>
              </a:rPr>
              <a:t>2</a:t>
            </a:r>
            <a:r>
              <a:rPr lang="en-US" altLang="en-US" sz="2000" i="0" kern="0" dirty="0" smtClean="0">
                <a:solidFill>
                  <a:srgbClr val="0000FF"/>
                </a:solidFill>
              </a:rPr>
              <a:t>O</a:t>
            </a:r>
            <a:r>
              <a:rPr lang="en-US" altLang="en-US" sz="2000" i="0" kern="0" baseline="-25000" dirty="0" smtClean="0">
                <a:solidFill>
                  <a:srgbClr val="0000FF"/>
                </a:solidFill>
              </a:rPr>
              <a:t>3 </a:t>
            </a:r>
            <a:endParaRPr lang="en-US" altLang="en-US" sz="2000" i="0" kern="0" dirty="0" smtClean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8474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0898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2592683"/>
            <a:ext cx="4703390" cy="42206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0899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55B1FE09-096E-476C-811C-634C096471DE}" type="slidenum">
              <a:rPr lang="en-AU" altLang="en-US" sz="1000" smtClean="0"/>
              <a:pPr>
                <a:spcBef>
                  <a:spcPct val="0"/>
                </a:spcBef>
                <a:buClrTx/>
                <a:buSzTx/>
                <a:buFontTx/>
                <a:buNone/>
              </a:pPr>
              <a:t>27</a:t>
            </a:fld>
            <a:endParaRPr lang="en-AU" altLang="en-US" sz="1000" smtClean="0"/>
          </a:p>
        </p:txBody>
      </p:sp>
      <p:pic>
        <p:nvPicPr>
          <p:cNvPr id="80901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1015" y="1124744"/>
            <a:ext cx="4200525" cy="2954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0902" name="Oval 6"/>
          <p:cNvSpPr>
            <a:spLocks noChangeArrowheads="1"/>
          </p:cNvSpPr>
          <p:nvPr/>
        </p:nvSpPr>
        <p:spPr bwMode="auto">
          <a:xfrm>
            <a:off x="684213" y="2417763"/>
            <a:ext cx="720725" cy="649287"/>
          </a:xfrm>
          <a:prstGeom prst="ellipse">
            <a:avLst/>
          </a:prstGeom>
          <a:noFill/>
          <a:ln w="25400" algn="ctr">
            <a:solidFill>
              <a:srgbClr val="0000FF"/>
            </a:solidFill>
            <a:round/>
            <a:headEnd/>
            <a:tailEnd type="none" w="med" len="lg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 anchor="ctr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lnSpc>
                <a:spcPct val="80000"/>
              </a:lnSpc>
              <a:spcAft>
                <a:spcPct val="10000"/>
              </a:spcAft>
              <a:buClrTx/>
              <a:buSzTx/>
              <a:buFontTx/>
              <a:buNone/>
            </a:pPr>
            <a:endParaRPr lang="en-US" altLang="en-US" sz="2400">
              <a:cs typeface="Times New Roman" panose="02020603050405020304" pitchFamily="18" charset="0"/>
            </a:endParaRPr>
          </a:p>
        </p:txBody>
      </p:sp>
      <p:sp>
        <p:nvSpPr>
          <p:cNvPr id="80903" name="Oval 6"/>
          <p:cNvSpPr>
            <a:spLocks noChangeArrowheads="1"/>
          </p:cNvSpPr>
          <p:nvPr/>
        </p:nvSpPr>
        <p:spPr bwMode="auto">
          <a:xfrm>
            <a:off x="2914650" y="2398713"/>
            <a:ext cx="720725" cy="649287"/>
          </a:xfrm>
          <a:prstGeom prst="ellipse">
            <a:avLst/>
          </a:prstGeom>
          <a:noFill/>
          <a:ln w="25400" algn="ctr">
            <a:solidFill>
              <a:srgbClr val="0000FF"/>
            </a:solidFill>
            <a:round/>
            <a:headEnd/>
            <a:tailEnd type="none" w="med" len="lg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 anchor="ctr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lnSpc>
                <a:spcPct val="80000"/>
              </a:lnSpc>
              <a:spcAft>
                <a:spcPct val="10000"/>
              </a:spcAft>
              <a:buClrTx/>
              <a:buSzTx/>
              <a:buFontTx/>
              <a:buNone/>
            </a:pPr>
            <a:endParaRPr lang="en-US" altLang="en-US" sz="2400">
              <a:cs typeface="Times New Roman" panose="02020603050405020304" pitchFamily="18" charset="0"/>
            </a:endParaRPr>
          </a:p>
        </p:txBody>
      </p:sp>
      <p:sp>
        <p:nvSpPr>
          <p:cNvPr id="80904" name="Freeform 6"/>
          <p:cNvSpPr>
            <a:spLocks/>
          </p:cNvSpPr>
          <p:nvPr/>
        </p:nvSpPr>
        <p:spPr bwMode="auto">
          <a:xfrm>
            <a:off x="5027613" y="5040313"/>
            <a:ext cx="401637" cy="74612"/>
          </a:xfrm>
          <a:custGeom>
            <a:avLst/>
            <a:gdLst>
              <a:gd name="T0" fmla="*/ 0 w 362"/>
              <a:gd name="T1" fmla="*/ 0 h 62"/>
              <a:gd name="T2" fmla="*/ 2147483646 w 362"/>
              <a:gd name="T3" fmla="*/ 2147483646 h 62"/>
              <a:gd name="T4" fmla="*/ 0 60000 65536"/>
              <a:gd name="T5" fmla="*/ 0 60000 65536"/>
              <a:gd name="T6" fmla="*/ 0 w 362"/>
              <a:gd name="T7" fmla="*/ 0 h 62"/>
              <a:gd name="T8" fmla="*/ 362 w 362"/>
              <a:gd name="T9" fmla="*/ 62 h 62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362" h="62">
                <a:moveTo>
                  <a:pt x="0" y="0"/>
                </a:moveTo>
                <a:lnTo>
                  <a:pt x="362" y="62"/>
                </a:lnTo>
              </a:path>
            </a:pathLst>
          </a:custGeom>
          <a:noFill/>
          <a:ln w="63500" cap="flat" cmpd="sng">
            <a:solidFill>
              <a:srgbClr val="0000FF"/>
            </a:solidFill>
            <a:prstDash val="solid"/>
            <a:round/>
            <a:headEnd type="none" w="med" len="med"/>
            <a:tailEnd type="none" w="med" len="lg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0" tIns="0" rIns="0" bIns="0">
            <a:spAutoFit/>
          </a:bodyPr>
          <a:lstStyle/>
          <a:p>
            <a:endParaRPr lang="en-AU"/>
          </a:p>
        </p:txBody>
      </p:sp>
      <p:sp>
        <p:nvSpPr>
          <p:cNvPr id="80905" name="Freeform 7"/>
          <p:cNvSpPr>
            <a:spLocks/>
          </p:cNvSpPr>
          <p:nvPr/>
        </p:nvSpPr>
        <p:spPr bwMode="auto">
          <a:xfrm>
            <a:off x="5072063" y="4775200"/>
            <a:ext cx="442912" cy="258763"/>
          </a:xfrm>
          <a:custGeom>
            <a:avLst/>
            <a:gdLst>
              <a:gd name="T0" fmla="*/ 2147483646 w 400"/>
              <a:gd name="T1" fmla="*/ 0 h 216"/>
              <a:gd name="T2" fmla="*/ 0 w 400"/>
              <a:gd name="T3" fmla="*/ 2147483646 h 216"/>
              <a:gd name="T4" fmla="*/ 0 60000 65536"/>
              <a:gd name="T5" fmla="*/ 0 60000 65536"/>
              <a:gd name="T6" fmla="*/ 0 w 400"/>
              <a:gd name="T7" fmla="*/ 0 h 216"/>
              <a:gd name="T8" fmla="*/ 400 w 400"/>
              <a:gd name="T9" fmla="*/ 216 h 216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400" h="216">
                <a:moveTo>
                  <a:pt x="400" y="0"/>
                </a:moveTo>
                <a:lnTo>
                  <a:pt x="0" y="216"/>
                </a:lnTo>
              </a:path>
            </a:pathLst>
          </a:custGeom>
          <a:noFill/>
          <a:ln w="12700" cap="flat" cmpd="sng">
            <a:solidFill>
              <a:srgbClr val="0000FF"/>
            </a:solidFill>
            <a:prstDash val="solid"/>
            <a:round/>
            <a:headEnd type="none" w="med" len="med"/>
            <a:tailEnd type="none" w="med" len="lg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0" tIns="0" rIns="0" bIns="0">
            <a:spAutoFit/>
          </a:bodyPr>
          <a:lstStyle/>
          <a:p>
            <a:endParaRPr lang="en-AU"/>
          </a:p>
        </p:txBody>
      </p:sp>
      <p:sp>
        <p:nvSpPr>
          <p:cNvPr id="80906" name="Freeform 8"/>
          <p:cNvSpPr>
            <a:spLocks/>
          </p:cNvSpPr>
          <p:nvPr/>
        </p:nvSpPr>
        <p:spPr bwMode="auto">
          <a:xfrm>
            <a:off x="5091113" y="4794250"/>
            <a:ext cx="549275" cy="244475"/>
          </a:xfrm>
          <a:custGeom>
            <a:avLst/>
            <a:gdLst>
              <a:gd name="T0" fmla="*/ 2147483646 w 494"/>
              <a:gd name="T1" fmla="*/ 0 h 204"/>
              <a:gd name="T2" fmla="*/ 0 w 494"/>
              <a:gd name="T3" fmla="*/ 2147483646 h 204"/>
              <a:gd name="T4" fmla="*/ 0 60000 65536"/>
              <a:gd name="T5" fmla="*/ 0 60000 65536"/>
              <a:gd name="T6" fmla="*/ 0 w 494"/>
              <a:gd name="T7" fmla="*/ 0 h 204"/>
              <a:gd name="T8" fmla="*/ 494 w 494"/>
              <a:gd name="T9" fmla="*/ 204 h 204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494" h="204">
                <a:moveTo>
                  <a:pt x="494" y="0"/>
                </a:moveTo>
                <a:lnTo>
                  <a:pt x="0" y="204"/>
                </a:lnTo>
              </a:path>
            </a:pathLst>
          </a:custGeom>
          <a:noFill/>
          <a:ln w="12700" cap="flat" cmpd="sng">
            <a:solidFill>
              <a:srgbClr val="0000FF"/>
            </a:solidFill>
            <a:prstDash val="solid"/>
            <a:round/>
            <a:headEnd type="none" w="med" len="med"/>
            <a:tailEnd type="none" w="med" len="lg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0" tIns="0" rIns="0" bIns="0">
            <a:spAutoFit/>
          </a:bodyPr>
          <a:lstStyle/>
          <a:p>
            <a:endParaRPr lang="en-AU"/>
          </a:p>
        </p:txBody>
      </p:sp>
      <p:sp>
        <p:nvSpPr>
          <p:cNvPr id="80907" name="Freeform 9"/>
          <p:cNvSpPr>
            <a:spLocks/>
          </p:cNvSpPr>
          <p:nvPr/>
        </p:nvSpPr>
        <p:spPr bwMode="auto">
          <a:xfrm>
            <a:off x="5108575" y="4826000"/>
            <a:ext cx="612775" cy="217488"/>
          </a:xfrm>
          <a:custGeom>
            <a:avLst/>
            <a:gdLst>
              <a:gd name="T0" fmla="*/ 2147483646 w 552"/>
              <a:gd name="T1" fmla="*/ 0 h 182"/>
              <a:gd name="T2" fmla="*/ 0 w 552"/>
              <a:gd name="T3" fmla="*/ 2147483646 h 182"/>
              <a:gd name="T4" fmla="*/ 0 60000 65536"/>
              <a:gd name="T5" fmla="*/ 0 60000 65536"/>
              <a:gd name="T6" fmla="*/ 0 w 552"/>
              <a:gd name="T7" fmla="*/ 0 h 182"/>
              <a:gd name="T8" fmla="*/ 552 w 552"/>
              <a:gd name="T9" fmla="*/ 182 h 182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552" h="182">
                <a:moveTo>
                  <a:pt x="552" y="0"/>
                </a:moveTo>
                <a:lnTo>
                  <a:pt x="0" y="182"/>
                </a:lnTo>
              </a:path>
            </a:pathLst>
          </a:custGeom>
          <a:noFill/>
          <a:ln w="12700" cap="flat" cmpd="sng">
            <a:solidFill>
              <a:srgbClr val="0000FF"/>
            </a:solidFill>
            <a:prstDash val="solid"/>
            <a:round/>
            <a:headEnd type="none" w="med" len="med"/>
            <a:tailEnd type="none" w="med" len="lg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0" tIns="0" rIns="0" bIns="0">
            <a:spAutoFit/>
          </a:bodyPr>
          <a:lstStyle/>
          <a:p>
            <a:endParaRPr lang="en-AU"/>
          </a:p>
        </p:txBody>
      </p:sp>
      <p:sp>
        <p:nvSpPr>
          <p:cNvPr id="80908" name="Freeform 10"/>
          <p:cNvSpPr>
            <a:spLocks/>
          </p:cNvSpPr>
          <p:nvPr/>
        </p:nvSpPr>
        <p:spPr bwMode="auto">
          <a:xfrm>
            <a:off x="5189538" y="4973638"/>
            <a:ext cx="787400" cy="84137"/>
          </a:xfrm>
          <a:custGeom>
            <a:avLst/>
            <a:gdLst>
              <a:gd name="T0" fmla="*/ 2147483646 w 710"/>
              <a:gd name="T1" fmla="*/ 0 h 70"/>
              <a:gd name="T2" fmla="*/ 0 w 710"/>
              <a:gd name="T3" fmla="*/ 2147483646 h 70"/>
              <a:gd name="T4" fmla="*/ 0 60000 65536"/>
              <a:gd name="T5" fmla="*/ 0 60000 65536"/>
              <a:gd name="T6" fmla="*/ 0 w 710"/>
              <a:gd name="T7" fmla="*/ 0 h 70"/>
              <a:gd name="T8" fmla="*/ 710 w 710"/>
              <a:gd name="T9" fmla="*/ 70 h 70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710" h="70">
                <a:moveTo>
                  <a:pt x="710" y="0"/>
                </a:moveTo>
                <a:lnTo>
                  <a:pt x="0" y="70"/>
                </a:lnTo>
              </a:path>
            </a:pathLst>
          </a:custGeom>
          <a:noFill/>
          <a:ln w="12700" cap="flat" cmpd="sng">
            <a:solidFill>
              <a:srgbClr val="0000FF"/>
            </a:solidFill>
            <a:prstDash val="solid"/>
            <a:round/>
            <a:headEnd type="none" w="med" len="med"/>
            <a:tailEnd type="none" w="med" len="lg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0" tIns="0" rIns="0" bIns="0">
            <a:spAutoFit/>
          </a:bodyPr>
          <a:lstStyle/>
          <a:p>
            <a:endParaRPr lang="en-AU"/>
          </a:p>
        </p:txBody>
      </p:sp>
      <p:sp>
        <p:nvSpPr>
          <p:cNvPr id="80909" name="Freeform 11"/>
          <p:cNvSpPr>
            <a:spLocks/>
          </p:cNvSpPr>
          <p:nvPr/>
        </p:nvSpPr>
        <p:spPr bwMode="auto">
          <a:xfrm>
            <a:off x="5262563" y="5011738"/>
            <a:ext cx="784225" cy="55562"/>
          </a:xfrm>
          <a:custGeom>
            <a:avLst/>
            <a:gdLst>
              <a:gd name="T0" fmla="*/ 2147483646 w 706"/>
              <a:gd name="T1" fmla="*/ 0 h 46"/>
              <a:gd name="T2" fmla="*/ 0 w 706"/>
              <a:gd name="T3" fmla="*/ 2147483646 h 46"/>
              <a:gd name="T4" fmla="*/ 0 60000 65536"/>
              <a:gd name="T5" fmla="*/ 0 60000 65536"/>
              <a:gd name="T6" fmla="*/ 0 w 706"/>
              <a:gd name="T7" fmla="*/ 0 h 46"/>
              <a:gd name="T8" fmla="*/ 706 w 706"/>
              <a:gd name="T9" fmla="*/ 46 h 46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706" h="46">
                <a:moveTo>
                  <a:pt x="706" y="0"/>
                </a:moveTo>
                <a:lnTo>
                  <a:pt x="0" y="46"/>
                </a:lnTo>
              </a:path>
            </a:pathLst>
          </a:custGeom>
          <a:noFill/>
          <a:ln w="12700" cap="flat" cmpd="sng">
            <a:solidFill>
              <a:srgbClr val="0000FF"/>
            </a:solidFill>
            <a:prstDash val="solid"/>
            <a:round/>
            <a:headEnd type="none" w="med" len="med"/>
            <a:tailEnd type="none" w="med" len="lg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0" tIns="0" rIns="0" bIns="0">
            <a:spAutoFit/>
          </a:bodyPr>
          <a:lstStyle/>
          <a:p>
            <a:endParaRPr lang="en-AU"/>
          </a:p>
        </p:txBody>
      </p:sp>
      <p:sp>
        <p:nvSpPr>
          <p:cNvPr id="80910" name="Freeform 12"/>
          <p:cNvSpPr>
            <a:spLocks/>
          </p:cNvSpPr>
          <p:nvPr/>
        </p:nvSpPr>
        <p:spPr bwMode="auto">
          <a:xfrm>
            <a:off x="5403850" y="5097463"/>
            <a:ext cx="801688" cy="33337"/>
          </a:xfrm>
          <a:custGeom>
            <a:avLst/>
            <a:gdLst>
              <a:gd name="T0" fmla="*/ 2147483646 w 722"/>
              <a:gd name="T1" fmla="*/ 2147483646 h 28"/>
              <a:gd name="T2" fmla="*/ 0 w 722"/>
              <a:gd name="T3" fmla="*/ 0 h 28"/>
              <a:gd name="T4" fmla="*/ 0 60000 65536"/>
              <a:gd name="T5" fmla="*/ 0 60000 65536"/>
              <a:gd name="T6" fmla="*/ 0 w 722"/>
              <a:gd name="T7" fmla="*/ 0 h 28"/>
              <a:gd name="T8" fmla="*/ 722 w 722"/>
              <a:gd name="T9" fmla="*/ 28 h 28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722" h="28">
                <a:moveTo>
                  <a:pt x="722" y="28"/>
                </a:moveTo>
                <a:lnTo>
                  <a:pt x="0" y="0"/>
                </a:lnTo>
              </a:path>
            </a:pathLst>
          </a:custGeom>
          <a:noFill/>
          <a:ln w="12700" cap="flat" cmpd="sng">
            <a:solidFill>
              <a:srgbClr val="0000FF"/>
            </a:solidFill>
            <a:prstDash val="solid"/>
            <a:round/>
            <a:headEnd type="none" w="med" len="med"/>
            <a:tailEnd type="none" w="med" len="lg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0" tIns="0" rIns="0" bIns="0">
            <a:spAutoFit/>
          </a:bodyPr>
          <a:lstStyle/>
          <a:p>
            <a:endParaRPr lang="en-AU"/>
          </a:p>
        </p:txBody>
      </p:sp>
      <p:sp>
        <p:nvSpPr>
          <p:cNvPr id="80911" name="Text Box 13"/>
          <p:cNvSpPr txBox="1">
            <a:spLocks noChangeArrowheads="1"/>
          </p:cNvSpPr>
          <p:nvPr/>
        </p:nvSpPr>
        <p:spPr bwMode="auto">
          <a:xfrm>
            <a:off x="231014" y="4157312"/>
            <a:ext cx="3186259" cy="1015663"/>
          </a:xfrm>
          <a:prstGeom prst="rect">
            <a:avLst/>
          </a:prstGeom>
          <a:solidFill>
            <a:schemeClr val="bg1"/>
          </a:solidFill>
          <a:ln w="25400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AU" altLang="en-US" sz="2000" dirty="0" smtClean="0">
                <a:solidFill>
                  <a:srgbClr val="FF0000"/>
                </a:solidFill>
                <a:cs typeface="Times New Roman" panose="02020603050405020304" pitchFamily="18" charset="0"/>
              </a:rPr>
              <a:t>Recent data shows that early measurements were not </a:t>
            </a:r>
            <a:r>
              <a:rPr lang="en-AU" altLang="en-US" sz="2000" dirty="0" smtClean="0">
                <a:solidFill>
                  <a:srgbClr val="FF0000"/>
                </a:solidFill>
                <a:cs typeface="Times New Roman" panose="02020603050405020304" pitchFamily="18" charset="0"/>
              </a:rPr>
              <a:t>always correct</a:t>
            </a:r>
            <a:endParaRPr lang="en-AU" altLang="en-US" sz="20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0912" name="Freeform 14"/>
          <p:cNvSpPr>
            <a:spLocks/>
          </p:cNvSpPr>
          <p:nvPr/>
        </p:nvSpPr>
        <p:spPr bwMode="auto">
          <a:xfrm>
            <a:off x="3786188" y="4198938"/>
            <a:ext cx="1397000" cy="712787"/>
          </a:xfrm>
          <a:custGeom>
            <a:avLst/>
            <a:gdLst>
              <a:gd name="T0" fmla="*/ 0 w 1258"/>
              <a:gd name="T1" fmla="*/ 0 h 597"/>
              <a:gd name="T2" fmla="*/ 2147483646 w 1258"/>
              <a:gd name="T3" fmla="*/ 2147483646 h 597"/>
              <a:gd name="T4" fmla="*/ 0 60000 65536"/>
              <a:gd name="T5" fmla="*/ 0 60000 65536"/>
              <a:gd name="T6" fmla="*/ 0 w 1258"/>
              <a:gd name="T7" fmla="*/ 0 h 597"/>
              <a:gd name="T8" fmla="*/ 1258 w 1258"/>
              <a:gd name="T9" fmla="*/ 597 h 597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1258" h="597">
                <a:moveTo>
                  <a:pt x="0" y="0"/>
                </a:moveTo>
                <a:lnTo>
                  <a:pt x="1258" y="597"/>
                </a:lnTo>
              </a:path>
            </a:pathLst>
          </a:custGeom>
          <a:noFill/>
          <a:ln w="63500" cap="flat" cmpd="sng">
            <a:solidFill>
              <a:srgbClr val="0000FF"/>
            </a:solidFill>
            <a:prstDash val="solid"/>
            <a:round/>
            <a:headEnd type="none" w="med" len="med"/>
            <a:tailEnd type="triangle" w="med" len="lg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>
            <a:spAutoFit/>
          </a:bodyPr>
          <a:lstStyle/>
          <a:p>
            <a:endParaRPr lang="en-AU"/>
          </a:p>
        </p:txBody>
      </p:sp>
      <p:sp>
        <p:nvSpPr>
          <p:cNvPr id="80913" name="Text Box 15"/>
          <p:cNvSpPr txBox="1">
            <a:spLocks noChangeArrowheads="1"/>
          </p:cNvSpPr>
          <p:nvPr/>
        </p:nvSpPr>
        <p:spPr bwMode="auto">
          <a:xfrm rot="1473184">
            <a:off x="3436938" y="4511675"/>
            <a:ext cx="1549400" cy="4318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AU" altLang="en-US" sz="1400">
                <a:solidFill>
                  <a:srgbClr val="0000FF"/>
                </a:solidFill>
                <a:latin typeface="Symbol" panose="05050102010706020507" pitchFamily="18" charset="2"/>
                <a:cs typeface="Times New Roman" panose="02020603050405020304" pitchFamily="18" charset="0"/>
              </a:rPr>
              <a:t>a</a:t>
            </a:r>
            <a:r>
              <a:rPr lang="en-AU" altLang="en-US" sz="1400">
                <a:solidFill>
                  <a:srgbClr val="0000FF"/>
                </a:solidFill>
                <a:cs typeface="Times New Roman" panose="02020603050405020304" pitchFamily="18" charset="0"/>
              </a:rPr>
              <a:t>’-Ca</a:t>
            </a:r>
            <a:r>
              <a:rPr lang="en-AU" altLang="en-US" sz="1400" baseline="-25000">
                <a:solidFill>
                  <a:srgbClr val="0000FF"/>
                </a:solidFill>
                <a:cs typeface="Times New Roman" panose="02020603050405020304" pitchFamily="18" charset="0"/>
              </a:rPr>
              <a:t>2</a:t>
            </a:r>
            <a:r>
              <a:rPr lang="en-AU" altLang="en-US" sz="1400">
                <a:solidFill>
                  <a:srgbClr val="0000FF"/>
                </a:solidFill>
                <a:cs typeface="Times New Roman" panose="02020603050405020304" pitchFamily="18" charset="0"/>
              </a:rPr>
              <a:t>SiO</a:t>
            </a:r>
            <a:r>
              <a:rPr lang="en-AU" altLang="en-US" sz="1400" baseline="-25000">
                <a:solidFill>
                  <a:srgbClr val="0000FF"/>
                </a:solidFill>
                <a:cs typeface="Times New Roman" panose="02020603050405020304" pitchFamily="18" charset="0"/>
              </a:rPr>
              <a:t>4</a:t>
            </a:r>
            <a:r>
              <a:rPr lang="en-AU" altLang="en-US" sz="1400">
                <a:solidFill>
                  <a:srgbClr val="0000FF"/>
                </a:solidFill>
                <a:cs typeface="Times New Roman" panose="02020603050405020304" pitchFamily="18" charset="0"/>
              </a:rPr>
              <a:t>-Fe</a:t>
            </a:r>
            <a:r>
              <a:rPr lang="en-AU" altLang="en-US" sz="1400" baseline="-25000">
                <a:solidFill>
                  <a:srgbClr val="0000FF"/>
                </a:solidFill>
                <a:cs typeface="Times New Roman" panose="02020603050405020304" pitchFamily="18" charset="0"/>
              </a:rPr>
              <a:t>2</a:t>
            </a:r>
            <a:r>
              <a:rPr lang="en-AU" altLang="en-US" sz="1400">
                <a:solidFill>
                  <a:srgbClr val="0000FF"/>
                </a:solidFill>
                <a:cs typeface="Times New Roman" panose="02020603050405020304" pitchFamily="18" charset="0"/>
              </a:rPr>
              <a:t>SiO</a:t>
            </a:r>
            <a:r>
              <a:rPr lang="en-AU" altLang="en-US" sz="1400" baseline="-25000">
                <a:solidFill>
                  <a:srgbClr val="0000FF"/>
                </a:solidFill>
                <a:cs typeface="Times New Roman" panose="02020603050405020304" pitchFamily="18" charset="0"/>
              </a:rPr>
              <a:t>4</a:t>
            </a:r>
            <a:r>
              <a:rPr lang="en-AU" altLang="en-US" sz="1400">
                <a:solidFill>
                  <a:srgbClr val="0000FF"/>
                </a:solidFill>
                <a:cs typeface="Times New Roman" panose="02020603050405020304" pitchFamily="18" charset="0"/>
              </a:rPr>
              <a:t>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AU" altLang="en-US" sz="1400">
                <a:solidFill>
                  <a:srgbClr val="0000FF"/>
                </a:solidFill>
                <a:cs typeface="Times New Roman" panose="02020603050405020304" pitchFamily="18" charset="0"/>
              </a:rPr>
              <a:t>Solid Solution</a:t>
            </a:r>
          </a:p>
        </p:txBody>
      </p:sp>
      <p:sp>
        <p:nvSpPr>
          <p:cNvPr id="18" name="Text Box 13"/>
          <p:cNvSpPr txBox="1">
            <a:spLocks noChangeArrowheads="1"/>
          </p:cNvSpPr>
          <p:nvPr/>
        </p:nvSpPr>
        <p:spPr bwMode="auto">
          <a:xfrm>
            <a:off x="7452320" y="3734336"/>
            <a:ext cx="1646594" cy="1323439"/>
          </a:xfrm>
          <a:prstGeom prst="rect">
            <a:avLst/>
          </a:prstGeom>
          <a:solidFill>
            <a:schemeClr val="bg1"/>
          </a:solidFill>
          <a:ln w="25400">
            <a:solidFill>
              <a:srgbClr val="0000FF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AU" altLang="en-US" sz="2000" dirty="0" smtClean="0">
                <a:solidFill>
                  <a:srgbClr val="0000FF"/>
                </a:solidFill>
                <a:cs typeface="Times New Roman" panose="02020603050405020304" pitchFamily="18" charset="0"/>
              </a:rPr>
              <a:t>In equilibrium with metallic iron</a:t>
            </a:r>
            <a:endParaRPr lang="en-AU" altLang="en-US" sz="2000" dirty="0">
              <a:solidFill>
                <a:srgbClr val="0000FF"/>
              </a:solidFill>
              <a:cs typeface="Times New Roman" panose="02020603050405020304" pitchFamily="18" charset="0"/>
            </a:endParaRPr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4785982" y="480248"/>
            <a:ext cx="4320309" cy="23391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AU" altLang="en-US" sz="1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References:</a:t>
            </a:r>
          </a:p>
          <a:p>
            <a:pPr lvl="0"/>
            <a:r>
              <a:rPr lang="en-AU" altLang="en-US" sz="1000" b="0" i="0" dirty="0" smtClean="0">
                <a:solidFill>
                  <a:srgbClr val="000000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(4) B</a:t>
            </a:r>
            <a:r>
              <a:rPr lang="en-AU" altLang="en-US" sz="1000" b="0" i="0" dirty="0">
                <a:solidFill>
                  <a:srgbClr val="000000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. Zhao, </a:t>
            </a:r>
            <a:r>
              <a:rPr lang="en-AU" altLang="en-US" sz="1000" b="0" i="0" dirty="0" smtClean="0">
                <a:solidFill>
                  <a:srgbClr val="000000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en-AU" altLang="en-US" sz="1000" b="0" i="0" dirty="0">
                <a:solidFill>
                  <a:srgbClr val="000000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AU" altLang="en-US" sz="1000" b="0" i="0" dirty="0" smtClean="0">
                <a:solidFill>
                  <a:srgbClr val="000000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Hayes and </a:t>
            </a:r>
            <a:r>
              <a:rPr lang="en-AU" altLang="en-US" sz="1000" b="0" i="0" dirty="0">
                <a:solidFill>
                  <a:srgbClr val="000000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E. </a:t>
            </a:r>
            <a:r>
              <a:rPr lang="en-AU" altLang="en-US" sz="1000" b="0" i="0" dirty="0" smtClean="0">
                <a:solidFill>
                  <a:srgbClr val="000000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Jak: </a:t>
            </a:r>
            <a:r>
              <a:rPr lang="en-AU" altLang="en-US" sz="1000" b="0" i="0" dirty="0">
                <a:solidFill>
                  <a:srgbClr val="000000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Unpublished </a:t>
            </a:r>
            <a:r>
              <a:rPr lang="en-AU" altLang="en-US" sz="1000" b="0" i="0" dirty="0" smtClean="0">
                <a:solidFill>
                  <a:srgbClr val="000000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Work</a:t>
            </a:r>
            <a:r>
              <a:rPr lang="en-AU" altLang="en-US" sz="1000" b="0" i="0" dirty="0">
                <a:solidFill>
                  <a:srgbClr val="000000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AU" altLang="en-US" sz="1000" b="0" i="0" dirty="0" err="1">
                <a:solidFill>
                  <a:srgbClr val="000000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Pyrometallurgy</a:t>
            </a:r>
            <a:r>
              <a:rPr lang="en-AU" altLang="en-US" sz="1000" b="0" i="0" dirty="0">
                <a:solidFill>
                  <a:srgbClr val="000000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 Research Centre, The University of Queensland, (2003), </a:t>
            </a:r>
            <a:endParaRPr lang="en-AU" altLang="en-US" sz="1000" b="0" i="0" dirty="0" smtClean="0">
              <a:solidFill>
                <a:srgbClr val="000000"/>
              </a:solidFill>
              <a:latin typeface="+mj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en-AU" altLang="en-US" sz="1000" b="0" i="0" dirty="0">
                <a:solidFill>
                  <a:srgbClr val="000000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(5) W.C. Allen and R.B. Snow: J. Am. Ceram. Soc., 38(1955),  264-280.</a:t>
            </a:r>
          </a:p>
          <a:p>
            <a:pPr lvl="0"/>
            <a:r>
              <a:rPr lang="en-AU" altLang="en-US" sz="1000" b="0" i="0" dirty="0">
                <a:solidFill>
                  <a:srgbClr val="000000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(6) N.L. Bowen, J.F. </a:t>
            </a:r>
            <a:r>
              <a:rPr lang="en-AU" altLang="en-US" sz="1000" b="0" i="0" dirty="0" err="1">
                <a:solidFill>
                  <a:srgbClr val="000000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Schairer</a:t>
            </a:r>
            <a:r>
              <a:rPr lang="en-AU" altLang="en-US" sz="1000" b="0" i="0" dirty="0">
                <a:solidFill>
                  <a:srgbClr val="000000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 and E. </a:t>
            </a:r>
            <a:r>
              <a:rPr lang="en-AU" altLang="en-US" sz="1000" b="0" i="0" dirty="0" err="1">
                <a:solidFill>
                  <a:srgbClr val="000000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Psnjak</a:t>
            </a:r>
            <a:r>
              <a:rPr lang="en-AU" altLang="en-US" sz="1000" b="0" i="0" dirty="0">
                <a:solidFill>
                  <a:srgbClr val="000000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: Am. J. Sci., 26(1933),  193-284.</a:t>
            </a:r>
          </a:p>
          <a:p>
            <a:pPr lvl="0"/>
            <a:r>
              <a:rPr lang="en-AU" altLang="en-US" sz="1000" b="0" i="0" dirty="0">
                <a:solidFill>
                  <a:srgbClr val="000000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(7) E. </a:t>
            </a:r>
            <a:r>
              <a:rPr lang="en-AU" altLang="en-US" sz="1000" b="0" i="0" dirty="0" err="1">
                <a:solidFill>
                  <a:srgbClr val="000000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Görl</a:t>
            </a:r>
            <a:r>
              <a:rPr lang="en-AU" altLang="en-US" sz="1000" b="0" i="0" dirty="0">
                <a:solidFill>
                  <a:srgbClr val="000000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, F. </a:t>
            </a:r>
            <a:r>
              <a:rPr lang="en-AU" altLang="en-US" sz="1000" b="0" i="0" dirty="0" err="1">
                <a:solidFill>
                  <a:srgbClr val="000000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Oeters</a:t>
            </a:r>
            <a:r>
              <a:rPr lang="en-AU" altLang="en-US" sz="1000" b="0" i="0" dirty="0">
                <a:solidFill>
                  <a:srgbClr val="000000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 and R. </a:t>
            </a:r>
            <a:r>
              <a:rPr lang="en-AU" altLang="en-US" sz="1000" b="0" i="0" dirty="0" err="1">
                <a:solidFill>
                  <a:srgbClr val="000000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Scheel</a:t>
            </a:r>
            <a:r>
              <a:rPr lang="en-AU" altLang="en-US" sz="1000" b="0" i="0" dirty="0">
                <a:solidFill>
                  <a:srgbClr val="000000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: Arch. </a:t>
            </a:r>
            <a:r>
              <a:rPr lang="en-AU" altLang="en-US" sz="1000" b="0" i="0" dirty="0" err="1" smtClean="0">
                <a:solidFill>
                  <a:srgbClr val="000000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Eisenhwes</a:t>
            </a:r>
            <a:r>
              <a:rPr lang="en-AU" altLang="en-US" sz="1000" b="0" i="0" dirty="0">
                <a:solidFill>
                  <a:srgbClr val="000000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., 37(1966),  441-445.</a:t>
            </a:r>
          </a:p>
          <a:p>
            <a:pPr lvl="0"/>
            <a:r>
              <a:rPr lang="en-AU" altLang="en-US" sz="1000" b="0" i="0" dirty="0" smtClean="0">
                <a:solidFill>
                  <a:srgbClr val="000000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(8) S.A</a:t>
            </a:r>
            <a:r>
              <a:rPr lang="en-AU" altLang="en-US" sz="1000" b="0" i="0" dirty="0">
                <a:solidFill>
                  <a:srgbClr val="000000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AU" altLang="en-US" sz="1000" b="0" i="0" dirty="0" err="1">
                <a:solidFill>
                  <a:srgbClr val="000000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Decterov</a:t>
            </a:r>
            <a:r>
              <a:rPr lang="en-AU" altLang="en-US" sz="1000" b="0" i="0" dirty="0">
                <a:solidFill>
                  <a:srgbClr val="000000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, I.-H. Jung, E. Jak, Y.-B. Kang, P. Hayes and A.D. Pelton: Proc. </a:t>
            </a:r>
            <a:r>
              <a:rPr lang="en-AU" altLang="en-US" sz="1000" b="0" i="0" dirty="0" smtClean="0">
                <a:solidFill>
                  <a:srgbClr val="000000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VII </a:t>
            </a:r>
            <a:r>
              <a:rPr lang="en-AU" altLang="en-US" sz="1000" b="0" i="0" dirty="0">
                <a:solidFill>
                  <a:srgbClr val="000000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Int. Conf. on Molten Slags, Fluxes &amp; </a:t>
            </a:r>
            <a:r>
              <a:rPr lang="en-AU" altLang="en-US" sz="1000" b="0" i="0" dirty="0" smtClean="0">
                <a:solidFill>
                  <a:srgbClr val="000000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Salts. SAIMM (2004), </a:t>
            </a:r>
            <a:r>
              <a:rPr lang="en-AU" altLang="en-US" sz="1000" b="0" i="0" dirty="0">
                <a:solidFill>
                  <a:srgbClr val="000000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839-850</a:t>
            </a:r>
            <a:r>
              <a:rPr lang="en-AU" altLang="en-US" sz="1000" b="0" i="0" dirty="0" smtClean="0">
                <a:solidFill>
                  <a:srgbClr val="000000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lvl="0"/>
            <a:r>
              <a:rPr lang="en-AU" altLang="en-US" sz="1000" b="0" i="0" dirty="0" smtClean="0">
                <a:solidFill>
                  <a:schemeClr val="tx1"/>
                </a:solidFill>
                <a:latin typeface="+mj-lt"/>
              </a:rPr>
              <a:t>(10) F</a:t>
            </a:r>
            <a:r>
              <a:rPr lang="en-AU" altLang="en-US" sz="1000" b="0" i="0" dirty="0">
                <a:solidFill>
                  <a:schemeClr val="tx1"/>
                </a:solidFill>
                <a:latin typeface="+mj-lt"/>
              </a:rPr>
              <a:t>. </a:t>
            </a:r>
            <a:r>
              <a:rPr lang="en-AU" altLang="en-US" sz="1000" b="0" i="0" dirty="0" err="1">
                <a:solidFill>
                  <a:schemeClr val="tx1"/>
                </a:solidFill>
                <a:latin typeface="+mj-lt"/>
              </a:rPr>
              <a:t>Abbattista</a:t>
            </a:r>
            <a:r>
              <a:rPr lang="en-AU" altLang="en-US" sz="1000" b="0" i="0" dirty="0">
                <a:solidFill>
                  <a:schemeClr val="tx1"/>
                </a:solidFill>
                <a:latin typeface="+mj-lt"/>
              </a:rPr>
              <a:t>, A. </a:t>
            </a:r>
            <a:r>
              <a:rPr lang="en-AU" altLang="en-US" sz="1000" b="0" i="0" dirty="0" err="1">
                <a:solidFill>
                  <a:schemeClr val="tx1"/>
                </a:solidFill>
                <a:latin typeface="+mj-lt"/>
              </a:rPr>
              <a:t>Burdese</a:t>
            </a:r>
            <a:r>
              <a:rPr lang="en-AU" altLang="en-US" sz="1000" b="0" i="0" dirty="0">
                <a:solidFill>
                  <a:schemeClr val="tx1"/>
                </a:solidFill>
                <a:latin typeface="+mj-lt"/>
              </a:rPr>
              <a:t> and M. Maja: Rev. Int. </a:t>
            </a:r>
            <a:r>
              <a:rPr lang="en-AU" altLang="en-US" sz="1000" b="0" i="0" dirty="0" err="1">
                <a:solidFill>
                  <a:schemeClr val="tx1"/>
                </a:solidFill>
                <a:latin typeface="+mj-lt"/>
              </a:rPr>
              <a:t>Hautes</a:t>
            </a:r>
            <a:r>
              <a:rPr lang="en-AU" altLang="en-US" sz="1000" b="0" i="0" dirty="0">
                <a:solidFill>
                  <a:schemeClr val="tx1"/>
                </a:solidFill>
                <a:latin typeface="+mj-lt"/>
              </a:rPr>
              <a:t> Temp. Refract., 12(1975),  337-342.</a:t>
            </a:r>
          </a:p>
          <a:p>
            <a:pPr lvl="0"/>
            <a:r>
              <a:rPr lang="en-AU" altLang="en-US" sz="1000" b="0" i="0" dirty="0" smtClean="0">
                <a:solidFill>
                  <a:schemeClr val="tx1"/>
                </a:solidFill>
                <a:latin typeface="+mj-lt"/>
              </a:rPr>
              <a:t>(11) H</a:t>
            </a:r>
            <a:r>
              <a:rPr lang="en-AU" altLang="en-US" sz="1000" b="0" i="0" dirty="0">
                <a:solidFill>
                  <a:schemeClr val="tx1"/>
                </a:solidFill>
                <a:latin typeface="+mj-lt"/>
              </a:rPr>
              <a:t>. Larson and J. </a:t>
            </a:r>
            <a:r>
              <a:rPr lang="en-AU" altLang="en-US" sz="1000" b="0" i="0" dirty="0" err="1">
                <a:solidFill>
                  <a:schemeClr val="tx1"/>
                </a:solidFill>
                <a:latin typeface="+mj-lt"/>
              </a:rPr>
              <a:t>Chipman</a:t>
            </a:r>
            <a:r>
              <a:rPr lang="en-AU" altLang="en-US" sz="1000" b="0" i="0" dirty="0">
                <a:solidFill>
                  <a:schemeClr val="tx1"/>
                </a:solidFill>
                <a:latin typeface="+mj-lt"/>
              </a:rPr>
              <a:t>: Trans. AIME, J. Met., 197(1953),  1089-1096.</a:t>
            </a:r>
          </a:p>
          <a:p>
            <a:pPr lvl="0"/>
            <a:r>
              <a:rPr lang="en-AU" altLang="en-US" sz="1000" b="0" i="0" dirty="0" smtClean="0">
                <a:solidFill>
                  <a:schemeClr val="tx1"/>
                </a:solidFill>
                <a:latin typeface="+mj-lt"/>
              </a:rPr>
              <a:t>(12) Y</a:t>
            </a:r>
            <a:r>
              <a:rPr lang="en-AU" altLang="en-US" sz="1000" b="0" i="0" dirty="0">
                <a:solidFill>
                  <a:schemeClr val="tx1"/>
                </a:solidFill>
                <a:latin typeface="+mj-lt"/>
              </a:rPr>
              <a:t>. Takeda, S. </a:t>
            </a:r>
            <a:r>
              <a:rPr lang="en-AU" altLang="en-US" sz="1000" b="0" i="0" dirty="0" err="1">
                <a:solidFill>
                  <a:schemeClr val="tx1"/>
                </a:solidFill>
                <a:latin typeface="+mj-lt"/>
              </a:rPr>
              <a:t>Nakazawa</a:t>
            </a:r>
            <a:r>
              <a:rPr lang="en-AU" altLang="en-US" sz="1000" b="0" i="0" dirty="0">
                <a:solidFill>
                  <a:schemeClr val="tx1"/>
                </a:solidFill>
                <a:latin typeface="+mj-lt"/>
              </a:rPr>
              <a:t> and A. </a:t>
            </a:r>
            <a:r>
              <a:rPr lang="en-AU" altLang="en-US" sz="1000" b="0" i="0" dirty="0" err="1">
                <a:solidFill>
                  <a:schemeClr val="tx1"/>
                </a:solidFill>
                <a:latin typeface="+mj-lt"/>
              </a:rPr>
              <a:t>Yazawa</a:t>
            </a:r>
            <a:r>
              <a:rPr lang="en-AU" altLang="en-US" sz="1000" b="0" i="0" dirty="0">
                <a:solidFill>
                  <a:schemeClr val="tx1"/>
                </a:solidFill>
                <a:latin typeface="+mj-lt"/>
              </a:rPr>
              <a:t>: Can. Metall. Q., 19(1980),  297-305.</a:t>
            </a:r>
          </a:p>
          <a:p>
            <a:pPr lvl="0"/>
            <a:r>
              <a:rPr lang="en-AU" altLang="en-US" sz="1000" b="0" i="0" dirty="0" smtClean="0">
                <a:solidFill>
                  <a:schemeClr val="tx1"/>
                </a:solidFill>
                <a:latin typeface="+mj-lt"/>
              </a:rPr>
              <a:t>(13) M</a:t>
            </a:r>
            <a:r>
              <a:rPr lang="en-AU" altLang="en-US" sz="1000" b="0" i="0" dirty="0">
                <a:solidFill>
                  <a:schemeClr val="tx1"/>
                </a:solidFill>
                <a:latin typeface="+mj-lt"/>
              </a:rPr>
              <a:t>. </a:t>
            </a:r>
            <a:r>
              <a:rPr lang="en-AU" altLang="en-US" sz="1000" b="0" i="0" dirty="0" err="1">
                <a:solidFill>
                  <a:schemeClr val="tx1"/>
                </a:solidFill>
                <a:latin typeface="+mj-lt"/>
              </a:rPr>
              <a:t>Timucin</a:t>
            </a:r>
            <a:r>
              <a:rPr lang="en-AU" altLang="en-US" sz="1000" b="0" i="0" dirty="0">
                <a:solidFill>
                  <a:schemeClr val="tx1"/>
                </a:solidFill>
                <a:latin typeface="+mj-lt"/>
              </a:rPr>
              <a:t> and A.E. Morris: Metall. Trans., 1(1970),  3193-3201.</a:t>
            </a:r>
          </a:p>
          <a:p>
            <a:pPr lvl="0"/>
            <a:endParaRPr kumimoji="0" lang="en-AU" altLang="en-US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26949" y="5380672"/>
            <a:ext cx="3995936" cy="1477328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lvl="0"/>
            <a:r>
              <a:rPr lang="en-AU" altLang="en-US" sz="1800" i="0" dirty="0" smtClean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S.A</a:t>
            </a:r>
            <a:r>
              <a:rPr lang="en-AU" altLang="en-US" sz="1800" i="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AU" altLang="en-US" sz="1800" i="0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Decterov</a:t>
            </a:r>
            <a:r>
              <a:rPr lang="en-AU" altLang="en-US" sz="1800" i="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, I.-H. Jung, E. Jak, Y.-B. Kang, P. Hayes and A.D. Pelton: Proc. </a:t>
            </a:r>
            <a:r>
              <a:rPr lang="en-AU" altLang="en-US" sz="1800" i="0" dirty="0" smtClean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VII </a:t>
            </a:r>
            <a:r>
              <a:rPr lang="en-AU" altLang="en-US" sz="1800" i="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Int. Conf. </a:t>
            </a:r>
            <a:r>
              <a:rPr lang="en-AU" altLang="en-US" sz="1800" i="0" dirty="0" smtClean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Molten </a:t>
            </a:r>
            <a:r>
              <a:rPr lang="en-AU" altLang="en-US" sz="1800" i="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Slags, Fluxes &amp; Salts. SAIMM, South Africa, (2004), 839-850.</a:t>
            </a:r>
          </a:p>
        </p:txBody>
      </p:sp>
      <p:sp>
        <p:nvSpPr>
          <p:cNvPr id="3" name="Rectangle 2"/>
          <p:cNvSpPr/>
          <p:nvPr/>
        </p:nvSpPr>
        <p:spPr>
          <a:xfrm>
            <a:off x="632322" y="158087"/>
            <a:ext cx="816404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AU" altLang="en-AU" sz="2800" i="0" dirty="0" smtClean="0">
                <a:solidFill>
                  <a:srgbClr val="0000FF"/>
                </a:solidFill>
                <a:cs typeface="Arial" panose="020B0604020202020204" pitchFamily="34" charset="0"/>
              </a:rPr>
              <a:t>THERMODYNAMIC DATABASES – why we need to re-evaluate base systems</a:t>
            </a:r>
            <a:endParaRPr lang="en-AU" sz="2800" dirty="0"/>
          </a:p>
        </p:txBody>
      </p:sp>
      <p:sp>
        <p:nvSpPr>
          <p:cNvPr id="4" name="Up Arrow 3"/>
          <p:cNvSpPr/>
          <p:nvPr/>
        </p:nvSpPr>
        <p:spPr>
          <a:xfrm>
            <a:off x="802259" y="3230873"/>
            <a:ext cx="484632" cy="978408"/>
          </a:xfrm>
          <a:prstGeom prst="upArrow">
            <a:avLst/>
          </a:prstGeom>
          <a:solidFill>
            <a:srgbClr val="FF0000"/>
          </a:solidFill>
        </p:spPr>
        <p:txBody>
          <a:bodyPr wrap="square" rtlCol="0" anchor="ctr">
            <a:spAutoFit/>
          </a:bodyPr>
          <a:lstStyle/>
          <a:p>
            <a:pPr algn="ctr"/>
            <a:endParaRPr lang="en-AU" sz="1600" dirty="0">
              <a:solidFill>
                <a:srgbClr val="3333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5958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Date Placeholder 1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3000" b="1" i="1">
                <a:solidFill>
                  <a:srgbClr val="FF0000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3000" b="1" i="1">
                <a:solidFill>
                  <a:srgbClr val="FF0000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3000" b="1" i="1">
                <a:solidFill>
                  <a:srgbClr val="FF0000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3000" b="1" i="1">
                <a:solidFill>
                  <a:srgbClr val="FF0000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3000" b="1" i="1">
                <a:solidFill>
                  <a:srgbClr val="FF0000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000" b="1" i="1">
                <a:solidFill>
                  <a:srgbClr val="FF0000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000" b="1" i="1">
                <a:solidFill>
                  <a:srgbClr val="FF0000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000" b="1" i="1">
                <a:solidFill>
                  <a:srgbClr val="FF0000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000" b="1" i="1">
                <a:solidFill>
                  <a:srgbClr val="FF0000"/>
                </a:solidFill>
                <a:latin typeface="Times New Roman" panose="02020603050405020304" pitchFamily="18" charset="0"/>
              </a:defRPr>
            </a:lvl9pPr>
          </a:lstStyle>
          <a:p>
            <a:fld id="{33C2B05F-4F84-4648-AA99-74110E6345E7}" type="datetime1">
              <a:rPr lang="en-AU" altLang="en-US" sz="1000" b="0" i="0" smtClean="0">
                <a:solidFill>
                  <a:schemeClr val="tx1"/>
                </a:solidFill>
              </a:rPr>
              <a:pPr/>
              <a:t>3/04/2017</a:t>
            </a:fld>
            <a:endParaRPr lang="en-AU" altLang="en-US" sz="1000" b="0" i="0" smtClean="0">
              <a:solidFill>
                <a:schemeClr val="tx1"/>
              </a:solidFill>
            </a:endParaRPr>
          </a:p>
        </p:txBody>
      </p:sp>
      <p:sp>
        <p:nvSpPr>
          <p:cNvPr id="26627" name="Slide Number Placeholder 2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3000" b="1" i="1">
                <a:solidFill>
                  <a:srgbClr val="FF0000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3000" b="1" i="1">
                <a:solidFill>
                  <a:srgbClr val="FF0000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3000" b="1" i="1">
                <a:solidFill>
                  <a:srgbClr val="FF0000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3000" b="1" i="1">
                <a:solidFill>
                  <a:srgbClr val="FF0000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3000" b="1" i="1">
                <a:solidFill>
                  <a:srgbClr val="FF0000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000" b="1" i="1">
                <a:solidFill>
                  <a:srgbClr val="FF0000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000" b="1" i="1">
                <a:solidFill>
                  <a:srgbClr val="FF0000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000" b="1" i="1">
                <a:solidFill>
                  <a:srgbClr val="FF0000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000" b="1" i="1">
                <a:solidFill>
                  <a:srgbClr val="FF0000"/>
                </a:solidFill>
                <a:latin typeface="Times New Roman" panose="02020603050405020304" pitchFamily="18" charset="0"/>
              </a:defRPr>
            </a:lvl9pPr>
          </a:lstStyle>
          <a:p>
            <a:fld id="{E04AC3E5-8DC2-4702-8876-2DBD004136C5}" type="slidenum">
              <a:rPr lang="en-AU" altLang="en-US" sz="1000" b="0" i="0" smtClean="0">
                <a:solidFill>
                  <a:schemeClr val="tx1"/>
                </a:solidFill>
              </a:rPr>
              <a:pPr/>
              <a:t>28</a:t>
            </a:fld>
            <a:endParaRPr lang="en-AU" altLang="en-US" sz="1000" b="0" i="0" smtClean="0">
              <a:solidFill>
                <a:schemeClr val="tx1"/>
              </a:solidFill>
            </a:endParaRPr>
          </a:p>
        </p:txBody>
      </p:sp>
      <p:pic>
        <p:nvPicPr>
          <p:cNvPr id="26628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784"/>
          <a:stretch/>
        </p:blipFill>
        <p:spPr bwMode="auto">
          <a:xfrm>
            <a:off x="8637" y="980728"/>
            <a:ext cx="9100438" cy="58775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1403648" y="116632"/>
            <a:ext cx="727280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AU" altLang="en-AU" sz="2800" i="0" dirty="0" smtClean="0">
                <a:solidFill>
                  <a:srgbClr val="0000FF"/>
                </a:solidFill>
                <a:cs typeface="Arial" panose="020B0604020202020204" pitchFamily="34" charset="0"/>
              </a:rPr>
              <a:t>THERMODYNAMIC DATABASES– </a:t>
            </a:r>
            <a:r>
              <a:rPr lang="en-AU" altLang="en-AU" sz="2800" i="0" dirty="0">
                <a:solidFill>
                  <a:srgbClr val="0000FF"/>
                </a:solidFill>
                <a:cs typeface="Arial" panose="020B0604020202020204" pitchFamily="34" charset="0"/>
              </a:rPr>
              <a:t>why we need to re-evaluate base </a:t>
            </a:r>
            <a:r>
              <a:rPr lang="en-AU" altLang="en-AU" sz="2800" i="0" dirty="0" smtClean="0">
                <a:solidFill>
                  <a:srgbClr val="0000FF"/>
                </a:solidFill>
                <a:cs typeface="Arial" panose="020B0604020202020204" pitchFamily="34" charset="0"/>
              </a:rPr>
              <a:t>systems 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226601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Date Placeholder 1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3000" b="1" i="1">
                <a:solidFill>
                  <a:srgbClr val="FF0000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3000" b="1" i="1">
                <a:solidFill>
                  <a:srgbClr val="FF0000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3000" b="1" i="1">
                <a:solidFill>
                  <a:srgbClr val="FF0000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3000" b="1" i="1">
                <a:solidFill>
                  <a:srgbClr val="FF0000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3000" b="1" i="1">
                <a:solidFill>
                  <a:srgbClr val="FF0000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000" b="1" i="1">
                <a:solidFill>
                  <a:srgbClr val="FF0000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000" b="1" i="1">
                <a:solidFill>
                  <a:srgbClr val="FF0000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000" b="1" i="1">
                <a:solidFill>
                  <a:srgbClr val="FF0000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000" b="1" i="1">
                <a:solidFill>
                  <a:srgbClr val="FF0000"/>
                </a:solidFill>
                <a:latin typeface="Times New Roman" panose="02020603050405020304" pitchFamily="18" charset="0"/>
              </a:defRPr>
            </a:lvl9pPr>
          </a:lstStyle>
          <a:p>
            <a:fld id="{D13743C4-0B01-4C73-AB9B-64A4BF0042E2}" type="datetime1">
              <a:rPr lang="en-AU" altLang="en-US" sz="1000" b="0" i="0" smtClean="0">
                <a:solidFill>
                  <a:schemeClr val="tx1"/>
                </a:solidFill>
              </a:rPr>
              <a:pPr/>
              <a:t>3/04/2017</a:t>
            </a:fld>
            <a:endParaRPr lang="en-AU" altLang="en-US" sz="1000" b="0" i="0" smtClean="0">
              <a:solidFill>
                <a:schemeClr val="tx1"/>
              </a:solidFill>
            </a:endParaRPr>
          </a:p>
        </p:txBody>
      </p:sp>
      <p:sp>
        <p:nvSpPr>
          <p:cNvPr id="27651" name="Slide Number Placeholder 2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3000" b="1" i="1">
                <a:solidFill>
                  <a:srgbClr val="FF0000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3000" b="1" i="1">
                <a:solidFill>
                  <a:srgbClr val="FF0000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3000" b="1" i="1">
                <a:solidFill>
                  <a:srgbClr val="FF0000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3000" b="1" i="1">
                <a:solidFill>
                  <a:srgbClr val="FF0000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3000" b="1" i="1">
                <a:solidFill>
                  <a:srgbClr val="FF0000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000" b="1" i="1">
                <a:solidFill>
                  <a:srgbClr val="FF0000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000" b="1" i="1">
                <a:solidFill>
                  <a:srgbClr val="FF0000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000" b="1" i="1">
                <a:solidFill>
                  <a:srgbClr val="FF0000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000" b="1" i="1">
                <a:solidFill>
                  <a:srgbClr val="FF0000"/>
                </a:solidFill>
                <a:latin typeface="Times New Roman" panose="02020603050405020304" pitchFamily="18" charset="0"/>
              </a:defRPr>
            </a:lvl9pPr>
          </a:lstStyle>
          <a:p>
            <a:fld id="{7D476F88-9070-429B-9D55-83C5103F47D0}" type="slidenum">
              <a:rPr lang="en-AU" altLang="en-US" sz="1000" b="0" i="0" smtClean="0">
                <a:solidFill>
                  <a:schemeClr val="tx1"/>
                </a:solidFill>
              </a:rPr>
              <a:pPr/>
              <a:t>29</a:t>
            </a:fld>
            <a:endParaRPr lang="en-AU" altLang="en-US" sz="1000" b="0" i="0" smtClean="0">
              <a:solidFill>
                <a:schemeClr val="tx1"/>
              </a:solidFill>
            </a:endParaRPr>
          </a:p>
        </p:txBody>
      </p:sp>
      <p:pic>
        <p:nvPicPr>
          <p:cNvPr id="27652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280"/>
          <a:stretch/>
        </p:blipFill>
        <p:spPr bwMode="auto">
          <a:xfrm>
            <a:off x="0" y="1265858"/>
            <a:ext cx="9144000" cy="55921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1115616" y="188640"/>
            <a:ext cx="662473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AU" altLang="en-AU" sz="2800" i="0" dirty="0" smtClean="0">
                <a:solidFill>
                  <a:srgbClr val="0000FF"/>
                </a:solidFill>
                <a:cs typeface="Arial" panose="020B0604020202020204" pitchFamily="34" charset="0"/>
              </a:rPr>
              <a:t>THERMODYNAMIC DATABASES– </a:t>
            </a:r>
            <a:r>
              <a:rPr lang="en-AU" altLang="en-AU" sz="2800" i="0" dirty="0">
                <a:solidFill>
                  <a:srgbClr val="0000FF"/>
                </a:solidFill>
                <a:cs typeface="Arial" panose="020B0604020202020204" pitchFamily="34" charset="0"/>
              </a:rPr>
              <a:t>why we need to re-evaluate base systems </a:t>
            </a:r>
            <a:endParaRPr lang="en-AU" sz="2800" dirty="0"/>
          </a:p>
        </p:txBody>
      </p:sp>
    </p:spTree>
    <p:extLst>
      <p:ext uri="{BB962C8B-B14F-4D97-AF65-F5344CB8AC3E}">
        <p14:creationId xmlns:p14="http://schemas.microsoft.com/office/powerpoint/2010/main" val="220271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24150" y="260648"/>
            <a:ext cx="6408712" cy="1362075"/>
          </a:xfrm>
        </p:spPr>
        <p:txBody>
          <a:bodyPr/>
          <a:lstStyle/>
          <a:p>
            <a:pPr>
              <a:defRPr/>
            </a:pPr>
            <a:r>
              <a:rPr lang="en-AU" altLang="en-AU" sz="2800" dirty="0">
                <a:solidFill>
                  <a:srgbClr val="0000FF"/>
                </a:solidFill>
                <a:cs typeface="Arial" panose="020B0604020202020204" pitchFamily="34" charset="0"/>
              </a:rPr>
              <a:t>Introduction </a:t>
            </a:r>
            <a:r>
              <a:rPr lang="en-AU" altLang="en-AU" sz="2800" dirty="0" smtClean="0">
                <a:solidFill>
                  <a:srgbClr val="0000FF"/>
                </a:solidFill>
                <a:cs typeface="Arial" panose="020B0604020202020204" pitchFamily="34" charset="0"/>
              </a:rPr>
              <a:t/>
            </a:r>
            <a:br>
              <a:rPr lang="en-AU" altLang="en-AU" sz="2800" dirty="0" smtClean="0">
                <a:solidFill>
                  <a:srgbClr val="0000FF"/>
                </a:solidFill>
                <a:cs typeface="Arial" panose="020B0604020202020204" pitchFamily="34" charset="0"/>
              </a:rPr>
            </a:br>
            <a:r>
              <a:rPr lang="en-AU" altLang="en-AU" sz="2800" dirty="0" smtClean="0">
                <a:solidFill>
                  <a:srgbClr val="0000FF"/>
                </a:solidFill>
                <a:cs typeface="Arial" panose="020B0604020202020204" pitchFamily="34" charset="0"/>
              </a:rPr>
              <a:t>- </a:t>
            </a:r>
            <a:r>
              <a:rPr lang="en-AU" altLang="en-AU" sz="2800" dirty="0" smtClean="0">
                <a:solidFill>
                  <a:srgbClr val="0000FF"/>
                </a:solidFill>
                <a:cs typeface="Arial" panose="020B0604020202020204" pitchFamily="34" charset="0"/>
              </a:rPr>
              <a:t>T</a:t>
            </a:r>
            <a:r>
              <a:rPr lang="en-AU" altLang="en-AU" sz="2800" cap="none" dirty="0" smtClean="0">
                <a:solidFill>
                  <a:srgbClr val="0000FF"/>
                </a:solidFill>
                <a:cs typeface="Arial" panose="020B0604020202020204" pitchFamily="34" charset="0"/>
              </a:rPr>
              <a:t>he </a:t>
            </a:r>
            <a:r>
              <a:rPr lang="en-AU" sz="2800" cap="none" dirty="0" smtClean="0">
                <a:solidFill>
                  <a:srgbClr val="0000FF"/>
                </a:solidFill>
              </a:rPr>
              <a:t>slag valorisation process</a:t>
            </a:r>
            <a:endParaRPr lang="en-AU" sz="2800" dirty="0">
              <a:solidFill>
                <a:srgbClr val="0000FF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444208" y="3902895"/>
            <a:ext cx="2841625" cy="2566987"/>
          </a:xfrm>
          <a:ln>
            <a:noFill/>
          </a:ln>
        </p:spPr>
        <p:txBody>
          <a:bodyPr wrap="square" anchor="t" anchorCtr="0"/>
          <a:lstStyle/>
          <a:p>
            <a:pPr>
              <a:defRPr/>
            </a:pPr>
            <a:r>
              <a:rPr lang="en-AU" b="1" dirty="0" smtClean="0">
                <a:solidFill>
                  <a:srgbClr val="0000FF"/>
                </a:solidFill>
              </a:rPr>
              <a:t>NEW MATERIALS</a:t>
            </a:r>
            <a:endParaRPr lang="en-AU" b="1" dirty="0">
              <a:solidFill>
                <a:srgbClr val="0000FF"/>
              </a:solidFill>
            </a:endParaRPr>
          </a:p>
          <a:p>
            <a:pPr marL="342900" indent="-342900">
              <a:buSzPct val="100000"/>
              <a:buFont typeface="Arial" panose="020B0604020202020204" pitchFamily="34" charset="0"/>
              <a:buChar char="•"/>
              <a:defRPr/>
            </a:pPr>
            <a:r>
              <a:rPr lang="en-AU" b="1" dirty="0">
                <a:solidFill>
                  <a:srgbClr val="0000FF"/>
                </a:solidFill>
              </a:rPr>
              <a:t>Cements	</a:t>
            </a:r>
          </a:p>
          <a:p>
            <a:pPr marL="342900" indent="-342900">
              <a:buSzPct val="100000"/>
              <a:buFont typeface="Arial" panose="020B0604020202020204" pitchFamily="34" charset="0"/>
              <a:buChar char="•"/>
              <a:defRPr/>
            </a:pPr>
            <a:r>
              <a:rPr lang="en-AU" b="1" dirty="0" err="1">
                <a:solidFill>
                  <a:srgbClr val="0000FF"/>
                </a:solidFill>
              </a:rPr>
              <a:t>Geopolymers</a:t>
            </a:r>
            <a:endParaRPr lang="en-AU" b="1" dirty="0">
              <a:solidFill>
                <a:srgbClr val="0000FF"/>
              </a:solidFill>
            </a:endParaRPr>
          </a:p>
          <a:p>
            <a:pPr marL="342900" indent="-342900">
              <a:buSzPct val="100000"/>
              <a:buFont typeface="Arial" panose="020B0604020202020204" pitchFamily="34" charset="0"/>
              <a:buChar char="•"/>
              <a:defRPr/>
            </a:pPr>
            <a:r>
              <a:rPr lang="en-AU" b="1" dirty="0">
                <a:solidFill>
                  <a:srgbClr val="0000FF"/>
                </a:solidFill>
              </a:rPr>
              <a:t>Slag structural materials</a:t>
            </a:r>
          </a:p>
          <a:p>
            <a:pPr marL="342900" indent="-342900">
              <a:buSzPct val="100000"/>
              <a:buFont typeface="Arial" panose="020B0604020202020204" pitchFamily="34" charset="0"/>
              <a:buChar char="•"/>
              <a:defRPr/>
            </a:pPr>
            <a:r>
              <a:rPr lang="en-AU" b="1" dirty="0">
                <a:solidFill>
                  <a:srgbClr val="0000FF"/>
                </a:solidFill>
              </a:rPr>
              <a:t>Slag manufactured materials</a:t>
            </a:r>
          </a:p>
          <a:p>
            <a:pPr>
              <a:defRPr/>
            </a:pPr>
            <a:endParaRPr lang="en-AU" dirty="0">
              <a:solidFill>
                <a:srgbClr val="0000FF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02008" y="1309857"/>
            <a:ext cx="2624137" cy="1631216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AU" sz="2000" i="0" dirty="0">
                <a:solidFill>
                  <a:srgbClr val="0000FF"/>
                </a:solidFill>
              </a:rPr>
              <a:t>RAW MATERIALS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AU" sz="2000" i="0" dirty="0">
                <a:solidFill>
                  <a:srgbClr val="0000FF"/>
                </a:solidFill>
              </a:rPr>
              <a:t>Slags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AU" sz="2000" i="0" dirty="0">
                <a:solidFill>
                  <a:srgbClr val="0000FF"/>
                </a:solidFill>
              </a:rPr>
              <a:t>Stoichiometric compounds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AU" sz="2000" i="0" dirty="0">
                <a:solidFill>
                  <a:srgbClr val="0000FF"/>
                </a:solidFill>
              </a:rPr>
              <a:t>Complex </a:t>
            </a:r>
            <a:r>
              <a:rPr lang="en-AU" sz="2000" i="0" dirty="0" smtClean="0">
                <a:solidFill>
                  <a:srgbClr val="0000FF"/>
                </a:solidFill>
              </a:rPr>
              <a:t>wastes</a:t>
            </a:r>
            <a:endParaRPr lang="en-AU" sz="2000" i="0" dirty="0">
              <a:solidFill>
                <a:srgbClr val="0000FF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829025" y="2402334"/>
            <a:ext cx="2232025" cy="4093428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AU" sz="2000" i="0" dirty="0">
                <a:solidFill>
                  <a:srgbClr val="0000FF"/>
                </a:solidFill>
              </a:rPr>
              <a:t>PROCESS AND CHEMICAL MODIFICATION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AU" sz="2000" i="0" dirty="0">
                <a:solidFill>
                  <a:srgbClr val="0000FF"/>
                </a:solidFill>
              </a:rPr>
              <a:t>Complex solid solutions 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AU" sz="2000" i="0" dirty="0">
                <a:solidFill>
                  <a:srgbClr val="0000FF"/>
                </a:solidFill>
              </a:rPr>
              <a:t>Amorphous (glassy) materials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AU" sz="2000" i="0" dirty="0">
                <a:solidFill>
                  <a:srgbClr val="0000FF"/>
                </a:solidFill>
              </a:rPr>
              <a:t>Partially crystallised materials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AU" sz="2000" i="0" dirty="0">
                <a:solidFill>
                  <a:srgbClr val="0000FF"/>
                </a:solidFill>
              </a:rPr>
              <a:t>Chemical </a:t>
            </a:r>
            <a:r>
              <a:rPr lang="en-AU" sz="2000" i="0" dirty="0" smtClean="0">
                <a:solidFill>
                  <a:srgbClr val="0000FF"/>
                </a:solidFill>
              </a:rPr>
              <a:t>separations</a:t>
            </a:r>
            <a:endParaRPr lang="en-AU" sz="2000" i="0" dirty="0">
              <a:solidFill>
                <a:srgbClr val="0000FF"/>
              </a:solidFill>
            </a:endParaRPr>
          </a:p>
        </p:txBody>
      </p:sp>
      <p:sp>
        <p:nvSpPr>
          <p:cNvPr id="7174" name="TextBox 5"/>
          <p:cNvSpPr txBox="1">
            <a:spLocks noChangeArrowheads="1"/>
          </p:cNvSpPr>
          <p:nvPr/>
        </p:nvSpPr>
        <p:spPr bwMode="auto">
          <a:xfrm>
            <a:off x="202008" y="3650187"/>
            <a:ext cx="3095625" cy="2246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000" b="1" i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>
              <a:defRPr sz="2000" b="1" i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>
              <a:defRPr sz="2000" b="1" i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>
              <a:defRPr sz="2000" b="1" i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>
              <a:defRPr sz="2000" b="1" i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r>
              <a:rPr lang="en-AU" altLang="en-US" i="0" dirty="0">
                <a:solidFill>
                  <a:srgbClr val="0000FF"/>
                </a:solidFill>
              </a:rPr>
              <a:t>PROPERTIES TO BE ACHIEVED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AU" altLang="en-US" i="0" dirty="0">
                <a:solidFill>
                  <a:srgbClr val="0000FF"/>
                </a:solidFill>
              </a:rPr>
              <a:t>High/Low reactivity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AU" altLang="en-US" i="0" dirty="0">
                <a:solidFill>
                  <a:srgbClr val="0000FF"/>
                </a:solidFill>
              </a:rPr>
              <a:t>Stabilisation of hazardous elements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AU" altLang="en-US" i="0" dirty="0">
                <a:solidFill>
                  <a:srgbClr val="0000FF"/>
                </a:solidFill>
              </a:rPr>
              <a:t>Low </a:t>
            </a:r>
            <a:r>
              <a:rPr lang="en-AU" altLang="en-US" i="0" dirty="0" smtClean="0">
                <a:solidFill>
                  <a:srgbClr val="0000FF"/>
                </a:solidFill>
              </a:rPr>
              <a:t>impurity levels</a:t>
            </a:r>
            <a:endParaRPr lang="en-AU" altLang="en-US" i="0" dirty="0">
              <a:solidFill>
                <a:srgbClr val="0000FF"/>
              </a:solidFill>
            </a:endParaRPr>
          </a:p>
          <a:p>
            <a:r>
              <a:rPr lang="en-AU" altLang="en-US" dirty="0">
                <a:solidFill>
                  <a:srgbClr val="0000FF"/>
                </a:solidFill>
              </a:rPr>
              <a:t> </a:t>
            </a:r>
          </a:p>
        </p:txBody>
      </p:sp>
      <p:sp>
        <p:nvSpPr>
          <p:cNvPr id="7175" name="Oval 6"/>
          <p:cNvSpPr>
            <a:spLocks noChangeArrowheads="1"/>
          </p:cNvSpPr>
          <p:nvPr/>
        </p:nvSpPr>
        <p:spPr bwMode="auto">
          <a:xfrm>
            <a:off x="3209303" y="2060848"/>
            <a:ext cx="3162897" cy="4776737"/>
          </a:xfrm>
          <a:prstGeom prst="ellipse">
            <a:avLst/>
          </a:prstGeom>
          <a:noFill/>
          <a:ln w="57150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18000" tIns="10800" rIns="18000" bIns="10800">
            <a:noAutofit/>
          </a:bodyPr>
          <a:lstStyle>
            <a:lvl1pPr>
              <a:defRPr sz="2000" b="1" i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>
              <a:defRPr sz="2000" b="1" i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>
              <a:defRPr sz="2000" b="1" i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>
              <a:defRPr sz="2000" b="1" i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>
              <a:defRPr sz="2000" b="1" i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ctr">
              <a:lnSpc>
                <a:spcPct val="80000"/>
              </a:lnSpc>
              <a:spcBef>
                <a:spcPct val="20000"/>
              </a:spcBef>
              <a:spcAft>
                <a:spcPct val="10000"/>
              </a:spcAft>
            </a:pPr>
            <a:endParaRPr lang="en-US" altLang="en-US">
              <a:solidFill>
                <a:srgbClr val="0000FF"/>
              </a:solidFill>
            </a:endParaRPr>
          </a:p>
        </p:txBody>
      </p:sp>
      <p:sp>
        <p:nvSpPr>
          <p:cNvPr id="7176" name="TextBox 7"/>
          <p:cNvSpPr txBox="1">
            <a:spLocks noChangeArrowheads="1"/>
          </p:cNvSpPr>
          <p:nvPr/>
        </p:nvSpPr>
        <p:spPr bwMode="auto">
          <a:xfrm>
            <a:off x="5551066" y="1784063"/>
            <a:ext cx="3573462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000" b="1" i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>
              <a:defRPr sz="2000" b="1" i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>
              <a:defRPr sz="2000" b="1" i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>
              <a:defRPr sz="2000" b="1" i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>
              <a:defRPr sz="2000" b="1" i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r>
              <a:rPr lang="en-AU" altLang="en-US" sz="3200" dirty="0">
                <a:solidFill>
                  <a:srgbClr val="FF0000"/>
                </a:solidFill>
              </a:rPr>
              <a:t>How we can help!!!</a:t>
            </a:r>
          </a:p>
        </p:txBody>
      </p:sp>
      <p:sp>
        <p:nvSpPr>
          <p:cNvPr id="7177" name="Down Arrow 8"/>
          <p:cNvSpPr>
            <a:spLocks noChangeArrowheads="1"/>
          </p:cNvSpPr>
          <p:nvPr/>
        </p:nvSpPr>
        <p:spPr bwMode="auto">
          <a:xfrm rot="2625075">
            <a:off x="5896556" y="2514227"/>
            <a:ext cx="565150" cy="356167"/>
          </a:xfrm>
          <a:prstGeom prst="downArrow">
            <a:avLst>
              <a:gd name="adj1" fmla="val 50000"/>
              <a:gd name="adj2" fmla="val 49883"/>
            </a:avLst>
          </a:prstGeom>
          <a:solidFill>
            <a:srgbClr val="FF0000"/>
          </a:solidFill>
          <a:ln w="25400" algn="ctr">
            <a:solidFill>
              <a:srgbClr val="FF0000"/>
            </a:solidFill>
            <a:round/>
            <a:headEnd/>
            <a:tailEnd/>
          </a:ln>
        </p:spPr>
        <p:txBody>
          <a:bodyPr lIns="18000" tIns="10800" rIns="18000" bIns="10800">
            <a:spAutoFit/>
          </a:bodyPr>
          <a:lstStyle>
            <a:lvl1pPr>
              <a:defRPr sz="2000" b="1" i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>
              <a:defRPr sz="2000" b="1" i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>
              <a:defRPr sz="2000" b="1" i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>
              <a:defRPr sz="2000" b="1" i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>
              <a:defRPr sz="2000" b="1" i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ctr">
              <a:lnSpc>
                <a:spcPct val="80000"/>
              </a:lnSpc>
              <a:spcBef>
                <a:spcPct val="20000"/>
              </a:spcBef>
              <a:spcAft>
                <a:spcPct val="10000"/>
              </a:spcAft>
            </a:pPr>
            <a:endParaRPr lang="en-US" altLang="en-US">
              <a:solidFill>
                <a:srgbClr val="0000FF"/>
              </a:solidFill>
            </a:endParaRPr>
          </a:p>
        </p:txBody>
      </p:sp>
      <p:sp>
        <p:nvSpPr>
          <p:cNvPr id="7178" name="Down Arrow 9"/>
          <p:cNvSpPr>
            <a:spLocks noChangeArrowheads="1"/>
          </p:cNvSpPr>
          <p:nvPr/>
        </p:nvSpPr>
        <p:spPr bwMode="auto">
          <a:xfrm>
            <a:off x="1071922" y="3029128"/>
            <a:ext cx="485775" cy="366535"/>
          </a:xfrm>
          <a:prstGeom prst="downArrow">
            <a:avLst>
              <a:gd name="adj1" fmla="val 55167"/>
              <a:gd name="adj2" fmla="val 49861"/>
            </a:avLst>
          </a:prstGeom>
          <a:solidFill>
            <a:schemeClr val="accent1"/>
          </a:solidFill>
          <a:ln w="25400" algn="ctr">
            <a:solidFill>
              <a:srgbClr val="0000F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8000" tIns="10800" rIns="18000" bIns="10800">
            <a:spAutoFit/>
          </a:bodyPr>
          <a:lstStyle>
            <a:lvl1pPr>
              <a:defRPr sz="2000" b="1" i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>
              <a:defRPr sz="2000" b="1" i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>
              <a:defRPr sz="2000" b="1" i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>
              <a:defRPr sz="2000" b="1" i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>
              <a:defRPr sz="2000" b="1" i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ctr">
              <a:lnSpc>
                <a:spcPct val="80000"/>
              </a:lnSpc>
              <a:spcBef>
                <a:spcPct val="20000"/>
              </a:spcBef>
              <a:spcAft>
                <a:spcPct val="10000"/>
              </a:spcAft>
            </a:pPr>
            <a:endParaRPr lang="en-US" altLang="en-US">
              <a:solidFill>
                <a:srgbClr val="0000FF"/>
              </a:solidFill>
            </a:endParaRPr>
          </a:p>
        </p:txBody>
      </p:sp>
      <p:sp>
        <p:nvSpPr>
          <p:cNvPr id="7179" name="Down Arrow 10"/>
          <p:cNvSpPr>
            <a:spLocks noChangeArrowheads="1"/>
          </p:cNvSpPr>
          <p:nvPr/>
        </p:nvSpPr>
        <p:spPr bwMode="auto">
          <a:xfrm rot="17327780">
            <a:off x="2692181" y="5553409"/>
            <a:ext cx="484187" cy="356167"/>
          </a:xfrm>
          <a:prstGeom prst="downArrow">
            <a:avLst>
              <a:gd name="adj1" fmla="val 50000"/>
              <a:gd name="adj2" fmla="val 50106"/>
            </a:avLst>
          </a:prstGeom>
          <a:solidFill>
            <a:schemeClr val="accent1"/>
          </a:solidFill>
          <a:ln w="25400" algn="ctr">
            <a:solidFill>
              <a:srgbClr val="0000F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8000" tIns="10800" rIns="18000" bIns="10800">
            <a:spAutoFit/>
          </a:bodyPr>
          <a:lstStyle>
            <a:lvl1pPr>
              <a:defRPr sz="2000" b="1" i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>
              <a:defRPr sz="2000" b="1" i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>
              <a:defRPr sz="2000" b="1" i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>
              <a:defRPr sz="2000" b="1" i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>
              <a:defRPr sz="2000" b="1" i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ctr">
              <a:lnSpc>
                <a:spcPct val="80000"/>
              </a:lnSpc>
              <a:spcBef>
                <a:spcPct val="20000"/>
              </a:spcBef>
              <a:spcAft>
                <a:spcPct val="10000"/>
              </a:spcAft>
            </a:pPr>
            <a:endParaRPr lang="en-US" altLang="en-US">
              <a:solidFill>
                <a:srgbClr val="0000FF"/>
              </a:solidFill>
            </a:endParaRPr>
          </a:p>
        </p:txBody>
      </p:sp>
      <p:sp>
        <p:nvSpPr>
          <p:cNvPr id="7180" name="Down Arrow 11"/>
          <p:cNvSpPr>
            <a:spLocks noChangeArrowheads="1"/>
          </p:cNvSpPr>
          <p:nvPr/>
        </p:nvSpPr>
        <p:spPr bwMode="auto">
          <a:xfrm rot="14964650">
            <a:off x="6024031" y="6037596"/>
            <a:ext cx="484187" cy="356167"/>
          </a:xfrm>
          <a:prstGeom prst="downArrow">
            <a:avLst>
              <a:gd name="adj1" fmla="val 50000"/>
              <a:gd name="adj2" fmla="val 50106"/>
            </a:avLst>
          </a:prstGeom>
          <a:solidFill>
            <a:schemeClr val="accent1"/>
          </a:solidFill>
          <a:ln w="25400" algn="ctr">
            <a:solidFill>
              <a:srgbClr val="0000F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8000" tIns="10800" rIns="18000" bIns="10800">
            <a:spAutoFit/>
          </a:bodyPr>
          <a:lstStyle>
            <a:lvl1pPr>
              <a:defRPr sz="2000" b="1" i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>
              <a:defRPr sz="2000" b="1" i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>
              <a:defRPr sz="2000" b="1" i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>
              <a:defRPr sz="2000" b="1" i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>
              <a:defRPr sz="2000" b="1" i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 i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ctr">
              <a:lnSpc>
                <a:spcPct val="80000"/>
              </a:lnSpc>
              <a:spcBef>
                <a:spcPct val="20000"/>
              </a:spcBef>
              <a:spcAft>
                <a:spcPct val="10000"/>
              </a:spcAft>
            </a:pPr>
            <a:endParaRPr lang="en-US" altLang="en-US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394573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Date Placeholder 1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3000" b="1" i="1">
                <a:solidFill>
                  <a:srgbClr val="FF0000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3000" b="1" i="1">
                <a:solidFill>
                  <a:srgbClr val="FF0000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3000" b="1" i="1">
                <a:solidFill>
                  <a:srgbClr val="FF0000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3000" b="1" i="1">
                <a:solidFill>
                  <a:srgbClr val="FF0000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3000" b="1" i="1">
                <a:solidFill>
                  <a:srgbClr val="FF0000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000" b="1" i="1">
                <a:solidFill>
                  <a:srgbClr val="FF0000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000" b="1" i="1">
                <a:solidFill>
                  <a:srgbClr val="FF0000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000" b="1" i="1">
                <a:solidFill>
                  <a:srgbClr val="FF0000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000" b="1" i="1">
                <a:solidFill>
                  <a:srgbClr val="FF0000"/>
                </a:solidFill>
                <a:latin typeface="Times New Roman" panose="02020603050405020304" pitchFamily="18" charset="0"/>
              </a:defRPr>
            </a:lvl9pPr>
          </a:lstStyle>
          <a:p>
            <a:fld id="{7557E505-4F1D-4D14-B3C7-7463F5179EB9}" type="datetime1">
              <a:rPr lang="en-AU" altLang="en-US" sz="1000" b="0" i="0" smtClean="0">
                <a:solidFill>
                  <a:schemeClr val="tx1"/>
                </a:solidFill>
              </a:rPr>
              <a:pPr/>
              <a:t>3/04/2017</a:t>
            </a:fld>
            <a:endParaRPr lang="en-AU" altLang="en-US" sz="1000" b="0" i="0" smtClean="0">
              <a:solidFill>
                <a:schemeClr val="tx1"/>
              </a:solidFill>
            </a:endParaRPr>
          </a:p>
        </p:txBody>
      </p:sp>
      <p:sp>
        <p:nvSpPr>
          <p:cNvPr id="28675" name="Slide Number Placeholder 2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3000" b="1" i="1">
                <a:solidFill>
                  <a:srgbClr val="FF0000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3000" b="1" i="1">
                <a:solidFill>
                  <a:srgbClr val="FF0000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3000" b="1" i="1">
                <a:solidFill>
                  <a:srgbClr val="FF0000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3000" b="1" i="1">
                <a:solidFill>
                  <a:srgbClr val="FF0000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3000" b="1" i="1">
                <a:solidFill>
                  <a:srgbClr val="FF0000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000" b="1" i="1">
                <a:solidFill>
                  <a:srgbClr val="FF0000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000" b="1" i="1">
                <a:solidFill>
                  <a:srgbClr val="FF0000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000" b="1" i="1">
                <a:solidFill>
                  <a:srgbClr val="FF0000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000" b="1" i="1">
                <a:solidFill>
                  <a:srgbClr val="FF0000"/>
                </a:solidFill>
                <a:latin typeface="Times New Roman" panose="02020603050405020304" pitchFamily="18" charset="0"/>
              </a:defRPr>
            </a:lvl9pPr>
          </a:lstStyle>
          <a:p>
            <a:fld id="{516612D0-91DF-4C25-9629-1BE28F6B1124}" type="slidenum">
              <a:rPr lang="en-AU" altLang="en-US" sz="1000" b="0" i="0" smtClean="0">
                <a:solidFill>
                  <a:schemeClr val="tx1"/>
                </a:solidFill>
              </a:rPr>
              <a:pPr/>
              <a:t>30</a:t>
            </a:fld>
            <a:endParaRPr lang="en-AU" altLang="en-US" sz="1000" b="0" i="0" smtClean="0">
              <a:solidFill>
                <a:schemeClr val="tx1"/>
              </a:solidFill>
            </a:endParaRPr>
          </a:p>
        </p:txBody>
      </p:sp>
      <p:pic>
        <p:nvPicPr>
          <p:cNvPr id="28676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508"/>
          <a:stretch/>
        </p:blipFill>
        <p:spPr bwMode="auto">
          <a:xfrm>
            <a:off x="0" y="1193850"/>
            <a:ext cx="9143999" cy="566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1331640" y="116632"/>
            <a:ext cx="669674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AU" altLang="en-AU" sz="2800" i="0" dirty="0" smtClean="0">
                <a:solidFill>
                  <a:srgbClr val="3333FF"/>
                </a:solidFill>
                <a:cs typeface="Arial" panose="020B0604020202020204" pitchFamily="34" charset="0"/>
              </a:rPr>
              <a:t>THERMODYNAMIC DATABASES </a:t>
            </a:r>
            <a:r>
              <a:rPr lang="en-AU" altLang="en-AU" sz="2800" i="0" dirty="0" smtClean="0">
                <a:solidFill>
                  <a:srgbClr val="0000FF"/>
                </a:solidFill>
                <a:cs typeface="Arial" panose="020B0604020202020204" pitchFamily="34" charset="0"/>
              </a:rPr>
              <a:t>– </a:t>
            </a:r>
            <a:r>
              <a:rPr lang="en-AU" altLang="en-AU" sz="2800" i="0" dirty="0">
                <a:solidFill>
                  <a:srgbClr val="0000FF"/>
                </a:solidFill>
                <a:cs typeface="Arial" panose="020B0604020202020204" pitchFamily="34" charset="0"/>
              </a:rPr>
              <a:t>why we need to re-evaluate base systems </a:t>
            </a:r>
            <a:endParaRPr lang="en-AU" sz="2800" dirty="0"/>
          </a:p>
        </p:txBody>
      </p:sp>
    </p:spTree>
    <p:extLst>
      <p:ext uri="{BB962C8B-B14F-4D97-AF65-F5344CB8AC3E}">
        <p14:creationId xmlns:p14="http://schemas.microsoft.com/office/powerpoint/2010/main" val="688804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62" y="872697"/>
            <a:ext cx="6877050" cy="433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080369" y="260648"/>
            <a:ext cx="770485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800" i="0" dirty="0" smtClean="0">
                <a:solidFill>
                  <a:srgbClr val="0000FF"/>
                </a:solidFill>
              </a:rPr>
              <a:t>Effect of P on phase distribution in the system CaO-2CaO.SiO</a:t>
            </a:r>
            <a:r>
              <a:rPr lang="en-AU" sz="2800" i="0" baseline="-25000" dirty="0" smtClean="0">
                <a:solidFill>
                  <a:srgbClr val="0000FF"/>
                </a:solidFill>
              </a:rPr>
              <a:t>2</a:t>
            </a:r>
            <a:r>
              <a:rPr lang="en-AU" sz="2800" i="0" dirty="0" smtClean="0">
                <a:solidFill>
                  <a:srgbClr val="0000FF"/>
                </a:solidFill>
              </a:rPr>
              <a:t>-3CaO.P</a:t>
            </a:r>
            <a:r>
              <a:rPr lang="en-AU" sz="2800" i="0" baseline="-25000" dirty="0" smtClean="0">
                <a:solidFill>
                  <a:srgbClr val="0000FF"/>
                </a:solidFill>
              </a:rPr>
              <a:t>2</a:t>
            </a:r>
            <a:r>
              <a:rPr lang="en-AU" sz="2800" i="0" dirty="0" smtClean="0">
                <a:solidFill>
                  <a:srgbClr val="0000FF"/>
                </a:solidFill>
              </a:rPr>
              <a:t>O</a:t>
            </a:r>
            <a:r>
              <a:rPr lang="en-AU" sz="2800" i="0" baseline="-25000" dirty="0" smtClean="0">
                <a:solidFill>
                  <a:srgbClr val="0000FF"/>
                </a:solidFill>
              </a:rPr>
              <a:t>5</a:t>
            </a:r>
            <a:r>
              <a:rPr lang="en-AU" sz="2800" i="0" dirty="0" smtClean="0">
                <a:solidFill>
                  <a:srgbClr val="0000FF"/>
                </a:solidFill>
              </a:rPr>
              <a:t> </a:t>
            </a:r>
            <a:endParaRPr lang="en-AU" sz="2800" i="0" dirty="0">
              <a:solidFill>
                <a:srgbClr val="0000FF"/>
              </a:solidFill>
            </a:endParaRPr>
          </a:p>
        </p:txBody>
      </p:sp>
      <p:sp>
        <p:nvSpPr>
          <p:cNvPr id="6" name="TextBox 1"/>
          <p:cNvSpPr txBox="1">
            <a:spLocks noChangeArrowheads="1"/>
          </p:cNvSpPr>
          <p:nvPr/>
        </p:nvSpPr>
        <p:spPr bwMode="auto">
          <a:xfrm>
            <a:off x="2123728" y="6021288"/>
            <a:ext cx="676714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SzPct val="80000"/>
              <a:buFont typeface="Wingdings" pitchFamily="2" charset="2"/>
              <a:buChar char="l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0000"/>
              <a:buFont typeface="Wingdings" pitchFamily="2" charset="2"/>
              <a:buChar char="l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AU" altLang="en-US" sz="1600" b="0" i="0" dirty="0" smtClean="0"/>
              <a:t>B. </a:t>
            </a:r>
            <a:r>
              <a:rPr lang="en-AU" altLang="en-US" sz="1600" b="0" i="0" dirty="0" err="1" smtClean="0"/>
              <a:t>Hokfors</a:t>
            </a:r>
            <a:r>
              <a:rPr lang="en-AU" altLang="en-US" sz="1600" b="0" i="0" dirty="0" smtClean="0"/>
              <a:t>, PhD thesis, </a:t>
            </a:r>
            <a:r>
              <a:rPr lang="en-AU" altLang="en-US" sz="1600" b="0" i="0" dirty="0"/>
              <a:t>Umea 2014, </a:t>
            </a:r>
            <a:r>
              <a:rPr lang="en-AU" altLang="en-US" sz="1600" b="0" i="0" dirty="0" smtClean="0"/>
              <a:t>“</a:t>
            </a:r>
            <a:r>
              <a:rPr lang="en-AU" altLang="en-US" sz="1600" b="0" i="0" dirty="0" err="1" smtClean="0"/>
              <a:t>Cementa</a:t>
            </a:r>
            <a:r>
              <a:rPr lang="en-AU" altLang="en-US" sz="1600" b="0" i="0" dirty="0" smtClean="0"/>
              <a:t>” “Phase Chemistry in process models for cement clinker and lime production”</a:t>
            </a:r>
            <a:endParaRPr lang="en-AU" altLang="en-US" sz="2000" dirty="0"/>
          </a:p>
        </p:txBody>
      </p:sp>
      <p:sp>
        <p:nvSpPr>
          <p:cNvPr id="4" name="TextBox 3"/>
          <p:cNvSpPr txBox="1"/>
          <p:nvPr/>
        </p:nvSpPr>
        <p:spPr>
          <a:xfrm>
            <a:off x="155169" y="5041220"/>
            <a:ext cx="595198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400" dirty="0" smtClean="0"/>
              <a:t>Minor elements in solid solutions can significantly change the polymorph </a:t>
            </a:r>
            <a:r>
              <a:rPr lang="en-AU" sz="2400" dirty="0" smtClean="0"/>
              <a:t>that </a:t>
            </a:r>
            <a:r>
              <a:rPr lang="en-AU" sz="2400" dirty="0"/>
              <a:t>is stable</a:t>
            </a:r>
            <a:endParaRPr lang="en-AU" sz="2400" dirty="0"/>
          </a:p>
        </p:txBody>
      </p:sp>
      <p:grpSp>
        <p:nvGrpSpPr>
          <p:cNvPr id="7" name="Group 6"/>
          <p:cNvGrpSpPr/>
          <p:nvPr/>
        </p:nvGrpSpPr>
        <p:grpSpPr>
          <a:xfrm>
            <a:off x="5933411" y="3452997"/>
            <a:ext cx="3210589" cy="2737493"/>
            <a:chOff x="5933411" y="3452997"/>
            <a:chExt cx="3210589" cy="2737493"/>
          </a:xfrm>
        </p:grpSpPr>
        <p:pic>
          <p:nvPicPr>
            <p:cNvPr id="32772" name="Picture 4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00192" y="3624410"/>
              <a:ext cx="2781858" cy="23968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" name="TextBox 4"/>
            <p:cNvSpPr txBox="1"/>
            <p:nvPr/>
          </p:nvSpPr>
          <p:spPr>
            <a:xfrm>
              <a:off x="6997662" y="3452997"/>
              <a:ext cx="138691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AU" sz="2000" i="0" dirty="0">
                  <a:solidFill>
                    <a:srgbClr val="0000FF"/>
                  </a:solidFill>
                </a:rPr>
                <a:t>2CaO.SiO</a:t>
              </a:r>
              <a:r>
                <a:rPr lang="en-AU" sz="2000" i="0" baseline="-25000" dirty="0">
                  <a:solidFill>
                    <a:srgbClr val="0000FF"/>
                  </a:solidFill>
                </a:rPr>
                <a:t>2</a:t>
              </a:r>
              <a:endParaRPr lang="en-AU" sz="2000" dirty="0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7728228" y="5790380"/>
              <a:ext cx="1415772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AU" sz="2000" i="0" dirty="0" smtClean="0">
                  <a:solidFill>
                    <a:srgbClr val="0000FF"/>
                  </a:solidFill>
                </a:rPr>
                <a:t>3CaO.P</a:t>
              </a:r>
              <a:r>
                <a:rPr lang="en-AU" sz="2000" i="0" baseline="-25000" dirty="0" smtClean="0">
                  <a:solidFill>
                    <a:srgbClr val="0000FF"/>
                  </a:solidFill>
                </a:rPr>
                <a:t>2</a:t>
              </a:r>
              <a:r>
                <a:rPr lang="en-AU" sz="2000" i="0" dirty="0" smtClean="0">
                  <a:solidFill>
                    <a:srgbClr val="0000FF"/>
                  </a:solidFill>
                </a:rPr>
                <a:t>O</a:t>
              </a:r>
              <a:r>
                <a:rPr lang="en-AU" sz="2000" i="0" baseline="-25000" dirty="0" smtClean="0">
                  <a:solidFill>
                    <a:srgbClr val="0000FF"/>
                  </a:solidFill>
                </a:rPr>
                <a:t>5</a:t>
              </a:r>
              <a:endParaRPr lang="en-AU" sz="2000" baseline="-25000" dirty="0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5933411" y="5751914"/>
              <a:ext cx="69762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AU" sz="2000" i="0" dirty="0" err="1" smtClean="0">
                  <a:solidFill>
                    <a:srgbClr val="0000FF"/>
                  </a:solidFill>
                </a:rPr>
                <a:t>CaO</a:t>
              </a:r>
              <a:endParaRPr lang="en-AU" sz="2000" dirty="0"/>
            </a:p>
          </p:txBody>
        </p:sp>
      </p:grpSp>
    </p:spTree>
    <p:extLst>
      <p:ext uri="{BB962C8B-B14F-4D97-AF65-F5344CB8AC3E}">
        <p14:creationId xmlns:p14="http://schemas.microsoft.com/office/powerpoint/2010/main" val="2209961291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D9465B1D-2FF2-4A54-B864-D56A1DEEAFAC}" type="slidenum">
              <a:rPr lang="en-AU" altLang="en-US" sz="1400" smtClean="0">
                <a:solidFill>
                  <a:schemeClr val="bg2"/>
                </a:solidFill>
                <a:cs typeface="Times New Roman" panose="02020603050405020304" pitchFamily="18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32</a:t>
            </a:fld>
            <a:endParaRPr lang="en-AU" altLang="en-US" sz="1400" smtClean="0">
              <a:solidFill>
                <a:schemeClr val="bg2"/>
              </a:solidFill>
              <a:cs typeface="Times New Roman" panose="02020603050405020304" pitchFamily="18" charset="0"/>
            </a:endParaRPr>
          </a:p>
        </p:txBody>
      </p:sp>
      <p:sp>
        <p:nvSpPr>
          <p:cNvPr id="124932" name="Rectangle 5"/>
          <p:cNvSpPr>
            <a:spLocks noChangeArrowheads="1"/>
          </p:cNvSpPr>
          <p:nvPr/>
        </p:nvSpPr>
        <p:spPr bwMode="auto">
          <a:xfrm>
            <a:off x="152400" y="292100"/>
            <a:ext cx="8915400" cy="6331230"/>
          </a:xfrm>
          <a:prstGeom prst="rect">
            <a:avLst/>
          </a:prstGeom>
          <a:solidFill>
            <a:srgbClr val="FFFFCC"/>
          </a:solidFill>
          <a:ln w="25400">
            <a:solidFill>
              <a:srgbClr val="0000FF"/>
            </a:solidFill>
            <a:miter lim="800000"/>
            <a:headEnd/>
            <a:tailEnd/>
          </a:ln>
        </p:spPr>
        <p:txBody>
          <a:bodyPr lIns="18000" tIns="10800" rIns="18000" bIns="10800">
            <a:spAutoFit/>
          </a:bodyPr>
          <a:lstStyle>
            <a:lvl1pPr>
              <a:defRPr sz="2400" b="1" i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>
              <a:defRPr sz="2400" b="1" i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>
              <a:defRPr sz="2400" b="1" i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>
              <a:defRPr sz="2400" b="1" i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>
              <a:defRPr sz="2400" b="1" i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i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i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i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i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ctr">
              <a:lnSpc>
                <a:spcPct val="80000"/>
              </a:lnSpc>
              <a:spcBef>
                <a:spcPct val="20000"/>
              </a:spcBef>
              <a:spcAft>
                <a:spcPct val="10000"/>
              </a:spcAft>
              <a:defRPr/>
            </a:pPr>
            <a:r>
              <a:rPr lang="en-AU" altLang="en-AU" sz="2800" dirty="0" err="1" smtClean="0">
                <a:solidFill>
                  <a:srgbClr val="0000FF"/>
                </a:solidFill>
              </a:rPr>
              <a:t>FactSage</a:t>
            </a:r>
            <a:r>
              <a:rPr lang="en-AU" altLang="en-AU" sz="2800" dirty="0" smtClean="0">
                <a:solidFill>
                  <a:srgbClr val="0000FF"/>
                </a:solidFill>
              </a:rPr>
              <a:t> </a:t>
            </a:r>
            <a:r>
              <a:rPr lang="en-AU" altLang="en-AU" sz="2800" i="0" dirty="0" smtClean="0">
                <a:solidFill>
                  <a:srgbClr val="0000FF"/>
                </a:solidFill>
              </a:rPr>
              <a:t>THERMODYNAMIC DATABASES </a:t>
            </a:r>
          </a:p>
          <a:p>
            <a:pPr algn="ctr">
              <a:lnSpc>
                <a:spcPct val="80000"/>
              </a:lnSpc>
              <a:spcBef>
                <a:spcPct val="20000"/>
              </a:spcBef>
              <a:spcAft>
                <a:spcPct val="10000"/>
              </a:spcAft>
              <a:defRPr/>
            </a:pPr>
            <a:r>
              <a:rPr lang="en-AU" altLang="en-AU" sz="2800" i="0" dirty="0" smtClean="0">
                <a:solidFill>
                  <a:srgbClr val="0000FF"/>
                </a:solidFill>
              </a:rPr>
              <a:t>for slags developed </a:t>
            </a:r>
            <a:r>
              <a:rPr lang="en-AU" altLang="en-AU" sz="2800" i="0" dirty="0" smtClean="0">
                <a:solidFill>
                  <a:srgbClr val="0000FF"/>
                </a:solidFill>
              </a:rPr>
              <a:t>by PYROSEARCH </a:t>
            </a:r>
          </a:p>
          <a:p>
            <a:pPr algn="ctr">
              <a:lnSpc>
                <a:spcPct val="80000"/>
              </a:lnSpc>
              <a:spcBef>
                <a:spcPct val="20000"/>
              </a:spcBef>
              <a:spcAft>
                <a:spcPct val="10000"/>
              </a:spcAft>
              <a:defRPr/>
            </a:pPr>
            <a:r>
              <a:rPr lang="en-AU" altLang="en-AU" i="0" dirty="0">
                <a:solidFill>
                  <a:srgbClr val="0000FF"/>
                </a:solidFill>
              </a:rPr>
              <a:t>(</a:t>
            </a:r>
            <a:r>
              <a:rPr lang="en-AU" altLang="en-AU" i="0" dirty="0" smtClean="0">
                <a:solidFill>
                  <a:srgbClr val="0000FF"/>
                </a:solidFill>
              </a:rPr>
              <a:t>in collaboration with CRCT </a:t>
            </a:r>
            <a:r>
              <a:rPr lang="en-AU" altLang="en-AU" i="0" dirty="0" err="1" smtClean="0">
                <a:solidFill>
                  <a:srgbClr val="0000FF"/>
                </a:solidFill>
              </a:rPr>
              <a:t>Ecole</a:t>
            </a:r>
            <a:r>
              <a:rPr lang="en-AU" altLang="en-AU" i="0" dirty="0" smtClean="0">
                <a:solidFill>
                  <a:srgbClr val="0000FF"/>
                </a:solidFill>
              </a:rPr>
              <a:t> </a:t>
            </a:r>
            <a:r>
              <a:rPr lang="en-AU" altLang="en-AU" i="0" dirty="0" err="1" smtClean="0">
                <a:solidFill>
                  <a:srgbClr val="0000FF"/>
                </a:solidFill>
              </a:rPr>
              <a:t>Polytechnique</a:t>
            </a:r>
            <a:r>
              <a:rPr lang="en-AU" altLang="en-AU" i="0" dirty="0" smtClean="0">
                <a:solidFill>
                  <a:srgbClr val="0000FF"/>
                </a:solidFill>
              </a:rPr>
              <a:t> de Montreal)</a:t>
            </a:r>
            <a:endParaRPr lang="en-AU" altLang="en-AU" i="0" dirty="0" smtClean="0">
              <a:solidFill>
                <a:schemeClr val="bg1"/>
              </a:solidFill>
            </a:endParaRPr>
          </a:p>
          <a:p>
            <a:pPr algn="ctr">
              <a:lnSpc>
                <a:spcPct val="80000"/>
              </a:lnSpc>
              <a:spcBef>
                <a:spcPct val="20000"/>
              </a:spcBef>
              <a:spcAft>
                <a:spcPct val="10000"/>
              </a:spcAft>
              <a:defRPr/>
            </a:pPr>
            <a:endParaRPr lang="en-AU" altLang="en-AU" sz="2800" dirty="0" smtClean="0">
              <a:solidFill>
                <a:srgbClr val="FF0000"/>
              </a:solidFill>
            </a:endParaRPr>
          </a:p>
          <a:p>
            <a:pPr algn="ctr">
              <a:lnSpc>
                <a:spcPct val="80000"/>
              </a:lnSpc>
              <a:spcBef>
                <a:spcPct val="20000"/>
              </a:spcBef>
              <a:spcAft>
                <a:spcPct val="10000"/>
              </a:spcAft>
              <a:defRPr/>
            </a:pPr>
            <a:r>
              <a:rPr lang="en-AU" altLang="en-AU" sz="2800" dirty="0" err="1" smtClean="0">
                <a:solidFill>
                  <a:srgbClr val="FF0000"/>
                </a:solidFill>
              </a:rPr>
              <a:t>PbO</a:t>
            </a:r>
            <a:r>
              <a:rPr lang="en-AU" altLang="en-AU" sz="2800" dirty="0" smtClean="0">
                <a:solidFill>
                  <a:srgbClr val="FF0000"/>
                </a:solidFill>
              </a:rPr>
              <a:t> </a:t>
            </a:r>
            <a:r>
              <a:rPr lang="en-AU" altLang="en-AU" sz="2800" dirty="0" smtClean="0">
                <a:solidFill>
                  <a:srgbClr val="FF0000"/>
                </a:solidFill>
              </a:rPr>
              <a:t>- </a:t>
            </a:r>
            <a:r>
              <a:rPr lang="en-AU" altLang="en-AU" sz="2800" dirty="0" err="1" smtClean="0">
                <a:solidFill>
                  <a:srgbClr val="FF0000"/>
                </a:solidFill>
              </a:rPr>
              <a:t>ZnO</a:t>
            </a:r>
            <a:r>
              <a:rPr lang="en-AU" altLang="en-AU" sz="2800" dirty="0" smtClean="0">
                <a:solidFill>
                  <a:srgbClr val="FF0000"/>
                </a:solidFill>
              </a:rPr>
              <a:t>- </a:t>
            </a:r>
            <a:r>
              <a:rPr lang="en-AU" altLang="en-AU" sz="2800" dirty="0" err="1" smtClean="0">
                <a:solidFill>
                  <a:srgbClr val="FF0000"/>
                </a:solidFill>
              </a:rPr>
              <a:t>CaO</a:t>
            </a:r>
            <a:r>
              <a:rPr lang="en-AU" altLang="en-AU" sz="2800" dirty="0" smtClean="0">
                <a:solidFill>
                  <a:srgbClr val="FF0000"/>
                </a:solidFill>
              </a:rPr>
              <a:t> </a:t>
            </a:r>
            <a:r>
              <a:rPr lang="en-AU" altLang="en-AU" sz="2800" dirty="0" smtClean="0">
                <a:solidFill>
                  <a:srgbClr val="FF0000"/>
                </a:solidFill>
              </a:rPr>
              <a:t>- </a:t>
            </a:r>
            <a:r>
              <a:rPr lang="en-AU" altLang="en-AU" sz="2800" dirty="0" err="1" smtClean="0">
                <a:solidFill>
                  <a:srgbClr val="FF0000"/>
                </a:solidFill>
              </a:rPr>
              <a:t>FeO</a:t>
            </a:r>
            <a:r>
              <a:rPr lang="en-AU" altLang="en-AU" sz="2800" dirty="0" smtClean="0">
                <a:solidFill>
                  <a:srgbClr val="FF0000"/>
                </a:solidFill>
              </a:rPr>
              <a:t> </a:t>
            </a:r>
            <a:r>
              <a:rPr lang="en-AU" altLang="en-AU" sz="2800" dirty="0" smtClean="0">
                <a:solidFill>
                  <a:srgbClr val="FF0000"/>
                </a:solidFill>
              </a:rPr>
              <a:t>-Fe</a:t>
            </a:r>
            <a:r>
              <a:rPr lang="en-AU" altLang="en-AU" sz="2800" baseline="-25000" dirty="0" smtClean="0">
                <a:solidFill>
                  <a:srgbClr val="FF0000"/>
                </a:solidFill>
              </a:rPr>
              <a:t>2</a:t>
            </a:r>
            <a:r>
              <a:rPr lang="en-AU" altLang="en-AU" sz="2800" dirty="0" smtClean="0">
                <a:solidFill>
                  <a:srgbClr val="FF0000"/>
                </a:solidFill>
              </a:rPr>
              <a:t>O</a:t>
            </a:r>
            <a:r>
              <a:rPr lang="en-AU" altLang="en-AU" sz="2800" baseline="-25000" dirty="0" smtClean="0">
                <a:solidFill>
                  <a:srgbClr val="FF0000"/>
                </a:solidFill>
              </a:rPr>
              <a:t>3 </a:t>
            </a:r>
            <a:r>
              <a:rPr lang="en-AU" altLang="en-AU" sz="2800" dirty="0" smtClean="0">
                <a:solidFill>
                  <a:srgbClr val="FF0000"/>
                </a:solidFill>
              </a:rPr>
              <a:t>- Al</a:t>
            </a:r>
            <a:r>
              <a:rPr lang="en-AU" altLang="en-AU" sz="2800" baseline="-25000" dirty="0" smtClean="0">
                <a:solidFill>
                  <a:srgbClr val="FF0000"/>
                </a:solidFill>
              </a:rPr>
              <a:t>2</a:t>
            </a:r>
            <a:r>
              <a:rPr lang="en-AU" altLang="en-AU" sz="2800" dirty="0" smtClean="0">
                <a:solidFill>
                  <a:srgbClr val="FF0000"/>
                </a:solidFill>
              </a:rPr>
              <a:t>O</a:t>
            </a:r>
            <a:r>
              <a:rPr lang="en-AU" altLang="en-AU" sz="2800" baseline="-25000" dirty="0" smtClean="0">
                <a:solidFill>
                  <a:srgbClr val="FF0000"/>
                </a:solidFill>
              </a:rPr>
              <a:t>3</a:t>
            </a:r>
            <a:r>
              <a:rPr lang="en-AU" altLang="en-AU" sz="2800" dirty="0" smtClean="0">
                <a:solidFill>
                  <a:srgbClr val="FF0000"/>
                </a:solidFill>
              </a:rPr>
              <a:t> - SiO</a:t>
            </a:r>
            <a:r>
              <a:rPr lang="en-AU" altLang="en-AU" sz="2800" baseline="-25000" dirty="0" smtClean="0">
                <a:solidFill>
                  <a:srgbClr val="FF0000"/>
                </a:solidFill>
              </a:rPr>
              <a:t>2</a:t>
            </a:r>
            <a:r>
              <a:rPr lang="en-AU" altLang="en-AU" sz="2800" dirty="0" smtClean="0">
                <a:solidFill>
                  <a:srgbClr val="FF0000"/>
                </a:solidFill>
              </a:rPr>
              <a:t> </a:t>
            </a:r>
            <a:endParaRPr lang="en-AU" altLang="en-AU" sz="2800" baseline="-25000" dirty="0" smtClean="0">
              <a:solidFill>
                <a:srgbClr val="FF0000"/>
              </a:solidFill>
            </a:endParaRPr>
          </a:p>
          <a:p>
            <a:pPr algn="ctr">
              <a:lnSpc>
                <a:spcPct val="80000"/>
              </a:lnSpc>
              <a:spcBef>
                <a:spcPct val="20000"/>
              </a:spcBef>
              <a:spcAft>
                <a:spcPct val="10000"/>
              </a:spcAft>
              <a:defRPr/>
            </a:pPr>
            <a:endParaRPr lang="en-AU" altLang="en-AU" sz="2800" dirty="0" smtClean="0">
              <a:solidFill>
                <a:srgbClr val="FF0000"/>
              </a:solidFill>
            </a:endParaRPr>
          </a:p>
          <a:p>
            <a:pPr algn="ctr">
              <a:lnSpc>
                <a:spcPct val="80000"/>
              </a:lnSpc>
              <a:spcBef>
                <a:spcPct val="20000"/>
              </a:spcBef>
              <a:spcAft>
                <a:spcPct val="10000"/>
              </a:spcAft>
              <a:defRPr/>
            </a:pPr>
            <a:r>
              <a:rPr lang="en-AU" altLang="en-AU" sz="2800" dirty="0" smtClean="0">
                <a:solidFill>
                  <a:srgbClr val="FF0000"/>
                </a:solidFill>
              </a:rPr>
              <a:t>SiO</a:t>
            </a:r>
            <a:r>
              <a:rPr lang="en-AU" altLang="en-AU" sz="2800" baseline="-25000" dirty="0" smtClean="0">
                <a:solidFill>
                  <a:srgbClr val="FF0000"/>
                </a:solidFill>
              </a:rPr>
              <a:t>2</a:t>
            </a:r>
            <a:r>
              <a:rPr lang="en-AU" altLang="en-AU" sz="2800" dirty="0" smtClean="0">
                <a:solidFill>
                  <a:srgbClr val="FF0000"/>
                </a:solidFill>
              </a:rPr>
              <a:t> - Al</a:t>
            </a:r>
            <a:r>
              <a:rPr lang="en-AU" altLang="en-AU" sz="2800" baseline="-25000" dirty="0" smtClean="0">
                <a:solidFill>
                  <a:srgbClr val="FF0000"/>
                </a:solidFill>
              </a:rPr>
              <a:t>2</a:t>
            </a:r>
            <a:r>
              <a:rPr lang="en-AU" altLang="en-AU" sz="2800" dirty="0" smtClean="0">
                <a:solidFill>
                  <a:srgbClr val="FF0000"/>
                </a:solidFill>
              </a:rPr>
              <a:t>O</a:t>
            </a:r>
            <a:r>
              <a:rPr lang="en-AU" altLang="en-AU" sz="2800" baseline="-25000" dirty="0" smtClean="0">
                <a:solidFill>
                  <a:srgbClr val="FF0000"/>
                </a:solidFill>
              </a:rPr>
              <a:t>3</a:t>
            </a:r>
            <a:r>
              <a:rPr lang="en-AU" altLang="en-AU" sz="2800" dirty="0" smtClean="0">
                <a:solidFill>
                  <a:srgbClr val="FF0000"/>
                </a:solidFill>
              </a:rPr>
              <a:t> </a:t>
            </a:r>
            <a:r>
              <a:rPr lang="en-AU" altLang="en-AU" sz="2800" dirty="0" smtClean="0">
                <a:solidFill>
                  <a:srgbClr val="FF0000"/>
                </a:solidFill>
              </a:rPr>
              <a:t>- </a:t>
            </a:r>
            <a:r>
              <a:rPr lang="en-AU" altLang="en-AU" sz="2800" dirty="0" err="1" smtClean="0">
                <a:solidFill>
                  <a:srgbClr val="FF0000"/>
                </a:solidFill>
              </a:rPr>
              <a:t>CaO</a:t>
            </a:r>
            <a:r>
              <a:rPr lang="en-AU" altLang="en-AU" sz="2800" dirty="0" smtClean="0">
                <a:solidFill>
                  <a:srgbClr val="FF0000"/>
                </a:solidFill>
              </a:rPr>
              <a:t> </a:t>
            </a:r>
            <a:r>
              <a:rPr lang="en-AU" altLang="en-AU" sz="2800" dirty="0" smtClean="0">
                <a:solidFill>
                  <a:srgbClr val="FF0000"/>
                </a:solidFill>
              </a:rPr>
              <a:t>- </a:t>
            </a:r>
            <a:r>
              <a:rPr lang="en-AU" altLang="en-AU" sz="2800" dirty="0" err="1" smtClean="0">
                <a:solidFill>
                  <a:srgbClr val="FF0000"/>
                </a:solidFill>
              </a:rPr>
              <a:t>FeO</a:t>
            </a:r>
            <a:r>
              <a:rPr lang="en-AU" altLang="en-AU" sz="2800" dirty="0" smtClean="0">
                <a:solidFill>
                  <a:srgbClr val="FF0000"/>
                </a:solidFill>
              </a:rPr>
              <a:t> </a:t>
            </a:r>
            <a:r>
              <a:rPr lang="en-AU" altLang="en-AU" sz="2800" dirty="0" smtClean="0">
                <a:solidFill>
                  <a:srgbClr val="FF0000"/>
                </a:solidFill>
              </a:rPr>
              <a:t>- </a:t>
            </a:r>
            <a:r>
              <a:rPr lang="en-AU" altLang="en-AU" sz="2800" dirty="0" smtClean="0">
                <a:solidFill>
                  <a:srgbClr val="FF0000"/>
                </a:solidFill>
              </a:rPr>
              <a:t>Fe</a:t>
            </a:r>
            <a:r>
              <a:rPr lang="en-AU" altLang="en-AU" sz="2800" baseline="-25000" dirty="0" smtClean="0">
                <a:solidFill>
                  <a:srgbClr val="FF0000"/>
                </a:solidFill>
              </a:rPr>
              <a:t>2</a:t>
            </a:r>
            <a:r>
              <a:rPr lang="en-AU" altLang="en-AU" sz="2800" dirty="0" smtClean="0">
                <a:solidFill>
                  <a:srgbClr val="FF0000"/>
                </a:solidFill>
              </a:rPr>
              <a:t>O</a:t>
            </a:r>
            <a:r>
              <a:rPr lang="en-AU" altLang="en-AU" sz="2800" baseline="-25000" dirty="0" smtClean="0">
                <a:solidFill>
                  <a:srgbClr val="FF0000"/>
                </a:solidFill>
              </a:rPr>
              <a:t>3 </a:t>
            </a:r>
            <a:r>
              <a:rPr lang="en-AU" altLang="en-AU" sz="2800" dirty="0" smtClean="0">
                <a:solidFill>
                  <a:srgbClr val="FF0000"/>
                </a:solidFill>
              </a:rPr>
              <a:t> </a:t>
            </a:r>
            <a:r>
              <a:rPr lang="en-AU" altLang="en-AU" sz="2800" dirty="0" smtClean="0">
                <a:solidFill>
                  <a:srgbClr val="FF0000"/>
                </a:solidFill>
              </a:rPr>
              <a:t>- </a:t>
            </a:r>
            <a:r>
              <a:rPr lang="en-AU" altLang="en-AU" sz="2800" dirty="0" err="1" smtClean="0">
                <a:solidFill>
                  <a:srgbClr val="FF0000"/>
                </a:solidFill>
              </a:rPr>
              <a:t>MgO</a:t>
            </a:r>
            <a:r>
              <a:rPr lang="en-AU" altLang="en-AU" sz="2800" dirty="0" smtClean="0">
                <a:solidFill>
                  <a:srgbClr val="FF0000"/>
                </a:solidFill>
              </a:rPr>
              <a:t> - Na</a:t>
            </a:r>
            <a:r>
              <a:rPr lang="en-AU" altLang="en-AU" sz="2800" baseline="-25000" dirty="0" smtClean="0">
                <a:solidFill>
                  <a:srgbClr val="FF0000"/>
                </a:solidFill>
              </a:rPr>
              <a:t>2</a:t>
            </a:r>
            <a:r>
              <a:rPr lang="en-AU" altLang="en-AU" sz="2800" dirty="0" smtClean="0">
                <a:solidFill>
                  <a:srgbClr val="FF0000"/>
                </a:solidFill>
              </a:rPr>
              <a:t>O - K</a:t>
            </a:r>
            <a:r>
              <a:rPr lang="en-AU" altLang="en-AU" sz="2800" baseline="-25000" dirty="0" smtClean="0">
                <a:solidFill>
                  <a:srgbClr val="FF0000"/>
                </a:solidFill>
              </a:rPr>
              <a:t>2</a:t>
            </a:r>
            <a:r>
              <a:rPr lang="en-AU" altLang="en-AU" sz="2800" dirty="0" smtClean="0">
                <a:solidFill>
                  <a:srgbClr val="FF0000"/>
                </a:solidFill>
              </a:rPr>
              <a:t>O</a:t>
            </a:r>
            <a:endParaRPr lang="en-AU" altLang="en-AU" sz="2800" dirty="0" smtClean="0">
              <a:solidFill>
                <a:srgbClr val="FF0000"/>
              </a:solidFill>
            </a:endParaRPr>
          </a:p>
          <a:p>
            <a:pPr algn="ctr">
              <a:lnSpc>
                <a:spcPct val="80000"/>
              </a:lnSpc>
              <a:spcBef>
                <a:spcPct val="20000"/>
              </a:spcBef>
              <a:spcAft>
                <a:spcPct val="10000"/>
              </a:spcAft>
              <a:defRPr/>
            </a:pPr>
            <a:endParaRPr lang="en-AU" altLang="en-AU" sz="2800" dirty="0" smtClean="0">
              <a:solidFill>
                <a:srgbClr val="FF0000"/>
              </a:solidFill>
            </a:endParaRPr>
          </a:p>
          <a:p>
            <a:pPr algn="ctr">
              <a:lnSpc>
                <a:spcPct val="80000"/>
              </a:lnSpc>
              <a:spcBef>
                <a:spcPct val="20000"/>
              </a:spcBef>
              <a:spcAft>
                <a:spcPct val="10000"/>
              </a:spcAft>
              <a:defRPr/>
            </a:pPr>
            <a:r>
              <a:rPr lang="en-AU" altLang="en-AU" sz="2800" dirty="0" smtClean="0">
                <a:solidFill>
                  <a:srgbClr val="FF0000"/>
                </a:solidFill>
              </a:rPr>
              <a:t>“Cu</a:t>
            </a:r>
            <a:r>
              <a:rPr lang="en-AU" altLang="en-AU" sz="2800" baseline="-25000" dirty="0" smtClean="0">
                <a:solidFill>
                  <a:srgbClr val="FF0000"/>
                </a:solidFill>
              </a:rPr>
              <a:t>2</a:t>
            </a:r>
            <a:r>
              <a:rPr lang="en-AU" altLang="en-AU" sz="2800" dirty="0" smtClean="0">
                <a:solidFill>
                  <a:srgbClr val="FF0000"/>
                </a:solidFill>
              </a:rPr>
              <a:t>O”- S -SiO</a:t>
            </a:r>
            <a:r>
              <a:rPr lang="en-AU" altLang="en-AU" sz="2800" baseline="-25000" dirty="0" smtClean="0">
                <a:solidFill>
                  <a:srgbClr val="FF0000"/>
                </a:solidFill>
              </a:rPr>
              <a:t>2</a:t>
            </a:r>
            <a:r>
              <a:rPr lang="en-AU" altLang="en-AU" sz="2800" dirty="0" smtClean="0">
                <a:solidFill>
                  <a:srgbClr val="FF0000"/>
                </a:solidFill>
              </a:rPr>
              <a:t> </a:t>
            </a:r>
            <a:r>
              <a:rPr lang="en-AU" altLang="en-AU" sz="2800" dirty="0" smtClean="0">
                <a:solidFill>
                  <a:srgbClr val="FF0000"/>
                </a:solidFill>
              </a:rPr>
              <a:t>- </a:t>
            </a:r>
            <a:r>
              <a:rPr lang="en-AU" altLang="en-AU" sz="2800" dirty="0" err="1" smtClean="0">
                <a:solidFill>
                  <a:srgbClr val="FF0000"/>
                </a:solidFill>
              </a:rPr>
              <a:t>FeO</a:t>
            </a:r>
            <a:r>
              <a:rPr lang="en-AU" altLang="en-AU" sz="2800" dirty="0" smtClean="0">
                <a:solidFill>
                  <a:srgbClr val="FF0000"/>
                </a:solidFill>
              </a:rPr>
              <a:t> </a:t>
            </a:r>
            <a:r>
              <a:rPr lang="en-AU" altLang="en-AU" sz="2800" dirty="0" smtClean="0">
                <a:solidFill>
                  <a:srgbClr val="FF0000"/>
                </a:solidFill>
              </a:rPr>
              <a:t>- </a:t>
            </a:r>
            <a:r>
              <a:rPr lang="en-AU" altLang="en-AU" sz="2800" dirty="0" smtClean="0">
                <a:solidFill>
                  <a:srgbClr val="FF0000"/>
                </a:solidFill>
              </a:rPr>
              <a:t>Fe</a:t>
            </a:r>
            <a:r>
              <a:rPr lang="en-AU" altLang="en-AU" sz="2800" baseline="-25000" dirty="0" smtClean="0">
                <a:solidFill>
                  <a:srgbClr val="FF0000"/>
                </a:solidFill>
              </a:rPr>
              <a:t>2</a:t>
            </a:r>
            <a:r>
              <a:rPr lang="en-AU" altLang="en-AU" sz="2800" dirty="0" smtClean="0">
                <a:solidFill>
                  <a:srgbClr val="FF0000"/>
                </a:solidFill>
              </a:rPr>
              <a:t>O</a:t>
            </a:r>
            <a:r>
              <a:rPr lang="en-AU" altLang="en-AU" sz="2800" baseline="-25000" dirty="0" smtClean="0">
                <a:solidFill>
                  <a:srgbClr val="FF0000"/>
                </a:solidFill>
              </a:rPr>
              <a:t>3 </a:t>
            </a:r>
            <a:r>
              <a:rPr lang="en-AU" altLang="en-AU" sz="2800" dirty="0" smtClean="0">
                <a:solidFill>
                  <a:srgbClr val="FF0000"/>
                </a:solidFill>
              </a:rPr>
              <a:t>- </a:t>
            </a:r>
            <a:r>
              <a:rPr lang="en-AU" altLang="en-AU" sz="2800" dirty="0" err="1" smtClean="0">
                <a:solidFill>
                  <a:srgbClr val="FF0000"/>
                </a:solidFill>
              </a:rPr>
              <a:t>CaO</a:t>
            </a:r>
            <a:r>
              <a:rPr lang="en-AU" altLang="en-AU" sz="2800" dirty="0" smtClean="0">
                <a:solidFill>
                  <a:srgbClr val="FF0000"/>
                </a:solidFill>
              </a:rPr>
              <a:t> - Al</a:t>
            </a:r>
            <a:r>
              <a:rPr lang="en-AU" altLang="en-AU" sz="2800" baseline="-25000" dirty="0" smtClean="0">
                <a:solidFill>
                  <a:srgbClr val="FF0000"/>
                </a:solidFill>
              </a:rPr>
              <a:t>2</a:t>
            </a:r>
            <a:r>
              <a:rPr lang="en-AU" altLang="en-AU" sz="2800" dirty="0" smtClean="0">
                <a:solidFill>
                  <a:srgbClr val="FF0000"/>
                </a:solidFill>
              </a:rPr>
              <a:t>O</a:t>
            </a:r>
            <a:r>
              <a:rPr lang="en-AU" altLang="en-AU" sz="2800" baseline="-25000" dirty="0" smtClean="0">
                <a:solidFill>
                  <a:srgbClr val="FF0000"/>
                </a:solidFill>
              </a:rPr>
              <a:t>3</a:t>
            </a:r>
            <a:r>
              <a:rPr lang="en-AU" altLang="en-AU" sz="2800" dirty="0" smtClean="0">
                <a:solidFill>
                  <a:srgbClr val="FF0000"/>
                </a:solidFill>
              </a:rPr>
              <a:t> </a:t>
            </a:r>
            <a:r>
              <a:rPr lang="en-AU" altLang="en-AU" sz="2800" dirty="0" smtClean="0">
                <a:solidFill>
                  <a:srgbClr val="FF0000"/>
                </a:solidFill>
              </a:rPr>
              <a:t>- </a:t>
            </a:r>
            <a:r>
              <a:rPr lang="en-AU" altLang="en-AU" sz="2800" dirty="0" err="1" smtClean="0">
                <a:solidFill>
                  <a:srgbClr val="FF0000"/>
                </a:solidFill>
              </a:rPr>
              <a:t>MgO</a:t>
            </a:r>
            <a:endParaRPr lang="en-AU" altLang="en-AU" sz="2800" dirty="0" smtClean="0">
              <a:solidFill>
                <a:srgbClr val="FF0000"/>
              </a:solidFill>
            </a:endParaRPr>
          </a:p>
          <a:p>
            <a:pPr algn="ctr">
              <a:lnSpc>
                <a:spcPct val="80000"/>
              </a:lnSpc>
              <a:spcBef>
                <a:spcPct val="20000"/>
              </a:spcBef>
              <a:spcAft>
                <a:spcPct val="10000"/>
              </a:spcAft>
              <a:defRPr/>
            </a:pPr>
            <a:endParaRPr lang="en-AU" altLang="en-AU" sz="2800" dirty="0" smtClean="0">
              <a:solidFill>
                <a:srgbClr val="FF0000"/>
              </a:solidFill>
            </a:endParaRPr>
          </a:p>
          <a:p>
            <a:pPr algn="ctr">
              <a:lnSpc>
                <a:spcPct val="80000"/>
              </a:lnSpc>
              <a:spcBef>
                <a:spcPct val="20000"/>
              </a:spcBef>
              <a:spcAft>
                <a:spcPct val="10000"/>
              </a:spcAft>
              <a:defRPr/>
            </a:pPr>
            <a:r>
              <a:rPr lang="en-AU" altLang="en-AU" sz="2800" dirty="0" smtClean="0">
                <a:solidFill>
                  <a:srgbClr val="FF0000"/>
                </a:solidFill>
              </a:rPr>
              <a:t>Now extending </a:t>
            </a:r>
            <a:r>
              <a:rPr lang="en-AU" altLang="en-AU" sz="2800" dirty="0" smtClean="0">
                <a:solidFill>
                  <a:srgbClr val="FF0000"/>
                </a:solidFill>
              </a:rPr>
              <a:t>these to integrated slag/ matte/ metal databases </a:t>
            </a:r>
            <a:r>
              <a:rPr lang="en-AU" altLang="en-AU" sz="2800" dirty="0" smtClean="0">
                <a:solidFill>
                  <a:srgbClr val="FF0000"/>
                </a:solidFill>
              </a:rPr>
              <a:t>to </a:t>
            </a:r>
            <a:r>
              <a:rPr lang="en-AU" altLang="en-AU" sz="2800" dirty="0">
                <a:solidFill>
                  <a:srgbClr val="FF0000"/>
                </a:solidFill>
              </a:rPr>
              <a:t>include</a:t>
            </a:r>
            <a:endParaRPr lang="en-AU" altLang="en-AU" sz="2800" dirty="0" smtClean="0">
              <a:solidFill>
                <a:srgbClr val="FF0000"/>
              </a:solidFill>
            </a:endParaRPr>
          </a:p>
          <a:p>
            <a:pPr algn="ctr">
              <a:lnSpc>
                <a:spcPct val="80000"/>
              </a:lnSpc>
              <a:spcBef>
                <a:spcPct val="20000"/>
              </a:spcBef>
              <a:spcAft>
                <a:spcPct val="10000"/>
              </a:spcAft>
              <a:defRPr/>
            </a:pPr>
            <a:r>
              <a:rPr lang="en-AU" altLang="en-US" sz="2800" b="0" i="0" kern="0" dirty="0" smtClean="0">
                <a:solidFill>
                  <a:srgbClr val="FF0000"/>
                </a:solidFill>
              </a:rPr>
              <a:t>Cu-S-O-FeO-Fe</a:t>
            </a:r>
            <a:r>
              <a:rPr lang="en-AU" altLang="en-US" sz="2800" b="0" i="0" kern="0" baseline="-25000" dirty="0" smtClean="0">
                <a:solidFill>
                  <a:srgbClr val="FF0000"/>
                </a:solidFill>
              </a:rPr>
              <a:t>2</a:t>
            </a:r>
            <a:r>
              <a:rPr lang="en-AU" altLang="en-US" sz="2800" b="0" i="0" kern="0" dirty="0" smtClean="0">
                <a:solidFill>
                  <a:srgbClr val="FF0000"/>
                </a:solidFill>
              </a:rPr>
              <a:t>O</a:t>
            </a:r>
            <a:r>
              <a:rPr lang="en-AU" altLang="en-US" sz="2800" b="0" i="0" kern="0" baseline="-25000" dirty="0" smtClean="0">
                <a:solidFill>
                  <a:srgbClr val="FF0000"/>
                </a:solidFill>
              </a:rPr>
              <a:t>3</a:t>
            </a:r>
            <a:r>
              <a:rPr lang="en-AU" altLang="en-US" sz="2800" b="0" i="0" kern="0" dirty="0" smtClean="0">
                <a:solidFill>
                  <a:srgbClr val="FF0000"/>
                </a:solidFill>
              </a:rPr>
              <a:t>-SiO</a:t>
            </a:r>
            <a:r>
              <a:rPr lang="en-AU" altLang="en-US" sz="2800" b="0" i="0" kern="0" baseline="-25000" dirty="0" smtClean="0">
                <a:solidFill>
                  <a:srgbClr val="FF0000"/>
                </a:solidFill>
              </a:rPr>
              <a:t>2</a:t>
            </a:r>
            <a:r>
              <a:rPr lang="en-AU" altLang="en-US" sz="2800" b="0" i="0" kern="0" dirty="0" smtClean="0">
                <a:solidFill>
                  <a:srgbClr val="FF0000"/>
                </a:solidFill>
              </a:rPr>
              <a:t>-Al</a:t>
            </a:r>
            <a:r>
              <a:rPr lang="en-AU" altLang="en-US" sz="2800" b="0" i="0" kern="0" baseline="-25000" dirty="0" smtClean="0">
                <a:solidFill>
                  <a:srgbClr val="FF0000"/>
                </a:solidFill>
              </a:rPr>
              <a:t>2</a:t>
            </a:r>
            <a:r>
              <a:rPr lang="en-AU" altLang="en-US" sz="2800" b="0" i="0" kern="0" dirty="0" smtClean="0">
                <a:solidFill>
                  <a:srgbClr val="FF0000"/>
                </a:solidFill>
              </a:rPr>
              <a:t>O</a:t>
            </a:r>
            <a:r>
              <a:rPr lang="en-AU" altLang="en-US" sz="2800" b="0" i="0" kern="0" baseline="-25000" dirty="0" smtClean="0">
                <a:solidFill>
                  <a:srgbClr val="FF0000"/>
                </a:solidFill>
              </a:rPr>
              <a:t>3</a:t>
            </a:r>
            <a:r>
              <a:rPr lang="en-AU" altLang="en-US" sz="2800" b="0" i="0" kern="0" dirty="0" smtClean="0">
                <a:solidFill>
                  <a:srgbClr val="FF0000"/>
                </a:solidFill>
              </a:rPr>
              <a:t>-CaO-MgO-Pb </a:t>
            </a:r>
          </a:p>
          <a:p>
            <a:pPr algn="ctr">
              <a:lnSpc>
                <a:spcPct val="80000"/>
              </a:lnSpc>
              <a:spcBef>
                <a:spcPct val="20000"/>
              </a:spcBef>
              <a:spcAft>
                <a:spcPct val="10000"/>
              </a:spcAft>
              <a:defRPr/>
            </a:pPr>
            <a:r>
              <a:rPr lang="en-AU" altLang="en-US" sz="2800" b="0" i="0" kern="0" dirty="0" smtClean="0">
                <a:solidFill>
                  <a:srgbClr val="FF0000"/>
                </a:solidFill>
              </a:rPr>
              <a:t>…  As-</a:t>
            </a:r>
            <a:r>
              <a:rPr lang="en-AU" altLang="en-US" sz="2800" b="0" i="0" kern="0" dirty="0" err="1" smtClean="0">
                <a:solidFill>
                  <a:srgbClr val="FF0000"/>
                </a:solidFill>
              </a:rPr>
              <a:t>Pb</a:t>
            </a:r>
            <a:r>
              <a:rPr lang="en-AU" altLang="en-US" sz="2800" b="0" i="0" kern="0" dirty="0" smtClean="0">
                <a:solidFill>
                  <a:srgbClr val="FF0000"/>
                </a:solidFill>
              </a:rPr>
              <a:t>-Zn-Sn-Sb-Bi-Ag-Au … Ni, Se, </a:t>
            </a:r>
            <a:r>
              <a:rPr lang="en-AU" altLang="en-US" sz="2800" b="0" i="0" kern="0" dirty="0" err="1" smtClean="0">
                <a:solidFill>
                  <a:srgbClr val="FF0000"/>
                </a:solidFill>
              </a:rPr>
              <a:t>Te</a:t>
            </a:r>
            <a:r>
              <a:rPr lang="en-AU" altLang="en-US" sz="2800" b="0" i="0" kern="0" dirty="0" smtClean="0">
                <a:solidFill>
                  <a:srgbClr val="FF0000"/>
                </a:solidFill>
              </a:rPr>
              <a:t>, </a:t>
            </a:r>
            <a:r>
              <a:rPr lang="en-AU" altLang="en-US" sz="2800" b="0" i="0" kern="0" dirty="0" err="1" smtClean="0">
                <a:solidFill>
                  <a:srgbClr val="FF0000"/>
                </a:solidFill>
              </a:rPr>
              <a:t>Pd</a:t>
            </a:r>
            <a:r>
              <a:rPr lang="en-AU" altLang="en-US" sz="2800" b="0" i="0" kern="0" dirty="0" smtClean="0">
                <a:solidFill>
                  <a:srgbClr val="FF0000"/>
                </a:solidFill>
              </a:rPr>
              <a:t> …</a:t>
            </a:r>
            <a:endParaRPr lang="en-AU" altLang="en-AU" sz="2800" b="0" i="0" kern="0" dirty="0" smtClean="0">
              <a:solidFill>
                <a:srgbClr val="FF0000"/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60383281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2B4AE2D8-BAE3-4BC6-B6D1-5AF5F52615AF}" type="slidenum">
              <a:rPr lang="en-AU" altLang="en-US" sz="1400" smtClean="0"/>
              <a:pPr>
                <a:spcBef>
                  <a:spcPct val="0"/>
                </a:spcBef>
                <a:buClrTx/>
                <a:buSzTx/>
                <a:buFontTx/>
                <a:buNone/>
              </a:pPr>
              <a:t>33</a:t>
            </a:fld>
            <a:endParaRPr lang="en-AU" altLang="en-US" sz="1400" smtClean="0"/>
          </a:p>
        </p:txBody>
      </p:sp>
      <p:sp>
        <p:nvSpPr>
          <p:cNvPr id="31747" name="Rectangle 2"/>
          <p:cNvSpPr>
            <a:spLocks noGrp="1" noChangeArrowheads="1"/>
          </p:cNvSpPr>
          <p:nvPr>
            <p:ph type="body" sz="half" idx="1"/>
          </p:nvPr>
        </p:nvSpPr>
        <p:spPr>
          <a:xfrm>
            <a:off x="87660" y="260648"/>
            <a:ext cx="8816280" cy="852541"/>
          </a:xfrm>
          <a:solidFill>
            <a:schemeClr val="bg1"/>
          </a:solidFill>
        </p:spPr>
        <p:txBody>
          <a:bodyPr wrap="square">
            <a:spAutoFit/>
          </a:bodyPr>
          <a:lstStyle/>
          <a:p>
            <a:pPr algn="ctr" eaLnBrk="1" hangingPunct="1">
              <a:lnSpc>
                <a:spcPct val="80000"/>
              </a:lnSpc>
              <a:spcAft>
                <a:spcPct val="10000"/>
              </a:spcAft>
              <a:buFont typeface="Wingdings" panose="05000000000000000000" pitchFamily="2" charset="2"/>
              <a:buNone/>
            </a:pPr>
            <a:r>
              <a:rPr lang="en-AU" altLang="en-AU" sz="2600" b="1" dirty="0" smtClean="0">
                <a:solidFill>
                  <a:srgbClr val="0000FF"/>
                </a:solidFill>
                <a:cs typeface="Times New Roman" panose="02020603050405020304" pitchFamily="18" charset="0"/>
              </a:rPr>
              <a:t>DATABASES THE NEXT GENERATION - Integration of </a:t>
            </a:r>
          </a:p>
          <a:p>
            <a:pPr algn="ctr" eaLnBrk="1" hangingPunct="1">
              <a:lnSpc>
                <a:spcPct val="80000"/>
              </a:lnSpc>
              <a:spcAft>
                <a:spcPct val="10000"/>
              </a:spcAft>
              <a:buFont typeface="Wingdings" panose="05000000000000000000" pitchFamily="2" charset="2"/>
              <a:buNone/>
            </a:pPr>
            <a:r>
              <a:rPr lang="en-AU" altLang="en-AU" sz="2600" b="1" dirty="0" smtClean="0">
                <a:solidFill>
                  <a:srgbClr val="0000FF"/>
                </a:solidFill>
                <a:cs typeface="Times New Roman" panose="02020603050405020304" pitchFamily="18" charset="0"/>
              </a:rPr>
              <a:t>experimental results, models and modelling tools</a:t>
            </a:r>
            <a:r>
              <a:rPr lang="en-AU" altLang="en-AU" sz="2400" b="1" i="1" dirty="0" smtClean="0">
                <a:solidFill>
                  <a:srgbClr val="0000FF"/>
                </a:solidFill>
                <a:cs typeface="Times New Roman" panose="02020603050405020304" pitchFamily="18" charset="0"/>
              </a:rPr>
              <a:t>	</a:t>
            </a:r>
          </a:p>
        </p:txBody>
      </p:sp>
      <p:sp>
        <p:nvSpPr>
          <p:cNvPr id="31748" name="Rectangle 3"/>
          <p:cNvSpPr>
            <a:spLocks noChangeArrowheads="1"/>
          </p:cNvSpPr>
          <p:nvPr/>
        </p:nvSpPr>
        <p:spPr bwMode="auto">
          <a:xfrm>
            <a:off x="3657600" y="1784350"/>
            <a:ext cx="3429000" cy="2546350"/>
          </a:xfrm>
          <a:prstGeom prst="rect">
            <a:avLst/>
          </a:prstGeom>
          <a:solidFill>
            <a:srgbClr val="FFFFCC"/>
          </a:solidFill>
          <a:ln w="25400">
            <a:solidFill>
              <a:srgbClr val="00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8000" tIns="10800" rIns="18000" bIns="10800"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476250" indent="-285750">
              <a:spcBef>
                <a:spcPct val="20000"/>
              </a:spcBef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952500" indent="-228600">
              <a:spcBef>
                <a:spcPct val="20000"/>
              </a:spcBef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lnSpc>
                <a:spcPct val="50000"/>
              </a:lnSpc>
              <a:spcAft>
                <a:spcPct val="10000"/>
              </a:spcAft>
              <a:buClrTx/>
              <a:buSzTx/>
              <a:buFontTx/>
              <a:buNone/>
            </a:pPr>
            <a:endParaRPr lang="en-AU" altLang="en-AU" sz="2600">
              <a:solidFill>
                <a:srgbClr val="3333FF"/>
              </a:solidFill>
            </a:endParaRPr>
          </a:p>
          <a:p>
            <a:pPr algn="ctr">
              <a:lnSpc>
                <a:spcPct val="50000"/>
              </a:lnSpc>
              <a:spcAft>
                <a:spcPct val="10000"/>
              </a:spcAft>
              <a:buClrTx/>
              <a:buSzTx/>
              <a:buFontTx/>
              <a:buNone/>
            </a:pPr>
            <a:r>
              <a:rPr lang="en-AU" altLang="en-AU" sz="2600">
                <a:solidFill>
                  <a:srgbClr val="3333FF"/>
                </a:solidFill>
              </a:rPr>
              <a:t>EXPERIMENTS </a:t>
            </a:r>
          </a:p>
          <a:p>
            <a:pPr algn="ctr">
              <a:lnSpc>
                <a:spcPct val="80000"/>
              </a:lnSpc>
              <a:spcAft>
                <a:spcPct val="10000"/>
              </a:spcAft>
              <a:buClrTx/>
              <a:buSzTx/>
              <a:buFontTx/>
              <a:buNone/>
            </a:pPr>
            <a:r>
              <a:rPr lang="en-AU" altLang="en-AU" sz="2600">
                <a:solidFill>
                  <a:srgbClr val="3333FF"/>
                </a:solidFill>
              </a:rPr>
              <a:t>AND MODELLING </a:t>
            </a:r>
          </a:p>
          <a:p>
            <a:pPr algn="ctr">
              <a:lnSpc>
                <a:spcPct val="80000"/>
              </a:lnSpc>
              <a:spcAft>
                <a:spcPct val="10000"/>
              </a:spcAft>
              <a:buClrTx/>
              <a:buSzTx/>
              <a:buFontTx/>
              <a:buNone/>
            </a:pPr>
            <a:r>
              <a:rPr lang="en-AU" altLang="en-AU" sz="2600">
                <a:solidFill>
                  <a:srgbClr val="3333FF"/>
                </a:solidFill>
              </a:rPr>
              <a:t>OF VISCOSITIES</a:t>
            </a:r>
          </a:p>
          <a:p>
            <a:pPr algn="ctr">
              <a:lnSpc>
                <a:spcPct val="80000"/>
              </a:lnSpc>
              <a:spcAft>
                <a:spcPct val="10000"/>
              </a:spcAft>
              <a:buClrTx/>
              <a:buSzTx/>
              <a:buFontTx/>
              <a:buNone/>
            </a:pPr>
            <a:r>
              <a:rPr lang="en-AU" altLang="en-AU" sz="2200">
                <a:solidFill>
                  <a:srgbClr val="FF0000"/>
                </a:solidFill>
              </a:rPr>
              <a:t>Liquid and </a:t>
            </a:r>
          </a:p>
          <a:p>
            <a:pPr algn="ctr">
              <a:lnSpc>
                <a:spcPct val="80000"/>
              </a:lnSpc>
              <a:spcAft>
                <a:spcPct val="10000"/>
              </a:spcAft>
              <a:buClrTx/>
              <a:buSzTx/>
              <a:buFontTx/>
              <a:buNone/>
            </a:pPr>
            <a:r>
              <a:rPr lang="en-AU" altLang="en-AU" sz="2200">
                <a:solidFill>
                  <a:srgbClr val="FF0000"/>
                </a:solidFill>
              </a:rPr>
              <a:t>partially  crystallised </a:t>
            </a:r>
          </a:p>
          <a:p>
            <a:pPr algn="ctr">
              <a:lnSpc>
                <a:spcPct val="80000"/>
              </a:lnSpc>
              <a:spcAft>
                <a:spcPct val="10000"/>
              </a:spcAft>
              <a:buClrTx/>
              <a:buSzTx/>
              <a:buFontTx/>
              <a:buNone/>
            </a:pPr>
            <a:r>
              <a:rPr lang="en-AU" altLang="en-AU" sz="2200">
                <a:solidFill>
                  <a:srgbClr val="FF0000"/>
                </a:solidFill>
              </a:rPr>
              <a:t>slag systems</a:t>
            </a:r>
          </a:p>
        </p:txBody>
      </p:sp>
      <p:sp>
        <p:nvSpPr>
          <p:cNvPr id="31749" name="Rectangle 4"/>
          <p:cNvSpPr>
            <a:spLocks noChangeArrowheads="1"/>
          </p:cNvSpPr>
          <p:nvPr/>
        </p:nvSpPr>
        <p:spPr bwMode="auto">
          <a:xfrm>
            <a:off x="6934200" y="3860800"/>
            <a:ext cx="2057400" cy="631825"/>
          </a:xfrm>
          <a:prstGeom prst="rect">
            <a:avLst/>
          </a:prstGeom>
          <a:solidFill>
            <a:srgbClr val="FFFFCC"/>
          </a:solidFill>
          <a:ln w="25400">
            <a:solidFill>
              <a:srgbClr val="00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8000" tIns="10800" rIns="18000" bIns="10800"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476250" indent="-285750">
              <a:spcBef>
                <a:spcPct val="20000"/>
              </a:spcBef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952500" indent="-228600">
              <a:spcBef>
                <a:spcPct val="20000"/>
              </a:spcBef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lnSpc>
                <a:spcPct val="80000"/>
              </a:lnSpc>
              <a:spcAft>
                <a:spcPct val="10000"/>
              </a:spcAft>
              <a:buClrTx/>
              <a:buSzTx/>
              <a:buFontTx/>
              <a:buNone/>
            </a:pPr>
            <a:r>
              <a:rPr lang="en-AU" altLang="en-AU" sz="2400">
                <a:solidFill>
                  <a:srgbClr val="3333FF"/>
                </a:solidFill>
              </a:rPr>
              <a:t>CUSTOMISED SOFTWARE</a:t>
            </a:r>
            <a:endParaRPr lang="en-AU" altLang="en-AU" sz="2400">
              <a:solidFill>
                <a:srgbClr val="FF0000"/>
              </a:solidFill>
            </a:endParaRPr>
          </a:p>
        </p:txBody>
      </p:sp>
      <p:sp>
        <p:nvSpPr>
          <p:cNvPr id="31750" name="Line 5"/>
          <p:cNvSpPr>
            <a:spLocks noChangeShapeType="1"/>
          </p:cNvSpPr>
          <p:nvPr/>
        </p:nvSpPr>
        <p:spPr bwMode="auto">
          <a:xfrm flipH="1">
            <a:off x="7848600" y="2422525"/>
            <a:ext cx="0" cy="1438275"/>
          </a:xfrm>
          <a:prstGeom prst="line">
            <a:avLst/>
          </a:prstGeom>
          <a:noFill/>
          <a:ln w="50800">
            <a:solidFill>
              <a:srgbClr val="3333FF"/>
            </a:solidFill>
            <a:round/>
            <a:headEnd/>
            <a:tailEnd type="triangle" w="med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31751" name="Line 6"/>
          <p:cNvSpPr>
            <a:spLocks noChangeShapeType="1"/>
          </p:cNvSpPr>
          <p:nvPr/>
        </p:nvSpPr>
        <p:spPr bwMode="auto">
          <a:xfrm flipH="1">
            <a:off x="8153400" y="1355725"/>
            <a:ext cx="0" cy="2505075"/>
          </a:xfrm>
          <a:prstGeom prst="line">
            <a:avLst/>
          </a:prstGeom>
          <a:noFill/>
          <a:ln w="50800">
            <a:solidFill>
              <a:srgbClr val="3333FF"/>
            </a:solidFill>
            <a:round/>
            <a:headEnd/>
            <a:tailEnd type="triangle" w="med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31752" name="Line 7"/>
          <p:cNvSpPr>
            <a:spLocks noChangeShapeType="1"/>
          </p:cNvSpPr>
          <p:nvPr/>
        </p:nvSpPr>
        <p:spPr bwMode="auto">
          <a:xfrm flipH="1">
            <a:off x="5638800" y="1431925"/>
            <a:ext cx="0" cy="381000"/>
          </a:xfrm>
          <a:prstGeom prst="line">
            <a:avLst/>
          </a:prstGeom>
          <a:noFill/>
          <a:ln w="50800">
            <a:solidFill>
              <a:srgbClr val="3333FF"/>
            </a:solidFill>
            <a:round/>
            <a:headEnd/>
            <a:tailEnd type="triangle" w="med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31753" name="Line 8"/>
          <p:cNvSpPr>
            <a:spLocks noChangeShapeType="1"/>
          </p:cNvSpPr>
          <p:nvPr/>
        </p:nvSpPr>
        <p:spPr bwMode="auto">
          <a:xfrm>
            <a:off x="3505200" y="1431925"/>
            <a:ext cx="2133600" cy="0"/>
          </a:xfrm>
          <a:prstGeom prst="line">
            <a:avLst/>
          </a:prstGeom>
          <a:noFill/>
          <a:ln w="50800">
            <a:solidFill>
              <a:srgbClr val="3333FF"/>
            </a:solidFill>
            <a:round/>
            <a:headEnd/>
            <a:tailEnd type="none" w="med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31754" name="Line 9"/>
          <p:cNvSpPr>
            <a:spLocks noChangeShapeType="1"/>
          </p:cNvSpPr>
          <p:nvPr/>
        </p:nvSpPr>
        <p:spPr bwMode="auto">
          <a:xfrm flipV="1">
            <a:off x="7086600" y="2438400"/>
            <a:ext cx="762000" cy="0"/>
          </a:xfrm>
          <a:prstGeom prst="line">
            <a:avLst/>
          </a:prstGeom>
          <a:noFill/>
          <a:ln w="50800">
            <a:solidFill>
              <a:srgbClr val="3333FF"/>
            </a:solidFill>
            <a:round/>
            <a:headEnd/>
            <a:tailEnd type="none" w="med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31755" name="Line 10"/>
          <p:cNvSpPr>
            <a:spLocks noChangeShapeType="1"/>
          </p:cNvSpPr>
          <p:nvPr/>
        </p:nvSpPr>
        <p:spPr bwMode="auto">
          <a:xfrm>
            <a:off x="3505200" y="1355725"/>
            <a:ext cx="4648200" cy="0"/>
          </a:xfrm>
          <a:prstGeom prst="line">
            <a:avLst/>
          </a:prstGeom>
          <a:noFill/>
          <a:ln w="50800">
            <a:solidFill>
              <a:srgbClr val="3333FF"/>
            </a:solidFill>
            <a:round/>
            <a:headEnd/>
            <a:tailEnd type="none" w="med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31756" name="Rectangle 11"/>
          <p:cNvSpPr>
            <a:spLocks noChangeArrowheads="1"/>
          </p:cNvSpPr>
          <p:nvPr/>
        </p:nvSpPr>
        <p:spPr bwMode="auto">
          <a:xfrm>
            <a:off x="990600" y="4827588"/>
            <a:ext cx="7010400" cy="1752862"/>
          </a:xfrm>
          <a:prstGeom prst="rect">
            <a:avLst/>
          </a:prstGeom>
          <a:solidFill>
            <a:srgbClr val="CCFFFF"/>
          </a:solidFill>
          <a:ln w="25400">
            <a:solidFill>
              <a:srgbClr val="00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8000" tIns="10800" rIns="18000" bIns="10800"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476250" indent="-285750">
              <a:spcBef>
                <a:spcPct val="20000"/>
              </a:spcBef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952500">
              <a:spcBef>
                <a:spcPct val="20000"/>
              </a:spcBef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lnSpc>
                <a:spcPct val="50000"/>
              </a:lnSpc>
              <a:spcAft>
                <a:spcPct val="10000"/>
              </a:spcAft>
              <a:buClrTx/>
              <a:buSzTx/>
              <a:buFontTx/>
              <a:buNone/>
            </a:pPr>
            <a:endParaRPr lang="en-AU" altLang="en-AU" sz="2600" dirty="0">
              <a:solidFill>
                <a:srgbClr val="3333FF"/>
              </a:solidFill>
            </a:endParaRPr>
          </a:p>
          <a:p>
            <a:pPr algn="ctr">
              <a:lnSpc>
                <a:spcPct val="50000"/>
              </a:lnSpc>
              <a:spcAft>
                <a:spcPct val="10000"/>
              </a:spcAft>
              <a:buClrTx/>
              <a:buSzTx/>
              <a:buFontTx/>
              <a:buNone/>
            </a:pPr>
            <a:r>
              <a:rPr lang="en-AU" altLang="en-AU" sz="2600" dirty="0">
                <a:solidFill>
                  <a:srgbClr val="3333FF"/>
                </a:solidFill>
              </a:rPr>
              <a:t>INDUSTRIAL APPLICATIONS</a:t>
            </a:r>
          </a:p>
          <a:p>
            <a:pPr>
              <a:lnSpc>
                <a:spcPct val="50000"/>
              </a:lnSpc>
              <a:spcAft>
                <a:spcPct val="10000"/>
              </a:spcAft>
              <a:buClrTx/>
              <a:buSzTx/>
              <a:buFontTx/>
              <a:buNone/>
            </a:pPr>
            <a:r>
              <a:rPr lang="en-AU" altLang="en-AU" sz="2200" dirty="0">
                <a:solidFill>
                  <a:srgbClr val="FF0000"/>
                </a:solidFill>
              </a:rPr>
              <a:t>	</a:t>
            </a:r>
            <a:r>
              <a:rPr lang="en-AU" altLang="en-AU" sz="2400" dirty="0">
                <a:solidFill>
                  <a:srgbClr val="FF0000"/>
                </a:solidFill>
              </a:rPr>
              <a:t>- Slag </a:t>
            </a:r>
            <a:r>
              <a:rPr lang="en-AU" altLang="en-AU" sz="2400" dirty="0" err="1">
                <a:solidFill>
                  <a:srgbClr val="FF0000"/>
                </a:solidFill>
              </a:rPr>
              <a:t>liquidus</a:t>
            </a:r>
            <a:r>
              <a:rPr lang="en-AU" altLang="en-AU" sz="2400" dirty="0">
                <a:solidFill>
                  <a:srgbClr val="FF0000"/>
                </a:solidFill>
              </a:rPr>
              <a:t> / fluxing / blending</a:t>
            </a:r>
          </a:p>
          <a:p>
            <a:pPr>
              <a:lnSpc>
                <a:spcPct val="50000"/>
              </a:lnSpc>
              <a:spcAft>
                <a:spcPct val="10000"/>
              </a:spcAft>
              <a:buClrTx/>
              <a:buSzTx/>
              <a:buFontTx/>
              <a:buNone/>
            </a:pPr>
            <a:r>
              <a:rPr lang="en-AU" altLang="en-AU" sz="2400" dirty="0">
                <a:solidFill>
                  <a:srgbClr val="FF0000"/>
                </a:solidFill>
              </a:rPr>
              <a:t>	- Slag viscosity / flow</a:t>
            </a:r>
          </a:p>
          <a:p>
            <a:pPr lvl="2">
              <a:lnSpc>
                <a:spcPct val="50000"/>
              </a:lnSpc>
              <a:spcAft>
                <a:spcPct val="10000"/>
              </a:spcAft>
              <a:buClrTx/>
              <a:buSzTx/>
              <a:buFontTx/>
              <a:buChar char="-"/>
            </a:pPr>
            <a:r>
              <a:rPr lang="en-AU" altLang="en-AU" dirty="0">
                <a:solidFill>
                  <a:srgbClr val="FF0000"/>
                </a:solidFill>
              </a:rPr>
              <a:t> Activity / vapour pressure / </a:t>
            </a:r>
            <a:r>
              <a:rPr lang="en-AU" altLang="en-AU" dirty="0" smtClean="0">
                <a:solidFill>
                  <a:srgbClr val="FF0000"/>
                </a:solidFill>
              </a:rPr>
              <a:t>enthalpy changes</a:t>
            </a:r>
            <a:endParaRPr lang="en-AU" altLang="en-AU" dirty="0">
              <a:solidFill>
                <a:srgbClr val="FF0000"/>
              </a:solidFill>
            </a:endParaRPr>
          </a:p>
          <a:p>
            <a:pPr lvl="2">
              <a:lnSpc>
                <a:spcPct val="50000"/>
              </a:lnSpc>
              <a:spcAft>
                <a:spcPct val="10000"/>
              </a:spcAft>
              <a:buClrTx/>
              <a:buSzTx/>
              <a:buFontTx/>
              <a:buChar char="-"/>
            </a:pPr>
            <a:r>
              <a:rPr lang="en-AU" altLang="en-AU" dirty="0">
                <a:solidFill>
                  <a:srgbClr val="FF0000"/>
                </a:solidFill>
              </a:rPr>
              <a:t> Multi-phase equilibrium predictions</a:t>
            </a:r>
          </a:p>
        </p:txBody>
      </p:sp>
      <p:sp>
        <p:nvSpPr>
          <p:cNvPr id="31757" name="Line 12"/>
          <p:cNvSpPr>
            <a:spLocks noChangeShapeType="1"/>
          </p:cNvSpPr>
          <p:nvPr/>
        </p:nvSpPr>
        <p:spPr bwMode="auto">
          <a:xfrm flipH="1">
            <a:off x="7677150" y="4497388"/>
            <a:ext cx="0" cy="381000"/>
          </a:xfrm>
          <a:prstGeom prst="line">
            <a:avLst/>
          </a:prstGeom>
          <a:noFill/>
          <a:ln w="50800">
            <a:solidFill>
              <a:srgbClr val="3333FF"/>
            </a:solidFill>
            <a:round/>
            <a:headEnd/>
            <a:tailEnd type="triangle" w="med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31758" name="Line 13"/>
          <p:cNvSpPr>
            <a:spLocks noChangeShapeType="1"/>
          </p:cNvSpPr>
          <p:nvPr/>
        </p:nvSpPr>
        <p:spPr bwMode="auto">
          <a:xfrm flipH="1">
            <a:off x="1752600" y="3565525"/>
            <a:ext cx="0" cy="1254125"/>
          </a:xfrm>
          <a:prstGeom prst="line">
            <a:avLst/>
          </a:prstGeom>
          <a:noFill/>
          <a:ln w="50800">
            <a:solidFill>
              <a:srgbClr val="3333FF"/>
            </a:solidFill>
            <a:round/>
            <a:headEnd/>
            <a:tailEnd type="triangle" w="med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31759" name="Line 14"/>
          <p:cNvSpPr>
            <a:spLocks noChangeShapeType="1"/>
          </p:cNvSpPr>
          <p:nvPr/>
        </p:nvSpPr>
        <p:spPr bwMode="auto">
          <a:xfrm flipH="1">
            <a:off x="5181600" y="4192588"/>
            <a:ext cx="0" cy="609600"/>
          </a:xfrm>
          <a:prstGeom prst="line">
            <a:avLst/>
          </a:prstGeom>
          <a:noFill/>
          <a:ln w="50800">
            <a:solidFill>
              <a:srgbClr val="3333FF"/>
            </a:solidFill>
            <a:round/>
            <a:headEnd/>
            <a:tailEnd type="triangle" w="med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31760" name="Rectangle 15"/>
          <p:cNvSpPr>
            <a:spLocks noChangeArrowheads="1"/>
          </p:cNvSpPr>
          <p:nvPr/>
        </p:nvSpPr>
        <p:spPr bwMode="auto">
          <a:xfrm>
            <a:off x="396875" y="1196975"/>
            <a:ext cx="3124200" cy="2960688"/>
          </a:xfrm>
          <a:prstGeom prst="rect">
            <a:avLst/>
          </a:prstGeom>
          <a:solidFill>
            <a:srgbClr val="FFFFCC"/>
          </a:solidFill>
          <a:ln w="25400">
            <a:solidFill>
              <a:srgbClr val="00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8000" tIns="10800" rIns="18000" bIns="10800"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476250" indent="-285750">
              <a:spcBef>
                <a:spcPct val="20000"/>
              </a:spcBef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952500" indent="-228600">
              <a:spcBef>
                <a:spcPct val="20000"/>
              </a:spcBef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lnSpc>
                <a:spcPct val="50000"/>
              </a:lnSpc>
              <a:spcAft>
                <a:spcPct val="10000"/>
              </a:spcAft>
              <a:buClrTx/>
              <a:buSzTx/>
              <a:buFontTx/>
              <a:buNone/>
            </a:pPr>
            <a:endParaRPr lang="en-AU" altLang="en-AU" sz="2600" dirty="0">
              <a:solidFill>
                <a:srgbClr val="3333FF"/>
              </a:solidFill>
            </a:endParaRPr>
          </a:p>
          <a:p>
            <a:pPr algn="ctr">
              <a:lnSpc>
                <a:spcPct val="50000"/>
              </a:lnSpc>
              <a:spcAft>
                <a:spcPct val="10000"/>
              </a:spcAft>
              <a:buClrTx/>
              <a:buSzTx/>
              <a:buFontTx/>
              <a:buNone/>
            </a:pPr>
            <a:r>
              <a:rPr lang="en-AU" altLang="en-AU" sz="2600" dirty="0">
                <a:solidFill>
                  <a:srgbClr val="3333FF"/>
                </a:solidFill>
              </a:rPr>
              <a:t>PHASE </a:t>
            </a:r>
          </a:p>
          <a:p>
            <a:pPr algn="ctr">
              <a:lnSpc>
                <a:spcPct val="50000"/>
              </a:lnSpc>
              <a:spcAft>
                <a:spcPct val="10000"/>
              </a:spcAft>
              <a:buClrTx/>
              <a:buSzTx/>
              <a:buFontTx/>
              <a:buNone/>
            </a:pPr>
            <a:r>
              <a:rPr lang="en-AU" altLang="en-AU" sz="2600" dirty="0">
                <a:solidFill>
                  <a:srgbClr val="3333FF"/>
                </a:solidFill>
              </a:rPr>
              <a:t>EQUILIBRIA</a:t>
            </a:r>
          </a:p>
          <a:p>
            <a:pPr algn="ctr">
              <a:lnSpc>
                <a:spcPct val="50000"/>
              </a:lnSpc>
              <a:spcAft>
                <a:spcPct val="10000"/>
              </a:spcAft>
              <a:buClrTx/>
              <a:buSzTx/>
              <a:buFontTx/>
              <a:buNone/>
            </a:pPr>
            <a:r>
              <a:rPr lang="en-AU" altLang="en-AU" sz="2600" dirty="0">
                <a:solidFill>
                  <a:srgbClr val="3333FF"/>
                </a:solidFill>
              </a:rPr>
              <a:t>EXPERIMENTS</a:t>
            </a:r>
          </a:p>
          <a:p>
            <a:pPr algn="ctr">
              <a:lnSpc>
                <a:spcPct val="50000"/>
              </a:lnSpc>
              <a:spcAft>
                <a:spcPct val="10000"/>
              </a:spcAft>
              <a:buClrTx/>
              <a:buSzTx/>
              <a:buFontTx/>
              <a:buNone/>
            </a:pPr>
            <a:r>
              <a:rPr lang="en-AU" altLang="en-AU" sz="2600" dirty="0">
                <a:solidFill>
                  <a:srgbClr val="3333FF"/>
                </a:solidFill>
              </a:rPr>
              <a:t> AND</a:t>
            </a:r>
          </a:p>
          <a:p>
            <a:pPr algn="ctr">
              <a:lnSpc>
                <a:spcPct val="50000"/>
              </a:lnSpc>
              <a:spcAft>
                <a:spcPct val="10000"/>
              </a:spcAft>
              <a:buClrTx/>
              <a:buSzTx/>
              <a:buFontTx/>
              <a:buNone/>
            </a:pPr>
            <a:r>
              <a:rPr lang="en-AU" altLang="en-AU" sz="2600" dirty="0">
                <a:solidFill>
                  <a:srgbClr val="3333FF"/>
                </a:solidFill>
              </a:rPr>
              <a:t>THERMODYNAMIC</a:t>
            </a:r>
          </a:p>
          <a:p>
            <a:pPr algn="ctr">
              <a:lnSpc>
                <a:spcPct val="50000"/>
              </a:lnSpc>
              <a:spcAft>
                <a:spcPct val="10000"/>
              </a:spcAft>
              <a:buClrTx/>
              <a:buSzTx/>
              <a:buFontTx/>
              <a:buNone/>
            </a:pPr>
            <a:r>
              <a:rPr lang="en-AU" altLang="en-AU" sz="2600" dirty="0">
                <a:solidFill>
                  <a:srgbClr val="3333FF"/>
                </a:solidFill>
              </a:rPr>
              <a:t> MODELLING</a:t>
            </a:r>
          </a:p>
          <a:p>
            <a:pPr algn="ctr">
              <a:lnSpc>
                <a:spcPct val="50000"/>
              </a:lnSpc>
              <a:spcAft>
                <a:spcPct val="10000"/>
              </a:spcAft>
              <a:buClrTx/>
              <a:buSzTx/>
              <a:buFontTx/>
              <a:buNone/>
            </a:pPr>
            <a:r>
              <a:rPr lang="en-AU" altLang="en-AU" sz="2200" dirty="0">
                <a:solidFill>
                  <a:srgbClr val="FF0000"/>
                </a:solidFill>
              </a:rPr>
              <a:t>- % Liquid</a:t>
            </a:r>
          </a:p>
          <a:p>
            <a:pPr algn="ctr">
              <a:lnSpc>
                <a:spcPct val="50000"/>
              </a:lnSpc>
              <a:spcAft>
                <a:spcPct val="10000"/>
              </a:spcAft>
              <a:buClrTx/>
              <a:buSzTx/>
              <a:buFontTx/>
              <a:buNone/>
            </a:pPr>
            <a:r>
              <a:rPr lang="en-AU" altLang="en-AU" sz="2200" dirty="0">
                <a:solidFill>
                  <a:srgbClr val="FF0000"/>
                </a:solidFill>
              </a:rPr>
              <a:t>- % Solids</a:t>
            </a:r>
          </a:p>
          <a:p>
            <a:pPr algn="ctr">
              <a:lnSpc>
                <a:spcPct val="50000"/>
              </a:lnSpc>
              <a:spcAft>
                <a:spcPct val="10000"/>
              </a:spcAft>
              <a:buClrTx/>
              <a:buSzTx/>
              <a:buFontTx/>
              <a:buNone/>
            </a:pPr>
            <a:r>
              <a:rPr lang="en-AU" altLang="en-AU" sz="2200" dirty="0">
                <a:solidFill>
                  <a:srgbClr val="FF0000"/>
                </a:solidFill>
              </a:rPr>
              <a:t>-  Slag composition</a:t>
            </a:r>
          </a:p>
        </p:txBody>
      </p:sp>
    </p:spTree>
    <p:extLst>
      <p:ext uri="{BB962C8B-B14F-4D97-AF65-F5344CB8AC3E}">
        <p14:creationId xmlns:p14="http://schemas.microsoft.com/office/powerpoint/2010/main" val="3493647427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8285" y="1357831"/>
            <a:ext cx="6286500" cy="408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683568" y="116632"/>
            <a:ext cx="828092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>
                <a:solidFill>
                  <a:srgbClr val="0000FF"/>
                </a:solidFill>
              </a:rPr>
              <a:t>Example: Application of thermodynamics to Cement chemistry - </a:t>
            </a:r>
            <a:r>
              <a:rPr lang="en-AU" dirty="0" err="1">
                <a:solidFill>
                  <a:srgbClr val="0000FF"/>
                </a:solidFill>
              </a:rPr>
              <a:t>FactSage</a:t>
            </a:r>
            <a:r>
              <a:rPr lang="en-AU" dirty="0">
                <a:solidFill>
                  <a:srgbClr val="0000FF"/>
                </a:solidFill>
              </a:rPr>
              <a:t> </a:t>
            </a:r>
            <a:r>
              <a:rPr lang="en-AU" dirty="0" smtClean="0">
                <a:solidFill>
                  <a:srgbClr val="0000FF"/>
                </a:solidFill>
              </a:rPr>
              <a:t>equilibrium predictions </a:t>
            </a:r>
            <a:endParaRPr lang="en-AU" dirty="0">
              <a:solidFill>
                <a:srgbClr val="0000FF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69067" y="5264477"/>
            <a:ext cx="842493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400" b="0" i="0" dirty="0" smtClean="0">
                <a:solidFill>
                  <a:srgbClr val="0000FF"/>
                </a:solidFill>
              </a:rPr>
              <a:t>Proportions of phases formed under </a:t>
            </a:r>
            <a:r>
              <a:rPr lang="en-AU" sz="2400" b="0" i="0" dirty="0" smtClean="0">
                <a:solidFill>
                  <a:srgbClr val="0000FF"/>
                </a:solidFill>
              </a:rPr>
              <a:t>equilibrium </a:t>
            </a:r>
            <a:r>
              <a:rPr lang="en-AU" sz="2400" b="0" i="0" dirty="0" smtClean="0">
                <a:solidFill>
                  <a:srgbClr val="0000FF"/>
                </a:solidFill>
              </a:rPr>
              <a:t>cooling of </a:t>
            </a:r>
            <a:r>
              <a:rPr lang="en-AU" sz="2400" b="0" i="0" dirty="0" smtClean="0">
                <a:solidFill>
                  <a:srgbClr val="0000FF"/>
                </a:solidFill>
              </a:rPr>
              <a:t>an “idealised </a:t>
            </a:r>
            <a:r>
              <a:rPr lang="en-AU" sz="2400" b="0" i="0" dirty="0" smtClean="0">
                <a:solidFill>
                  <a:srgbClr val="0000FF"/>
                </a:solidFill>
              </a:rPr>
              <a:t>cement mix” in the CaO-SiO</a:t>
            </a:r>
            <a:r>
              <a:rPr lang="en-AU" sz="2400" b="0" i="0" baseline="-25000" dirty="0" smtClean="0">
                <a:solidFill>
                  <a:srgbClr val="0000FF"/>
                </a:solidFill>
              </a:rPr>
              <a:t>2</a:t>
            </a:r>
            <a:r>
              <a:rPr lang="en-AU" sz="2400" b="0" i="0" dirty="0" smtClean="0">
                <a:solidFill>
                  <a:srgbClr val="0000FF"/>
                </a:solidFill>
              </a:rPr>
              <a:t>-Al</a:t>
            </a:r>
            <a:r>
              <a:rPr lang="en-AU" sz="2400" b="0" i="0" baseline="-25000" dirty="0" smtClean="0">
                <a:solidFill>
                  <a:srgbClr val="0000FF"/>
                </a:solidFill>
              </a:rPr>
              <a:t>2</a:t>
            </a:r>
            <a:r>
              <a:rPr lang="en-AU" sz="2400" b="0" i="0" dirty="0" smtClean="0">
                <a:solidFill>
                  <a:srgbClr val="0000FF"/>
                </a:solidFill>
              </a:rPr>
              <a:t>O</a:t>
            </a:r>
            <a:r>
              <a:rPr lang="en-AU" sz="2400" b="0" i="0" baseline="-25000" dirty="0" smtClean="0">
                <a:solidFill>
                  <a:srgbClr val="0000FF"/>
                </a:solidFill>
              </a:rPr>
              <a:t>3</a:t>
            </a:r>
            <a:r>
              <a:rPr lang="en-AU" sz="2400" b="0" i="0" dirty="0" smtClean="0">
                <a:solidFill>
                  <a:srgbClr val="0000FF"/>
                </a:solidFill>
              </a:rPr>
              <a:t>-Fe</a:t>
            </a:r>
            <a:r>
              <a:rPr lang="en-AU" sz="2400" b="0" i="0" baseline="-25000" dirty="0" smtClean="0">
                <a:solidFill>
                  <a:srgbClr val="0000FF"/>
                </a:solidFill>
              </a:rPr>
              <a:t>2</a:t>
            </a:r>
            <a:r>
              <a:rPr lang="en-AU" sz="2400" b="0" i="0" dirty="0" smtClean="0">
                <a:solidFill>
                  <a:srgbClr val="0000FF"/>
                </a:solidFill>
              </a:rPr>
              <a:t>O</a:t>
            </a:r>
            <a:r>
              <a:rPr lang="en-AU" sz="2400" b="0" i="0" baseline="-25000" dirty="0" smtClean="0">
                <a:solidFill>
                  <a:srgbClr val="0000FF"/>
                </a:solidFill>
              </a:rPr>
              <a:t>3</a:t>
            </a:r>
            <a:r>
              <a:rPr lang="en-AU" sz="2400" b="0" i="0" dirty="0" smtClean="0">
                <a:solidFill>
                  <a:srgbClr val="0000FF"/>
                </a:solidFill>
              </a:rPr>
              <a:t> system.</a:t>
            </a:r>
            <a:endParaRPr lang="en-AU" sz="2400" b="0" i="0" dirty="0">
              <a:solidFill>
                <a:srgbClr val="0000FF"/>
              </a:solidFill>
            </a:endParaRPr>
          </a:p>
        </p:txBody>
      </p:sp>
      <p:sp>
        <p:nvSpPr>
          <p:cNvPr id="6" name="TextBox 1"/>
          <p:cNvSpPr txBox="1">
            <a:spLocks noChangeArrowheads="1"/>
          </p:cNvSpPr>
          <p:nvPr/>
        </p:nvSpPr>
        <p:spPr bwMode="auto">
          <a:xfrm>
            <a:off x="2555776" y="6088826"/>
            <a:ext cx="676714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SzPct val="80000"/>
              <a:buFont typeface="Wingdings" pitchFamily="2" charset="2"/>
              <a:buChar char="l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0000"/>
              <a:buFont typeface="Wingdings" pitchFamily="2" charset="2"/>
              <a:buChar char="l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AU" altLang="en-US" sz="1600" b="0" i="0" dirty="0" smtClean="0"/>
              <a:t>B. </a:t>
            </a:r>
            <a:r>
              <a:rPr lang="en-AU" altLang="en-US" sz="1600" b="0" i="0" dirty="0" err="1" smtClean="0"/>
              <a:t>Hokfors</a:t>
            </a:r>
            <a:r>
              <a:rPr lang="en-AU" altLang="en-US" sz="1600" b="0" i="0" dirty="0" smtClean="0"/>
              <a:t>, PhD thesis, </a:t>
            </a:r>
            <a:r>
              <a:rPr lang="en-AU" altLang="en-US" sz="1600" b="0" i="0" dirty="0" smtClean="0"/>
              <a:t>Umea, </a:t>
            </a:r>
            <a:r>
              <a:rPr lang="en-AU" altLang="en-US" sz="1600" b="0" i="0" dirty="0"/>
              <a:t>2014, </a:t>
            </a:r>
            <a:r>
              <a:rPr lang="en-AU" altLang="en-US" sz="1600" b="0" i="0" dirty="0" smtClean="0"/>
              <a:t>“</a:t>
            </a:r>
            <a:r>
              <a:rPr lang="en-AU" altLang="en-US" sz="1600" b="0" i="0" dirty="0" err="1" smtClean="0"/>
              <a:t>Cementa</a:t>
            </a:r>
            <a:r>
              <a:rPr lang="en-AU" altLang="en-US" sz="1600" b="0" i="0" dirty="0" smtClean="0"/>
              <a:t>”, </a:t>
            </a:r>
            <a:r>
              <a:rPr lang="en-AU" altLang="en-US" sz="1600" b="0" i="0" dirty="0" smtClean="0"/>
              <a:t>“Phase Chemistry in process models for cement clinker and lime production</a:t>
            </a:r>
            <a:r>
              <a:rPr lang="en-AU" altLang="en-US" sz="1600" b="0" i="0" dirty="0" smtClean="0"/>
              <a:t>”.</a:t>
            </a:r>
            <a:endParaRPr lang="en-AU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131298162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1340768"/>
            <a:ext cx="6115050" cy="426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749" name="TextBox 1"/>
          <p:cNvSpPr txBox="1">
            <a:spLocks noChangeArrowheads="1"/>
          </p:cNvSpPr>
          <p:nvPr/>
        </p:nvSpPr>
        <p:spPr bwMode="auto">
          <a:xfrm>
            <a:off x="2483768" y="6095474"/>
            <a:ext cx="676714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SzPct val="80000"/>
              <a:buFont typeface="Wingdings" pitchFamily="2" charset="2"/>
              <a:buChar char="l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0000"/>
              <a:buFont typeface="Wingdings" pitchFamily="2" charset="2"/>
              <a:buChar char="l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AU" altLang="en-US" sz="1600" b="0" i="0" dirty="0" smtClean="0"/>
              <a:t>B. </a:t>
            </a:r>
            <a:r>
              <a:rPr lang="en-AU" altLang="en-US" sz="1600" b="0" i="0" dirty="0" err="1" smtClean="0"/>
              <a:t>Hokfors</a:t>
            </a:r>
            <a:r>
              <a:rPr lang="en-AU" altLang="en-US" sz="1600" b="0" i="0" dirty="0" smtClean="0"/>
              <a:t>, PhD thesis, </a:t>
            </a:r>
            <a:r>
              <a:rPr lang="en-AU" altLang="en-US" sz="1600" b="0" i="0" dirty="0"/>
              <a:t>Umea 2014, </a:t>
            </a:r>
            <a:r>
              <a:rPr lang="en-AU" altLang="en-US" sz="1600" b="0" i="0" dirty="0" smtClean="0"/>
              <a:t>“</a:t>
            </a:r>
            <a:r>
              <a:rPr lang="en-AU" altLang="en-US" sz="1600" b="0" i="0" dirty="0" err="1" smtClean="0"/>
              <a:t>Cementa</a:t>
            </a:r>
            <a:r>
              <a:rPr lang="en-AU" altLang="en-US" sz="1600" b="0" i="0" dirty="0" smtClean="0"/>
              <a:t>”, </a:t>
            </a:r>
            <a:r>
              <a:rPr lang="en-AU" altLang="en-US" sz="1600" b="0" i="0" dirty="0" smtClean="0"/>
              <a:t>“Phase Chemistry in process models for cement clinker and lime production</a:t>
            </a:r>
            <a:r>
              <a:rPr lang="en-AU" altLang="en-US" sz="1600" b="0" i="0" dirty="0" smtClean="0"/>
              <a:t>”.</a:t>
            </a:r>
            <a:endParaRPr lang="en-AU" altLang="en-US" sz="2000" dirty="0"/>
          </a:p>
        </p:txBody>
      </p:sp>
      <p:sp>
        <p:nvSpPr>
          <p:cNvPr id="7" name="TextBox 6"/>
          <p:cNvSpPr txBox="1"/>
          <p:nvPr/>
        </p:nvSpPr>
        <p:spPr>
          <a:xfrm>
            <a:off x="663378" y="6502"/>
            <a:ext cx="802763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>
                <a:solidFill>
                  <a:srgbClr val="0000FF"/>
                </a:solidFill>
              </a:rPr>
              <a:t>Example: </a:t>
            </a:r>
            <a:r>
              <a:rPr lang="en-AU" dirty="0" smtClean="0">
                <a:solidFill>
                  <a:srgbClr val="0000FF"/>
                </a:solidFill>
              </a:rPr>
              <a:t>Application of thermodynamics to Cement chemistry - </a:t>
            </a:r>
            <a:r>
              <a:rPr lang="en-AU" dirty="0" err="1">
                <a:solidFill>
                  <a:srgbClr val="0000FF"/>
                </a:solidFill>
              </a:rPr>
              <a:t>FactSage</a:t>
            </a:r>
            <a:r>
              <a:rPr lang="en-AU" dirty="0">
                <a:solidFill>
                  <a:srgbClr val="0000FF"/>
                </a:solidFill>
              </a:rPr>
              <a:t> </a:t>
            </a:r>
            <a:r>
              <a:rPr lang="en-AU" dirty="0" smtClean="0">
                <a:solidFill>
                  <a:srgbClr val="0000FF"/>
                </a:solidFill>
              </a:rPr>
              <a:t>predictions </a:t>
            </a:r>
            <a:r>
              <a:rPr lang="en-AU" dirty="0" err="1" smtClean="0">
                <a:solidFill>
                  <a:srgbClr val="0000FF"/>
                </a:solidFill>
              </a:rPr>
              <a:t>Scheil</a:t>
            </a:r>
            <a:r>
              <a:rPr lang="en-AU" dirty="0" smtClean="0">
                <a:solidFill>
                  <a:srgbClr val="0000FF"/>
                </a:solidFill>
              </a:rPr>
              <a:t> non-equilibrium cooling</a:t>
            </a:r>
            <a:endParaRPr lang="en-AU" dirty="0">
              <a:solidFill>
                <a:srgbClr val="0000FF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69067" y="5264477"/>
            <a:ext cx="842493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400" b="0" i="0" dirty="0" smtClean="0">
                <a:solidFill>
                  <a:srgbClr val="0000FF"/>
                </a:solidFill>
              </a:rPr>
              <a:t>Proportions of phases formed under non-equilibrium cooling </a:t>
            </a:r>
            <a:r>
              <a:rPr lang="en-AU" sz="2400" b="0" i="0" dirty="0" smtClean="0">
                <a:solidFill>
                  <a:srgbClr val="0000FF"/>
                </a:solidFill>
              </a:rPr>
              <a:t>of an </a:t>
            </a:r>
            <a:r>
              <a:rPr lang="en-AU" sz="2400" b="0" i="0" dirty="0" smtClean="0">
                <a:solidFill>
                  <a:srgbClr val="0000FF"/>
                </a:solidFill>
              </a:rPr>
              <a:t>“idealised cement mix” in the CaO-SiO</a:t>
            </a:r>
            <a:r>
              <a:rPr lang="en-AU" sz="2400" b="0" i="0" baseline="-25000" dirty="0" smtClean="0">
                <a:solidFill>
                  <a:srgbClr val="0000FF"/>
                </a:solidFill>
              </a:rPr>
              <a:t>2</a:t>
            </a:r>
            <a:r>
              <a:rPr lang="en-AU" sz="2400" b="0" i="0" dirty="0" smtClean="0">
                <a:solidFill>
                  <a:srgbClr val="0000FF"/>
                </a:solidFill>
              </a:rPr>
              <a:t>-Al</a:t>
            </a:r>
            <a:r>
              <a:rPr lang="en-AU" sz="2400" b="0" i="0" baseline="-25000" dirty="0" smtClean="0">
                <a:solidFill>
                  <a:srgbClr val="0000FF"/>
                </a:solidFill>
              </a:rPr>
              <a:t>2</a:t>
            </a:r>
            <a:r>
              <a:rPr lang="en-AU" sz="2400" b="0" i="0" dirty="0" smtClean="0">
                <a:solidFill>
                  <a:srgbClr val="0000FF"/>
                </a:solidFill>
              </a:rPr>
              <a:t>O</a:t>
            </a:r>
            <a:r>
              <a:rPr lang="en-AU" sz="2400" b="0" i="0" baseline="-25000" dirty="0" smtClean="0">
                <a:solidFill>
                  <a:srgbClr val="0000FF"/>
                </a:solidFill>
              </a:rPr>
              <a:t>3</a:t>
            </a:r>
            <a:r>
              <a:rPr lang="en-AU" sz="2400" b="0" i="0" dirty="0" smtClean="0">
                <a:solidFill>
                  <a:srgbClr val="0000FF"/>
                </a:solidFill>
              </a:rPr>
              <a:t>-Fe</a:t>
            </a:r>
            <a:r>
              <a:rPr lang="en-AU" sz="2400" b="0" i="0" baseline="-25000" dirty="0" smtClean="0">
                <a:solidFill>
                  <a:srgbClr val="0000FF"/>
                </a:solidFill>
              </a:rPr>
              <a:t>2</a:t>
            </a:r>
            <a:r>
              <a:rPr lang="en-AU" sz="2400" b="0" i="0" dirty="0" smtClean="0">
                <a:solidFill>
                  <a:srgbClr val="0000FF"/>
                </a:solidFill>
              </a:rPr>
              <a:t>O</a:t>
            </a:r>
            <a:r>
              <a:rPr lang="en-AU" sz="2400" b="0" i="0" baseline="-25000" dirty="0" smtClean="0">
                <a:solidFill>
                  <a:srgbClr val="0000FF"/>
                </a:solidFill>
              </a:rPr>
              <a:t>3</a:t>
            </a:r>
            <a:r>
              <a:rPr lang="en-AU" sz="2400" b="0" i="0" dirty="0" smtClean="0">
                <a:solidFill>
                  <a:srgbClr val="0000FF"/>
                </a:solidFill>
              </a:rPr>
              <a:t> system</a:t>
            </a:r>
            <a:endParaRPr lang="en-AU" sz="2400" b="0" i="0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8869947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554" name="Rectangle 2"/>
          <p:cNvSpPr>
            <a:spLocks noChangeArrowheads="1"/>
          </p:cNvSpPr>
          <p:nvPr/>
        </p:nvSpPr>
        <p:spPr bwMode="auto">
          <a:xfrm>
            <a:off x="467544" y="332656"/>
            <a:ext cx="8568952" cy="5005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457200" indent="-45720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914400" indent="-45720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371600" indent="-45720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828800" indent="-45720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indent="-45720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lnSpc>
                <a:spcPct val="80000"/>
              </a:lnSpc>
              <a:spcBef>
                <a:spcPct val="20000"/>
              </a:spcBef>
              <a:spcAft>
                <a:spcPct val="10000"/>
              </a:spcAft>
              <a:buClr>
                <a:schemeClr val="accent2"/>
              </a:buClr>
              <a:buSzPct val="80000"/>
              <a:buFont typeface="Wingdings" pitchFamily="2" charset="2"/>
              <a:buNone/>
              <a:defRPr/>
            </a:pPr>
            <a:r>
              <a:rPr lang="en-AU" altLang="en-AU" sz="3600" i="0" dirty="0" smtClean="0">
                <a:solidFill>
                  <a:srgbClr val="0000FF"/>
                </a:solidFill>
                <a:cs typeface="Arial" charset="0"/>
              </a:rPr>
              <a:t>SUMMARY</a:t>
            </a:r>
          </a:p>
          <a:p>
            <a:pPr marL="0" indent="0" eaLnBrk="1" hangingPunct="1">
              <a:lnSpc>
                <a:spcPct val="80000"/>
              </a:lnSpc>
              <a:spcBef>
                <a:spcPct val="20000"/>
              </a:spcBef>
              <a:spcAft>
                <a:spcPct val="10000"/>
              </a:spcAft>
              <a:buClr>
                <a:schemeClr val="accent2"/>
              </a:buClr>
              <a:buSzPct val="80000"/>
              <a:defRPr/>
            </a:pPr>
            <a:r>
              <a:rPr lang="en-AU" altLang="en-AU" sz="2800" dirty="0" smtClean="0">
                <a:solidFill>
                  <a:srgbClr val="3333FF"/>
                </a:solidFill>
                <a:cs typeface="Arial" charset="0"/>
              </a:rPr>
              <a:t>Experimental </a:t>
            </a:r>
            <a:r>
              <a:rPr lang="en-AU" altLang="en-AU" sz="2800" dirty="0">
                <a:solidFill>
                  <a:srgbClr val="3333FF"/>
                </a:solidFill>
                <a:cs typeface="Arial" charset="0"/>
              </a:rPr>
              <a:t>studies of phase equilibria </a:t>
            </a:r>
          </a:p>
          <a:p>
            <a:pPr marL="0" indent="0" eaLnBrk="1" hangingPunct="1">
              <a:lnSpc>
                <a:spcPct val="80000"/>
              </a:lnSpc>
              <a:spcBef>
                <a:spcPct val="20000"/>
              </a:spcBef>
              <a:spcAft>
                <a:spcPct val="10000"/>
              </a:spcAft>
              <a:buClr>
                <a:schemeClr val="accent2"/>
              </a:buClr>
              <a:buSzPct val="80000"/>
              <a:defRPr/>
            </a:pPr>
            <a:r>
              <a:rPr lang="en-AU" altLang="en-AU" b="0" i="0" dirty="0" smtClean="0">
                <a:solidFill>
                  <a:srgbClr val="FF0000"/>
                </a:solidFill>
                <a:cs typeface="Arial" charset="0"/>
              </a:rPr>
              <a:t>New experimental techniques make it possible to accurately measure </a:t>
            </a:r>
          </a:p>
          <a:p>
            <a:pPr marL="342900" indent="-342900" eaLnBrk="1" hangingPunct="1">
              <a:lnSpc>
                <a:spcPct val="80000"/>
              </a:lnSpc>
              <a:spcBef>
                <a:spcPct val="20000"/>
              </a:spcBef>
              <a:spcAft>
                <a:spcPct val="10000"/>
              </a:spcAft>
              <a:buClr>
                <a:schemeClr val="accent2"/>
              </a:buClr>
              <a:buSzPct val="80000"/>
              <a:buFont typeface="Wingdings" panose="05000000000000000000" pitchFamily="2" charset="2"/>
              <a:buChar char="q"/>
              <a:defRPr/>
            </a:pPr>
            <a:r>
              <a:rPr lang="en-AU" altLang="en-AU" b="0" i="0" dirty="0" smtClean="0">
                <a:solidFill>
                  <a:srgbClr val="FF0000"/>
                </a:solidFill>
                <a:cs typeface="Arial" charset="0"/>
              </a:rPr>
              <a:t>- </a:t>
            </a:r>
            <a:r>
              <a:rPr lang="en-AU" altLang="en-AU" b="0" i="0" dirty="0" smtClean="0">
                <a:solidFill>
                  <a:srgbClr val="FF0000"/>
                </a:solidFill>
                <a:cs typeface="Arial" charset="0"/>
              </a:rPr>
              <a:t>Phase equilibria </a:t>
            </a:r>
            <a:r>
              <a:rPr lang="en-AU" altLang="en-AU" b="0" i="0" dirty="0">
                <a:solidFill>
                  <a:srgbClr val="FF0000"/>
                </a:solidFill>
                <a:cs typeface="Arial" charset="0"/>
              </a:rPr>
              <a:t>in complex oxide </a:t>
            </a:r>
            <a:r>
              <a:rPr lang="en-AU" altLang="en-AU" b="0" i="0" dirty="0" smtClean="0">
                <a:solidFill>
                  <a:srgbClr val="FF0000"/>
                </a:solidFill>
                <a:cs typeface="Arial" charset="0"/>
              </a:rPr>
              <a:t>systems. </a:t>
            </a:r>
          </a:p>
          <a:p>
            <a:pPr marL="342900" indent="-342900" eaLnBrk="1" hangingPunct="1">
              <a:lnSpc>
                <a:spcPct val="80000"/>
              </a:lnSpc>
              <a:spcBef>
                <a:spcPct val="20000"/>
              </a:spcBef>
              <a:spcAft>
                <a:spcPct val="10000"/>
              </a:spcAft>
              <a:buClr>
                <a:schemeClr val="accent2"/>
              </a:buClr>
              <a:buSzPct val="80000"/>
              <a:buFont typeface="Wingdings" panose="05000000000000000000" pitchFamily="2" charset="2"/>
              <a:buChar char="q"/>
              <a:defRPr/>
            </a:pPr>
            <a:r>
              <a:rPr lang="en-AU" altLang="en-AU" b="0" i="0" dirty="0" smtClean="0">
                <a:solidFill>
                  <a:srgbClr val="FF0000"/>
                </a:solidFill>
                <a:cs typeface="Arial" charset="0"/>
              </a:rPr>
              <a:t>- </a:t>
            </a:r>
            <a:r>
              <a:rPr lang="en-AU" altLang="en-AU" b="0" i="0" dirty="0" smtClean="0">
                <a:solidFill>
                  <a:srgbClr val="FF0000"/>
                </a:solidFill>
                <a:cs typeface="Arial" charset="0"/>
              </a:rPr>
              <a:t>Elemental partitioning between liquid and solid oxides, </a:t>
            </a:r>
            <a:r>
              <a:rPr lang="en-AU" altLang="en-AU" b="0" i="0" dirty="0" smtClean="0">
                <a:solidFill>
                  <a:srgbClr val="FF0000"/>
                </a:solidFill>
                <a:cs typeface="Arial" charset="0"/>
              </a:rPr>
              <a:t>sulphides</a:t>
            </a:r>
            <a:r>
              <a:rPr lang="en-AU" altLang="en-AU" b="0" i="0" dirty="0" smtClean="0">
                <a:solidFill>
                  <a:srgbClr val="FF0000"/>
                </a:solidFill>
                <a:cs typeface="Arial" charset="0"/>
              </a:rPr>
              <a:t>, alloys at controlled temperatures and compositions</a:t>
            </a:r>
            <a:r>
              <a:rPr lang="en-AU" altLang="en-AU" i="0" dirty="0" smtClean="0">
                <a:solidFill>
                  <a:srgbClr val="FF0000"/>
                </a:solidFill>
                <a:cs typeface="Arial" charset="0"/>
              </a:rPr>
              <a:t>. </a:t>
            </a:r>
          </a:p>
          <a:p>
            <a:pPr marL="0" indent="0" eaLnBrk="1" hangingPunct="1">
              <a:lnSpc>
                <a:spcPct val="80000"/>
              </a:lnSpc>
              <a:spcBef>
                <a:spcPct val="20000"/>
              </a:spcBef>
              <a:spcAft>
                <a:spcPct val="10000"/>
              </a:spcAft>
              <a:buClr>
                <a:schemeClr val="accent2"/>
              </a:buClr>
              <a:buSzPct val="80000"/>
              <a:defRPr/>
            </a:pPr>
            <a:r>
              <a:rPr lang="en-AU" altLang="en-AU" sz="2800" dirty="0" err="1" smtClean="0">
                <a:solidFill>
                  <a:srgbClr val="3333FF"/>
                </a:solidFill>
                <a:cs typeface="Arial" charset="0"/>
              </a:rPr>
              <a:t>FactSage</a:t>
            </a:r>
            <a:r>
              <a:rPr lang="en-AU" altLang="en-AU" sz="2800" dirty="0" smtClean="0">
                <a:solidFill>
                  <a:srgbClr val="3333FF"/>
                </a:solidFill>
                <a:cs typeface="Arial" charset="0"/>
              </a:rPr>
              <a:t> </a:t>
            </a:r>
            <a:r>
              <a:rPr lang="en-AU" altLang="en-AU" sz="2800" dirty="0">
                <a:solidFill>
                  <a:srgbClr val="3333FF"/>
                </a:solidFill>
                <a:cs typeface="Arial" charset="0"/>
              </a:rPr>
              <a:t>thermodynamic </a:t>
            </a:r>
            <a:r>
              <a:rPr lang="en-AU" altLang="en-AU" sz="2800" dirty="0" smtClean="0">
                <a:solidFill>
                  <a:srgbClr val="3333FF"/>
                </a:solidFill>
                <a:cs typeface="Arial" charset="0"/>
              </a:rPr>
              <a:t>databases </a:t>
            </a:r>
          </a:p>
          <a:p>
            <a:pPr marL="0" indent="0" eaLnBrk="1" hangingPunct="1">
              <a:lnSpc>
                <a:spcPct val="80000"/>
              </a:lnSpc>
              <a:spcBef>
                <a:spcPct val="20000"/>
              </a:spcBef>
              <a:spcAft>
                <a:spcPct val="10000"/>
              </a:spcAft>
              <a:buClr>
                <a:schemeClr val="accent2"/>
              </a:buClr>
              <a:buSzPct val="80000"/>
              <a:defRPr/>
            </a:pPr>
            <a:r>
              <a:rPr lang="en-AU" altLang="en-AU" b="0" i="0" dirty="0" smtClean="0">
                <a:solidFill>
                  <a:srgbClr val="FF0000"/>
                </a:solidFill>
                <a:cs typeface="Arial" charset="0"/>
              </a:rPr>
              <a:t>are available</a:t>
            </a:r>
            <a:r>
              <a:rPr lang="en-AU" altLang="en-AU" sz="2800" b="0" i="0" dirty="0" smtClean="0">
                <a:solidFill>
                  <a:srgbClr val="FF0000"/>
                </a:solidFill>
                <a:cs typeface="Arial" charset="0"/>
              </a:rPr>
              <a:t> </a:t>
            </a:r>
            <a:r>
              <a:rPr lang="en-AU" altLang="en-AU" b="0" i="0" dirty="0" smtClean="0">
                <a:solidFill>
                  <a:srgbClr val="FF0000"/>
                </a:solidFill>
                <a:cs typeface="Arial" charset="0"/>
              </a:rPr>
              <a:t>for the prediction of equilibrium and metastable </a:t>
            </a:r>
            <a:r>
              <a:rPr lang="en-AU" altLang="en-AU" b="0" i="0" dirty="0" smtClean="0">
                <a:solidFill>
                  <a:srgbClr val="FF0000"/>
                </a:solidFill>
                <a:cs typeface="Arial" charset="0"/>
              </a:rPr>
              <a:t>states in systems containing complex </a:t>
            </a:r>
            <a:r>
              <a:rPr lang="en-AU" altLang="en-AU" b="0" i="0" dirty="0">
                <a:solidFill>
                  <a:srgbClr val="FF0000"/>
                </a:solidFill>
                <a:cs typeface="Arial" charset="0"/>
              </a:rPr>
              <a:t>oxides, sulphides, </a:t>
            </a:r>
            <a:r>
              <a:rPr lang="en-AU" altLang="en-AU" b="0" i="0" dirty="0" smtClean="0">
                <a:solidFill>
                  <a:srgbClr val="FF0000"/>
                </a:solidFill>
                <a:cs typeface="Arial" charset="0"/>
              </a:rPr>
              <a:t>alloys</a:t>
            </a:r>
            <a:r>
              <a:rPr lang="en-AU" altLang="en-AU" b="0" dirty="0" smtClean="0">
                <a:solidFill>
                  <a:srgbClr val="FF0000"/>
                </a:solidFill>
                <a:cs typeface="Arial" charset="0"/>
              </a:rPr>
              <a:t>.</a:t>
            </a:r>
            <a:endParaRPr lang="en-AU" altLang="en-AU" b="0" dirty="0">
              <a:solidFill>
                <a:srgbClr val="FF0000"/>
              </a:solidFill>
            </a:endParaRPr>
          </a:p>
          <a:p>
            <a:pPr marL="0" indent="0" eaLnBrk="1" hangingPunct="1">
              <a:lnSpc>
                <a:spcPct val="80000"/>
              </a:lnSpc>
              <a:spcBef>
                <a:spcPct val="20000"/>
              </a:spcBef>
              <a:spcAft>
                <a:spcPct val="10000"/>
              </a:spcAft>
              <a:buClr>
                <a:schemeClr val="accent2"/>
              </a:buClr>
              <a:buSzPct val="80000"/>
              <a:defRPr/>
            </a:pPr>
            <a:r>
              <a:rPr lang="en-AU" altLang="en-AU" sz="2800" dirty="0" smtClean="0">
                <a:solidFill>
                  <a:srgbClr val="3333FF"/>
                </a:solidFill>
                <a:cs typeface="Arial" charset="0"/>
              </a:rPr>
              <a:t>Slag </a:t>
            </a:r>
            <a:r>
              <a:rPr lang="en-AU" altLang="en-AU" sz="2800" dirty="0">
                <a:solidFill>
                  <a:srgbClr val="3333FF"/>
                </a:solidFill>
                <a:cs typeface="Arial" charset="0"/>
              </a:rPr>
              <a:t>Viscosities</a:t>
            </a:r>
          </a:p>
          <a:p>
            <a:pPr marL="0" indent="0" eaLnBrk="1" hangingPunct="1">
              <a:lnSpc>
                <a:spcPct val="80000"/>
              </a:lnSpc>
              <a:spcBef>
                <a:spcPct val="20000"/>
              </a:spcBef>
              <a:spcAft>
                <a:spcPct val="10000"/>
              </a:spcAft>
              <a:buClr>
                <a:schemeClr val="accent2"/>
              </a:buClr>
              <a:buSzPct val="80000"/>
              <a:defRPr/>
            </a:pPr>
            <a:r>
              <a:rPr lang="en-AU" altLang="en-AU" b="0" i="0" dirty="0" smtClean="0">
                <a:solidFill>
                  <a:srgbClr val="FF0000"/>
                </a:solidFill>
                <a:cs typeface="Arial" charset="0"/>
              </a:rPr>
              <a:t>Experimental measurement can be undertaken </a:t>
            </a:r>
            <a:r>
              <a:rPr lang="en-AU" altLang="en-AU" b="0" i="0" dirty="0">
                <a:solidFill>
                  <a:srgbClr val="FF0000"/>
                </a:solidFill>
                <a:cs typeface="Arial" charset="0"/>
              </a:rPr>
              <a:t>at controlled temperatures and </a:t>
            </a:r>
            <a:r>
              <a:rPr lang="en-AU" altLang="en-AU" b="0" i="0" dirty="0" smtClean="0">
                <a:solidFill>
                  <a:srgbClr val="FF0000"/>
                </a:solidFill>
                <a:cs typeface="Arial" charset="0"/>
              </a:rPr>
              <a:t>compositions. </a:t>
            </a:r>
          </a:p>
          <a:p>
            <a:pPr marL="0" indent="0" eaLnBrk="1" hangingPunct="1">
              <a:lnSpc>
                <a:spcPct val="80000"/>
              </a:lnSpc>
              <a:spcBef>
                <a:spcPct val="20000"/>
              </a:spcBef>
              <a:spcAft>
                <a:spcPct val="10000"/>
              </a:spcAft>
              <a:buClr>
                <a:schemeClr val="accent2"/>
              </a:buClr>
              <a:buSzPct val="80000"/>
              <a:defRPr/>
            </a:pPr>
            <a:r>
              <a:rPr lang="en-AU" altLang="en-AU" b="0" i="0" dirty="0" smtClean="0">
                <a:solidFill>
                  <a:srgbClr val="FF0000"/>
                </a:solidFill>
                <a:cs typeface="Arial" charset="0"/>
              </a:rPr>
              <a:t>Quasi-chemical models can </a:t>
            </a:r>
            <a:r>
              <a:rPr lang="en-AU" altLang="en-AU" b="0" i="0" dirty="0" smtClean="0">
                <a:solidFill>
                  <a:srgbClr val="FF0000"/>
                </a:solidFill>
                <a:cs typeface="Arial" charset="0"/>
              </a:rPr>
              <a:t>accurately predict </a:t>
            </a:r>
            <a:r>
              <a:rPr lang="en-AU" altLang="en-AU" b="0" i="0" dirty="0" smtClean="0">
                <a:solidFill>
                  <a:srgbClr val="FF0000"/>
                </a:solidFill>
                <a:cs typeface="Arial" charset="0"/>
              </a:rPr>
              <a:t>slag viscosities in complex oxide systems, e.g. CaO-FeO-</a:t>
            </a:r>
            <a:r>
              <a:rPr lang="en-AU" altLang="en-AU" b="0" i="0" dirty="0" smtClean="0">
                <a:solidFill>
                  <a:srgbClr val="FF0000"/>
                </a:solidFill>
              </a:rPr>
              <a:t>Fe</a:t>
            </a:r>
            <a:r>
              <a:rPr lang="en-AU" altLang="en-AU" b="0" i="0" baseline="-25000" dirty="0" smtClean="0">
                <a:solidFill>
                  <a:srgbClr val="FF0000"/>
                </a:solidFill>
              </a:rPr>
              <a:t>2</a:t>
            </a:r>
            <a:r>
              <a:rPr lang="en-AU" altLang="en-AU" b="0" i="0" dirty="0" smtClean="0">
                <a:solidFill>
                  <a:srgbClr val="FF0000"/>
                </a:solidFill>
              </a:rPr>
              <a:t>O</a:t>
            </a:r>
            <a:r>
              <a:rPr lang="en-AU" altLang="en-AU" b="0" i="0" baseline="-25000" dirty="0" smtClean="0">
                <a:solidFill>
                  <a:srgbClr val="FF0000"/>
                </a:solidFill>
              </a:rPr>
              <a:t>3</a:t>
            </a:r>
            <a:r>
              <a:rPr lang="en-AU" altLang="en-AU" b="0" i="0" dirty="0" smtClean="0">
                <a:solidFill>
                  <a:srgbClr val="FF0000"/>
                </a:solidFill>
                <a:cs typeface="Arial" charset="0"/>
              </a:rPr>
              <a:t>-</a:t>
            </a:r>
            <a:r>
              <a:rPr lang="en-AU" altLang="en-AU" b="0" i="0" dirty="0" smtClean="0">
                <a:solidFill>
                  <a:srgbClr val="FF0000"/>
                </a:solidFill>
              </a:rPr>
              <a:t>SiO</a:t>
            </a:r>
            <a:r>
              <a:rPr lang="en-AU" altLang="en-AU" b="0" i="0" baseline="-25000" dirty="0" smtClean="0">
                <a:solidFill>
                  <a:srgbClr val="FF0000"/>
                </a:solidFill>
              </a:rPr>
              <a:t>2</a:t>
            </a:r>
            <a:r>
              <a:rPr lang="en-AU" altLang="en-AU" b="0" i="0" dirty="0" smtClean="0">
                <a:solidFill>
                  <a:srgbClr val="FF0000"/>
                </a:solidFill>
              </a:rPr>
              <a:t>-Al</a:t>
            </a:r>
            <a:r>
              <a:rPr lang="en-AU" altLang="en-AU" b="0" i="0" baseline="-25000" dirty="0" smtClean="0">
                <a:solidFill>
                  <a:srgbClr val="FF0000"/>
                </a:solidFill>
              </a:rPr>
              <a:t>2</a:t>
            </a:r>
            <a:r>
              <a:rPr lang="en-AU" altLang="en-AU" b="0" i="0" dirty="0" smtClean="0">
                <a:solidFill>
                  <a:srgbClr val="FF0000"/>
                </a:solidFill>
              </a:rPr>
              <a:t>O</a:t>
            </a:r>
            <a:r>
              <a:rPr lang="en-AU" altLang="en-AU" b="0" i="0" baseline="-25000" dirty="0" smtClean="0">
                <a:solidFill>
                  <a:srgbClr val="FF0000"/>
                </a:solidFill>
              </a:rPr>
              <a:t>3</a:t>
            </a:r>
            <a:r>
              <a:rPr lang="en-AU" altLang="en-AU" b="0" i="0" dirty="0" smtClean="0">
                <a:solidFill>
                  <a:srgbClr val="FF0000"/>
                </a:solidFill>
              </a:rPr>
              <a:t>-MgO….</a:t>
            </a:r>
            <a:endParaRPr lang="en-AU" altLang="en-AU" b="0" i="0" dirty="0">
              <a:solidFill>
                <a:srgbClr val="FF0000"/>
              </a:solidFill>
              <a:cs typeface="Arial" charset="0"/>
            </a:endParaRPr>
          </a:p>
          <a:p>
            <a:pPr marL="0" indent="0" eaLnBrk="1" hangingPunct="1">
              <a:lnSpc>
                <a:spcPct val="80000"/>
              </a:lnSpc>
              <a:spcBef>
                <a:spcPct val="20000"/>
              </a:spcBef>
              <a:spcAft>
                <a:spcPct val="10000"/>
              </a:spcAft>
              <a:buClr>
                <a:schemeClr val="accent2"/>
              </a:buClr>
              <a:buSzPct val="80000"/>
              <a:defRPr/>
            </a:pPr>
            <a:endParaRPr lang="en-AU" altLang="en-AU" sz="1800" dirty="0">
              <a:solidFill>
                <a:srgbClr val="0000FF"/>
              </a:solidFill>
              <a:cs typeface="Arial" charset="0"/>
            </a:endParaRPr>
          </a:p>
          <a:p>
            <a:pPr eaLnBrk="1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>
                <a:schemeClr val="accent2"/>
              </a:buClr>
              <a:buSzPct val="80000"/>
              <a:buFont typeface="Arial" panose="020B0604020202020204" pitchFamily="34" charset="0"/>
              <a:buChar char="•"/>
              <a:defRPr/>
            </a:pPr>
            <a:r>
              <a:rPr lang="en-AU" altLang="en-AU" sz="1800" dirty="0">
                <a:solidFill>
                  <a:srgbClr val="0000FF"/>
                </a:solidFill>
                <a:cs typeface="Arial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760839058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1"/>
          <p:cNvSpPr>
            <a:spLocks noChangeArrowheads="1"/>
          </p:cNvSpPr>
          <p:nvPr/>
        </p:nvSpPr>
        <p:spPr bwMode="auto">
          <a:xfrm>
            <a:off x="539552" y="260648"/>
            <a:ext cx="8352928" cy="62478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SzPct val="80000"/>
              <a:buFont typeface="Wingdings" pitchFamily="2" charset="2"/>
              <a:buChar char="l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0000"/>
              <a:buFont typeface="Wingdings" pitchFamily="2" charset="2"/>
              <a:buChar char="l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AU" altLang="en-US" i="0" dirty="0" smtClean="0">
                <a:solidFill>
                  <a:srgbClr val="0000FF"/>
                </a:solidFill>
              </a:rPr>
              <a:t>	CONCLUDING </a:t>
            </a:r>
            <a:r>
              <a:rPr lang="en-AU" altLang="en-US" i="0" dirty="0">
                <a:solidFill>
                  <a:srgbClr val="0000FF"/>
                </a:solidFill>
              </a:rPr>
              <a:t>STATEMENT </a:t>
            </a:r>
            <a:endParaRPr lang="en-AU" altLang="en-US" i="0" dirty="0" smtClean="0">
              <a:solidFill>
                <a:srgbClr val="0000FF"/>
              </a:solidFill>
            </a:endParaRP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AU" altLang="en-US" i="0" dirty="0">
              <a:solidFill>
                <a:srgbClr val="0000FF"/>
              </a:solidFill>
            </a:endParaRP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AU" altLang="en-US" sz="2800" b="0" i="0" dirty="0">
                <a:solidFill>
                  <a:srgbClr val="FF0000"/>
                </a:solidFill>
              </a:rPr>
              <a:t>Modern computer platforms enable </a:t>
            </a:r>
            <a:r>
              <a:rPr lang="en-AU" altLang="en-US" sz="2800" b="0" i="0" dirty="0" smtClean="0">
                <a:solidFill>
                  <a:srgbClr val="FF0000"/>
                </a:solidFill>
              </a:rPr>
              <a:t>complex calculations </a:t>
            </a:r>
            <a:r>
              <a:rPr lang="en-AU" altLang="en-US" sz="2400" b="0" i="0" dirty="0">
                <a:solidFill>
                  <a:srgbClr val="0000FF"/>
                </a:solidFill>
              </a:rPr>
              <a:t>of mass balance, energy balance, thermodynamic calculations (chemical outcomes), process modelling, simulation, optimisation and </a:t>
            </a:r>
            <a:r>
              <a:rPr lang="en-AU" altLang="en-US" sz="2400" b="0" i="0" dirty="0" smtClean="0">
                <a:solidFill>
                  <a:srgbClr val="0000FF"/>
                </a:solidFill>
              </a:rPr>
              <a:t>control. </a:t>
            </a:r>
            <a:endParaRPr lang="en-AU" altLang="en-US" sz="2400" b="0" i="0" dirty="0">
              <a:solidFill>
                <a:srgbClr val="0000FF"/>
              </a:solidFill>
            </a:endParaRP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AU" altLang="en-US" sz="2400" b="0" i="0" dirty="0">
                <a:solidFill>
                  <a:srgbClr val="0000FF"/>
                </a:solidFill>
              </a:rPr>
              <a:t> 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AU" altLang="en-US" sz="2400" b="0" i="0" dirty="0">
                <a:solidFill>
                  <a:srgbClr val="0000FF"/>
                </a:solidFill>
              </a:rPr>
              <a:t>Underpinning these tools are key fundamental property data on thermochemistry, </a:t>
            </a:r>
            <a:r>
              <a:rPr lang="en-AU" altLang="en-US" sz="2400" b="0" i="0" dirty="0" err="1" smtClean="0">
                <a:solidFill>
                  <a:srgbClr val="0000FF"/>
                </a:solidFill>
              </a:rPr>
              <a:t>physico</a:t>
            </a:r>
            <a:r>
              <a:rPr lang="en-AU" altLang="en-US" sz="2400" b="0" i="0" dirty="0" smtClean="0">
                <a:solidFill>
                  <a:srgbClr val="0000FF"/>
                </a:solidFill>
              </a:rPr>
              <a:t>-chemical </a:t>
            </a:r>
            <a:r>
              <a:rPr lang="en-AU" altLang="en-US" sz="2400" b="0" i="0" dirty="0">
                <a:solidFill>
                  <a:srgbClr val="0000FF"/>
                </a:solidFill>
              </a:rPr>
              <a:t>and </a:t>
            </a:r>
            <a:r>
              <a:rPr lang="en-AU" altLang="en-US" sz="2400" b="0" i="0" dirty="0" smtClean="0">
                <a:solidFill>
                  <a:srgbClr val="0000FF"/>
                </a:solidFill>
              </a:rPr>
              <a:t>chemical thermodynamic properties. </a:t>
            </a:r>
            <a:endParaRPr lang="en-AU" altLang="en-US" sz="2400" b="0" i="0" dirty="0">
              <a:solidFill>
                <a:srgbClr val="0000FF"/>
              </a:solidFill>
            </a:endParaRP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AU" altLang="en-US" sz="2800" b="0" i="0" dirty="0">
                <a:solidFill>
                  <a:srgbClr val="0000FF"/>
                </a:solidFill>
              </a:rPr>
              <a:t> 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AU" altLang="en-US" sz="2800" b="0" i="0" dirty="0">
                <a:solidFill>
                  <a:srgbClr val="FF0000"/>
                </a:solidFill>
              </a:rPr>
              <a:t>We have the predictive tools but ….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AU" altLang="en-US" sz="2800" i="0" dirty="0" smtClean="0">
                <a:solidFill>
                  <a:srgbClr val="FF0000"/>
                </a:solidFill>
              </a:rPr>
              <a:t>to </a:t>
            </a:r>
            <a:r>
              <a:rPr lang="en-AU" altLang="en-US" sz="2800" i="0" dirty="0">
                <a:solidFill>
                  <a:srgbClr val="FF0000"/>
                </a:solidFill>
              </a:rPr>
              <a:t>have accurate tools we need accurate and comprehensive thermodynamic </a:t>
            </a:r>
            <a:r>
              <a:rPr lang="en-AU" altLang="en-US" sz="2800" i="0" dirty="0" smtClean="0">
                <a:solidFill>
                  <a:srgbClr val="FF0000"/>
                </a:solidFill>
              </a:rPr>
              <a:t>databases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AU" altLang="en-US" sz="2800" i="0" dirty="0" smtClean="0">
                <a:solidFill>
                  <a:srgbClr val="FF0000"/>
                </a:solidFill>
              </a:rPr>
              <a:t>…. this is what we do!!</a:t>
            </a:r>
            <a:endParaRPr lang="en-AU" altLang="en-US" sz="2800" i="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27797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29B75988-EAC3-4B78-8AE1-E0CE8846A47E}" type="slidenum">
              <a:rPr lang="en-AU" altLang="en-US" sz="1400" smtClean="0"/>
              <a:pPr>
                <a:spcBef>
                  <a:spcPct val="0"/>
                </a:spcBef>
                <a:buClrTx/>
                <a:buSzTx/>
                <a:buFontTx/>
                <a:buNone/>
              </a:pPr>
              <a:t>4</a:t>
            </a:fld>
            <a:endParaRPr lang="en-AU" altLang="en-US" sz="1400" smtClean="0"/>
          </a:p>
        </p:txBody>
      </p:sp>
      <p:sp>
        <p:nvSpPr>
          <p:cNvPr id="8195" name="Rectangle 2"/>
          <p:cNvSpPr>
            <a:spLocks noChangeArrowheads="1"/>
          </p:cNvSpPr>
          <p:nvPr/>
        </p:nvSpPr>
        <p:spPr bwMode="auto">
          <a:xfrm>
            <a:off x="0" y="57727"/>
            <a:ext cx="9144000" cy="95410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buClr>
                <a:schemeClr val="folHlink"/>
              </a:buClr>
              <a:buSzPct val="60000"/>
              <a:buNone/>
            </a:pPr>
            <a:r>
              <a:rPr lang="en-AU" altLang="en-AU" sz="2800" i="0" dirty="0" smtClean="0">
                <a:solidFill>
                  <a:srgbClr val="0000FF"/>
                </a:solidFill>
                <a:cs typeface="Arial" panose="020B0604020202020204" pitchFamily="34" charset="0"/>
              </a:rPr>
              <a:t>INTRODUCTION - </a:t>
            </a:r>
            <a:r>
              <a:rPr lang="en-AU" altLang="en-US" sz="2800" i="0" dirty="0">
                <a:solidFill>
                  <a:srgbClr val="0000FF"/>
                </a:solidFill>
              </a:rPr>
              <a:t>	</a:t>
            </a:r>
            <a:r>
              <a:rPr lang="en-AU" altLang="en-US" sz="2800" i="0" dirty="0" smtClean="0">
                <a:solidFill>
                  <a:srgbClr val="0000FF"/>
                </a:solidFill>
              </a:rPr>
              <a:t> 		CaO-FeO-Fe</a:t>
            </a:r>
            <a:r>
              <a:rPr lang="en-AU" altLang="en-US" sz="2800" i="0" baseline="-25000" dirty="0" smtClean="0">
                <a:solidFill>
                  <a:srgbClr val="0000FF"/>
                </a:solidFill>
              </a:rPr>
              <a:t>2</a:t>
            </a:r>
            <a:r>
              <a:rPr lang="en-AU" altLang="en-US" sz="2800" i="0" dirty="0" smtClean="0">
                <a:solidFill>
                  <a:srgbClr val="0000FF"/>
                </a:solidFill>
              </a:rPr>
              <a:t>O</a:t>
            </a:r>
            <a:r>
              <a:rPr lang="en-AU" altLang="en-US" sz="2800" i="0" baseline="-25000" dirty="0" smtClean="0">
                <a:solidFill>
                  <a:srgbClr val="0000FF"/>
                </a:solidFill>
              </a:rPr>
              <a:t>3</a:t>
            </a:r>
            <a:r>
              <a:rPr lang="en-AU" altLang="en-US" sz="2800" i="0" dirty="0" smtClean="0">
                <a:solidFill>
                  <a:srgbClr val="0000FF"/>
                </a:solidFill>
              </a:rPr>
              <a:t>-SiO</a:t>
            </a:r>
            <a:r>
              <a:rPr lang="en-AU" altLang="en-US" sz="2800" i="0" baseline="-25000" dirty="0" smtClean="0">
                <a:solidFill>
                  <a:srgbClr val="0000FF"/>
                </a:solidFill>
              </a:rPr>
              <a:t>2</a:t>
            </a:r>
            <a:r>
              <a:rPr lang="en-AU" altLang="en-US" sz="2800" i="0" dirty="0" smtClean="0">
                <a:solidFill>
                  <a:srgbClr val="0000FF"/>
                </a:solidFill>
              </a:rPr>
              <a:t>-Common </a:t>
            </a:r>
            <a:r>
              <a:rPr lang="en-AU" altLang="en-US" sz="2800" i="0" dirty="0">
                <a:solidFill>
                  <a:srgbClr val="0000FF"/>
                </a:solidFill>
              </a:rPr>
              <a:t>slag </a:t>
            </a:r>
            <a:r>
              <a:rPr lang="en-AU" altLang="en-US" sz="2800" i="0" dirty="0" smtClean="0">
                <a:solidFill>
                  <a:srgbClr val="0000FF"/>
                </a:solidFill>
              </a:rPr>
              <a:t>chemistry	 </a:t>
            </a:r>
            <a:r>
              <a:rPr lang="en-AU" altLang="en-US" sz="2800" i="0" dirty="0">
                <a:solidFill>
                  <a:srgbClr val="0000FF"/>
                </a:solidFill>
              </a:rPr>
              <a:t>	</a:t>
            </a:r>
            <a:r>
              <a:rPr lang="en-AU" altLang="en-US" sz="2800" i="0" dirty="0" smtClean="0">
                <a:solidFill>
                  <a:srgbClr val="0000FF"/>
                </a:solidFill>
              </a:rPr>
              <a:t>Al</a:t>
            </a:r>
            <a:r>
              <a:rPr lang="en-AU" altLang="en-US" sz="2800" i="0" baseline="-25000" dirty="0" smtClean="0">
                <a:solidFill>
                  <a:srgbClr val="0000FF"/>
                </a:solidFill>
              </a:rPr>
              <a:t>2</a:t>
            </a:r>
            <a:r>
              <a:rPr lang="en-AU" altLang="en-US" sz="2800" i="0" dirty="0" smtClean="0">
                <a:solidFill>
                  <a:srgbClr val="0000FF"/>
                </a:solidFill>
              </a:rPr>
              <a:t>O</a:t>
            </a:r>
            <a:r>
              <a:rPr lang="en-AU" altLang="en-US" sz="2800" i="0" baseline="-25000" dirty="0" smtClean="0">
                <a:solidFill>
                  <a:srgbClr val="0000FF"/>
                </a:solidFill>
              </a:rPr>
              <a:t>3</a:t>
            </a:r>
            <a:r>
              <a:rPr lang="en-AU" altLang="en-US" sz="2800" i="0" dirty="0" smtClean="0">
                <a:solidFill>
                  <a:srgbClr val="0000FF"/>
                </a:solidFill>
              </a:rPr>
              <a:t>-MgO</a:t>
            </a:r>
            <a:r>
              <a:rPr lang="en-AU" altLang="en-US" sz="2800" i="0" dirty="0">
                <a:solidFill>
                  <a:srgbClr val="0000FF"/>
                </a:solidFill>
              </a:rPr>
              <a:t>……</a:t>
            </a:r>
          </a:p>
        </p:txBody>
      </p:sp>
      <p:grpSp>
        <p:nvGrpSpPr>
          <p:cNvPr id="2" name="Group 1"/>
          <p:cNvGrpSpPr/>
          <p:nvPr/>
        </p:nvGrpSpPr>
        <p:grpSpPr>
          <a:xfrm>
            <a:off x="395536" y="389345"/>
            <a:ext cx="8845550" cy="6407150"/>
            <a:chOff x="222250" y="0"/>
            <a:chExt cx="8845550" cy="6407150"/>
          </a:xfrm>
        </p:grpSpPr>
        <p:sp>
          <p:nvSpPr>
            <p:cNvPr id="8196" name="Oval 13"/>
            <p:cNvSpPr>
              <a:spLocks noChangeArrowheads="1"/>
            </p:cNvSpPr>
            <p:nvPr/>
          </p:nvSpPr>
          <p:spPr bwMode="auto">
            <a:xfrm>
              <a:off x="846138" y="1417731"/>
              <a:ext cx="1597025" cy="519113"/>
            </a:xfrm>
            <a:prstGeom prst="ellipse">
              <a:avLst/>
            </a:prstGeom>
            <a:solidFill>
              <a:srgbClr val="4BE6FB"/>
            </a:solidFill>
            <a:ln w="38100" algn="ctr">
              <a:solidFill>
                <a:srgbClr val="0000FF"/>
              </a:solidFill>
              <a:round/>
              <a:headEnd/>
              <a:tailEnd type="triangle" w="med" len="lg"/>
            </a:ln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l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tx1"/>
                </a:buClr>
                <a:buSzPct val="90000"/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anose="05000000000000000000" pitchFamily="2" charset="2"/>
                <a:buChar char="l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AU" altLang="en-US" sz="2400">
                  <a:solidFill>
                    <a:srgbClr val="FF0000"/>
                  </a:solidFill>
                </a:rPr>
                <a:t>Fe sinter</a:t>
              </a:r>
            </a:p>
          </p:txBody>
        </p:sp>
        <p:sp>
          <p:nvSpPr>
            <p:cNvPr id="8197" name="Oval 13"/>
            <p:cNvSpPr>
              <a:spLocks noChangeArrowheads="1"/>
            </p:cNvSpPr>
            <p:nvPr/>
          </p:nvSpPr>
          <p:spPr bwMode="auto">
            <a:xfrm>
              <a:off x="356748" y="2033807"/>
              <a:ext cx="2136911" cy="1558052"/>
            </a:xfrm>
            <a:prstGeom prst="ellipse">
              <a:avLst/>
            </a:prstGeom>
            <a:solidFill>
              <a:srgbClr val="4BE6FB"/>
            </a:solidFill>
            <a:ln w="38100" algn="ctr">
              <a:solidFill>
                <a:srgbClr val="0000FF"/>
              </a:solidFill>
              <a:round/>
              <a:headEnd/>
              <a:tailEnd type="triangle" w="med" len="lg"/>
            </a:ln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l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tx1"/>
                </a:buClr>
                <a:buSzPct val="90000"/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anose="05000000000000000000" pitchFamily="2" charset="2"/>
                <a:buChar char="l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AU" altLang="en-US" sz="2400" dirty="0">
                  <a:solidFill>
                    <a:srgbClr val="FF0000"/>
                  </a:solidFill>
                </a:rPr>
                <a:t>Iron and </a:t>
              </a:r>
            </a:p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AU" altLang="en-US" sz="2400" dirty="0">
                  <a:solidFill>
                    <a:srgbClr val="FF0000"/>
                  </a:solidFill>
                </a:rPr>
                <a:t>steelmaking</a:t>
              </a:r>
            </a:p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AU" altLang="en-US" sz="2400" dirty="0" smtClean="0">
                  <a:solidFill>
                    <a:srgbClr val="FF0000"/>
                  </a:solidFill>
                </a:rPr>
                <a:t>slags</a:t>
              </a:r>
              <a:endParaRPr lang="en-AU" altLang="en-US" sz="2400" dirty="0">
                <a:solidFill>
                  <a:srgbClr val="FF0000"/>
                </a:solidFill>
              </a:endParaRPr>
            </a:p>
          </p:txBody>
        </p:sp>
        <p:sp>
          <p:nvSpPr>
            <p:cNvPr id="8198" name="Oval 13"/>
            <p:cNvSpPr>
              <a:spLocks noChangeArrowheads="1"/>
            </p:cNvSpPr>
            <p:nvPr/>
          </p:nvSpPr>
          <p:spPr bwMode="auto">
            <a:xfrm>
              <a:off x="6029325" y="879475"/>
              <a:ext cx="1997075" cy="1039813"/>
            </a:xfrm>
            <a:prstGeom prst="ellipse">
              <a:avLst/>
            </a:prstGeom>
            <a:solidFill>
              <a:srgbClr val="4BE6FB"/>
            </a:solidFill>
            <a:ln w="38100" algn="ctr">
              <a:solidFill>
                <a:srgbClr val="0000FF"/>
              </a:solidFill>
              <a:round/>
              <a:headEnd/>
              <a:tailEnd type="triangle" w="med" len="lg"/>
            </a:ln>
          </p:spPr>
          <p:txBody>
            <a:bodyPr lIns="0" tIns="0" rIns="0" bIns="0">
              <a:spAutoFit/>
            </a:bodyPr>
            <a:lstStyle>
              <a:lvl1pPr>
                <a:spcBef>
                  <a:spcPct val="20000"/>
                </a:spcBef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l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tx1"/>
                </a:buClr>
                <a:buSzPct val="90000"/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anose="05000000000000000000" pitchFamily="2" charset="2"/>
                <a:buChar char="l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AU" altLang="en-US" sz="2400">
                  <a:solidFill>
                    <a:srgbClr val="FF0000"/>
                  </a:solidFill>
                </a:rPr>
                <a:t>Cement </a:t>
              </a:r>
            </a:p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AU" altLang="en-US" sz="2400">
                  <a:solidFill>
                    <a:srgbClr val="FF0000"/>
                  </a:solidFill>
                </a:rPr>
                <a:t>production</a:t>
              </a:r>
            </a:p>
          </p:txBody>
        </p:sp>
        <p:sp>
          <p:nvSpPr>
            <p:cNvPr id="8199" name="Oval 13"/>
            <p:cNvSpPr>
              <a:spLocks noChangeArrowheads="1"/>
            </p:cNvSpPr>
            <p:nvPr/>
          </p:nvSpPr>
          <p:spPr bwMode="auto">
            <a:xfrm>
              <a:off x="5759449" y="4443413"/>
              <a:ext cx="3232027" cy="1038225"/>
            </a:xfrm>
            <a:prstGeom prst="ellipse">
              <a:avLst/>
            </a:prstGeom>
            <a:solidFill>
              <a:srgbClr val="4BE6FB"/>
            </a:solidFill>
            <a:ln w="38100" algn="ctr">
              <a:solidFill>
                <a:srgbClr val="0000FF"/>
              </a:solidFill>
              <a:round/>
              <a:headEnd/>
              <a:tailEnd type="triangle" w="med" len="lg"/>
            </a:ln>
          </p:spPr>
          <p:txBody>
            <a:bodyPr wrap="square" lIns="0" tIns="0" rIns="0" bIns="0">
              <a:spAutoFit/>
            </a:bodyPr>
            <a:lstStyle>
              <a:lvl1pPr>
                <a:spcBef>
                  <a:spcPct val="20000"/>
                </a:spcBef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l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tx1"/>
                </a:buClr>
                <a:buSzPct val="90000"/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anose="05000000000000000000" pitchFamily="2" charset="2"/>
                <a:buChar char="l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AU" altLang="en-US" sz="2400">
                  <a:solidFill>
                    <a:srgbClr val="FF0000"/>
                  </a:solidFill>
                </a:rPr>
                <a:t>Inorganic-polymer materials</a:t>
              </a:r>
            </a:p>
          </p:txBody>
        </p:sp>
        <p:sp>
          <p:nvSpPr>
            <p:cNvPr id="8200" name="Oval 13"/>
            <p:cNvSpPr>
              <a:spLocks noChangeArrowheads="1"/>
            </p:cNvSpPr>
            <p:nvPr/>
          </p:nvSpPr>
          <p:spPr bwMode="auto">
            <a:xfrm>
              <a:off x="1477962" y="631391"/>
              <a:ext cx="1165225" cy="519113"/>
            </a:xfrm>
            <a:prstGeom prst="ellipse">
              <a:avLst/>
            </a:prstGeom>
            <a:solidFill>
              <a:srgbClr val="4BE6FB"/>
            </a:solidFill>
            <a:ln w="38100" algn="ctr">
              <a:solidFill>
                <a:srgbClr val="0000FF"/>
              </a:solidFill>
              <a:round/>
              <a:headEnd/>
              <a:tailEnd type="triangle" w="med" len="lg"/>
            </a:ln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l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tx1"/>
                </a:buClr>
                <a:buSzPct val="90000"/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anose="05000000000000000000" pitchFamily="2" charset="2"/>
                <a:buChar char="l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AU" altLang="en-US" sz="2400" dirty="0">
                  <a:solidFill>
                    <a:srgbClr val="FF0000"/>
                  </a:solidFill>
                </a:rPr>
                <a:t>Fe ore</a:t>
              </a:r>
            </a:p>
          </p:txBody>
        </p:sp>
        <p:sp>
          <p:nvSpPr>
            <p:cNvPr id="8201" name="Oval 13"/>
            <p:cNvSpPr>
              <a:spLocks noChangeArrowheads="1"/>
            </p:cNvSpPr>
            <p:nvPr/>
          </p:nvSpPr>
          <p:spPr bwMode="auto">
            <a:xfrm>
              <a:off x="6583363" y="2068513"/>
              <a:ext cx="1827212" cy="1038225"/>
            </a:xfrm>
            <a:prstGeom prst="ellipse">
              <a:avLst/>
            </a:prstGeom>
            <a:solidFill>
              <a:srgbClr val="4BE6FB"/>
            </a:solidFill>
            <a:ln w="38100" algn="ctr">
              <a:solidFill>
                <a:srgbClr val="0000FF"/>
              </a:solidFill>
              <a:round/>
              <a:headEnd/>
              <a:tailEnd type="triangle" w="med" len="lg"/>
            </a:ln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l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tx1"/>
                </a:buClr>
                <a:buSzPct val="90000"/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anose="05000000000000000000" pitchFamily="2" charset="2"/>
                <a:buChar char="l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AU" altLang="en-US" sz="2400">
                  <a:solidFill>
                    <a:srgbClr val="FF0000"/>
                  </a:solidFill>
                </a:rPr>
                <a:t>Structural</a:t>
              </a:r>
            </a:p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AU" altLang="en-US" sz="2400">
                  <a:solidFill>
                    <a:srgbClr val="FF0000"/>
                  </a:solidFill>
                </a:rPr>
                <a:t>materials</a:t>
              </a:r>
            </a:p>
          </p:txBody>
        </p:sp>
        <p:sp>
          <p:nvSpPr>
            <p:cNvPr id="8202" name="Oval 13"/>
            <p:cNvSpPr>
              <a:spLocks noChangeArrowheads="1"/>
            </p:cNvSpPr>
            <p:nvPr/>
          </p:nvSpPr>
          <p:spPr bwMode="auto">
            <a:xfrm>
              <a:off x="3032125" y="0"/>
              <a:ext cx="2408238" cy="5713413"/>
            </a:xfrm>
            <a:prstGeom prst="ellipse">
              <a:avLst/>
            </a:prstGeom>
            <a:solidFill>
              <a:srgbClr val="4BE6FB"/>
            </a:solidFill>
            <a:ln w="38100" algn="ctr">
              <a:solidFill>
                <a:srgbClr val="0000FF"/>
              </a:solidFill>
              <a:round/>
              <a:headEnd/>
              <a:tailEnd type="triangle" w="med" len="lg"/>
            </a:ln>
          </p:spPr>
          <p:txBody>
            <a:bodyPr lIns="0" tIns="0" rIns="0" bIns="0">
              <a:spAutoFit/>
            </a:bodyPr>
            <a:lstStyle>
              <a:lvl1pPr>
                <a:spcBef>
                  <a:spcPct val="20000"/>
                </a:spcBef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l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tx1"/>
                </a:buClr>
                <a:buSzPct val="90000"/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anose="05000000000000000000" pitchFamily="2" charset="2"/>
                <a:buChar char="l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AU" altLang="en-US" sz="2400"/>
                <a:t>CaO</a:t>
              </a:r>
            </a:p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AU" altLang="en-US" sz="2400"/>
                <a:t>|</a:t>
              </a:r>
            </a:p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AU" altLang="en-US" sz="2400"/>
                <a:t>FeO</a:t>
              </a:r>
            </a:p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AU" altLang="en-US" sz="2400"/>
                <a:t>|</a:t>
              </a:r>
            </a:p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AU" altLang="en-US" sz="2400"/>
                <a:t>Fe</a:t>
              </a:r>
              <a:r>
                <a:rPr lang="en-AU" altLang="en-US" sz="2400" baseline="-25000"/>
                <a:t>2</a:t>
              </a:r>
              <a:r>
                <a:rPr lang="en-AU" altLang="en-US" sz="2400"/>
                <a:t>O</a:t>
              </a:r>
              <a:r>
                <a:rPr lang="en-AU" altLang="en-US" sz="2400" baseline="-25000"/>
                <a:t>3</a:t>
              </a:r>
              <a:endParaRPr lang="en-AU" altLang="en-US" sz="2400"/>
            </a:p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AU" altLang="en-US" sz="2400"/>
                <a:t>|</a:t>
              </a:r>
            </a:p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AU" altLang="en-US" sz="2400"/>
                <a:t>SiO</a:t>
              </a:r>
              <a:r>
                <a:rPr lang="en-AU" altLang="en-US" sz="2400" baseline="-25000"/>
                <a:t>2</a:t>
              </a:r>
              <a:endParaRPr lang="en-AU" altLang="en-US" sz="2400"/>
            </a:p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AU" altLang="en-US" sz="2400"/>
                <a:t>|</a:t>
              </a:r>
            </a:p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AU" altLang="en-US" sz="2400"/>
                <a:t>Al</a:t>
              </a:r>
              <a:r>
                <a:rPr lang="en-AU" altLang="en-US" sz="2400" baseline="-25000"/>
                <a:t>2</a:t>
              </a:r>
              <a:r>
                <a:rPr lang="en-AU" altLang="en-US" sz="2400"/>
                <a:t>O</a:t>
              </a:r>
              <a:r>
                <a:rPr lang="en-AU" altLang="en-US" sz="2400" baseline="-25000"/>
                <a:t>3</a:t>
              </a:r>
              <a:endParaRPr lang="en-AU" altLang="en-US" sz="2400"/>
            </a:p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AU" altLang="en-US" sz="2400"/>
                <a:t>|</a:t>
              </a:r>
            </a:p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AU" altLang="en-US" sz="2400"/>
                <a:t>MgO</a:t>
              </a:r>
            </a:p>
          </p:txBody>
        </p:sp>
        <p:sp>
          <p:nvSpPr>
            <p:cNvPr id="8203" name="Line 7"/>
            <p:cNvSpPr>
              <a:spLocks noChangeShapeType="1"/>
            </p:cNvSpPr>
            <p:nvPr/>
          </p:nvSpPr>
          <p:spPr bwMode="auto">
            <a:xfrm rot="5400000" flipV="1">
              <a:off x="2324726" y="1300691"/>
              <a:ext cx="454361" cy="217488"/>
            </a:xfrm>
            <a:custGeom>
              <a:avLst/>
              <a:gdLst>
                <a:gd name="T0" fmla="*/ 0 w 9800"/>
                <a:gd name="T1" fmla="*/ 0 h 1411"/>
                <a:gd name="T2" fmla="*/ 2147483646 w 9800"/>
                <a:gd name="T3" fmla="*/ 2147483646 h 1411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9800" h="1411">
                  <a:moveTo>
                    <a:pt x="0" y="0"/>
                  </a:moveTo>
                  <a:lnTo>
                    <a:pt x="9800" y="1411"/>
                  </a:lnTo>
                </a:path>
              </a:pathLst>
            </a:custGeom>
            <a:noFill/>
            <a:ln w="63500">
              <a:solidFill>
                <a:schemeClr val="hlink"/>
              </a:solidFill>
              <a:round/>
              <a:headEnd type="none" w="med" len="lg"/>
              <a:tailEnd type="triangle" w="med" len="lg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8204" name="Line 7"/>
            <p:cNvSpPr>
              <a:spLocks noChangeShapeType="1"/>
            </p:cNvSpPr>
            <p:nvPr/>
          </p:nvSpPr>
          <p:spPr bwMode="auto">
            <a:xfrm rot="5400000" flipV="1">
              <a:off x="2143615" y="2025277"/>
              <a:ext cx="496888" cy="231775"/>
            </a:xfrm>
            <a:custGeom>
              <a:avLst/>
              <a:gdLst>
                <a:gd name="T0" fmla="*/ 0 w 9800"/>
                <a:gd name="T1" fmla="*/ 0 h 1411"/>
                <a:gd name="T2" fmla="*/ 2147483646 w 9800"/>
                <a:gd name="T3" fmla="*/ 2147483646 h 1411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9800" h="1411">
                  <a:moveTo>
                    <a:pt x="0" y="0"/>
                  </a:moveTo>
                  <a:lnTo>
                    <a:pt x="9800" y="1411"/>
                  </a:lnTo>
                </a:path>
              </a:pathLst>
            </a:custGeom>
            <a:noFill/>
            <a:ln w="63500">
              <a:solidFill>
                <a:schemeClr val="hlink"/>
              </a:solidFill>
              <a:round/>
              <a:headEnd type="none" w="med" len="lg"/>
              <a:tailEnd type="triangle" w="med" len="lg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8205" name="Line 7"/>
            <p:cNvSpPr>
              <a:spLocks noChangeShapeType="1"/>
            </p:cNvSpPr>
            <p:nvPr/>
          </p:nvSpPr>
          <p:spPr bwMode="auto">
            <a:xfrm rot="5400000" flipV="1">
              <a:off x="2078832" y="3948906"/>
              <a:ext cx="1573212" cy="549275"/>
            </a:xfrm>
            <a:custGeom>
              <a:avLst/>
              <a:gdLst>
                <a:gd name="T0" fmla="*/ 0 w 9800"/>
                <a:gd name="T1" fmla="*/ 0 h 1411"/>
                <a:gd name="T2" fmla="*/ 2147483646 w 9800"/>
                <a:gd name="T3" fmla="*/ 2147483646 h 1411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9800" h="1411">
                  <a:moveTo>
                    <a:pt x="0" y="0"/>
                  </a:moveTo>
                  <a:lnTo>
                    <a:pt x="9800" y="1411"/>
                  </a:lnTo>
                </a:path>
              </a:pathLst>
            </a:custGeom>
            <a:noFill/>
            <a:ln w="63500">
              <a:solidFill>
                <a:schemeClr val="hlink"/>
              </a:solidFill>
              <a:round/>
              <a:headEnd type="none" w="med" len="lg"/>
              <a:tailEnd type="triangle" w="med" len="lg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8206" name="Line 7"/>
            <p:cNvSpPr>
              <a:spLocks noChangeShapeType="1"/>
            </p:cNvSpPr>
            <p:nvPr/>
          </p:nvSpPr>
          <p:spPr bwMode="auto">
            <a:xfrm rot="5400000" flipH="1" flipV="1">
              <a:off x="5533231" y="5117307"/>
              <a:ext cx="415925" cy="973138"/>
            </a:xfrm>
            <a:custGeom>
              <a:avLst/>
              <a:gdLst>
                <a:gd name="T0" fmla="*/ 0 w 9800"/>
                <a:gd name="T1" fmla="*/ 0 h 1411"/>
                <a:gd name="T2" fmla="*/ 293663594 w 9800"/>
                <a:gd name="T3" fmla="*/ 2147483646 h 1411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9800" h="1411">
                  <a:moveTo>
                    <a:pt x="0" y="0"/>
                  </a:moveTo>
                  <a:lnTo>
                    <a:pt x="9800" y="1411"/>
                  </a:lnTo>
                </a:path>
              </a:pathLst>
            </a:custGeom>
            <a:noFill/>
            <a:ln w="63500">
              <a:solidFill>
                <a:schemeClr val="hlink"/>
              </a:solidFill>
              <a:round/>
              <a:headEnd type="none" w="med" len="lg"/>
              <a:tailEnd type="triangle" w="med" len="lg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8207" name="Line 7"/>
            <p:cNvSpPr>
              <a:spLocks noChangeShapeType="1"/>
            </p:cNvSpPr>
            <p:nvPr/>
          </p:nvSpPr>
          <p:spPr bwMode="auto">
            <a:xfrm rot="5400000" flipH="1" flipV="1">
              <a:off x="5094288" y="3906838"/>
              <a:ext cx="1292225" cy="1489075"/>
            </a:xfrm>
            <a:custGeom>
              <a:avLst/>
              <a:gdLst>
                <a:gd name="T0" fmla="*/ 0 w 9800"/>
                <a:gd name="T1" fmla="*/ 0 h 1411"/>
                <a:gd name="T2" fmla="*/ 2147483646 w 9800"/>
                <a:gd name="T3" fmla="*/ 2147483646 h 1411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9800" h="1411">
                  <a:moveTo>
                    <a:pt x="0" y="0"/>
                  </a:moveTo>
                  <a:lnTo>
                    <a:pt x="9800" y="1411"/>
                  </a:lnTo>
                </a:path>
              </a:pathLst>
            </a:custGeom>
            <a:noFill/>
            <a:ln w="63500">
              <a:solidFill>
                <a:schemeClr val="hlink"/>
              </a:solidFill>
              <a:round/>
              <a:headEnd type="none" w="med" len="lg"/>
              <a:tailEnd type="triangle" w="med" len="lg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8208" name="Oval 13"/>
            <p:cNvSpPr>
              <a:spLocks noChangeArrowheads="1"/>
            </p:cNvSpPr>
            <p:nvPr/>
          </p:nvSpPr>
          <p:spPr bwMode="auto">
            <a:xfrm>
              <a:off x="290512" y="3433574"/>
              <a:ext cx="2422525" cy="1560701"/>
            </a:xfrm>
            <a:prstGeom prst="ellipse">
              <a:avLst/>
            </a:prstGeom>
            <a:solidFill>
              <a:srgbClr val="4BE6FB"/>
            </a:solidFill>
            <a:ln w="38100" algn="ctr">
              <a:solidFill>
                <a:srgbClr val="0000FF"/>
              </a:solidFill>
              <a:round/>
              <a:headEnd/>
              <a:tailEnd type="triangle" w="med" len="lg"/>
            </a:ln>
          </p:spPr>
          <p:txBody>
            <a:bodyPr wrap="square" lIns="0" tIns="0" rIns="0" bIns="0">
              <a:spAutoFit/>
            </a:bodyPr>
            <a:lstStyle>
              <a:lvl1pPr>
                <a:spcBef>
                  <a:spcPct val="20000"/>
                </a:spcBef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l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tx1"/>
                </a:buClr>
                <a:buSzPct val="90000"/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anose="05000000000000000000" pitchFamily="2" charset="2"/>
                <a:buChar char="l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AU" altLang="en-US" sz="2400">
                  <a:solidFill>
                    <a:srgbClr val="FF0000"/>
                  </a:solidFill>
                </a:rPr>
                <a:t>Non-ferrous </a:t>
              </a:r>
            </a:p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AU" altLang="en-US" sz="2400">
                  <a:solidFill>
                    <a:srgbClr val="FF0000"/>
                  </a:solidFill>
                </a:rPr>
                <a:t>metallurgical </a:t>
              </a:r>
            </a:p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AU" altLang="en-US" sz="2400">
                  <a:solidFill>
                    <a:srgbClr val="FF0000"/>
                  </a:solidFill>
                </a:rPr>
                <a:t>slags</a:t>
              </a:r>
            </a:p>
          </p:txBody>
        </p:sp>
        <p:sp>
          <p:nvSpPr>
            <p:cNvPr id="8209" name="Line 7"/>
            <p:cNvSpPr>
              <a:spLocks noChangeShapeType="1"/>
            </p:cNvSpPr>
            <p:nvPr/>
          </p:nvSpPr>
          <p:spPr bwMode="auto">
            <a:xfrm rot="5400000" flipV="1">
              <a:off x="2718594" y="5442744"/>
              <a:ext cx="44450" cy="782638"/>
            </a:xfrm>
            <a:custGeom>
              <a:avLst/>
              <a:gdLst>
                <a:gd name="T0" fmla="*/ 0 w 9800"/>
                <a:gd name="T1" fmla="*/ 0 h 1411"/>
                <a:gd name="T2" fmla="*/ 2147483646 w 9800"/>
                <a:gd name="T3" fmla="*/ 2147483646 h 1411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9800" h="1411">
                  <a:moveTo>
                    <a:pt x="0" y="0"/>
                  </a:moveTo>
                  <a:lnTo>
                    <a:pt x="9800" y="1411"/>
                  </a:lnTo>
                </a:path>
              </a:pathLst>
            </a:custGeom>
            <a:noFill/>
            <a:ln w="63500">
              <a:solidFill>
                <a:schemeClr val="hlink"/>
              </a:solidFill>
              <a:round/>
              <a:headEnd type="none" w="med" len="lg"/>
              <a:tailEnd type="triangle" w="med" len="lg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8210" name="Line 7"/>
            <p:cNvSpPr>
              <a:spLocks noChangeShapeType="1"/>
            </p:cNvSpPr>
            <p:nvPr/>
          </p:nvSpPr>
          <p:spPr bwMode="auto">
            <a:xfrm rot="5400000" flipV="1">
              <a:off x="2166144" y="4715669"/>
              <a:ext cx="379413" cy="542925"/>
            </a:xfrm>
            <a:custGeom>
              <a:avLst/>
              <a:gdLst>
                <a:gd name="T0" fmla="*/ 0 w 9800"/>
                <a:gd name="T1" fmla="*/ 0 h 1411"/>
                <a:gd name="T2" fmla="*/ 2147483646 w 9800"/>
                <a:gd name="T3" fmla="*/ 2147483646 h 1411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9800" h="1411">
                  <a:moveTo>
                    <a:pt x="0" y="0"/>
                  </a:moveTo>
                  <a:lnTo>
                    <a:pt x="9800" y="1411"/>
                  </a:lnTo>
                </a:path>
              </a:pathLst>
            </a:custGeom>
            <a:noFill/>
            <a:ln w="63500">
              <a:solidFill>
                <a:schemeClr val="hlink"/>
              </a:solidFill>
              <a:round/>
              <a:headEnd type="none" w="med" len="lg"/>
              <a:tailEnd type="triangle" w="med" len="lg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8211" name="Line 7"/>
            <p:cNvSpPr>
              <a:spLocks noChangeShapeType="1"/>
            </p:cNvSpPr>
            <p:nvPr/>
          </p:nvSpPr>
          <p:spPr bwMode="auto">
            <a:xfrm rot="5400000" flipH="1" flipV="1">
              <a:off x="5518944" y="3178969"/>
              <a:ext cx="1244600" cy="915988"/>
            </a:xfrm>
            <a:custGeom>
              <a:avLst/>
              <a:gdLst>
                <a:gd name="T0" fmla="*/ 0 w 9800"/>
                <a:gd name="T1" fmla="*/ 0 h 1411"/>
                <a:gd name="T2" fmla="*/ 2147483646 w 9800"/>
                <a:gd name="T3" fmla="*/ 2147483646 h 1411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9800" h="1411">
                  <a:moveTo>
                    <a:pt x="0" y="0"/>
                  </a:moveTo>
                  <a:lnTo>
                    <a:pt x="9800" y="1411"/>
                  </a:lnTo>
                </a:path>
              </a:pathLst>
            </a:custGeom>
            <a:noFill/>
            <a:ln w="63500">
              <a:solidFill>
                <a:schemeClr val="hlink"/>
              </a:solidFill>
              <a:round/>
              <a:headEnd type="none" w="med" len="lg"/>
              <a:tailEnd type="triangle" w="med" len="lg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8212" name="Oval 13"/>
            <p:cNvSpPr>
              <a:spLocks noChangeArrowheads="1"/>
            </p:cNvSpPr>
            <p:nvPr/>
          </p:nvSpPr>
          <p:spPr bwMode="auto">
            <a:xfrm>
              <a:off x="6411913" y="3251200"/>
              <a:ext cx="2655887" cy="1038225"/>
            </a:xfrm>
            <a:prstGeom prst="ellipse">
              <a:avLst/>
            </a:prstGeom>
            <a:solidFill>
              <a:srgbClr val="4BE6FB"/>
            </a:solidFill>
            <a:ln w="38100" algn="ctr">
              <a:solidFill>
                <a:srgbClr val="0000FF"/>
              </a:solidFill>
              <a:round/>
              <a:headEnd/>
              <a:tailEnd type="triangle" w="med" len="lg"/>
            </a:ln>
          </p:spPr>
          <p:txBody>
            <a:bodyPr lIns="0" tIns="0" rIns="0" bIns="0">
              <a:spAutoFit/>
            </a:bodyPr>
            <a:lstStyle>
              <a:lvl1pPr>
                <a:spcBef>
                  <a:spcPct val="20000"/>
                </a:spcBef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l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tx1"/>
                </a:buClr>
                <a:buSzPct val="90000"/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anose="05000000000000000000" pitchFamily="2" charset="2"/>
                <a:buChar char="l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AU" altLang="en-US" sz="2400">
                  <a:solidFill>
                    <a:srgbClr val="FF0000"/>
                  </a:solidFill>
                </a:rPr>
                <a:t>Manufactured</a:t>
              </a:r>
            </a:p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AU" altLang="en-US" sz="2400">
                  <a:solidFill>
                    <a:srgbClr val="FF0000"/>
                  </a:solidFill>
                </a:rPr>
                <a:t>materials</a:t>
              </a:r>
            </a:p>
          </p:txBody>
        </p:sp>
        <p:sp>
          <p:nvSpPr>
            <p:cNvPr id="8213" name="Line 7"/>
            <p:cNvSpPr>
              <a:spLocks noChangeShapeType="1"/>
            </p:cNvSpPr>
            <p:nvPr/>
          </p:nvSpPr>
          <p:spPr bwMode="auto">
            <a:xfrm rot="5400000" flipH="1" flipV="1">
              <a:off x="5360987" y="2459038"/>
              <a:ext cx="1376363" cy="579438"/>
            </a:xfrm>
            <a:custGeom>
              <a:avLst/>
              <a:gdLst>
                <a:gd name="T0" fmla="*/ 0 w 9800"/>
                <a:gd name="T1" fmla="*/ 0 h 1411"/>
                <a:gd name="T2" fmla="*/ 2147483646 w 9800"/>
                <a:gd name="T3" fmla="*/ 2147483646 h 1411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9800" h="1411">
                  <a:moveTo>
                    <a:pt x="0" y="0"/>
                  </a:moveTo>
                  <a:lnTo>
                    <a:pt x="9800" y="1411"/>
                  </a:lnTo>
                </a:path>
              </a:pathLst>
            </a:custGeom>
            <a:noFill/>
            <a:ln w="63500">
              <a:solidFill>
                <a:schemeClr val="hlink"/>
              </a:solidFill>
              <a:round/>
              <a:headEnd type="none" w="med" len="lg"/>
              <a:tailEnd type="triangle" w="med" len="lg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AU"/>
            </a:p>
          </p:txBody>
        </p:sp>
        <p:sp>
          <p:nvSpPr>
            <p:cNvPr id="8214" name="Oval 13"/>
            <p:cNvSpPr>
              <a:spLocks noChangeArrowheads="1"/>
            </p:cNvSpPr>
            <p:nvPr/>
          </p:nvSpPr>
          <p:spPr bwMode="auto">
            <a:xfrm>
              <a:off x="3178175" y="5368925"/>
              <a:ext cx="2114550" cy="1038225"/>
            </a:xfrm>
            <a:prstGeom prst="ellipse">
              <a:avLst/>
            </a:prstGeom>
            <a:solidFill>
              <a:srgbClr val="4BE6FB"/>
            </a:solidFill>
            <a:ln w="38100" algn="ctr">
              <a:solidFill>
                <a:srgbClr val="0000FF"/>
              </a:solidFill>
              <a:round/>
              <a:headEnd/>
              <a:tailEnd type="triangle" w="med" len="lg"/>
            </a:ln>
          </p:spPr>
          <p:txBody>
            <a:bodyPr wrap="none" lIns="0" tIns="0" rIns="0" bIns="0">
              <a:spAutoFit/>
            </a:bodyPr>
            <a:lstStyle>
              <a:lvl1pPr>
                <a:spcBef>
                  <a:spcPct val="20000"/>
                </a:spcBef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l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tx1"/>
                </a:buClr>
                <a:buSzPct val="90000"/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anose="05000000000000000000" pitchFamily="2" charset="2"/>
                <a:buChar char="l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AU" altLang="en-US" sz="2400">
                  <a:solidFill>
                    <a:srgbClr val="FF0000"/>
                  </a:solidFill>
                </a:rPr>
                <a:t>Slag </a:t>
              </a:r>
            </a:p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AU" altLang="en-US" sz="2400">
                  <a:solidFill>
                    <a:srgbClr val="FF0000"/>
                  </a:solidFill>
                </a:rPr>
                <a:t>valorisation</a:t>
              </a:r>
            </a:p>
          </p:txBody>
        </p:sp>
        <p:sp>
          <p:nvSpPr>
            <p:cNvPr id="8215" name="Oval 13"/>
            <p:cNvSpPr>
              <a:spLocks noChangeArrowheads="1"/>
            </p:cNvSpPr>
            <p:nvPr/>
          </p:nvSpPr>
          <p:spPr bwMode="auto">
            <a:xfrm>
              <a:off x="222250" y="5026025"/>
              <a:ext cx="2295525" cy="1038225"/>
            </a:xfrm>
            <a:prstGeom prst="ellipse">
              <a:avLst/>
            </a:prstGeom>
            <a:solidFill>
              <a:srgbClr val="4BE6FB"/>
            </a:solidFill>
            <a:ln w="38100" algn="ctr">
              <a:solidFill>
                <a:srgbClr val="0000FF"/>
              </a:solidFill>
              <a:round/>
              <a:headEnd/>
              <a:tailEnd type="triangle" w="med" len="lg"/>
            </a:ln>
          </p:spPr>
          <p:txBody>
            <a:bodyPr wrap="square" lIns="0" tIns="0" rIns="0" bIns="0">
              <a:spAutoFit/>
            </a:bodyPr>
            <a:lstStyle>
              <a:lvl1pPr>
                <a:spcBef>
                  <a:spcPct val="20000"/>
                </a:spcBef>
                <a:buClr>
                  <a:schemeClr val="accent2"/>
                </a:buClr>
                <a:buSzPct val="80000"/>
                <a:buFont typeface="Wingdings" panose="05000000000000000000" pitchFamily="2" charset="2"/>
                <a:buChar char="l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tx1"/>
                </a:buClr>
                <a:buSzPct val="90000"/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anose="05000000000000000000" pitchFamily="2" charset="2"/>
                <a:buChar char="l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AU" altLang="en-US" sz="2400">
                  <a:solidFill>
                    <a:srgbClr val="FF0000"/>
                  </a:solidFill>
                </a:rPr>
                <a:t>Industrial wastes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2768108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1026"/>
          <p:cNvSpPr>
            <a:spLocks noChangeArrowheads="1"/>
          </p:cNvSpPr>
          <p:nvPr/>
        </p:nvSpPr>
        <p:spPr bwMode="auto">
          <a:xfrm>
            <a:off x="150772" y="476672"/>
            <a:ext cx="8991600" cy="5005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l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lnSpc>
                <a:spcPct val="80000"/>
              </a:lnSpc>
              <a:spcAft>
                <a:spcPct val="10000"/>
              </a:spcAft>
              <a:buNone/>
            </a:pPr>
            <a:r>
              <a:rPr lang="en-AU" altLang="en-AU" sz="2800" i="0" dirty="0">
                <a:solidFill>
                  <a:srgbClr val="0000FF"/>
                </a:solidFill>
                <a:cs typeface="Arial" panose="020B0604020202020204" pitchFamily="34" charset="0"/>
              </a:rPr>
              <a:t>INTRODUCTION - </a:t>
            </a:r>
            <a:r>
              <a:rPr lang="en-AU" altLang="en-AU" sz="2800" i="0" dirty="0" smtClean="0">
                <a:solidFill>
                  <a:srgbClr val="0000FF"/>
                </a:solidFill>
                <a:cs typeface="Arial" panose="020B0604020202020204" pitchFamily="34" charset="0"/>
              </a:rPr>
              <a:t>Information </a:t>
            </a:r>
            <a:r>
              <a:rPr lang="en-AU" altLang="en-AU" sz="2800" i="0" dirty="0" smtClean="0">
                <a:solidFill>
                  <a:srgbClr val="0000FF"/>
                </a:solidFill>
                <a:cs typeface="Arial" panose="020B0604020202020204" pitchFamily="34" charset="0"/>
              </a:rPr>
              <a:t>needed</a:t>
            </a:r>
            <a:endParaRPr lang="en-AU" altLang="en-AU" sz="2800" i="0" dirty="0">
              <a:solidFill>
                <a:srgbClr val="0000FF"/>
              </a:solidFill>
              <a:cs typeface="Arial" panose="020B0604020202020204" pitchFamily="34" charset="0"/>
            </a:endParaRPr>
          </a:p>
          <a:p>
            <a:pPr algn="ctr" eaLnBrk="1" hangingPunct="1">
              <a:lnSpc>
                <a:spcPct val="80000"/>
              </a:lnSpc>
              <a:spcAft>
                <a:spcPct val="10000"/>
              </a:spcAft>
              <a:buFont typeface="Wingdings" panose="05000000000000000000" pitchFamily="2" charset="2"/>
              <a:buNone/>
            </a:pPr>
            <a:endParaRPr lang="en-AU" altLang="en-AU" sz="2800" u="sng" dirty="0">
              <a:solidFill>
                <a:srgbClr val="0000FF"/>
              </a:solidFill>
              <a:cs typeface="Arial" panose="020B0604020202020204" pitchFamily="34" charset="0"/>
            </a:endParaRPr>
          </a:p>
          <a:p>
            <a:pPr eaLnBrk="1" hangingPunct="1">
              <a:lnSpc>
                <a:spcPct val="80000"/>
              </a:lnSpc>
              <a:spcAft>
                <a:spcPct val="10000"/>
              </a:spcAft>
              <a:buFont typeface="Wingdings" panose="05000000000000000000" pitchFamily="2" charset="2"/>
              <a:buNone/>
            </a:pPr>
            <a:r>
              <a:rPr lang="en-AU" altLang="en-AU" sz="2800" dirty="0">
                <a:solidFill>
                  <a:srgbClr val="0000FF"/>
                </a:solidFill>
                <a:cs typeface="Arial" panose="020B0604020202020204" pitchFamily="34" charset="0"/>
              </a:rPr>
              <a:t>	- Phases present</a:t>
            </a:r>
          </a:p>
          <a:p>
            <a:pPr eaLnBrk="1" hangingPunct="1">
              <a:lnSpc>
                <a:spcPct val="80000"/>
              </a:lnSpc>
              <a:spcAft>
                <a:spcPct val="10000"/>
              </a:spcAft>
              <a:buFont typeface="Wingdings" panose="05000000000000000000" pitchFamily="2" charset="2"/>
              <a:buNone/>
            </a:pPr>
            <a:endParaRPr lang="en-AU" altLang="en-AU" sz="2800" dirty="0">
              <a:solidFill>
                <a:srgbClr val="0000FF"/>
              </a:solidFill>
              <a:cs typeface="Arial" panose="020B0604020202020204" pitchFamily="34" charset="0"/>
            </a:endParaRPr>
          </a:p>
          <a:p>
            <a:pPr eaLnBrk="1" hangingPunct="1">
              <a:lnSpc>
                <a:spcPct val="80000"/>
              </a:lnSpc>
              <a:spcAft>
                <a:spcPct val="10000"/>
              </a:spcAft>
              <a:buFont typeface="Wingdings" panose="05000000000000000000" pitchFamily="2" charset="2"/>
              <a:buNone/>
            </a:pPr>
            <a:r>
              <a:rPr lang="en-AU" altLang="en-AU" sz="2800" dirty="0">
                <a:solidFill>
                  <a:srgbClr val="0000FF"/>
                </a:solidFill>
                <a:cs typeface="Arial" panose="020B0604020202020204" pitchFamily="34" charset="0"/>
              </a:rPr>
              <a:t>	- Chemical compositions of the phases</a:t>
            </a:r>
          </a:p>
          <a:p>
            <a:pPr eaLnBrk="1" hangingPunct="1">
              <a:lnSpc>
                <a:spcPct val="80000"/>
              </a:lnSpc>
              <a:spcAft>
                <a:spcPct val="10000"/>
              </a:spcAft>
              <a:buFont typeface="Wingdings" panose="05000000000000000000" pitchFamily="2" charset="2"/>
              <a:buNone/>
            </a:pPr>
            <a:endParaRPr lang="en-AU" altLang="en-AU" sz="2800" dirty="0">
              <a:solidFill>
                <a:srgbClr val="0000FF"/>
              </a:solidFill>
              <a:cs typeface="Arial" panose="020B0604020202020204" pitchFamily="34" charset="0"/>
            </a:endParaRPr>
          </a:p>
          <a:p>
            <a:pPr eaLnBrk="1" hangingPunct="1">
              <a:lnSpc>
                <a:spcPct val="80000"/>
              </a:lnSpc>
              <a:spcAft>
                <a:spcPct val="10000"/>
              </a:spcAft>
              <a:buFont typeface="Wingdings" panose="05000000000000000000" pitchFamily="2" charset="2"/>
              <a:buNone/>
            </a:pPr>
            <a:r>
              <a:rPr lang="en-AU" altLang="en-AU" sz="2800" dirty="0">
                <a:solidFill>
                  <a:srgbClr val="0000FF"/>
                </a:solidFill>
                <a:cs typeface="Arial" panose="020B0604020202020204" pitchFamily="34" charset="0"/>
              </a:rPr>
              <a:t>	- Relative fractions of the phases</a:t>
            </a:r>
          </a:p>
          <a:p>
            <a:pPr eaLnBrk="1" hangingPunct="1">
              <a:lnSpc>
                <a:spcPct val="80000"/>
              </a:lnSpc>
              <a:spcAft>
                <a:spcPct val="10000"/>
              </a:spcAft>
              <a:buFont typeface="Wingdings" panose="05000000000000000000" pitchFamily="2" charset="2"/>
              <a:buNone/>
            </a:pPr>
            <a:endParaRPr lang="en-AU" altLang="en-AU" sz="2800" dirty="0">
              <a:solidFill>
                <a:srgbClr val="0000FF"/>
              </a:solidFill>
              <a:cs typeface="Arial" panose="020B0604020202020204" pitchFamily="34" charset="0"/>
            </a:endParaRPr>
          </a:p>
          <a:p>
            <a:pPr eaLnBrk="1" hangingPunct="1">
              <a:lnSpc>
                <a:spcPct val="80000"/>
              </a:lnSpc>
              <a:spcAft>
                <a:spcPct val="10000"/>
              </a:spcAft>
              <a:buFont typeface="Wingdings" panose="05000000000000000000" pitchFamily="2" charset="2"/>
              <a:buNone/>
            </a:pPr>
            <a:r>
              <a:rPr lang="en-AU" altLang="en-AU" sz="2800" dirty="0">
                <a:solidFill>
                  <a:srgbClr val="0000FF"/>
                </a:solidFill>
                <a:cs typeface="Arial" panose="020B0604020202020204" pitchFamily="34" charset="0"/>
              </a:rPr>
              <a:t>	- Thermodynamic activities of the chemical components </a:t>
            </a:r>
          </a:p>
          <a:p>
            <a:pPr eaLnBrk="1" hangingPunct="1">
              <a:lnSpc>
                <a:spcPct val="80000"/>
              </a:lnSpc>
              <a:spcAft>
                <a:spcPct val="10000"/>
              </a:spcAft>
              <a:buFont typeface="Wingdings" panose="05000000000000000000" pitchFamily="2" charset="2"/>
              <a:buNone/>
            </a:pPr>
            <a:endParaRPr lang="en-AU" altLang="en-AU" sz="2800" dirty="0">
              <a:solidFill>
                <a:srgbClr val="0000FF"/>
              </a:solidFill>
              <a:cs typeface="Arial" panose="020B0604020202020204" pitchFamily="34" charset="0"/>
            </a:endParaRPr>
          </a:p>
          <a:p>
            <a:pPr eaLnBrk="1" hangingPunct="1">
              <a:lnSpc>
                <a:spcPct val="80000"/>
              </a:lnSpc>
              <a:spcAft>
                <a:spcPct val="10000"/>
              </a:spcAft>
              <a:buFont typeface="Wingdings" panose="05000000000000000000" pitchFamily="2" charset="2"/>
              <a:buNone/>
            </a:pPr>
            <a:r>
              <a:rPr lang="en-AU" altLang="en-AU" sz="2800" dirty="0">
                <a:solidFill>
                  <a:srgbClr val="0000FF"/>
                </a:solidFill>
                <a:cs typeface="Arial" panose="020B0604020202020204" pitchFamily="34" charset="0"/>
              </a:rPr>
              <a:t>	- </a:t>
            </a:r>
            <a:r>
              <a:rPr lang="en-AU" altLang="en-AU" sz="2800" dirty="0" err="1">
                <a:solidFill>
                  <a:srgbClr val="0000FF"/>
                </a:solidFill>
                <a:cs typeface="Arial" panose="020B0604020202020204" pitchFamily="34" charset="0"/>
              </a:rPr>
              <a:t>Physico</a:t>
            </a:r>
            <a:r>
              <a:rPr lang="en-AU" altLang="en-AU" sz="2800" dirty="0">
                <a:solidFill>
                  <a:srgbClr val="0000FF"/>
                </a:solidFill>
                <a:cs typeface="Arial" panose="020B0604020202020204" pitchFamily="34" charset="0"/>
              </a:rPr>
              <a:t>-chemical properties of chemical components </a:t>
            </a:r>
            <a:r>
              <a:rPr lang="en-AU" altLang="en-AU" sz="2800" dirty="0" smtClean="0">
                <a:solidFill>
                  <a:srgbClr val="0000FF"/>
                </a:solidFill>
                <a:cs typeface="Arial" panose="020B0604020202020204" pitchFamily="34" charset="0"/>
              </a:rPr>
              <a:t>(e.g. viscosity</a:t>
            </a:r>
            <a:r>
              <a:rPr lang="en-AU" altLang="en-AU" sz="2800" dirty="0">
                <a:solidFill>
                  <a:srgbClr val="0000FF"/>
                </a:solidFill>
                <a:cs typeface="Arial" panose="020B0604020202020204" pitchFamily="34" charset="0"/>
              </a:rPr>
              <a:t>) </a:t>
            </a:r>
          </a:p>
          <a:p>
            <a:pPr eaLnBrk="1" hangingPunct="1">
              <a:lnSpc>
                <a:spcPct val="80000"/>
              </a:lnSpc>
              <a:spcAft>
                <a:spcPct val="10000"/>
              </a:spcAft>
              <a:buFont typeface="Wingdings" panose="05000000000000000000" pitchFamily="2" charset="2"/>
              <a:buNone/>
            </a:pPr>
            <a:endParaRPr lang="en-AU" altLang="en-AU" sz="2800" dirty="0">
              <a:solidFill>
                <a:srgbClr val="0000FF"/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009835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Date Placeholder 1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368C48B-D0EE-4523-B9D7-CAB1F284EC28}" type="datetime1">
              <a:rPr kumimoji="0" lang="en-AU" alt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3/04/2017</a:t>
            </a:fld>
            <a:endParaRPr kumimoji="0" lang="en-AU" altLang="en-US" sz="10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  <p:sp>
        <p:nvSpPr>
          <p:cNvPr id="27651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EE85E7A-E219-464D-9F0E-09C163CED2CB}" type="slidenum">
              <a:rPr kumimoji="0" lang="en-AU" alt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AU" altLang="en-US" sz="10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  <p:sp>
        <p:nvSpPr>
          <p:cNvPr id="2765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539750" y="1685925"/>
            <a:ext cx="7237413" cy="879475"/>
          </a:xfrm>
          <a:ln w="25400">
            <a:solidFill>
              <a:schemeClr val="hlink"/>
            </a:solidFill>
            <a:miter lim="800000"/>
            <a:headEnd/>
            <a:tailEnd/>
          </a:ln>
        </p:spPr>
        <p:txBody>
          <a:bodyPr wrap="none" lIns="0" tIns="0" rIns="0" bIns="0" anchor="t">
            <a:spAutoFit/>
          </a:bodyPr>
          <a:lstStyle/>
          <a:p>
            <a:pPr eaLnBrk="1" hangingPunct="1"/>
            <a:r>
              <a:rPr lang="en-AU" altLang="en-US" sz="2800" b="1" i="1" dirty="0" smtClean="0">
                <a:latin typeface="Arial" panose="020B0604020202020204" pitchFamily="34" charset="0"/>
              </a:rPr>
              <a:t>●</a:t>
            </a:r>
            <a:r>
              <a:rPr lang="en-AU" altLang="en-US" sz="2800" b="1" i="1" dirty="0" smtClean="0"/>
              <a:t> Thermodynamic modelling</a:t>
            </a:r>
            <a:br>
              <a:rPr lang="en-AU" altLang="en-US" sz="2800" b="1" i="1" dirty="0" smtClean="0"/>
            </a:br>
            <a:r>
              <a:rPr lang="en-AU" altLang="en-US" sz="2800" b="1" i="1" dirty="0" smtClean="0"/>
              <a:t>	- </a:t>
            </a:r>
            <a:r>
              <a:rPr lang="en-AU" altLang="en-US" sz="2800" b="1" i="1" dirty="0" smtClean="0">
                <a:solidFill>
                  <a:srgbClr val="FF0000"/>
                </a:solidFill>
              </a:rPr>
              <a:t>assess</a:t>
            </a:r>
            <a:r>
              <a:rPr lang="en-AU" altLang="en-US" sz="2800" b="1" i="1" dirty="0" smtClean="0"/>
              <a:t> existing data and plan experiments</a:t>
            </a:r>
          </a:p>
        </p:txBody>
      </p:sp>
      <p:sp>
        <p:nvSpPr>
          <p:cNvPr id="27653" name="Rectangle 2"/>
          <p:cNvSpPr>
            <a:spLocks noChangeArrowheads="1"/>
          </p:cNvSpPr>
          <p:nvPr/>
        </p:nvSpPr>
        <p:spPr bwMode="auto">
          <a:xfrm>
            <a:off x="119929" y="118964"/>
            <a:ext cx="8916567" cy="129266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alt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METHODOLOGY needed</a:t>
            </a:r>
            <a:r>
              <a:rPr kumimoji="0" lang="en-AU" altLang="en-US" sz="2800" b="1" i="0" u="none" strike="noStrike" kern="1200" cap="none" spc="0" normalizeH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 for complex systems – I</a:t>
            </a:r>
            <a:r>
              <a:rPr kumimoji="0" lang="en-AU" alt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ntegrated and iterative thermodynamic modelling and experimental studies</a:t>
            </a:r>
          </a:p>
        </p:txBody>
      </p:sp>
      <p:sp>
        <p:nvSpPr>
          <p:cNvPr id="27654" name="Rectangle 2"/>
          <p:cNvSpPr>
            <a:spLocks noChangeArrowheads="1"/>
          </p:cNvSpPr>
          <p:nvPr/>
        </p:nvSpPr>
        <p:spPr bwMode="auto">
          <a:xfrm>
            <a:off x="2420938" y="2838450"/>
            <a:ext cx="5319712" cy="879475"/>
          </a:xfrm>
          <a:prstGeom prst="rect">
            <a:avLst/>
          </a:prstGeom>
          <a:noFill/>
          <a:ln w="25400">
            <a:solidFill>
              <a:schemeClr val="hlink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altLang="en-US" sz="2800" b="1" i="1" u="none" strike="noStrike" kern="1200" cap="none" spc="0" normalizeH="0" baseline="0" noProof="0" dirty="0" smtClean="0">
                <a:ln>
                  <a:noFill/>
                </a:ln>
                <a:solidFill>
                  <a:srgbClr val="333399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●</a:t>
            </a:r>
            <a:r>
              <a:rPr kumimoji="0" lang="en-AU" altLang="en-US" sz="2800" b="1" i="1" u="none" strike="noStrike" kern="1200" cap="none" spc="0" normalizeH="0" baseline="0" noProof="0" dirty="0" smtClean="0">
                <a:ln>
                  <a:noFill/>
                </a:ln>
                <a:solidFill>
                  <a:srgbClr val="333399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 </a:t>
            </a:r>
            <a:r>
              <a:rPr kumimoji="0" lang="en-AU" altLang="en-US" sz="2800" b="1" i="1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Experiments on low order</a:t>
            </a:r>
            <a:r>
              <a:rPr kumimoji="0" lang="en-AU" altLang="en-US" sz="2800" b="1" i="1" u="none" strike="noStrike" kern="1200" cap="none" spc="0" normalizeH="0" baseline="0" noProof="0" dirty="0" smtClean="0">
                <a:ln>
                  <a:noFill/>
                </a:ln>
                <a:solidFill>
                  <a:srgbClr val="333399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 systems</a:t>
            </a:r>
            <a:br>
              <a:rPr kumimoji="0" lang="en-AU" altLang="en-US" sz="2800" b="1" i="1" u="none" strike="noStrike" kern="1200" cap="none" spc="0" normalizeH="0" baseline="0" noProof="0" dirty="0" smtClean="0">
                <a:ln>
                  <a:noFill/>
                </a:ln>
                <a:solidFill>
                  <a:srgbClr val="333399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</a:br>
            <a:r>
              <a:rPr kumimoji="0" lang="en-AU" altLang="en-US" sz="2800" b="1" i="1" u="none" strike="noStrike" kern="1200" cap="none" spc="0" normalizeH="0" baseline="0" noProof="0" dirty="0" smtClean="0">
                <a:ln>
                  <a:noFill/>
                </a:ln>
                <a:solidFill>
                  <a:srgbClr val="333399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	- fundamental knowledge</a:t>
            </a:r>
          </a:p>
        </p:txBody>
      </p:sp>
      <p:sp>
        <p:nvSpPr>
          <p:cNvPr id="27655" name="Rectangle 2"/>
          <p:cNvSpPr>
            <a:spLocks noChangeArrowheads="1"/>
          </p:cNvSpPr>
          <p:nvPr/>
        </p:nvSpPr>
        <p:spPr bwMode="auto">
          <a:xfrm>
            <a:off x="579438" y="3990975"/>
            <a:ext cx="7161212" cy="879475"/>
          </a:xfrm>
          <a:prstGeom prst="rect">
            <a:avLst/>
          </a:prstGeom>
          <a:noFill/>
          <a:ln w="25400">
            <a:solidFill>
              <a:schemeClr val="hlink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altLang="en-US" sz="2800" b="1" i="1" u="none" strike="noStrike" kern="1200" cap="none" spc="0" normalizeH="0" baseline="0" noProof="0" dirty="0" smtClean="0">
                <a:ln>
                  <a:noFill/>
                </a:ln>
                <a:solidFill>
                  <a:srgbClr val="333399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●</a:t>
            </a:r>
            <a:r>
              <a:rPr kumimoji="0" lang="en-AU" altLang="en-US" sz="2800" b="1" i="1" u="none" strike="noStrike" kern="1200" cap="none" spc="0" normalizeH="0" baseline="0" noProof="0" dirty="0" smtClean="0">
                <a:ln>
                  <a:noFill/>
                </a:ln>
                <a:solidFill>
                  <a:srgbClr val="333399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 </a:t>
            </a:r>
            <a:r>
              <a:rPr kumimoji="0" lang="en-AU" altLang="en-US" sz="2800" b="1" i="1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Experiments on multi-component systems</a:t>
            </a:r>
            <a:r>
              <a:rPr kumimoji="0" lang="en-AU" altLang="en-US" sz="2800" b="1" i="1" u="none" strike="noStrike" kern="1200" cap="none" spc="0" normalizeH="0" baseline="0" noProof="0" dirty="0" smtClean="0">
                <a:ln>
                  <a:noFill/>
                </a:ln>
                <a:solidFill>
                  <a:srgbClr val="333399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/>
            </a:r>
            <a:br>
              <a:rPr kumimoji="0" lang="en-AU" altLang="en-US" sz="2800" b="1" i="1" u="none" strike="noStrike" kern="1200" cap="none" spc="0" normalizeH="0" baseline="0" noProof="0" dirty="0" smtClean="0">
                <a:ln>
                  <a:noFill/>
                </a:ln>
                <a:solidFill>
                  <a:srgbClr val="333399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</a:br>
            <a:r>
              <a:rPr kumimoji="0" lang="en-AU" altLang="en-US" sz="2800" b="1" i="1" u="none" strike="noStrike" kern="1200" cap="none" spc="0" normalizeH="0" baseline="0" noProof="0" dirty="0" smtClean="0">
                <a:ln>
                  <a:noFill/>
                </a:ln>
                <a:solidFill>
                  <a:srgbClr val="333399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	- usually in support of industrial processes</a:t>
            </a:r>
          </a:p>
        </p:txBody>
      </p:sp>
      <p:sp>
        <p:nvSpPr>
          <p:cNvPr id="27656" name="Rectangle 2"/>
          <p:cNvSpPr>
            <a:spLocks noChangeArrowheads="1"/>
          </p:cNvSpPr>
          <p:nvPr/>
        </p:nvSpPr>
        <p:spPr bwMode="auto">
          <a:xfrm>
            <a:off x="2606675" y="5084763"/>
            <a:ext cx="5133975" cy="879475"/>
          </a:xfrm>
          <a:prstGeom prst="rect">
            <a:avLst/>
          </a:prstGeom>
          <a:noFill/>
          <a:ln w="25400">
            <a:solidFill>
              <a:schemeClr val="hlink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altLang="en-US" sz="2800" b="1" i="1" u="none" strike="noStrike" kern="1200" cap="none" spc="0" normalizeH="0" baseline="0" noProof="0" dirty="0" smtClean="0">
                <a:ln>
                  <a:noFill/>
                </a:ln>
                <a:solidFill>
                  <a:srgbClr val="333399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●</a:t>
            </a:r>
            <a:r>
              <a:rPr kumimoji="0" lang="en-AU" altLang="en-US" sz="2800" b="1" i="1" u="none" strike="noStrike" kern="1200" cap="none" spc="0" normalizeH="0" baseline="0" noProof="0" dirty="0" smtClean="0">
                <a:ln>
                  <a:noFill/>
                </a:ln>
                <a:solidFill>
                  <a:srgbClr val="333399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 Thermodynamic modelling</a:t>
            </a:r>
            <a:br>
              <a:rPr kumimoji="0" lang="en-AU" altLang="en-US" sz="2800" b="1" i="1" u="none" strike="noStrike" kern="1200" cap="none" spc="0" normalizeH="0" baseline="0" noProof="0" dirty="0" smtClean="0">
                <a:ln>
                  <a:noFill/>
                </a:ln>
                <a:solidFill>
                  <a:srgbClr val="333399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</a:br>
            <a:r>
              <a:rPr kumimoji="0" lang="en-AU" altLang="en-US" sz="2800" b="1" i="1" u="none" strike="noStrike" kern="1200" cap="none" spc="0" normalizeH="0" baseline="0" noProof="0" dirty="0" smtClean="0">
                <a:ln>
                  <a:noFill/>
                </a:ln>
                <a:solidFill>
                  <a:srgbClr val="333399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	- </a:t>
            </a:r>
            <a:r>
              <a:rPr kumimoji="0" lang="en-AU" altLang="en-US" sz="2800" b="1" i="1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final database</a:t>
            </a:r>
            <a:r>
              <a:rPr kumimoji="0" lang="en-AU" altLang="en-US" sz="2800" b="1" i="1" u="none" strike="noStrike" kern="1200" cap="none" spc="0" normalizeH="0" baseline="0" noProof="0" dirty="0" smtClean="0">
                <a:ln>
                  <a:noFill/>
                </a:ln>
                <a:solidFill>
                  <a:srgbClr val="333399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 development</a:t>
            </a:r>
          </a:p>
        </p:txBody>
      </p:sp>
      <p:sp>
        <p:nvSpPr>
          <p:cNvPr id="27657" name="Freeform 7"/>
          <p:cNvSpPr>
            <a:spLocks/>
          </p:cNvSpPr>
          <p:nvPr/>
        </p:nvSpPr>
        <p:spPr bwMode="auto">
          <a:xfrm>
            <a:off x="7705725" y="2476500"/>
            <a:ext cx="914400" cy="722313"/>
          </a:xfrm>
          <a:custGeom>
            <a:avLst/>
            <a:gdLst>
              <a:gd name="T0" fmla="*/ 2147483646 w 576"/>
              <a:gd name="T1" fmla="*/ 0 h 341"/>
              <a:gd name="T2" fmla="*/ 0 w 576"/>
              <a:gd name="T3" fmla="*/ 2147483646 h 341"/>
              <a:gd name="T4" fmla="*/ 0 60000 65536"/>
              <a:gd name="T5" fmla="*/ 0 60000 65536"/>
              <a:gd name="T6" fmla="*/ 0 w 576"/>
              <a:gd name="T7" fmla="*/ 0 h 341"/>
              <a:gd name="T8" fmla="*/ 576 w 576"/>
              <a:gd name="T9" fmla="*/ 341 h 341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576" h="341">
                <a:moveTo>
                  <a:pt x="52" y="0"/>
                </a:moveTo>
                <a:cubicBezTo>
                  <a:pt x="576" y="0"/>
                  <a:pt x="560" y="341"/>
                  <a:pt x="0" y="309"/>
                </a:cubicBezTo>
              </a:path>
            </a:pathLst>
          </a:custGeom>
          <a:noFill/>
          <a:ln w="127000" cap="flat" cmpd="sng">
            <a:solidFill>
              <a:srgbClr val="0000FF"/>
            </a:solidFill>
            <a:prstDash val="solid"/>
            <a:round/>
            <a:headEnd type="non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AU" sz="2400" b="1" i="1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  <p:sp>
        <p:nvSpPr>
          <p:cNvPr id="27658" name="Freeform 10"/>
          <p:cNvSpPr>
            <a:spLocks/>
          </p:cNvSpPr>
          <p:nvPr/>
        </p:nvSpPr>
        <p:spPr bwMode="auto">
          <a:xfrm>
            <a:off x="100013" y="2268538"/>
            <a:ext cx="2468562" cy="3390900"/>
          </a:xfrm>
          <a:custGeom>
            <a:avLst/>
            <a:gdLst>
              <a:gd name="T0" fmla="*/ 2147483646 w 1555"/>
              <a:gd name="T1" fmla="*/ 2147483646 h 2136"/>
              <a:gd name="T2" fmla="*/ 2147483646 w 1555"/>
              <a:gd name="T3" fmla="*/ 2147483646 h 2136"/>
              <a:gd name="T4" fmla="*/ 2147483646 w 1555"/>
              <a:gd name="T5" fmla="*/ 0 h 2136"/>
              <a:gd name="T6" fmla="*/ 0 60000 65536"/>
              <a:gd name="T7" fmla="*/ 0 60000 65536"/>
              <a:gd name="T8" fmla="*/ 0 60000 65536"/>
              <a:gd name="T9" fmla="*/ 0 w 1555"/>
              <a:gd name="T10" fmla="*/ 0 h 2136"/>
              <a:gd name="T11" fmla="*/ 1555 w 1555"/>
              <a:gd name="T12" fmla="*/ 2136 h 21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555" h="2136">
                <a:moveTo>
                  <a:pt x="1555" y="2136"/>
                </a:moveTo>
                <a:cubicBezTo>
                  <a:pt x="99" y="2136"/>
                  <a:pt x="74" y="1382"/>
                  <a:pt x="68" y="969"/>
                </a:cubicBezTo>
                <a:cubicBezTo>
                  <a:pt x="62" y="556"/>
                  <a:pt x="0" y="63"/>
                  <a:pt x="272" y="0"/>
                </a:cubicBezTo>
              </a:path>
            </a:pathLst>
          </a:custGeom>
          <a:noFill/>
          <a:ln w="127000" cap="flat" cmpd="sng">
            <a:solidFill>
              <a:srgbClr val="0000FF"/>
            </a:solidFill>
            <a:prstDash val="solid"/>
            <a:round/>
            <a:headEnd type="non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0" tIns="0" rIns="0" bIns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AU" sz="2400" b="1" i="1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  <p:sp>
        <p:nvSpPr>
          <p:cNvPr id="27659" name="Freeform 12"/>
          <p:cNvSpPr>
            <a:spLocks/>
          </p:cNvSpPr>
          <p:nvPr/>
        </p:nvSpPr>
        <p:spPr bwMode="auto">
          <a:xfrm>
            <a:off x="7667625" y="3592513"/>
            <a:ext cx="914400" cy="685800"/>
          </a:xfrm>
          <a:custGeom>
            <a:avLst/>
            <a:gdLst>
              <a:gd name="T0" fmla="*/ 2147483646 w 576"/>
              <a:gd name="T1" fmla="*/ 0 h 341"/>
              <a:gd name="T2" fmla="*/ 0 w 576"/>
              <a:gd name="T3" fmla="*/ 2147483646 h 341"/>
              <a:gd name="T4" fmla="*/ 0 60000 65536"/>
              <a:gd name="T5" fmla="*/ 0 60000 65536"/>
              <a:gd name="T6" fmla="*/ 0 w 576"/>
              <a:gd name="T7" fmla="*/ 0 h 341"/>
              <a:gd name="T8" fmla="*/ 576 w 576"/>
              <a:gd name="T9" fmla="*/ 341 h 341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576" h="341">
                <a:moveTo>
                  <a:pt x="52" y="0"/>
                </a:moveTo>
                <a:cubicBezTo>
                  <a:pt x="576" y="0"/>
                  <a:pt x="560" y="341"/>
                  <a:pt x="0" y="309"/>
                </a:cubicBezTo>
              </a:path>
            </a:pathLst>
          </a:custGeom>
          <a:noFill/>
          <a:ln w="127000" cap="flat" cmpd="sng">
            <a:solidFill>
              <a:srgbClr val="0000FF"/>
            </a:solidFill>
            <a:prstDash val="solid"/>
            <a:round/>
            <a:headEnd type="non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AU" sz="2400" b="1" i="1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  <p:sp>
        <p:nvSpPr>
          <p:cNvPr id="27660" name="Freeform 13"/>
          <p:cNvSpPr>
            <a:spLocks/>
          </p:cNvSpPr>
          <p:nvPr/>
        </p:nvSpPr>
        <p:spPr bwMode="auto">
          <a:xfrm>
            <a:off x="7667625" y="4783138"/>
            <a:ext cx="914400" cy="719137"/>
          </a:xfrm>
          <a:custGeom>
            <a:avLst/>
            <a:gdLst>
              <a:gd name="T0" fmla="*/ 2147483646 w 576"/>
              <a:gd name="T1" fmla="*/ 0 h 341"/>
              <a:gd name="T2" fmla="*/ 0 w 576"/>
              <a:gd name="T3" fmla="*/ 2147483646 h 341"/>
              <a:gd name="T4" fmla="*/ 0 60000 65536"/>
              <a:gd name="T5" fmla="*/ 0 60000 65536"/>
              <a:gd name="T6" fmla="*/ 0 w 576"/>
              <a:gd name="T7" fmla="*/ 0 h 341"/>
              <a:gd name="T8" fmla="*/ 576 w 576"/>
              <a:gd name="T9" fmla="*/ 341 h 341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576" h="341">
                <a:moveTo>
                  <a:pt x="52" y="0"/>
                </a:moveTo>
                <a:cubicBezTo>
                  <a:pt x="576" y="0"/>
                  <a:pt x="560" y="341"/>
                  <a:pt x="0" y="309"/>
                </a:cubicBezTo>
              </a:path>
            </a:pathLst>
          </a:custGeom>
          <a:noFill/>
          <a:ln w="127000" cap="flat" cmpd="sng">
            <a:solidFill>
              <a:srgbClr val="0000FF"/>
            </a:solidFill>
            <a:prstDash val="solid"/>
            <a:round/>
            <a:headEnd type="non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AU" sz="2400" b="1" i="1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  <p:sp>
        <p:nvSpPr>
          <p:cNvPr id="27661" name="Line 14"/>
          <p:cNvSpPr>
            <a:spLocks noChangeShapeType="1"/>
          </p:cNvSpPr>
          <p:nvPr/>
        </p:nvSpPr>
        <p:spPr bwMode="auto">
          <a:xfrm>
            <a:off x="5148263" y="5949950"/>
            <a:ext cx="0" cy="792163"/>
          </a:xfrm>
          <a:prstGeom prst="line">
            <a:avLst/>
          </a:prstGeom>
          <a:noFill/>
          <a:ln w="254000">
            <a:solidFill>
              <a:srgbClr val="0000FF"/>
            </a:solidFill>
            <a:round/>
            <a:headEnd/>
            <a:tailEnd type="triangle" w="med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AU" sz="2400" b="1" i="1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83489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5" descr="JXA-823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0" y="2137097"/>
            <a:ext cx="4103688" cy="399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67" name="Text Box 3"/>
          <p:cNvSpPr txBox="1">
            <a:spLocks noChangeArrowheads="1"/>
          </p:cNvSpPr>
          <p:nvPr/>
        </p:nvSpPr>
        <p:spPr bwMode="auto">
          <a:xfrm>
            <a:off x="3491358" y="836712"/>
            <a:ext cx="5545138" cy="1513679"/>
          </a:xfrm>
          <a:prstGeom prst="rect">
            <a:avLst/>
          </a:prstGeom>
          <a:solidFill>
            <a:schemeClr val="bg1"/>
          </a:solidFill>
          <a:ln w="38100">
            <a:noFill/>
            <a:miter lim="800000"/>
            <a:headEnd/>
            <a:tailEnd/>
          </a:ln>
        </p:spPr>
        <p:txBody>
          <a:bodyPr lIns="0" tIns="0" rIns="0" bIns="36000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AU" altLang="en-US" sz="2400" dirty="0" smtClean="0">
                <a:solidFill>
                  <a:srgbClr val="0033CC"/>
                </a:solidFill>
                <a:cs typeface="Arial" panose="020B0604020202020204" pitchFamily="34" charset="0"/>
              </a:rPr>
              <a:t>INTEGRATED</a:t>
            </a:r>
            <a:endParaRPr lang="en-AU" altLang="en-US" sz="2400" dirty="0">
              <a:solidFill>
                <a:srgbClr val="0033CC"/>
              </a:solidFill>
              <a:cs typeface="Arial" panose="020B0604020202020204" pitchFamily="34" charset="0"/>
            </a:endParaRPr>
          </a:p>
          <a:p>
            <a:pPr lvl="1" eaLnBrk="1" hangingPunct="1">
              <a:spcBef>
                <a:spcPct val="0"/>
              </a:spcBef>
              <a:buClrTx/>
              <a:buSzTx/>
              <a:buFontTx/>
              <a:buChar char="•"/>
            </a:pPr>
            <a:r>
              <a:rPr lang="en-AU" altLang="en-US" sz="2400" dirty="0">
                <a:solidFill>
                  <a:srgbClr val="0033CC"/>
                </a:solidFill>
                <a:cs typeface="Arial" panose="020B0604020202020204" pitchFamily="34" charset="0"/>
              </a:rPr>
              <a:t>EXPERIMENTAL </a:t>
            </a:r>
            <a:r>
              <a:rPr lang="en-AU" altLang="en-US" sz="2400" dirty="0" smtClean="0">
                <a:solidFill>
                  <a:srgbClr val="0033CC"/>
                </a:solidFill>
                <a:cs typeface="Arial" panose="020B0604020202020204" pitchFamily="34" charset="0"/>
              </a:rPr>
              <a:t>AND</a:t>
            </a:r>
            <a:endParaRPr lang="en-AU" altLang="en-US" sz="2400" dirty="0">
              <a:solidFill>
                <a:srgbClr val="0033CC"/>
              </a:solidFill>
              <a:cs typeface="Arial" panose="020B0604020202020204" pitchFamily="34" charset="0"/>
            </a:endParaRPr>
          </a:p>
          <a:p>
            <a:pPr lvl="1" eaLnBrk="1" hangingPunct="1">
              <a:spcBef>
                <a:spcPct val="0"/>
              </a:spcBef>
              <a:buClrTx/>
              <a:buSzTx/>
              <a:buFontTx/>
              <a:buChar char="•"/>
            </a:pPr>
            <a:r>
              <a:rPr lang="en-AU" altLang="en-US" sz="2400" dirty="0">
                <a:solidFill>
                  <a:srgbClr val="0033CC"/>
                </a:solidFill>
                <a:cs typeface="Arial" panose="020B0604020202020204" pitchFamily="34" charset="0"/>
              </a:rPr>
              <a:t>THERMODYNAMIC MODELLING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AU" altLang="en-US" sz="2400" dirty="0">
                <a:solidFill>
                  <a:srgbClr val="0033CC"/>
                </a:solidFill>
                <a:cs typeface="Arial" panose="020B0604020202020204" pitchFamily="34" charset="0"/>
              </a:rPr>
              <a:t>	STUDIES</a:t>
            </a:r>
          </a:p>
        </p:txBody>
      </p:sp>
      <p:pic>
        <p:nvPicPr>
          <p:cNvPr id="11268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11675" y="3068960"/>
            <a:ext cx="3695700" cy="3060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69" name="Line 7"/>
          <p:cNvSpPr>
            <a:spLocks noChangeShapeType="1"/>
          </p:cNvSpPr>
          <p:nvPr/>
        </p:nvSpPr>
        <p:spPr bwMode="auto">
          <a:xfrm>
            <a:off x="2987675" y="4652963"/>
            <a:ext cx="1655763" cy="936625"/>
          </a:xfrm>
          <a:prstGeom prst="line">
            <a:avLst/>
          </a:prstGeom>
          <a:noFill/>
          <a:ln w="88900">
            <a:solidFill>
              <a:schemeClr val="hlink"/>
            </a:solidFill>
            <a:round/>
            <a:headEnd type="triangle" w="med" len="lg"/>
            <a:tailEnd type="triangle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3635896" y="253910"/>
            <a:ext cx="5507405" cy="467239"/>
          </a:xfrm>
          <a:prstGeom prst="rect">
            <a:avLst/>
          </a:prstGeom>
          <a:solidFill>
            <a:schemeClr val="bg1"/>
          </a:solidFill>
          <a:ln w="38100">
            <a:noFill/>
            <a:miter lim="800000"/>
            <a:headEnd/>
            <a:tailEnd/>
          </a:ln>
        </p:spPr>
        <p:txBody>
          <a:bodyPr wrap="none" lIns="0" tIns="0" rIns="0" bIns="36000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AU" altLang="en-US" sz="2800" dirty="0" smtClean="0">
                <a:solidFill>
                  <a:srgbClr val="3333FF"/>
                </a:solidFill>
                <a:cs typeface="Arial" panose="020B0604020202020204" pitchFamily="34" charset="0"/>
              </a:rPr>
              <a:t>PYROSEARCH</a:t>
            </a:r>
            <a:r>
              <a:rPr lang="en-AU" altLang="en-US" sz="2800" dirty="0" smtClean="0">
                <a:solidFill>
                  <a:srgbClr val="FF0000"/>
                </a:solidFill>
                <a:cs typeface="Arial" panose="020B0604020202020204" pitchFamily="34" charset="0"/>
              </a:rPr>
              <a:t> </a:t>
            </a:r>
            <a:r>
              <a:rPr lang="en-AU" altLang="en-US" sz="2800" i="0" dirty="0">
                <a:solidFill>
                  <a:srgbClr val="0000FF"/>
                </a:solidFill>
              </a:rPr>
              <a:t>METHODOLOGY </a:t>
            </a:r>
            <a:endParaRPr lang="en-AU" altLang="en-US" sz="2800" dirty="0">
              <a:solidFill>
                <a:srgbClr val="FF0000"/>
              </a:solidFill>
              <a:cs typeface="Arial" panose="020B0604020202020204" pitchFamily="34" charset="0"/>
            </a:endParaRPr>
          </a:p>
        </p:txBody>
      </p:sp>
      <p:sp>
        <p:nvSpPr>
          <p:cNvPr id="7" name="Text Box 3"/>
          <p:cNvSpPr txBox="1">
            <a:spLocks noChangeArrowheads="1"/>
          </p:cNvSpPr>
          <p:nvPr/>
        </p:nvSpPr>
        <p:spPr bwMode="auto">
          <a:xfrm>
            <a:off x="179512" y="188640"/>
            <a:ext cx="3096306" cy="1883011"/>
          </a:xfrm>
          <a:prstGeom prst="rect">
            <a:avLst/>
          </a:prstGeom>
          <a:solidFill>
            <a:schemeClr val="bg1"/>
          </a:solidFill>
          <a:ln w="38100">
            <a:noFill/>
            <a:miter lim="800000"/>
            <a:headEnd/>
            <a:tailEnd/>
          </a:ln>
        </p:spPr>
        <p:txBody>
          <a:bodyPr wrap="square" lIns="0" tIns="0" rIns="0" bIns="36000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72000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AU" altLang="en-US" sz="2400" i="0" dirty="0" smtClean="0">
                <a:solidFill>
                  <a:srgbClr val="FF0000"/>
                </a:solidFill>
                <a:cs typeface="Arial" panose="020B0604020202020204" pitchFamily="34" charset="0"/>
              </a:rPr>
              <a:t>New advanced   micro-analytical tools</a:t>
            </a:r>
            <a:r>
              <a:rPr lang="en-AU" altLang="en-US" sz="2400" i="0" dirty="0">
                <a:solidFill>
                  <a:srgbClr val="FF0000"/>
                </a:solidFill>
                <a:cs typeface="Arial" panose="020B0604020202020204" pitchFamily="34" charset="0"/>
              </a:rPr>
              <a:t> </a:t>
            </a:r>
            <a:r>
              <a:rPr lang="en-AU" altLang="en-US" sz="2400" i="0" dirty="0" smtClean="0">
                <a:solidFill>
                  <a:srgbClr val="FF0000"/>
                </a:solidFill>
                <a:cs typeface="Arial" panose="020B0604020202020204" pitchFamily="34" charset="0"/>
              </a:rPr>
              <a:t>and  experimental methodologies,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AU" altLang="en-US" sz="2400" i="0" dirty="0" smtClean="0">
                <a:solidFill>
                  <a:srgbClr val="FF0000"/>
                </a:solidFill>
                <a:cs typeface="Arial" panose="020B0604020202020204" pitchFamily="34" charset="0"/>
              </a:rPr>
              <a:t> EPMA, LA-ICP-MS</a:t>
            </a:r>
          </a:p>
        </p:txBody>
      </p:sp>
      <p:sp>
        <p:nvSpPr>
          <p:cNvPr id="8" name="Text Box 3"/>
          <p:cNvSpPr txBox="1">
            <a:spLocks noChangeArrowheads="1"/>
          </p:cNvSpPr>
          <p:nvPr/>
        </p:nvSpPr>
        <p:spPr bwMode="auto">
          <a:xfrm>
            <a:off x="3815556" y="6074734"/>
            <a:ext cx="4167548" cy="775015"/>
          </a:xfrm>
          <a:prstGeom prst="rect">
            <a:avLst/>
          </a:prstGeom>
          <a:solidFill>
            <a:schemeClr val="bg1"/>
          </a:solidFill>
          <a:ln w="38100">
            <a:noFill/>
            <a:miter lim="800000"/>
            <a:headEnd/>
            <a:tailEnd/>
          </a:ln>
        </p:spPr>
        <p:txBody>
          <a:bodyPr wrap="square" lIns="0" tIns="0" rIns="0" bIns="36000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72000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AU" altLang="en-US" sz="2400" i="0" dirty="0" smtClean="0">
                <a:solidFill>
                  <a:srgbClr val="FF0000"/>
                </a:solidFill>
                <a:cs typeface="Arial" panose="020B0604020202020204" pitchFamily="34" charset="0"/>
              </a:rPr>
              <a:t>New advanced computational and theoretical tools</a:t>
            </a:r>
          </a:p>
        </p:txBody>
      </p:sp>
    </p:spTree>
    <p:extLst>
      <p:ext uri="{BB962C8B-B14F-4D97-AF65-F5344CB8AC3E}">
        <p14:creationId xmlns:p14="http://schemas.microsoft.com/office/powerpoint/2010/main" val="1996943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l="1" r="48551" b="12215"/>
          <a:stretch/>
        </p:blipFill>
        <p:spPr>
          <a:xfrm>
            <a:off x="5719696" y="1124744"/>
            <a:ext cx="3181354" cy="2564776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17411" name="Date Placeholder 1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DAAE1E52-A568-43F8-B123-DB252E081BB9}" type="datetime1">
              <a:rPr kumimoji="0" lang="en-AU" alt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3/04/2017</a:t>
            </a:fld>
            <a:endParaRPr kumimoji="0" lang="en-AU" altLang="en-US" sz="10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  <p:sp>
        <p:nvSpPr>
          <p:cNvPr id="17412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900A98E-01F7-4AC0-9BDE-8B7D29C02FA2}" type="slidenum">
              <a:rPr kumimoji="0" lang="en-AU" alt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AU" altLang="en-US" sz="10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  <p:sp>
        <p:nvSpPr>
          <p:cNvPr id="17413" name="Rectangle 3"/>
          <p:cNvSpPr>
            <a:spLocks noChangeArrowheads="1"/>
          </p:cNvSpPr>
          <p:nvPr/>
        </p:nvSpPr>
        <p:spPr bwMode="auto">
          <a:xfrm>
            <a:off x="3967163" y="330993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3000" b="1" i="1" u="none" strike="noStrike" kern="1200" cap="none" spc="0" normalizeH="0" baseline="0" noProof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  <p:sp>
        <p:nvSpPr>
          <p:cNvPr id="17414" name="Rectangle 4"/>
          <p:cNvSpPr>
            <a:spLocks noChangeArrowheads="1"/>
          </p:cNvSpPr>
          <p:nvPr/>
        </p:nvSpPr>
        <p:spPr bwMode="auto">
          <a:xfrm>
            <a:off x="3719513" y="318611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3000" b="1" i="1" u="none" strike="noStrike" kern="1200" cap="none" spc="0" normalizeH="0" baseline="0" noProof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  <p:pic>
        <p:nvPicPr>
          <p:cNvPr id="17415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3969" y="4077072"/>
            <a:ext cx="3442067" cy="24482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26" name="Chart 2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76966195"/>
              </p:ext>
            </p:extLst>
          </p:nvPr>
        </p:nvGraphicFramePr>
        <p:xfrm>
          <a:off x="179512" y="2204864"/>
          <a:ext cx="6120680" cy="43204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7426" name="TextBox 10"/>
          <p:cNvSpPr txBox="1">
            <a:spLocks noChangeArrowheads="1"/>
          </p:cNvSpPr>
          <p:nvPr/>
        </p:nvSpPr>
        <p:spPr bwMode="auto">
          <a:xfrm>
            <a:off x="246584" y="1365269"/>
            <a:ext cx="5142449" cy="83099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alt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Examples of Laser Ablation ICP-MS microanalysis of minor elements in slag</a:t>
            </a:r>
            <a:endParaRPr kumimoji="0" lang="en-AU" altLang="en-US" sz="2400" b="1" i="0" u="none" strike="noStrike" kern="1200" cap="none" spc="0" normalizeH="0" baseline="0" noProof="0" dirty="0" smtClean="0">
              <a:ln>
                <a:noFill/>
              </a:ln>
              <a:solidFill>
                <a:srgbClr val="3333FF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  <p:sp>
        <p:nvSpPr>
          <p:cNvPr id="19" name="TextBox 10"/>
          <p:cNvSpPr txBox="1">
            <a:spLocks noChangeArrowheads="1"/>
          </p:cNvSpPr>
          <p:nvPr/>
        </p:nvSpPr>
        <p:spPr bwMode="auto">
          <a:xfrm>
            <a:off x="75238" y="287338"/>
            <a:ext cx="9068762" cy="95410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None/>
            </a:pPr>
            <a:r>
              <a:rPr lang="en-AU" altLang="en-US" sz="2800" i="0" dirty="0" smtClean="0">
                <a:solidFill>
                  <a:srgbClr val="0000FF"/>
                </a:solidFill>
              </a:rPr>
              <a:t>	EXPERIMENTAL METHODOLOGY </a:t>
            </a:r>
          </a:p>
          <a:p>
            <a:pPr>
              <a:spcBef>
                <a:spcPct val="0"/>
              </a:spcBef>
              <a:buClrTx/>
              <a:buSzTx/>
              <a:buNone/>
            </a:pPr>
            <a:r>
              <a:rPr lang="en-AU" altLang="en-US" sz="2800" i="0" dirty="0" smtClean="0">
                <a:solidFill>
                  <a:srgbClr val="0000FF"/>
                </a:solidFill>
              </a:rPr>
              <a:t>– microanalysis for minor elements</a:t>
            </a:r>
            <a:r>
              <a:rPr lang="en-AU" altLang="en-US" sz="2800" dirty="0" smtClean="0">
                <a:solidFill>
                  <a:srgbClr val="3333FF"/>
                </a:solidFill>
              </a:rPr>
              <a:t> </a:t>
            </a:r>
            <a:r>
              <a:rPr lang="en-AU" altLang="en-US" sz="2800" i="0" dirty="0" smtClean="0">
                <a:solidFill>
                  <a:srgbClr val="3333FF"/>
                </a:solidFill>
              </a:rPr>
              <a:t>in multi-phase systems</a:t>
            </a:r>
            <a:endParaRPr kumimoji="0" lang="en-AU" altLang="en-US" sz="2800" b="1" i="0" u="none" strike="noStrike" kern="1200" cap="none" spc="0" normalizeH="0" baseline="0" noProof="0" dirty="0" smtClean="0">
              <a:ln>
                <a:noFill/>
              </a:ln>
              <a:solidFill>
                <a:srgbClr val="3333FF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90964579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Date Placeholder 1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90C9C51-5A62-491C-A99F-FC6B5D21CB12}" type="datetime1">
              <a:rPr kumimoji="0" lang="en-AU" alt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3/04/2017</a:t>
            </a:fld>
            <a:endParaRPr kumimoji="0" lang="en-AU" altLang="en-US" sz="10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  <p:sp>
        <p:nvSpPr>
          <p:cNvPr id="12291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6DD47B7D-A2F7-41DB-A0F2-104BD0DFD8DC}" type="slidenum">
              <a:rPr kumimoji="0" lang="en-AU" alt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AU" altLang="en-US" sz="10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  <p:sp>
        <p:nvSpPr>
          <p:cNvPr id="12292" name="Rectangle 2"/>
          <p:cNvSpPr>
            <a:spLocks noChangeArrowheads="1"/>
          </p:cNvSpPr>
          <p:nvPr/>
        </p:nvSpPr>
        <p:spPr bwMode="auto">
          <a:xfrm>
            <a:off x="107950" y="250917"/>
            <a:ext cx="8555146" cy="7817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lnSpc>
                <a:spcPct val="80000"/>
              </a:lnSpc>
              <a:spcAft>
                <a:spcPct val="10000"/>
              </a:spcAft>
              <a:buNone/>
            </a:pPr>
            <a:r>
              <a:rPr lang="en-AU" altLang="en-US" sz="2800" i="0" dirty="0">
                <a:solidFill>
                  <a:srgbClr val="0000FF"/>
                </a:solidFill>
              </a:rPr>
              <a:t>METHODOLOGY FOR</a:t>
            </a:r>
            <a:r>
              <a:rPr lang="en-AU" altLang="en-AU" sz="2800" i="0" dirty="0">
                <a:solidFill>
                  <a:srgbClr val="0000FF"/>
                </a:solidFill>
                <a:cs typeface="Arial" panose="020B0604020202020204" pitchFamily="34" charset="0"/>
              </a:rPr>
              <a:t> ACCURATE PHASE EQUILIBRIA  MEASUREMENTS</a:t>
            </a:r>
            <a:endParaRPr lang="en-AU" altLang="en-AU" sz="3600" i="0" dirty="0">
              <a:solidFill>
                <a:srgbClr val="0000FF"/>
              </a:solidFill>
              <a:cs typeface="Arial" panose="020B0604020202020204" pitchFamily="34" charset="0"/>
            </a:endParaRPr>
          </a:p>
        </p:txBody>
      </p:sp>
      <p:sp>
        <p:nvSpPr>
          <p:cNvPr id="12293" name="Text Box 77"/>
          <p:cNvSpPr txBox="1">
            <a:spLocks noChangeArrowheads="1"/>
          </p:cNvSpPr>
          <p:nvPr/>
        </p:nvSpPr>
        <p:spPr bwMode="auto">
          <a:xfrm>
            <a:off x="5453821" y="2110261"/>
            <a:ext cx="3712397" cy="46166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altLang="en-US" sz="2000" b="1" i="1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Arial" panose="020B0604020202020204" pitchFamily="34" charset="0"/>
              </a:rPr>
              <a:t>Independent of original  bulk composition/Crucible interaction/Vaporisation</a:t>
            </a:r>
          </a:p>
          <a:p>
            <a:pPr marR="0" lvl="1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AU" altLang="en-US" sz="20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Arial" panose="020B0604020202020204" pitchFamily="34" charset="0"/>
              </a:rPr>
              <a:t>Enables metal/slag/matte/ 	gas  equilibration</a:t>
            </a:r>
          </a:p>
          <a:p>
            <a:pPr marR="0" lvl="1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AU" altLang="en-US" sz="20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Arial" panose="020B0604020202020204" pitchFamily="34" charset="0"/>
              </a:rPr>
              <a:t>Allows use of substrates</a:t>
            </a:r>
          </a:p>
          <a:p>
            <a:pPr marR="0" lvl="1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AU" altLang="en-US" sz="20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Arial" panose="020B0604020202020204" pitchFamily="34" charset="0"/>
              </a:rPr>
              <a:t>Tests achievement of </a:t>
            </a:r>
          </a:p>
          <a:p>
            <a:pPr marL="457200" marR="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  <a:tabLst/>
              <a:defRPr/>
            </a:pPr>
            <a:r>
              <a:rPr kumimoji="0" lang="en-AU" altLang="en-US" sz="20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Arial" panose="020B0604020202020204" pitchFamily="34" charset="0"/>
              </a:rPr>
              <a:t>   	equilibria</a:t>
            </a:r>
          </a:p>
          <a:p>
            <a:pPr marR="0" lvl="1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AU" altLang="en-US" sz="20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Arial" panose="020B0604020202020204" pitchFamily="34" charset="0"/>
              </a:rPr>
              <a:t>Enables phase </a:t>
            </a:r>
            <a:r>
              <a:rPr kumimoji="0" lang="en-AU" altLang="en-US" sz="20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Arial" panose="020B0604020202020204" pitchFamily="34" charset="0"/>
              </a:rPr>
              <a:t>analysis and 	identification</a:t>
            </a:r>
          </a:p>
          <a:p>
            <a:pPr marR="0" lvl="1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AU" altLang="en-US" sz="20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Arial" panose="020B0604020202020204" pitchFamily="34" charset="0"/>
              </a:rPr>
              <a:t>Defines limits of solid </a:t>
            </a:r>
            <a:r>
              <a:rPr kumimoji="0" lang="en-AU" altLang="en-US" sz="20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Arial" panose="020B0604020202020204" pitchFamily="34" charset="0"/>
              </a:rPr>
              <a:t>and liquid solutions </a:t>
            </a:r>
            <a:r>
              <a:rPr kumimoji="0" lang="en-AU" altLang="en-US" sz="20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Arial" panose="020B0604020202020204" pitchFamily="34" charset="0"/>
              </a:rPr>
              <a:t>for </a:t>
            </a:r>
            <a:r>
              <a:rPr kumimoji="0" lang="en-AU" altLang="en-US" sz="20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Arial" panose="020B0604020202020204" pitchFamily="34" charset="0"/>
              </a:rPr>
              <a:t>thermodynamic </a:t>
            </a:r>
            <a:r>
              <a:rPr kumimoji="0" lang="en-AU" altLang="en-US" sz="20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Arial" panose="020B0604020202020204" pitchFamily="34" charset="0"/>
              </a:rPr>
              <a:t>modelling</a:t>
            </a:r>
            <a:endParaRPr kumimoji="0" lang="en-AU" altLang="en-US" sz="2000" b="1" i="1" u="none" strike="noStrike" kern="1200" cap="none" spc="0" normalizeH="0" baseline="0" noProof="0" dirty="0" smtClean="0">
              <a:ln>
                <a:noFill/>
              </a:ln>
              <a:solidFill>
                <a:srgbClr val="000066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Arial" panose="020B0604020202020204" pitchFamily="34" charset="0"/>
            </a:endParaRPr>
          </a:p>
          <a:p>
            <a:pPr marR="0" lvl="1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AU" altLang="en-US" sz="20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Arial" panose="020B0604020202020204" pitchFamily="34" charset="0"/>
              </a:rPr>
              <a:t>Applicable to multi-</a:t>
            </a:r>
          </a:p>
          <a:p>
            <a:pPr marL="457200" marR="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  <a:tabLst/>
              <a:defRPr/>
            </a:pPr>
            <a:r>
              <a:rPr kumimoji="0" lang="en-AU" altLang="en-US" sz="20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Arial" panose="020B0604020202020204" pitchFamily="34" charset="0"/>
              </a:rPr>
              <a:t>	component systems</a:t>
            </a:r>
          </a:p>
        </p:txBody>
      </p:sp>
      <p:pic>
        <p:nvPicPr>
          <p:cNvPr id="1229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0" y="1844824"/>
            <a:ext cx="5332639" cy="4608364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5" name="Rectangle 2"/>
          <p:cNvSpPr>
            <a:spLocks noChangeArrowheads="1"/>
          </p:cNvSpPr>
          <p:nvPr/>
        </p:nvSpPr>
        <p:spPr bwMode="auto">
          <a:xfrm>
            <a:off x="121182" y="1002265"/>
            <a:ext cx="6960239" cy="1107996"/>
          </a:xfrm>
          <a:prstGeom prst="rect">
            <a:avLst/>
          </a:pr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altLang="en-US" sz="2400" b="1" i="1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High Temperature </a:t>
            </a:r>
            <a:r>
              <a:rPr kumimoji="0" lang="en-AU" altLang="en-US" sz="2400" b="1" i="1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Equilibration</a:t>
            </a:r>
            <a:endParaRPr kumimoji="0" lang="en-AU" altLang="en-US" sz="2400" b="1" i="1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altLang="en-US" sz="2400" b="1" i="1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     &gt;&gt;&gt; Quenching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AU" altLang="en-US" sz="2400" b="1" i="1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        &gt;&gt;&gt; Electron Probe X-ray Microanalysis (EPMA)</a:t>
            </a:r>
          </a:p>
        </p:txBody>
      </p:sp>
    </p:spTree>
    <p:extLst>
      <p:ext uri="{BB962C8B-B14F-4D97-AF65-F5344CB8AC3E}">
        <p14:creationId xmlns:p14="http://schemas.microsoft.com/office/powerpoint/2010/main" val="2035789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ends">
  <a:themeElements>
    <a:clrScheme name="Blends 2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Blends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wrap="square">
        <a:spAutoFit/>
      </a:bodyPr>
      <a:lstStyle>
        <a:defPPr>
          <a:defRPr sz="1600" dirty="0">
            <a:solidFill>
              <a:srgbClr val="3333FF"/>
            </a:solidFill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63500" cap="flat" cmpd="sng" algn="ctr">
          <a:solidFill>
            <a:schemeClr val="hlink"/>
          </a:solidFill>
          <a:prstDash val="solid"/>
          <a:round/>
          <a:headEnd type="none" w="med" len="med"/>
          <a:tailEnd type="triangle" w="med" len="lg"/>
        </a:ln>
        <a:effectLst/>
      </a:spPr>
      <a:bodyPr vert="horz" wrap="none" lIns="0" tIns="0" rIns="0" bIns="0" numCol="1" anchor="t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AU" sz="3000" b="1" i="1" u="none" strike="noStrike" cap="none" normalizeH="0" baseline="0" smtClean="0">
            <a:ln>
              <a:noFill/>
            </a:ln>
            <a:solidFill>
              <a:srgbClr val="FF0000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Blend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2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3">
        <a:dk1>
          <a:srgbClr val="000000"/>
        </a:dk1>
        <a:lt1>
          <a:srgbClr val="FFFFFF"/>
        </a:lt1>
        <a:dk2>
          <a:srgbClr val="000000"/>
        </a:dk2>
        <a:lt2>
          <a:srgbClr val="5F5F5F"/>
        </a:lt2>
        <a:accent1>
          <a:srgbClr val="EAEAEA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737373"/>
        </a:accent6>
        <a:hlink>
          <a:srgbClr val="4D4D4D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4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7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Blends">
  <a:themeElements>
    <a:clrScheme name="Blends 2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Blends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chemeClr val="hlink"/>
          </a:solidFill>
          <a:prstDash val="solid"/>
          <a:round/>
          <a:headEnd type="none" w="med" len="med"/>
          <a:tailEnd type="triangle" w="med" len="lg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AU" sz="2400" b="1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chemeClr val="hlink"/>
          </a:solidFill>
          <a:prstDash val="solid"/>
          <a:round/>
          <a:headEnd type="none" w="med" len="med"/>
          <a:tailEnd type="triangle" w="med" len="lg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AU" sz="2400" b="1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Blend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2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3">
        <a:dk1>
          <a:srgbClr val="000000"/>
        </a:dk1>
        <a:lt1>
          <a:srgbClr val="FFFFFF"/>
        </a:lt1>
        <a:dk2>
          <a:srgbClr val="000000"/>
        </a:dk2>
        <a:lt2>
          <a:srgbClr val="5F5F5F"/>
        </a:lt2>
        <a:accent1>
          <a:srgbClr val="EAEAEA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737373"/>
        </a:accent6>
        <a:hlink>
          <a:srgbClr val="4D4D4D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4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7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Blends 2">
    <a:dk1>
      <a:srgbClr val="000000"/>
    </a:dk1>
    <a:lt1>
      <a:srgbClr val="FFFFFF"/>
    </a:lt1>
    <a:dk2>
      <a:srgbClr val="333399"/>
    </a:dk2>
    <a:lt2>
      <a:srgbClr val="1C1C1C"/>
    </a:lt2>
    <a:accent1>
      <a:srgbClr val="00E4A8"/>
    </a:accent1>
    <a:accent2>
      <a:srgbClr val="FFCF01"/>
    </a:accent2>
    <a:accent3>
      <a:srgbClr val="FFFFFF"/>
    </a:accent3>
    <a:accent4>
      <a:srgbClr val="000000"/>
    </a:accent4>
    <a:accent5>
      <a:srgbClr val="AAEFD1"/>
    </a:accent5>
    <a:accent6>
      <a:srgbClr val="E7BB01"/>
    </a:accent6>
    <a:hlink>
      <a:srgbClr val="FF0000"/>
    </a:hlink>
    <a:folHlink>
      <a:srgbClr val="3333CC"/>
    </a:folHlink>
  </a:clrScheme>
  <a:fontScheme name="Blends">
    <a:majorFont>
      <a:latin typeface="Times New Roman"/>
      <a:ea typeface=""/>
      <a:cs typeface=""/>
    </a:majorFont>
    <a:minorFont>
      <a:latin typeface="Times New Roman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 Designs\Blends.pot</Template>
  <TotalTime>18279</TotalTime>
  <Words>1930</Words>
  <Application>Microsoft Office PowerPoint</Application>
  <PresentationFormat>On-screen Show (4:3)</PresentationFormat>
  <Paragraphs>380</Paragraphs>
  <Slides>37</Slides>
  <Notes>9</Notes>
  <HiddenSlides>0</HiddenSlides>
  <MMClips>0</MMClips>
  <ScaleCrop>false</ScaleCrop>
  <HeadingPairs>
    <vt:vector size="8" baseType="variant">
      <vt:variant>
        <vt:lpstr>Fonts Used</vt:lpstr>
      </vt:variant>
      <vt:variant>
        <vt:i4>8</vt:i4>
      </vt:variant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37</vt:i4>
      </vt:variant>
    </vt:vector>
  </HeadingPairs>
  <TitlesOfParts>
    <vt:vector size="48" baseType="lpstr">
      <vt:lpstr>Arial</vt:lpstr>
      <vt:lpstr>Arial Narrow</vt:lpstr>
      <vt:lpstr>Calibri</vt:lpstr>
      <vt:lpstr>MS Mincho</vt:lpstr>
      <vt:lpstr>Symbol</vt:lpstr>
      <vt:lpstr>Tahoma</vt:lpstr>
      <vt:lpstr>Times New Roman</vt:lpstr>
      <vt:lpstr>Wingdings</vt:lpstr>
      <vt:lpstr>Blends</vt:lpstr>
      <vt:lpstr>1_Blends</vt:lpstr>
      <vt:lpstr>Equation</vt:lpstr>
      <vt:lpstr>PowerPoint Presentation</vt:lpstr>
      <vt:lpstr>PowerPoint Presentation</vt:lpstr>
      <vt:lpstr>Introduction  - The slag valorisation process</vt:lpstr>
      <vt:lpstr>PowerPoint Presentation</vt:lpstr>
      <vt:lpstr>PowerPoint Presentation</vt:lpstr>
      <vt:lpstr>● Thermodynamic modelling  - assess existing data and plan experiments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● Thermodynamic modelling  - assess existing data and plan experiments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University of Queensland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Calcium Ferrite Slags Investigation</dc:title>
  <dc:creator>nikolics</dc:creator>
  <cp:lastModifiedBy>Peter Hayes</cp:lastModifiedBy>
  <cp:revision>572</cp:revision>
  <cp:lastPrinted>2016-11-11T03:10:57Z</cp:lastPrinted>
  <dcterms:created xsi:type="dcterms:W3CDTF">2005-05-23T03:26:43Z</dcterms:created>
  <dcterms:modified xsi:type="dcterms:W3CDTF">2017-04-02T16:38:47Z</dcterms:modified>
</cp:coreProperties>
</file>