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0" r:id="rId3"/>
    <p:sldId id="279" r:id="rId4"/>
    <p:sldId id="275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9" r:id="rId13"/>
    <p:sldId id="287" r:id="rId14"/>
    <p:sldId id="288" r:id="rId15"/>
    <p:sldId id="290" r:id="rId16"/>
    <p:sldId id="291" r:id="rId17"/>
    <p:sldId id="292" r:id="rId18"/>
    <p:sldId id="293" r:id="rId19"/>
    <p:sldId id="294" r:id="rId20"/>
    <p:sldId id="259" r:id="rId21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DEFFCD"/>
    <a:srgbClr val="CCFF99"/>
    <a:srgbClr val="005093"/>
    <a:srgbClr val="000099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19" autoAdjust="0"/>
    <p:restoredTop sz="96829" autoAdjust="0"/>
  </p:normalViewPr>
  <p:slideViewPr>
    <p:cSldViewPr>
      <p:cViewPr varScale="1">
        <p:scale>
          <a:sx n="74" d="100"/>
          <a:sy n="74" d="100"/>
        </p:scale>
        <p:origin x="115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E8544-099F-469B-88A4-1FB4D9F57DC9}" type="datetimeFigureOut">
              <a:rPr lang="sl-SI" smtClean="0"/>
              <a:t>2.4.2017</a:t>
            </a:fld>
            <a:endParaRPr lang="sl-SI"/>
          </a:p>
        </p:txBody>
      </p:sp>
      <p:sp>
        <p:nvSpPr>
          <p:cNvPr id="4" name="Označba mesta noge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5" name="Označba mesta številke diapozitiva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B3A8C-664F-40E2-9795-52CDDBFC12C4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14526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glav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Ograda datuma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2DB49C-1FEE-4DD4-8614-2E4E3E02C477}" type="datetimeFigureOut">
              <a:rPr lang="en-GB" smtClean="0"/>
              <a:t>02/04/2017</a:t>
            </a:fld>
            <a:endParaRPr lang="en-GB"/>
          </a:p>
        </p:txBody>
      </p:sp>
      <p:sp>
        <p:nvSpPr>
          <p:cNvPr id="4" name="Ograd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Ograda opomb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GB"/>
          </a:p>
        </p:txBody>
      </p:sp>
      <p:sp>
        <p:nvSpPr>
          <p:cNvPr id="6" name="Ograda noge 5"/>
          <p:cNvSpPr>
            <a:spLocks noGrp="1"/>
          </p:cNvSpPr>
          <p:nvPr>
            <p:ph type="ftr" sz="quarter" idx="4"/>
          </p:nvPr>
        </p:nvSpPr>
        <p:spPr>
          <a:xfrm>
            <a:off x="0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Ograd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50443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ECFC36-F737-4591-B242-5AC3D7D3C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049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IJ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1" y="0"/>
            <a:ext cx="9141286" cy="3811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slov 1"/>
          <p:cNvSpPr>
            <a:spLocks noGrp="1"/>
          </p:cNvSpPr>
          <p:nvPr>
            <p:ph type="ctrTitle" hasCustomPrompt="1"/>
          </p:nvPr>
        </p:nvSpPr>
        <p:spPr>
          <a:xfrm>
            <a:off x="1331640" y="2174999"/>
            <a:ext cx="7126560" cy="1470025"/>
          </a:xfrm>
        </p:spPr>
        <p:txBody>
          <a:bodyPr>
            <a:noAutofit/>
          </a:bodyPr>
          <a:lstStyle>
            <a:lvl1pPr algn="l">
              <a:defRPr sz="4500" b="1" i="0" baseline="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Heading</a:t>
            </a:r>
            <a:endParaRPr lang="en-GB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 hasCustomPrompt="1"/>
          </p:nvPr>
        </p:nvSpPr>
        <p:spPr>
          <a:xfrm>
            <a:off x="1350263" y="4365104"/>
            <a:ext cx="6440760" cy="1080120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2700" b="1" baseline="0">
                <a:solidFill>
                  <a:schemeClr val="tx1"/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l-SI" dirty="0"/>
              <a:t>Subtitle</a:t>
            </a:r>
            <a:endParaRPr lang="en-GB" dirty="0"/>
          </a:p>
        </p:txBody>
      </p:sp>
      <p:sp>
        <p:nvSpPr>
          <p:cNvPr id="8" name="Ograda besedila 7"/>
          <p:cNvSpPr>
            <a:spLocks noGrp="1"/>
          </p:cNvSpPr>
          <p:nvPr>
            <p:ph type="body" sz="quarter" idx="13" hasCustomPrompt="1"/>
          </p:nvPr>
        </p:nvSpPr>
        <p:spPr>
          <a:xfrm>
            <a:off x="1331640" y="5877272"/>
            <a:ext cx="2375991" cy="288925"/>
          </a:xfrm>
        </p:spPr>
        <p:txBody>
          <a:bodyPr>
            <a:noAutofit/>
          </a:bodyPr>
          <a:lstStyle>
            <a:lvl1pPr marL="0" indent="0">
              <a:buNone/>
              <a:defRPr sz="1300" b="1" baseline="0">
                <a:solidFill>
                  <a:srgbClr val="646464"/>
                </a:solidFill>
                <a:latin typeface="Calibri" pitchFamily="34" charset="0"/>
              </a:defRPr>
            </a:lvl1pPr>
          </a:lstStyle>
          <a:p>
            <a:pPr lvl="0"/>
            <a:r>
              <a:rPr lang="sl-SI" dirty="0"/>
              <a:t>Name Surname</a:t>
            </a:r>
            <a:endParaRPr lang="en-GB" dirty="0"/>
          </a:p>
        </p:txBody>
      </p:sp>
      <p:sp>
        <p:nvSpPr>
          <p:cNvPr id="14" name="Ograda besedila 7"/>
          <p:cNvSpPr>
            <a:spLocks noGrp="1"/>
          </p:cNvSpPr>
          <p:nvPr>
            <p:ph type="body" sz="quarter" idx="14" hasCustomPrompt="1"/>
          </p:nvPr>
        </p:nvSpPr>
        <p:spPr>
          <a:xfrm>
            <a:off x="1331640" y="6309320"/>
            <a:ext cx="2375991" cy="288925"/>
          </a:xfrm>
        </p:spPr>
        <p:txBody>
          <a:bodyPr>
            <a:noAutofit/>
          </a:bodyPr>
          <a:lstStyle>
            <a:lvl1pPr marL="0" indent="0">
              <a:buNone/>
              <a:defRPr sz="1300" b="1" baseline="0">
                <a:solidFill>
                  <a:srgbClr val="646464"/>
                </a:solidFill>
                <a:latin typeface="Calibri" pitchFamily="34" charset="0"/>
              </a:defRPr>
            </a:lvl1pPr>
          </a:lstStyle>
          <a:p>
            <a:pPr lvl="0"/>
            <a:r>
              <a:rPr lang="sl-SI" dirty="0"/>
              <a:t>Location, 12.3.2014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3672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e Char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7444170" cy="96842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pPr>
              <a:lnSpc>
                <a:spcPts val="1700"/>
              </a:lnSpc>
            </a:pPr>
            <a:endParaRPr lang="sl-SI" sz="1100" b="0" dirty="0"/>
          </a:p>
          <a:p>
            <a:endParaRPr lang="sl-SI" sz="1100" b="0" dirty="0"/>
          </a:p>
          <a:p>
            <a:endParaRPr lang="sl-SI" sz="1100" b="0" dirty="0"/>
          </a:p>
        </p:txBody>
      </p:sp>
      <p:cxnSp>
        <p:nvCxnSpPr>
          <p:cNvPr id="8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  <p:sp>
        <p:nvSpPr>
          <p:cNvPr id="23" name="Footer Placeholder 2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4" name="Ograda vsebine 2"/>
          <p:cNvSpPr>
            <a:spLocks noGrp="1"/>
          </p:cNvSpPr>
          <p:nvPr>
            <p:ph idx="17" hasCustomPrompt="1"/>
          </p:nvPr>
        </p:nvSpPr>
        <p:spPr>
          <a:xfrm>
            <a:off x="1043608" y="4941168"/>
            <a:ext cx="6912768" cy="135758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>
              <a:lnSpc>
                <a:spcPts val="1700"/>
              </a:lnSpc>
            </a:pPr>
            <a:r>
              <a:rPr lang="sl-SI" sz="1100" b="0" dirty="0"/>
              <a:t>Text — Lorem ipsum dolor sit amet, conse adipiscing elit. Ut aliquet mauris arcu. Curabitur sollicitudin sagittis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commodo. Suspendisse pellentesque ligula vitae purus congue, non aliquam enim pulvinar. Donec vitae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vulputate enim. Donec consequat nec sapien id commodo. Suspendisse eu urna et felis tincidunt facilisis.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Maecenas lacinia neque mauris, sed feugiat lectus tincidunt sit amet.</a:t>
            </a:r>
          </a:p>
        </p:txBody>
      </p:sp>
    </p:spTree>
    <p:extLst>
      <p:ext uri="{BB962C8B-B14F-4D97-AF65-F5344CB8AC3E}">
        <p14:creationId xmlns:p14="http://schemas.microsoft.com/office/powerpoint/2010/main" val="908828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USA E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6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7444170" cy="96842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pPr>
              <a:lnSpc>
                <a:spcPts val="1700"/>
              </a:lnSpc>
            </a:pPr>
            <a:endParaRPr lang="sl-SI" sz="1100" b="0" dirty="0"/>
          </a:p>
          <a:p>
            <a:endParaRPr lang="sl-SI" sz="1100" b="0" dirty="0"/>
          </a:p>
          <a:p>
            <a:endParaRPr lang="sl-SI" sz="1100" b="0" dirty="0"/>
          </a:p>
        </p:txBody>
      </p:sp>
      <p:cxnSp>
        <p:nvCxnSpPr>
          <p:cNvPr id="7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18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Worl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6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7444170" cy="96842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pPr>
              <a:lnSpc>
                <a:spcPts val="1700"/>
              </a:lnSpc>
            </a:pPr>
            <a:endParaRPr lang="sl-SI" sz="1100" b="0" dirty="0"/>
          </a:p>
          <a:p>
            <a:endParaRPr lang="sl-SI" sz="1100" b="0" dirty="0"/>
          </a:p>
          <a:p>
            <a:endParaRPr lang="sl-SI" sz="1100" b="0" dirty="0"/>
          </a:p>
        </p:txBody>
      </p:sp>
      <p:cxnSp>
        <p:nvCxnSpPr>
          <p:cNvPr id="7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8475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P Europ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6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7444170" cy="96842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pPr>
              <a:lnSpc>
                <a:spcPts val="1700"/>
              </a:lnSpc>
            </a:pPr>
            <a:endParaRPr lang="sl-SI" sz="1100" b="0" dirty="0"/>
          </a:p>
          <a:p>
            <a:endParaRPr lang="sl-SI" sz="1100" b="0" dirty="0"/>
          </a:p>
          <a:p>
            <a:endParaRPr lang="sl-SI" sz="1100" b="0" dirty="0"/>
          </a:p>
        </p:txBody>
      </p:sp>
      <p:cxnSp>
        <p:nvCxnSpPr>
          <p:cNvPr id="7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876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AP S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6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7444170" cy="96842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pPr>
              <a:lnSpc>
                <a:spcPts val="1700"/>
              </a:lnSpc>
            </a:pPr>
            <a:endParaRPr lang="sl-SI" sz="1100" b="0" dirty="0"/>
          </a:p>
          <a:p>
            <a:endParaRPr lang="sl-SI" sz="1100" b="0" dirty="0"/>
          </a:p>
          <a:p>
            <a:endParaRPr lang="sl-SI" sz="1100" b="0" dirty="0"/>
          </a:p>
        </p:txBody>
      </p:sp>
      <p:cxnSp>
        <p:nvCxnSpPr>
          <p:cNvPr id="7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028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Ograda tabele 9"/>
          <p:cNvSpPr>
            <a:spLocks noGrp="1"/>
          </p:cNvSpPr>
          <p:nvPr>
            <p:ph type="tbl" sz="quarter" idx="14"/>
          </p:nvPr>
        </p:nvSpPr>
        <p:spPr>
          <a:xfrm>
            <a:off x="1331640" y="2132856"/>
            <a:ext cx="7344816" cy="3456384"/>
          </a:xfrm>
        </p:spPr>
        <p:txBody>
          <a:bodyPr/>
          <a:lstStyle>
            <a:lvl1pPr marL="0" indent="0">
              <a:buNone/>
              <a:defRPr>
                <a:solidFill>
                  <a:srgbClr val="005293"/>
                </a:solidFill>
              </a:defRPr>
            </a:lvl1pPr>
          </a:lstStyle>
          <a:p>
            <a:r>
              <a:rPr lang="sl-SI"/>
              <a:t>Kliknite ikono, če želite dodati tabelo</a:t>
            </a:r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  <p:sp>
        <p:nvSpPr>
          <p:cNvPr id="13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cxnSp>
        <p:nvCxnSpPr>
          <p:cNvPr id="14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8131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Ograda grafikona 6"/>
          <p:cNvSpPr>
            <a:spLocks noGrp="1"/>
          </p:cNvSpPr>
          <p:nvPr>
            <p:ph type="chart" sz="quarter" idx="15"/>
          </p:nvPr>
        </p:nvSpPr>
        <p:spPr>
          <a:xfrm>
            <a:off x="1331640" y="2204864"/>
            <a:ext cx="7272808" cy="3744416"/>
          </a:xfrm>
        </p:spPr>
        <p:txBody>
          <a:bodyPr/>
          <a:lstStyle>
            <a:lvl1pPr marL="0" indent="0">
              <a:buNone/>
              <a:defRPr>
                <a:solidFill>
                  <a:srgbClr val="005293"/>
                </a:solidFill>
              </a:defRPr>
            </a:lvl1pPr>
          </a:lstStyle>
          <a:p>
            <a:r>
              <a:rPr lang="sl-SI"/>
              <a:t>Kliknite ikono, če želite dodati grafikon</a:t>
            </a:r>
            <a:endParaRPr lang="en-GB" dirty="0"/>
          </a:p>
        </p:txBody>
      </p:sp>
      <p:sp>
        <p:nvSpPr>
          <p:cNvPr id="10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cxnSp>
        <p:nvCxnSpPr>
          <p:cNvPr id="13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05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u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grada no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cxnSp>
        <p:nvCxnSpPr>
          <p:cNvPr id="10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00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za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878955"/>
            <a:ext cx="7355160" cy="4209331"/>
          </a:xfrm>
        </p:spPr>
        <p:txBody>
          <a:bodyPr>
            <a:normAutofit/>
          </a:bodyPr>
          <a:lstStyle>
            <a:lvl1pPr marL="177800" indent="-177800" algn="l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005293"/>
                </a:solidFill>
                <a:latin typeface="Calibri" pitchFamily="34" charset="0"/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sl-SI" dirty="0"/>
              <a:t>Prva raven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0"/>
            <a:r>
              <a:rPr lang="sl-SI" dirty="0"/>
              <a:t>Ipsum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1"/>
            <a:r>
              <a:rPr lang="sl-SI" dirty="0"/>
              <a:t>Druga raven</a:t>
            </a:r>
          </a:p>
          <a:p>
            <a:pPr lvl="0"/>
            <a:r>
              <a:rPr lang="sl-SI" dirty="0"/>
              <a:t>test</a:t>
            </a:r>
          </a:p>
        </p:txBody>
      </p:sp>
      <p:cxnSp>
        <p:nvCxnSpPr>
          <p:cNvPr id="8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  <p:sp>
        <p:nvSpPr>
          <p:cNvPr id="23" name="Footer Placeholder 2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557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- Rav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cxnSp>
        <p:nvCxnSpPr>
          <p:cNvPr id="8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ooter Placeholder 2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1168101" y="1700808"/>
            <a:ext cx="7436347" cy="4464496"/>
          </a:xfrm>
        </p:spPr>
        <p:txBody>
          <a:bodyPr/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ct val="20000"/>
              </a:spcBef>
              <a:buFontTx/>
              <a:buNone/>
              <a:defRPr lang="sl-SI" sz="11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endParaRPr lang="sl-SI" sz="1100" b="1" baseline="0" dirty="0"/>
          </a:p>
          <a:p>
            <a:pPr>
              <a:lnSpc>
                <a:spcPts val="1700"/>
              </a:lnSpc>
            </a:pPr>
            <a:r>
              <a:rPr lang="sl-SI" sz="1100" b="0" dirty="0"/>
              <a:t>Text — Lorem ipsum dolor sit amet, conse adipiscing elit. Ut aliquet mauris arcu. Curabitur sollicitudin sagittis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commodo. Suspendisse pellentesque ligula vitae purus congue, non aliquam enim pulvinar. Donec vitae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vulputate enim. Donec consequat nec sapien id commodo. Suspendisse eu urna et felis tincidunt facilisis.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Maecenas lacinia neque mauris, sed feugiat lectus tincidunt sit amet.</a:t>
            </a:r>
          </a:p>
          <a:p>
            <a:endParaRPr lang="sl-SI" sz="1100" b="0" dirty="0"/>
          </a:p>
          <a:p>
            <a:pPr marL="0" algn="l" defTabSz="914400" rtl="0" eaLnBrk="1" latinLnBrk="0" hangingPunct="1">
              <a:lnSpc>
                <a:spcPts val="1700"/>
              </a:lnSpc>
            </a:pPr>
            <a:r>
              <a:rPr lang="sl-SI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Pellentesque habitant morbi tristique senectus et netus et malesuada fames ac turpis egestas. Nullam ac</a:t>
            </a:r>
          </a:p>
          <a:p>
            <a:pPr marL="0" algn="l" defTabSz="914400" rtl="0" eaLnBrk="1" latinLnBrk="0" hangingPunct="1">
              <a:lnSpc>
                <a:spcPts val="1700"/>
              </a:lnSpc>
            </a:pPr>
            <a:r>
              <a:rPr lang="sl-SI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commodo nulla. Nullam posuere odio ac ultrices fermentum. Sed eu ullamcorper nunc, placerat mollis dolor.</a:t>
            </a:r>
          </a:p>
          <a:p>
            <a:pPr marL="0" algn="l" defTabSz="914400" rtl="0" eaLnBrk="1" latinLnBrk="0" hangingPunct="1">
              <a:lnSpc>
                <a:spcPts val="1700"/>
              </a:lnSpc>
            </a:pPr>
            <a:r>
              <a:rPr lang="sl-SI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Proin molestie auctor arcu, ut pharetra nibh scelerisque ut.</a:t>
            </a:r>
          </a:p>
          <a:p>
            <a:endParaRPr lang="sl-SI" sz="1100" b="0" dirty="0"/>
          </a:p>
          <a:p>
            <a:endParaRPr lang="sl-SI" sz="1100" b="0" dirty="0"/>
          </a:p>
          <a:p>
            <a:r>
              <a:rPr lang="fr-FR" sz="1800" b="1" dirty="0">
                <a:solidFill>
                  <a:schemeClr val="tx2"/>
                </a:solidFill>
              </a:rPr>
              <a:t>“Sed </a:t>
            </a:r>
            <a:r>
              <a:rPr lang="fr-FR" sz="1800" b="1" dirty="0" err="1">
                <a:solidFill>
                  <a:schemeClr val="tx2"/>
                </a:solidFill>
              </a:rPr>
              <a:t>posuere</a:t>
            </a:r>
            <a:r>
              <a:rPr lang="fr-FR" sz="1800" b="1" dirty="0">
                <a:solidFill>
                  <a:schemeClr val="tx2"/>
                </a:solidFill>
              </a:rPr>
              <a:t> </a:t>
            </a:r>
            <a:r>
              <a:rPr lang="fr-FR" sz="1800" b="1" dirty="0" err="1">
                <a:solidFill>
                  <a:schemeClr val="tx2"/>
                </a:solidFill>
              </a:rPr>
              <a:t>consectetur</a:t>
            </a:r>
            <a:r>
              <a:rPr lang="fr-FR" sz="1800" b="1" dirty="0">
                <a:solidFill>
                  <a:schemeClr val="tx2"/>
                </a:solidFill>
              </a:rPr>
              <a:t> est </a:t>
            </a:r>
            <a:r>
              <a:rPr lang="fr-FR" sz="1800" b="1" dirty="0" err="1">
                <a:solidFill>
                  <a:schemeClr val="tx2"/>
                </a:solidFill>
              </a:rPr>
              <a:t>at</a:t>
            </a:r>
            <a:r>
              <a:rPr lang="fr-FR" sz="1800" b="1" dirty="0">
                <a:solidFill>
                  <a:schemeClr val="tx2"/>
                </a:solidFill>
              </a:rPr>
              <a:t> </a:t>
            </a:r>
            <a:r>
              <a:rPr lang="fr-FR" sz="1800" b="1" dirty="0" err="1">
                <a:solidFill>
                  <a:schemeClr val="tx2"/>
                </a:solidFill>
              </a:rPr>
              <a:t>lobortis</a:t>
            </a:r>
            <a:r>
              <a:rPr lang="fr-FR" sz="1800" b="1" dirty="0">
                <a:solidFill>
                  <a:schemeClr val="tx2"/>
                </a:solidFill>
              </a:rPr>
              <a:t>.”</a:t>
            </a:r>
            <a:endParaRPr lang="sl-SI" sz="1800" b="1" dirty="0">
              <a:solidFill>
                <a:schemeClr val="tx2"/>
              </a:solidFill>
            </a:endParaRPr>
          </a:p>
          <a:p>
            <a:r>
              <a:rPr lang="fr-FR" sz="1300" b="0" dirty="0" err="1"/>
              <a:t>Lorem</a:t>
            </a:r>
            <a:r>
              <a:rPr lang="fr-FR" sz="1300" b="0" dirty="0"/>
              <a:t> </a:t>
            </a:r>
            <a:r>
              <a:rPr lang="fr-FR" sz="1300" b="0" dirty="0" err="1"/>
              <a:t>Ipsum</a:t>
            </a:r>
            <a:endParaRPr lang="sl-SI" sz="1300" b="0" dirty="0"/>
          </a:p>
        </p:txBody>
      </p:sp>
    </p:spTree>
    <p:extLst>
      <p:ext uri="{BB962C8B-B14F-4D97-AF65-F5344CB8AC3E}">
        <p14:creationId xmlns:p14="http://schemas.microsoft.com/office/powerpoint/2010/main" val="1169936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in slik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3699754" cy="463026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endParaRPr lang="sl-SI" sz="1100" b="1" baseline="0" dirty="0"/>
          </a:p>
          <a:p>
            <a:pPr>
              <a:lnSpc>
                <a:spcPts val="1700"/>
              </a:lnSpc>
            </a:pPr>
            <a:r>
              <a:rPr lang="sl-SI" sz="1100" b="0" dirty="0"/>
              <a:t>Text — Lorem ipsum dolor sit amet, conse adipiscing elit. Ut aliquet mauris arcu. Curabitur sollicitudin sagittis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commodo. Suspendisse pellentesque ligula vitae purus congue, non aliquam enim pulvinar. Donec vitae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vulputate enim. Donec consequat nec sapien id commodo. Suspendisse eu urna et felis tincidunt facilisis.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Maecenas lacinia neque mauris, sed feugiat lectus tincidunt sit amet.</a:t>
            </a:r>
          </a:p>
          <a:p>
            <a:endParaRPr lang="sl-SI" sz="1100" b="0" dirty="0"/>
          </a:p>
          <a:p>
            <a:endParaRPr lang="sl-SI" sz="1100" b="0" dirty="0"/>
          </a:p>
          <a:p>
            <a:r>
              <a:rPr lang="fr-FR" sz="1800" b="1" dirty="0">
                <a:solidFill>
                  <a:schemeClr val="tx2"/>
                </a:solidFill>
              </a:rPr>
              <a:t>“Sed </a:t>
            </a:r>
            <a:r>
              <a:rPr lang="fr-FR" sz="1800" b="1" dirty="0" err="1">
                <a:solidFill>
                  <a:schemeClr val="tx2"/>
                </a:solidFill>
              </a:rPr>
              <a:t>posuere</a:t>
            </a:r>
            <a:r>
              <a:rPr lang="fr-FR" sz="1800" b="1" dirty="0">
                <a:solidFill>
                  <a:schemeClr val="tx2"/>
                </a:solidFill>
              </a:rPr>
              <a:t> </a:t>
            </a:r>
            <a:r>
              <a:rPr lang="fr-FR" sz="1800" b="1" dirty="0" err="1">
                <a:solidFill>
                  <a:schemeClr val="tx2"/>
                </a:solidFill>
              </a:rPr>
              <a:t>consectetur</a:t>
            </a:r>
            <a:r>
              <a:rPr lang="fr-FR" sz="1800" b="1" dirty="0">
                <a:solidFill>
                  <a:schemeClr val="tx2"/>
                </a:solidFill>
              </a:rPr>
              <a:t> est </a:t>
            </a:r>
            <a:r>
              <a:rPr lang="fr-FR" sz="1800" b="1" dirty="0" err="1">
                <a:solidFill>
                  <a:schemeClr val="tx2"/>
                </a:solidFill>
              </a:rPr>
              <a:t>at</a:t>
            </a:r>
            <a:r>
              <a:rPr lang="fr-FR" sz="1800" b="1" dirty="0">
                <a:solidFill>
                  <a:schemeClr val="tx2"/>
                </a:solidFill>
              </a:rPr>
              <a:t> </a:t>
            </a:r>
            <a:r>
              <a:rPr lang="fr-FR" sz="1800" b="1" dirty="0" err="1">
                <a:solidFill>
                  <a:schemeClr val="tx2"/>
                </a:solidFill>
              </a:rPr>
              <a:t>lobortis</a:t>
            </a:r>
            <a:r>
              <a:rPr lang="fr-FR" sz="1800" b="1" dirty="0">
                <a:solidFill>
                  <a:schemeClr val="tx2"/>
                </a:solidFill>
              </a:rPr>
              <a:t>.”</a:t>
            </a:r>
            <a:endParaRPr lang="sl-SI" sz="1800" b="1" dirty="0">
              <a:solidFill>
                <a:schemeClr val="tx2"/>
              </a:solidFill>
            </a:endParaRPr>
          </a:p>
          <a:p>
            <a:r>
              <a:rPr lang="fr-FR" sz="1300" b="0" dirty="0" err="1"/>
              <a:t>Lorem</a:t>
            </a:r>
            <a:r>
              <a:rPr lang="fr-FR" sz="1300" b="0" dirty="0"/>
              <a:t> </a:t>
            </a:r>
            <a:r>
              <a:rPr lang="fr-FR" sz="1300" b="0" dirty="0" err="1"/>
              <a:t>Ipsum</a:t>
            </a:r>
            <a:endParaRPr lang="sl-SI" sz="1300" b="0" dirty="0"/>
          </a:p>
        </p:txBody>
      </p:sp>
      <p:cxnSp>
        <p:nvCxnSpPr>
          <p:cNvPr id="8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  <p:sp>
        <p:nvSpPr>
          <p:cNvPr id="23" name="Footer Placeholder 2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220072" y="1700808"/>
            <a:ext cx="3528392" cy="4536504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03986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polovic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3699754" cy="463026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176213" indent="-176213" defTabSz="681038">
              <a:lnSpc>
                <a:spcPct val="100000"/>
              </a:lnSpc>
              <a:buClr>
                <a:schemeClr val="tx2"/>
              </a:buClr>
              <a:buFont typeface="Arial" pitchFamily="34" charset="0"/>
              <a:buChar char="•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endParaRPr lang="sl-SI" sz="1100" b="1" baseline="0" dirty="0"/>
          </a:p>
          <a:p>
            <a:pPr lvl="1">
              <a:lnSpc>
                <a:spcPts val="1700"/>
              </a:lnSpc>
            </a:pPr>
            <a:r>
              <a:rPr lang="sl-SI" sz="1100" b="0" dirty="0"/>
              <a:t>Text — Lorem ipsum dolor sit </a:t>
            </a:r>
          </a:p>
          <a:p>
            <a:pPr lvl="1">
              <a:lnSpc>
                <a:spcPts val="1700"/>
              </a:lnSpc>
            </a:pPr>
            <a:r>
              <a:rPr lang="sl-SI" sz="1100" b="0" dirty="0"/>
              <a:t>amet, conse adipiscing elit.</a:t>
            </a:r>
          </a:p>
          <a:p>
            <a:pPr lvl="1">
              <a:lnSpc>
                <a:spcPts val="1700"/>
              </a:lnSpc>
            </a:pPr>
            <a:r>
              <a:rPr lang="sl-SI" sz="1100" b="0" dirty="0"/>
              <a:t>Ut aliquet mauris arcu. </a:t>
            </a:r>
          </a:p>
          <a:p>
            <a:pPr lvl="1">
              <a:lnSpc>
                <a:spcPts val="1700"/>
              </a:lnSpc>
            </a:pPr>
            <a:r>
              <a:rPr lang="sl-SI" sz="1100" b="0" dirty="0"/>
              <a:t>Curabitur sollicitudin sagittis commodo. </a:t>
            </a:r>
          </a:p>
          <a:p>
            <a:pPr lvl="1">
              <a:lnSpc>
                <a:spcPts val="1700"/>
              </a:lnSpc>
            </a:pPr>
            <a:r>
              <a:rPr lang="sl-SI" sz="1100" b="0" dirty="0"/>
              <a:t>Suspendisse pellentesque l</a:t>
            </a:r>
          </a:p>
          <a:p>
            <a:pPr lvl="1">
              <a:lnSpc>
                <a:spcPts val="1700"/>
              </a:lnSpc>
            </a:pPr>
            <a:r>
              <a:rPr lang="sl-SI" sz="1100" b="0" dirty="0"/>
              <a:t>igula vitae purus congue, non aliquam enim pulvinar. </a:t>
            </a:r>
          </a:p>
          <a:p>
            <a:pPr>
              <a:lnSpc>
                <a:spcPts val="1700"/>
              </a:lnSpc>
            </a:pPr>
            <a:endParaRPr lang="sl-SI" sz="1100" b="0" dirty="0"/>
          </a:p>
          <a:p>
            <a:endParaRPr lang="sl-SI" sz="1100" b="0" dirty="0"/>
          </a:p>
          <a:p>
            <a:r>
              <a:rPr lang="fr-FR" sz="1800" b="1" dirty="0">
                <a:solidFill>
                  <a:schemeClr val="tx2"/>
                </a:solidFill>
              </a:rPr>
              <a:t>“Sed </a:t>
            </a:r>
            <a:r>
              <a:rPr lang="fr-FR" sz="1800" b="1" dirty="0" err="1">
                <a:solidFill>
                  <a:schemeClr val="tx2"/>
                </a:solidFill>
              </a:rPr>
              <a:t>posuere</a:t>
            </a:r>
            <a:r>
              <a:rPr lang="fr-FR" sz="1800" b="1" dirty="0">
                <a:solidFill>
                  <a:schemeClr val="tx2"/>
                </a:solidFill>
              </a:rPr>
              <a:t> </a:t>
            </a:r>
            <a:r>
              <a:rPr lang="fr-FR" sz="1800" b="1" dirty="0" err="1">
                <a:solidFill>
                  <a:schemeClr val="tx2"/>
                </a:solidFill>
              </a:rPr>
              <a:t>consectetur</a:t>
            </a:r>
            <a:r>
              <a:rPr lang="fr-FR" sz="1800" b="1" dirty="0">
                <a:solidFill>
                  <a:schemeClr val="tx2"/>
                </a:solidFill>
              </a:rPr>
              <a:t> est </a:t>
            </a:r>
            <a:r>
              <a:rPr lang="fr-FR" sz="1800" b="1" dirty="0" err="1">
                <a:solidFill>
                  <a:schemeClr val="tx2"/>
                </a:solidFill>
              </a:rPr>
              <a:t>at</a:t>
            </a:r>
            <a:r>
              <a:rPr lang="fr-FR" sz="1800" b="1" dirty="0">
                <a:solidFill>
                  <a:schemeClr val="tx2"/>
                </a:solidFill>
              </a:rPr>
              <a:t> </a:t>
            </a:r>
            <a:r>
              <a:rPr lang="fr-FR" sz="1800" b="1" dirty="0" err="1">
                <a:solidFill>
                  <a:schemeClr val="tx2"/>
                </a:solidFill>
              </a:rPr>
              <a:t>lobortis</a:t>
            </a:r>
            <a:r>
              <a:rPr lang="fr-FR" sz="1800" b="1" dirty="0">
                <a:solidFill>
                  <a:schemeClr val="tx2"/>
                </a:solidFill>
              </a:rPr>
              <a:t>.”</a:t>
            </a:r>
            <a:endParaRPr lang="sl-SI" sz="1800" b="1" dirty="0">
              <a:solidFill>
                <a:schemeClr val="tx2"/>
              </a:solidFill>
            </a:endParaRPr>
          </a:p>
          <a:p>
            <a:r>
              <a:rPr lang="fr-FR" sz="1300" b="0" dirty="0" err="1"/>
              <a:t>Lorem</a:t>
            </a:r>
            <a:r>
              <a:rPr lang="fr-FR" sz="1300" b="0" dirty="0"/>
              <a:t> </a:t>
            </a:r>
            <a:r>
              <a:rPr lang="fr-FR" sz="1300" b="0" dirty="0" err="1"/>
              <a:t>Ipsum</a:t>
            </a:r>
            <a:endParaRPr lang="sl-SI" sz="1300" b="0" dirty="0"/>
          </a:p>
        </p:txBody>
      </p:sp>
      <p:cxnSp>
        <p:nvCxnSpPr>
          <p:cNvPr id="8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  <p:sp>
        <p:nvSpPr>
          <p:cNvPr id="23" name="Footer Placeholder 2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748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kst in slik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3699754" cy="463026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endParaRPr lang="sl-SI" sz="1100" b="1" baseline="0" dirty="0"/>
          </a:p>
          <a:p>
            <a:pPr>
              <a:lnSpc>
                <a:spcPts val="1700"/>
              </a:lnSpc>
            </a:pPr>
            <a:r>
              <a:rPr lang="sl-SI" sz="1100" b="0" dirty="0"/>
              <a:t>Text — Lorem ipsum dolor sit amet, conse adipiscing elit. Ut aliquet mauris arcu. Curabitur sollicitudin sagittis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commodo. Suspendisse pellentesque ligula vitae purus congue, non aliquam enim pulvinar. Donec vitae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vulputate enim. Donec consequat nec sapien id commodo. Suspendisse eu urna et felis tincidunt facilisis.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Maecenas lacinia neque mauris, sed feugiat lectus tincidunt sit amet.</a:t>
            </a:r>
          </a:p>
          <a:p>
            <a:pPr>
              <a:lnSpc>
                <a:spcPts val="1700"/>
              </a:lnSpc>
            </a:pPr>
            <a:endParaRPr lang="sl-SI" sz="1100" b="0" dirty="0"/>
          </a:p>
          <a:p>
            <a:pPr>
              <a:lnSpc>
                <a:spcPts val="1700"/>
              </a:lnSpc>
            </a:pPr>
            <a:r>
              <a:rPr lang="sl-SI" sz="1100" b="0" dirty="0"/>
              <a:t>Suspendisse eu urna et felis tincidunt facilisis.</a:t>
            </a:r>
          </a:p>
          <a:p>
            <a:pPr>
              <a:lnSpc>
                <a:spcPts val="1700"/>
              </a:lnSpc>
            </a:pPr>
            <a:r>
              <a:rPr lang="sl-SI" sz="1100" b="0" dirty="0"/>
              <a:t>Maecenas lacinia neque mauris, sed feugiat lectus tincidunt sit amet.</a:t>
            </a:r>
          </a:p>
          <a:p>
            <a:pPr>
              <a:lnSpc>
                <a:spcPts val="1700"/>
              </a:lnSpc>
            </a:pPr>
            <a:endParaRPr lang="sl-SI" sz="1100" b="0" dirty="0"/>
          </a:p>
          <a:p>
            <a:endParaRPr lang="sl-SI" sz="1100" b="0" dirty="0"/>
          </a:p>
          <a:p>
            <a:endParaRPr lang="sl-SI" sz="1100" b="0" dirty="0"/>
          </a:p>
        </p:txBody>
      </p:sp>
      <p:cxnSp>
        <p:nvCxnSpPr>
          <p:cNvPr id="8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  <p:sp>
        <p:nvSpPr>
          <p:cNvPr id="23" name="Footer Placeholder 2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220072" y="1700808"/>
            <a:ext cx="3528392" cy="4536504"/>
          </a:xfrm>
        </p:spPr>
        <p:txBody>
          <a:bodyPr/>
          <a:lstStyle/>
          <a:p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07249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56" y="0"/>
            <a:ext cx="91254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grada vsebine 9"/>
          <p:cNvSpPr>
            <a:spLocks noGrp="1"/>
          </p:cNvSpPr>
          <p:nvPr>
            <p:ph sz="quarter" idx="15" hasCustomPrompt="1"/>
          </p:nvPr>
        </p:nvSpPr>
        <p:spPr>
          <a:xfrm>
            <a:off x="5148064" y="5517232"/>
            <a:ext cx="3816424" cy="791815"/>
          </a:xfr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sz="25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“Sed </a:t>
            </a:r>
            <a:r>
              <a:rPr lang="fr-FR" dirty="0" err="1"/>
              <a:t>posuere</a:t>
            </a:r>
            <a:r>
              <a:rPr lang="fr-FR" dirty="0"/>
              <a:t> </a:t>
            </a:r>
            <a:r>
              <a:rPr lang="fr-FR" dirty="0" err="1"/>
              <a:t>consectetur</a:t>
            </a:r>
            <a:endParaRPr lang="fr-FR" dirty="0"/>
          </a:p>
          <a:p>
            <a:pPr lvl="0"/>
            <a:r>
              <a:rPr lang="fr-FR" dirty="0"/>
              <a:t>est </a:t>
            </a:r>
            <a:r>
              <a:rPr lang="fr-FR" dirty="0" err="1"/>
              <a:t>at</a:t>
            </a:r>
            <a:r>
              <a:rPr lang="fr-FR" dirty="0"/>
              <a:t> </a:t>
            </a:r>
            <a:r>
              <a:rPr lang="fr-FR" dirty="0" err="1"/>
              <a:t>lobortis</a:t>
            </a:r>
            <a:r>
              <a:rPr lang="fr-FR" dirty="0"/>
              <a:t>.”</a:t>
            </a:r>
            <a:endParaRPr lang="sl-SI" dirty="0"/>
          </a:p>
        </p:txBody>
      </p:sp>
      <p:sp>
        <p:nvSpPr>
          <p:cNvPr id="9" name="Ograda vsebine 13"/>
          <p:cNvSpPr>
            <a:spLocks noGrp="1"/>
          </p:cNvSpPr>
          <p:nvPr>
            <p:ph sz="quarter" idx="16" hasCustomPrompt="1"/>
          </p:nvPr>
        </p:nvSpPr>
        <p:spPr>
          <a:xfrm>
            <a:off x="5148064" y="6237312"/>
            <a:ext cx="3816424" cy="432048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sl-SI" dirty="0"/>
              <a:t>Anton Chernykh</a:t>
            </a:r>
            <a:endParaRPr lang="en-GB" dirty="0"/>
          </a:p>
        </p:txBody>
      </p:sp>
      <p:pic>
        <p:nvPicPr>
          <p:cNvPr id="3075" name="Picture 3" descr="C:\Users\Teo\Documents\SIJ\slike\SIJ_logo_be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49080"/>
            <a:ext cx="1080120" cy="78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387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7444170" cy="968424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Lorem ipsum</a:t>
            </a:r>
          </a:p>
          <a:p>
            <a:r>
              <a:rPr lang="sl-SI" sz="1300" b="1" dirty="0">
                <a:solidFill>
                  <a:schemeClr val="tx2"/>
                </a:solidFill>
              </a:rPr>
              <a:t>H3. Lorem ipsum</a:t>
            </a:r>
          </a:p>
          <a:p>
            <a:pPr>
              <a:lnSpc>
                <a:spcPts val="1800"/>
              </a:lnSpc>
            </a:pPr>
            <a:r>
              <a:rPr lang="sl-SI" sz="1100" b="1" dirty="0"/>
              <a:t>H4.</a:t>
            </a:r>
            <a:r>
              <a:rPr lang="sl-SI" sz="1100" b="1" baseline="0" dirty="0"/>
              <a:t> Lorem ipsum</a:t>
            </a:r>
          </a:p>
          <a:p>
            <a:pPr>
              <a:lnSpc>
                <a:spcPts val="1700"/>
              </a:lnSpc>
            </a:pPr>
            <a:endParaRPr lang="sl-SI" sz="1100" b="0" dirty="0"/>
          </a:p>
          <a:p>
            <a:endParaRPr lang="sl-SI" sz="1100" b="0" dirty="0"/>
          </a:p>
          <a:p>
            <a:endParaRPr lang="sl-SI" sz="1100" b="0" dirty="0"/>
          </a:p>
        </p:txBody>
      </p:sp>
      <p:cxnSp>
        <p:nvCxnSpPr>
          <p:cNvPr id="8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  <p:sp>
        <p:nvSpPr>
          <p:cNvPr id="23" name="Footer Placeholder 2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8743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t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802104" y="1124744"/>
            <a:ext cx="7845659" cy="432048"/>
          </a:xfrm>
        </p:spPr>
        <p:txBody>
          <a:bodyPr>
            <a:noAutofit/>
          </a:bodyPr>
          <a:lstStyle>
            <a:lvl1pPr algn="l">
              <a:defRPr sz="1800" b="1" baseline="0">
                <a:solidFill>
                  <a:srgbClr val="005293"/>
                </a:solidFill>
                <a:latin typeface="Calibri" pitchFamily="34" charset="0"/>
              </a:defRPr>
            </a:lvl1pPr>
          </a:lstStyle>
          <a:p>
            <a:r>
              <a:rPr lang="sl-SI" dirty="0"/>
              <a:t>H1. KAZALO</a:t>
            </a:r>
            <a:endParaRPr lang="en-GB" dirty="0"/>
          </a:p>
        </p:txBody>
      </p:sp>
      <p:sp>
        <p:nvSpPr>
          <p:cNvPr id="3" name="Ograda vsebine 2"/>
          <p:cNvSpPr>
            <a:spLocks noGrp="1"/>
          </p:cNvSpPr>
          <p:nvPr>
            <p:ph idx="1" hasCustomPrompt="1"/>
          </p:nvPr>
        </p:nvSpPr>
        <p:spPr>
          <a:xfrm>
            <a:off x="1160278" y="1668488"/>
            <a:ext cx="7444170" cy="392360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buClrTx/>
              <a:buFontTx/>
              <a:buNone/>
              <a:defRPr lang="sl-SI" sz="1800" b="0" kern="1200" smtClean="0">
                <a:solidFill>
                  <a:schemeClr val="tx1"/>
                </a:solidFill>
              </a:defRPr>
            </a:lvl1pPr>
            <a:lvl2pPr marL="534988" indent="-173038" defTabSz="681038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2pPr>
            <a:lvl3pPr marL="898525" indent="-180975" defTabSz="984250">
              <a:lnSpc>
                <a:spcPct val="100000"/>
              </a:lnSpc>
              <a:buClrTx/>
              <a:buFont typeface="+mj-lt"/>
              <a:buAutoNum type="arabicPeriod"/>
              <a:defRPr sz="1300" b="1" i="0" baseline="0">
                <a:solidFill>
                  <a:srgbClr val="646464"/>
                </a:solidFill>
                <a:latin typeface="Calibri" pitchFamily="34" charset="0"/>
              </a:defRPr>
            </a:lvl3pPr>
            <a:lvl4pPr marL="1255713" indent="-179388">
              <a:buFont typeface="+mj-lt"/>
              <a:buAutoNum type="arabicPeriod"/>
              <a:defRPr sz="1300" b="1"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r>
              <a:rPr lang="sl-SI" sz="1800" b="1" dirty="0">
                <a:solidFill>
                  <a:schemeClr val="tx2"/>
                </a:solidFill>
              </a:rPr>
              <a:t>H2. Shareholders</a:t>
            </a:r>
            <a:endParaRPr lang="sl-SI" sz="1100" b="0" dirty="0"/>
          </a:p>
          <a:p>
            <a:endParaRPr lang="sl-SI" sz="1100" b="0" dirty="0"/>
          </a:p>
          <a:p>
            <a:endParaRPr lang="sl-SI" sz="1100" b="0" dirty="0"/>
          </a:p>
        </p:txBody>
      </p:sp>
      <p:cxnSp>
        <p:nvCxnSpPr>
          <p:cNvPr id="8" name="Raven povezovalnik 7"/>
          <p:cNvCxnSpPr/>
          <p:nvPr userDrawn="1"/>
        </p:nvCxnSpPr>
        <p:spPr>
          <a:xfrm>
            <a:off x="899592" y="1097689"/>
            <a:ext cx="8244408" cy="0"/>
          </a:xfrm>
          <a:prstGeom prst="line">
            <a:avLst/>
          </a:prstGeom>
          <a:ln w="25400">
            <a:solidFill>
              <a:srgbClr val="005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en povezovalnik 11"/>
          <p:cNvCxnSpPr/>
          <p:nvPr userDrawn="1"/>
        </p:nvCxnSpPr>
        <p:spPr>
          <a:xfrm>
            <a:off x="899592" y="1547635"/>
            <a:ext cx="824440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70" y="432990"/>
            <a:ext cx="558662" cy="403721"/>
          </a:xfrm>
          <a:prstGeom prst="rect">
            <a:avLst/>
          </a:prstGeom>
        </p:spPr>
      </p:pic>
      <p:sp>
        <p:nvSpPr>
          <p:cNvPr id="23" name="Footer Placeholder 2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CA50675-9B37-407F-AB5B-3F86C649EE8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962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grada naslova 1"/>
          <p:cNvSpPr>
            <a:spLocks noGrp="1"/>
          </p:cNvSpPr>
          <p:nvPr>
            <p:ph type="title"/>
          </p:nvPr>
        </p:nvSpPr>
        <p:spPr>
          <a:xfrm>
            <a:off x="803644" y="1107885"/>
            <a:ext cx="7787208" cy="4499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 dirty="0"/>
              <a:t>H1 Naslov</a:t>
            </a:r>
            <a:endParaRPr lang="en-GB" dirty="0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1168101" y="1883965"/>
            <a:ext cx="7518699" cy="428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 dirty="0"/>
              <a:t>Uredite sloge besedila matrice</a:t>
            </a:r>
          </a:p>
          <a:p>
            <a:pPr lvl="1"/>
            <a:r>
              <a:rPr lang="sl-SI" dirty="0"/>
              <a:t>Druga raven</a:t>
            </a:r>
          </a:p>
          <a:p>
            <a:pPr lvl="2"/>
            <a:r>
              <a:rPr lang="sl-SI" dirty="0"/>
              <a:t>Tretja raven</a:t>
            </a:r>
          </a:p>
          <a:p>
            <a:pPr lvl="3"/>
            <a:r>
              <a:rPr lang="sl-SI" dirty="0"/>
              <a:t>Četrta raven</a:t>
            </a:r>
          </a:p>
          <a:p>
            <a:pPr lvl="4"/>
            <a:r>
              <a:rPr lang="sl-SI" dirty="0"/>
              <a:t>Peta raven</a:t>
            </a:r>
            <a:endParaRPr lang="en-GB" dirty="0"/>
          </a:p>
        </p:txBody>
      </p:sp>
      <p:sp>
        <p:nvSpPr>
          <p:cNvPr id="5" name="Ograda noge 4"/>
          <p:cNvSpPr>
            <a:spLocks noGrp="1"/>
          </p:cNvSpPr>
          <p:nvPr>
            <p:ph type="ftr" sz="quarter" idx="3"/>
          </p:nvPr>
        </p:nvSpPr>
        <p:spPr>
          <a:xfrm>
            <a:off x="3419872" y="6562346"/>
            <a:ext cx="5647910" cy="1689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Ograda številke diapozitiva 5"/>
          <p:cNvSpPr>
            <a:spLocks noGrp="1"/>
          </p:cNvSpPr>
          <p:nvPr>
            <p:ph type="sldNum" sz="quarter" idx="4"/>
          </p:nvPr>
        </p:nvSpPr>
        <p:spPr>
          <a:xfrm>
            <a:off x="8604448" y="6356351"/>
            <a:ext cx="442392" cy="1689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/>
                </a:solidFill>
              </a:defRPr>
            </a:lvl1pPr>
          </a:lstStyle>
          <a:p>
            <a:fld id="{3CA50675-9B37-407F-AB5B-3F86C649EE8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3990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6" r:id="rId3"/>
    <p:sldLayoutId id="2147483677" r:id="rId4"/>
    <p:sldLayoutId id="2147483678" r:id="rId5"/>
    <p:sldLayoutId id="2147483679" r:id="rId6"/>
    <p:sldLayoutId id="2147483651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70" r:id="rId15"/>
    <p:sldLayoutId id="2147483671" r:id="rId16"/>
    <p:sldLayoutId id="2147483669" r:id="rId17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1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spcBef>
          <a:spcPct val="20000"/>
        </a:spcBef>
        <a:buFont typeface="+mj-lt"/>
        <a:buAutoNum type="arabicPeriod"/>
        <a:defRPr sz="1300" b="1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541338" indent="-182563" algn="l" defTabSz="914400" rtl="0" eaLnBrk="1" latinLnBrk="0" hangingPunct="1">
        <a:spcBef>
          <a:spcPct val="20000"/>
        </a:spcBef>
        <a:buFont typeface="+mj-lt"/>
        <a:buAutoNum type="arabicPeriod"/>
        <a:tabLst/>
        <a:defRPr sz="13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98525" indent="-182563" algn="l" defTabSz="914400" rtl="0" eaLnBrk="1" latinLnBrk="0" hangingPunct="1">
        <a:spcBef>
          <a:spcPct val="20000"/>
        </a:spcBef>
        <a:buFont typeface="+mj-lt"/>
        <a:buAutoNum type="arabicPeriod"/>
        <a:defRPr sz="13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82563" algn="l" defTabSz="914400" rtl="0" eaLnBrk="1" latinLnBrk="0" hangingPunct="1">
        <a:spcBef>
          <a:spcPct val="20000"/>
        </a:spcBef>
        <a:buFont typeface="+mj-lt"/>
        <a:buAutoNum type="arabicPeriod"/>
        <a:defRPr sz="13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16075" indent="-184150" algn="l" defTabSz="914400" rtl="0" eaLnBrk="1" latinLnBrk="0" hangingPunct="1">
        <a:spcBef>
          <a:spcPct val="20000"/>
        </a:spcBef>
        <a:buFont typeface="+mj-lt"/>
        <a:buAutoNum type="arabicPeriod"/>
        <a:defRPr sz="13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hyperlink" Target="mailto:mojca.loncnar@acroni.si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174999"/>
            <a:ext cx="8280920" cy="1470025"/>
          </a:xfrm>
        </p:spPr>
        <p:txBody>
          <a:bodyPr/>
          <a:lstStyle/>
          <a:p>
            <a:r>
              <a:rPr lang="sl-SI" sz="3600" dirty="0" err="1"/>
              <a:t>Leaching</a:t>
            </a:r>
            <a:r>
              <a:rPr lang="sl-SI" sz="3600" dirty="0"/>
              <a:t> </a:t>
            </a:r>
            <a:r>
              <a:rPr lang="sl-SI" sz="3600" dirty="0" err="1"/>
              <a:t>and</a:t>
            </a:r>
            <a:r>
              <a:rPr lang="sl-SI" sz="3600" dirty="0"/>
              <a:t> </a:t>
            </a:r>
            <a:r>
              <a:rPr lang="sl-SI" sz="3600" dirty="0" err="1"/>
              <a:t>geochemical</a:t>
            </a:r>
            <a:r>
              <a:rPr lang="sl-SI" sz="3600" dirty="0"/>
              <a:t> modelling </a:t>
            </a:r>
            <a:r>
              <a:rPr lang="sl-SI" sz="3600" dirty="0" err="1"/>
              <a:t>of</a:t>
            </a:r>
            <a:r>
              <a:rPr lang="sl-SI" sz="3600" dirty="0"/>
              <a:t> a </a:t>
            </a:r>
            <a:r>
              <a:rPr lang="sl-SI" sz="3600" dirty="0" err="1"/>
              <a:t>metallurgical</a:t>
            </a:r>
            <a:r>
              <a:rPr lang="sl-SI" sz="3600" dirty="0"/>
              <a:t> </a:t>
            </a:r>
            <a:r>
              <a:rPr lang="sl-SI" sz="3600" dirty="0" err="1"/>
              <a:t>slag</a:t>
            </a:r>
            <a:r>
              <a:rPr lang="sl-SI" sz="3600" dirty="0"/>
              <a:t> </a:t>
            </a:r>
            <a:r>
              <a:rPr lang="sl-SI" sz="3600" dirty="0" err="1"/>
              <a:t>heap</a:t>
            </a:r>
            <a:r>
              <a:rPr lang="sl-SI" sz="3600" dirty="0"/>
              <a:t> </a:t>
            </a:r>
          </a:p>
        </p:txBody>
      </p:sp>
      <p:sp>
        <p:nvSpPr>
          <p:cNvPr id="6" name="Podnaslov 5"/>
          <p:cNvSpPr>
            <a:spLocks noGrp="1"/>
          </p:cNvSpPr>
          <p:nvPr>
            <p:ph type="subTitle" idx="1"/>
          </p:nvPr>
        </p:nvSpPr>
        <p:spPr>
          <a:xfrm>
            <a:off x="179513" y="3933056"/>
            <a:ext cx="8964487" cy="2482900"/>
          </a:xfrm>
        </p:spPr>
        <p:txBody>
          <a:bodyPr>
            <a:normAutofit/>
          </a:bodyPr>
          <a:lstStyle/>
          <a:p>
            <a:r>
              <a:rPr lang="en-GB" sz="2400" dirty="0" err="1"/>
              <a:t>Dr.</a:t>
            </a:r>
            <a:r>
              <a:rPr lang="en-GB" sz="2400" dirty="0"/>
              <a:t> Mojca Loncnar </a:t>
            </a:r>
          </a:p>
          <a:p>
            <a:r>
              <a:rPr lang="en-GB" sz="2400" b="0" i="1" dirty="0">
                <a:latin typeface="+mn-lt"/>
              </a:rPr>
              <a:t>(</a:t>
            </a:r>
            <a:r>
              <a:rPr lang="en-GB" sz="2400" b="0" i="1" dirty="0">
                <a:latin typeface="+mn-lt"/>
                <a:hlinkClick r:id="rId2"/>
              </a:rPr>
              <a:t>mojca.loncnar</a:t>
            </a:r>
            <a:r>
              <a:rPr lang="en-GB" sz="2400" b="0" i="1" dirty="0">
                <a:latin typeface="+mn-lt"/>
                <a:cs typeface="Arial" panose="020B0604020202020204" pitchFamily="34" charset="0"/>
                <a:hlinkClick r:id="rId2"/>
              </a:rPr>
              <a:t>@acroni.si</a:t>
            </a:r>
            <a:r>
              <a:rPr lang="en-GB" sz="2400" b="0" i="1" dirty="0">
                <a:latin typeface="+mn-lt"/>
                <a:cs typeface="Arial" panose="020B0604020202020204" pitchFamily="34" charset="0"/>
              </a:rPr>
              <a:t>)</a:t>
            </a:r>
          </a:p>
          <a:p>
            <a:r>
              <a:rPr lang="en-GB" sz="1600" dirty="0" err="1">
                <a:latin typeface="+mn-lt"/>
                <a:cs typeface="Arial" panose="020B0604020202020204" pitchFamily="34" charset="0"/>
              </a:rPr>
              <a:t>Dr.</a:t>
            </a:r>
            <a:r>
              <a:rPr lang="en-GB" sz="1600" dirty="0">
                <a:latin typeface="+mn-lt"/>
                <a:cs typeface="Arial" panose="020B0604020202020204" pitchFamily="34" charset="0"/>
              </a:rPr>
              <a:t> Hans A. van der Sloot</a:t>
            </a:r>
            <a:r>
              <a:rPr lang="en-GB" sz="1600" b="0" dirty="0">
                <a:latin typeface="+mn-lt"/>
                <a:cs typeface="Arial" panose="020B0604020202020204" pitchFamily="34" charset="0"/>
              </a:rPr>
              <a:t>, Hans van der Sloot Consultancy, The Netherlands</a:t>
            </a:r>
          </a:p>
          <a:p>
            <a:r>
              <a:rPr lang="en-GB" sz="1600" dirty="0">
                <a:latin typeface="+mn-lt"/>
                <a:cs typeface="Arial" panose="020B0604020202020204" pitchFamily="34" charset="0"/>
              </a:rPr>
              <a:t>Assist. </a:t>
            </a:r>
            <a:r>
              <a:rPr lang="en-GB" sz="1600" dirty="0" err="1">
                <a:latin typeface="+mn-lt"/>
                <a:cs typeface="Arial" panose="020B0604020202020204" pitchFamily="34" charset="0"/>
              </a:rPr>
              <a:t>Prof.</a:t>
            </a:r>
            <a:r>
              <a:rPr lang="en-GB" sz="1600" dirty="0">
                <a:latin typeface="+mn-lt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+mn-lt"/>
                <a:cs typeface="Arial" panose="020B0604020202020204" pitchFamily="34" charset="0"/>
              </a:rPr>
              <a:t>Dr.</a:t>
            </a:r>
            <a:r>
              <a:rPr lang="en-GB" sz="1600" dirty="0">
                <a:latin typeface="+mn-lt"/>
                <a:cs typeface="Arial" panose="020B0604020202020204" pitchFamily="34" charset="0"/>
              </a:rPr>
              <a:t> Marija Zupančič</a:t>
            </a:r>
            <a:r>
              <a:rPr lang="en-GB" sz="1600" b="0" dirty="0">
                <a:latin typeface="+mn-lt"/>
                <a:cs typeface="Arial" panose="020B0604020202020204" pitchFamily="34" charset="0"/>
              </a:rPr>
              <a:t>, Faculty of Chemistry and Chemical Technology, University of Ljubljana, Slovenia</a:t>
            </a:r>
          </a:p>
          <a:p>
            <a:r>
              <a:rPr lang="en-GB" sz="1600" dirty="0">
                <a:latin typeface="+mn-lt"/>
                <a:cs typeface="Arial" panose="020B0604020202020204" pitchFamily="34" charset="0"/>
              </a:rPr>
              <a:t>Assist. </a:t>
            </a:r>
            <a:r>
              <a:rPr lang="en-GB" sz="1600" dirty="0" err="1">
                <a:latin typeface="+mn-lt"/>
                <a:cs typeface="Arial" panose="020B0604020202020204" pitchFamily="34" charset="0"/>
              </a:rPr>
              <a:t>Prof.</a:t>
            </a:r>
            <a:r>
              <a:rPr lang="en-GB" sz="1600" dirty="0">
                <a:latin typeface="+mn-lt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+mn-lt"/>
                <a:cs typeface="Arial" panose="020B0604020202020204" pitchFamily="34" charset="0"/>
              </a:rPr>
              <a:t>Dr.</a:t>
            </a:r>
            <a:r>
              <a:rPr lang="en-GB" sz="1600" dirty="0">
                <a:latin typeface="+mn-lt"/>
                <a:cs typeface="Arial" panose="020B0604020202020204" pitchFamily="34" charset="0"/>
              </a:rPr>
              <a:t> Ana </a:t>
            </a:r>
            <a:r>
              <a:rPr lang="en-GB" sz="1600" dirty="0" err="1">
                <a:latin typeface="+mn-lt"/>
                <a:cs typeface="Arial" panose="020B0604020202020204" pitchFamily="34" charset="0"/>
              </a:rPr>
              <a:t>Mladenovič</a:t>
            </a:r>
            <a:r>
              <a:rPr lang="en-GB" sz="1600" b="0" dirty="0">
                <a:latin typeface="+mn-lt"/>
                <a:cs typeface="Arial" panose="020B0604020202020204" pitchFamily="34" charset="0"/>
              </a:rPr>
              <a:t>, Slovenian National Building and Civil Engineering Institute, Slovenia</a:t>
            </a:r>
          </a:p>
          <a:p>
            <a:endParaRPr lang="en-GB" sz="2400" b="0" i="1" dirty="0">
              <a:latin typeface="+mn-lt"/>
            </a:endParaRPr>
          </a:p>
        </p:txBody>
      </p:sp>
      <p:sp>
        <p:nvSpPr>
          <p:cNvPr id="9" name="Označba mesta besedila 8"/>
          <p:cNvSpPr>
            <a:spLocks noGrp="1"/>
          </p:cNvSpPr>
          <p:nvPr>
            <p:ph type="body" sz="quarter" idx="14"/>
          </p:nvPr>
        </p:nvSpPr>
        <p:spPr>
          <a:xfrm>
            <a:off x="8172400" y="6577781"/>
            <a:ext cx="1080120" cy="288925"/>
          </a:xfrm>
        </p:spPr>
        <p:txBody>
          <a:bodyPr/>
          <a:lstStyle/>
          <a:p>
            <a:r>
              <a:rPr lang="sl-SI" dirty="0">
                <a:solidFill>
                  <a:schemeClr val="tx2"/>
                </a:solidFill>
              </a:rPr>
              <a:t>03/04/2017</a:t>
            </a:r>
          </a:p>
        </p:txBody>
      </p:sp>
      <p:sp>
        <p:nvSpPr>
          <p:cNvPr id="12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 rotWithShape="1">
          <a:blip r:embed="rId3"/>
          <a:srcRect l="65661" t="9746" r="11912" b="73199"/>
          <a:stretch/>
        </p:blipFill>
        <p:spPr>
          <a:xfrm>
            <a:off x="611560" y="548680"/>
            <a:ext cx="271543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94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One-stage batch test (CEN 12457)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3" y="1632730"/>
            <a:ext cx="7355160" cy="4209331"/>
          </a:xfrm>
        </p:spPr>
        <p:txBody>
          <a:bodyPr/>
          <a:lstStyle/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018" y="1672760"/>
            <a:ext cx="8313982" cy="5004959"/>
          </a:xfrm>
          <a:prstGeom prst="rect">
            <a:avLst/>
          </a:prstGeom>
        </p:spPr>
      </p:pic>
      <p:sp>
        <p:nvSpPr>
          <p:cNvPr id="22" name="TextBox 4"/>
          <p:cNvSpPr txBox="1"/>
          <p:nvPr/>
        </p:nvSpPr>
        <p:spPr>
          <a:xfrm>
            <a:off x="14435" y="3237741"/>
            <a:ext cx="957165" cy="224676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600" b="1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Legend:</a:t>
            </a:r>
          </a:p>
          <a:p>
            <a:endParaRPr lang="sl-SI" sz="1200" dirty="0">
              <a:solidFill>
                <a:srgbClr val="005293"/>
              </a:solidFill>
              <a:latin typeface="Calibri" pitchFamily="34" charset="0"/>
              <a:ea typeface="+mj-ea"/>
              <a:cs typeface="+mj-cs"/>
            </a:endParaRPr>
          </a:p>
          <a:p>
            <a:r>
              <a:rPr lang="sl-SI" sz="12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Inert</a:t>
            </a:r>
            <a:r>
              <a:rPr lang="sl-SI" sz="12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limit</a:t>
            </a:r>
          </a:p>
          <a:p>
            <a:r>
              <a:rPr lang="sl-SI" sz="12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for</a:t>
            </a:r>
            <a:r>
              <a:rPr lang="sl-SI" sz="12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sl-SI" sz="12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waste</a:t>
            </a:r>
            <a:endParaRPr lang="sl-SI" sz="1200" dirty="0">
              <a:solidFill>
                <a:srgbClr val="005293"/>
              </a:solidFill>
              <a:latin typeface="Calibri" pitchFamily="34" charset="0"/>
              <a:ea typeface="+mj-ea"/>
              <a:cs typeface="+mj-cs"/>
            </a:endParaRPr>
          </a:p>
          <a:p>
            <a:endParaRPr lang="sl-SI" sz="1200" dirty="0">
              <a:solidFill>
                <a:srgbClr val="005293"/>
              </a:solidFill>
              <a:latin typeface="Calibri" pitchFamily="34" charset="0"/>
              <a:ea typeface="+mj-ea"/>
              <a:cs typeface="+mj-cs"/>
            </a:endParaRPr>
          </a:p>
          <a:p>
            <a:endParaRPr lang="sl-SI" sz="1200" dirty="0">
              <a:solidFill>
                <a:srgbClr val="005293"/>
              </a:solidFill>
              <a:latin typeface="Calibri" pitchFamily="34" charset="0"/>
              <a:ea typeface="+mj-ea"/>
              <a:cs typeface="+mj-cs"/>
            </a:endParaRPr>
          </a:p>
          <a:p>
            <a:r>
              <a:rPr lang="sl-SI" sz="12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Non-</a:t>
            </a:r>
            <a:r>
              <a:rPr lang="sl-SI" sz="12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hazardous</a:t>
            </a:r>
            <a:r>
              <a:rPr lang="sl-SI" sz="12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limit </a:t>
            </a:r>
            <a:r>
              <a:rPr lang="sl-SI" sz="12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for</a:t>
            </a:r>
            <a:r>
              <a:rPr lang="sl-SI" sz="12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</a:t>
            </a:r>
            <a:r>
              <a:rPr lang="sl-SI" sz="12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waste</a:t>
            </a:r>
            <a:endParaRPr lang="sl-SI" sz="1200" dirty="0">
              <a:solidFill>
                <a:srgbClr val="005293"/>
              </a:solidFill>
              <a:latin typeface="Calibri" pitchFamily="34" charset="0"/>
              <a:ea typeface="+mj-ea"/>
              <a:cs typeface="+mj-cs"/>
            </a:endParaRPr>
          </a:p>
          <a:p>
            <a:endParaRPr lang="sl-SI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07504" y="3688401"/>
            <a:ext cx="392731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07504" y="4437112"/>
            <a:ext cx="39273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319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Modelling of pH </a:t>
            </a:r>
            <a:r>
              <a:rPr lang="sl-SI" sz="2400" dirty="0" smtClean="0"/>
              <a:t>dependent </a:t>
            </a:r>
            <a:r>
              <a:rPr lang="sl-SI" sz="2400" dirty="0"/>
              <a:t>data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3" y="1632730"/>
            <a:ext cx="7355160" cy="4209331"/>
          </a:xfrm>
        </p:spPr>
        <p:txBody>
          <a:bodyPr/>
          <a:lstStyle/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sp>
        <p:nvSpPr>
          <p:cNvPr id="17" name="Pravokotnik 16"/>
          <p:cNvSpPr/>
          <p:nvPr/>
        </p:nvSpPr>
        <p:spPr>
          <a:xfrm>
            <a:off x="783020" y="1641299"/>
            <a:ext cx="7677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Multi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-element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modelling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taking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into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the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account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all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(33)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measured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elements</a:t>
            </a:r>
            <a:endParaRPr lang="sl-SI" dirty="0">
              <a:solidFill>
                <a:schemeClr val="bg2">
                  <a:lumMod val="1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Chemical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speciation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fingerprint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(CFS) used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for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the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speciation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modelling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of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metallurgical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slag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heap</a:t>
            </a:r>
            <a:endParaRPr lang="sl-SI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9" name="Slika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1294" y="2565082"/>
            <a:ext cx="6517130" cy="392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7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Modelling of pH </a:t>
            </a:r>
            <a:r>
              <a:rPr lang="sl-SI" sz="2400" dirty="0" smtClean="0"/>
              <a:t>dependent </a:t>
            </a:r>
            <a:r>
              <a:rPr lang="sl-SI" sz="2400" dirty="0"/>
              <a:t>data: major elements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3" y="1632730"/>
            <a:ext cx="7355160" cy="4209331"/>
          </a:xfrm>
        </p:spPr>
        <p:txBody>
          <a:bodyPr/>
          <a:lstStyle/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472865"/>
            <a:ext cx="8532440" cy="4068404"/>
          </a:xfrm>
          <a:prstGeom prst="rect">
            <a:avLst/>
          </a:prstGeom>
        </p:spPr>
      </p:pic>
      <p:sp>
        <p:nvSpPr>
          <p:cNvPr id="6" name="Elipsa 5"/>
          <p:cNvSpPr/>
          <p:nvPr/>
        </p:nvSpPr>
        <p:spPr>
          <a:xfrm>
            <a:off x="8100392" y="1831522"/>
            <a:ext cx="45719" cy="45719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cxnSp>
        <p:nvCxnSpPr>
          <p:cNvPr id="11" name="Raven povezovalnik 10"/>
          <p:cNvCxnSpPr/>
          <p:nvPr/>
        </p:nvCxnSpPr>
        <p:spPr>
          <a:xfrm>
            <a:off x="8100392" y="2025775"/>
            <a:ext cx="1440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aven povezovalnik 13"/>
          <p:cNvCxnSpPr/>
          <p:nvPr/>
        </p:nvCxnSpPr>
        <p:spPr>
          <a:xfrm>
            <a:off x="8087508" y="2315324"/>
            <a:ext cx="144016" cy="0"/>
          </a:xfrm>
          <a:prstGeom prst="line">
            <a:avLst/>
          </a:prstGeom>
          <a:ln w="254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"/>
          <p:cNvSpPr txBox="1"/>
          <p:nvPr/>
        </p:nvSpPr>
        <p:spPr>
          <a:xfrm>
            <a:off x="8078564" y="1556792"/>
            <a:ext cx="1098988" cy="129266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200" b="1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Legend:</a:t>
            </a:r>
          </a:p>
          <a:p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   pH-</a:t>
            </a:r>
            <a:r>
              <a:rPr lang="sl-SI" sz="10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dep</a:t>
            </a:r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. data</a:t>
            </a:r>
          </a:p>
          <a:p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     model pred.              L/S = 10</a:t>
            </a:r>
          </a:p>
          <a:p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    model pred. L/S = 0.3</a:t>
            </a:r>
          </a:p>
          <a:p>
            <a:endParaRPr lang="sl-SI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7" name="Pravokotnik 16"/>
          <p:cNvSpPr/>
          <p:nvPr/>
        </p:nvSpPr>
        <p:spPr>
          <a:xfrm>
            <a:off x="783020" y="1641299"/>
            <a:ext cx="7304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Major elements 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dictate the leaching conditions (pH, </a:t>
            </a:r>
            <a:r>
              <a:rPr lang="sl-SI" dirty="0">
                <a:solidFill>
                  <a:schemeClr val="tx1">
                    <a:lumMod val="50000"/>
                  </a:schemeClr>
                </a:solidFill>
              </a:rPr>
              <a:t>E</a:t>
            </a:r>
            <a:r>
              <a:rPr lang="sl-SI" baseline="-25000" dirty="0">
                <a:solidFill>
                  <a:schemeClr val="tx1">
                    <a:lumMod val="50000"/>
                  </a:schemeClr>
                </a:solidFill>
              </a:rPr>
              <a:t>h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, conductivity)</a:t>
            </a:r>
            <a:endParaRPr lang="sl-SI" dirty="0">
              <a:solidFill>
                <a:schemeClr val="tx1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In the case of many elements the measured conc. </a:t>
            </a: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a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t L/S = 10 correspond well with the model prediction</a:t>
            </a:r>
          </a:p>
        </p:txBody>
      </p:sp>
    </p:spTree>
    <p:extLst>
      <p:ext uri="{BB962C8B-B14F-4D97-AF65-F5344CB8AC3E}">
        <p14:creationId xmlns:p14="http://schemas.microsoft.com/office/powerpoint/2010/main" val="123077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02104" y="1124744"/>
            <a:ext cx="8018368" cy="432048"/>
          </a:xfrm>
        </p:spPr>
        <p:txBody>
          <a:bodyPr/>
          <a:lstStyle/>
          <a:p>
            <a:r>
              <a:rPr lang="sl-SI" sz="2000" dirty="0"/>
              <a:t>Modelling of pH dependence data: parameters of environmental conc</a:t>
            </a:r>
            <a:r>
              <a:rPr lang="nl-NL" sz="2000" dirty="0"/>
              <a:t>e</a:t>
            </a:r>
            <a:r>
              <a:rPr lang="sl-SI" sz="2000" dirty="0"/>
              <a:t>rn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3" y="1632730"/>
            <a:ext cx="7355160" cy="4209331"/>
          </a:xfrm>
        </p:spPr>
        <p:txBody>
          <a:bodyPr/>
          <a:lstStyle/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889" y="1602775"/>
            <a:ext cx="7174511" cy="5015670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8028384" y="1567979"/>
            <a:ext cx="1133346" cy="129266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200" b="1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Legend:</a:t>
            </a:r>
          </a:p>
          <a:p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   pH-</a:t>
            </a:r>
            <a:r>
              <a:rPr lang="sl-SI" sz="10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dep</a:t>
            </a:r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. data</a:t>
            </a:r>
          </a:p>
          <a:p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     model pred.              L/S = 10</a:t>
            </a:r>
          </a:p>
          <a:p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    model pred. L/S = 0.3</a:t>
            </a:r>
          </a:p>
          <a:p>
            <a:endParaRPr lang="sl-SI" sz="16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11" name="Raven povezovalnik 10"/>
          <p:cNvCxnSpPr/>
          <p:nvPr/>
        </p:nvCxnSpPr>
        <p:spPr>
          <a:xfrm>
            <a:off x="8100392" y="2025775"/>
            <a:ext cx="14401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ipsa 5"/>
          <p:cNvSpPr/>
          <p:nvPr/>
        </p:nvSpPr>
        <p:spPr>
          <a:xfrm>
            <a:off x="8100392" y="1831522"/>
            <a:ext cx="45719" cy="45719"/>
          </a:xfrm>
          <a:prstGeom prst="ellipse">
            <a:avLst/>
          </a:prstGeom>
          <a:solidFill>
            <a:schemeClr val="accent4"/>
          </a:solidFill>
          <a:ln w="635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cxnSp>
        <p:nvCxnSpPr>
          <p:cNvPr id="14" name="Raven povezovalnik 13"/>
          <p:cNvCxnSpPr/>
          <p:nvPr/>
        </p:nvCxnSpPr>
        <p:spPr>
          <a:xfrm>
            <a:off x="8087508" y="2315324"/>
            <a:ext cx="144016" cy="0"/>
          </a:xfrm>
          <a:prstGeom prst="line">
            <a:avLst/>
          </a:prstGeom>
          <a:ln w="254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304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t="851" r="21025"/>
          <a:stretch/>
        </p:blipFill>
        <p:spPr>
          <a:xfrm>
            <a:off x="4885956" y="1964464"/>
            <a:ext cx="4242323" cy="3724419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 err="1"/>
              <a:t>Geochemical</a:t>
            </a:r>
            <a:r>
              <a:rPr lang="sl-SI" sz="2400" dirty="0"/>
              <a:t> </a:t>
            </a:r>
            <a:r>
              <a:rPr lang="sl-SI" sz="2400" dirty="0" err="1"/>
              <a:t>modelling</a:t>
            </a:r>
            <a:r>
              <a:rPr lang="sl-SI" sz="2400" dirty="0"/>
              <a:t> 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3" y="1632730"/>
            <a:ext cx="7355160" cy="4209331"/>
          </a:xfrm>
        </p:spPr>
        <p:txBody>
          <a:bodyPr/>
          <a:lstStyle/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3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sp>
        <p:nvSpPr>
          <p:cNvPr id="17" name="Pravokotnik 16"/>
          <p:cNvSpPr/>
          <p:nvPr/>
        </p:nvSpPr>
        <p:spPr>
          <a:xfrm>
            <a:off x="783020" y="1641299"/>
            <a:ext cx="7304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Calculated speciation in the liquid and solid phases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 smtClean="0">
                <a:solidFill>
                  <a:schemeClr val="bg2">
                    <a:lumMod val="10000"/>
                  </a:schemeClr>
                </a:solidFill>
              </a:rPr>
              <a:t>Leaching of CALCIUM at pH &gt; 12 was adequate describe by portlandite, calcite, CSH and CAH</a:t>
            </a:r>
            <a:endParaRPr lang="sl-SI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277" y="2839420"/>
            <a:ext cx="4507656" cy="31865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516216" y="3023350"/>
            <a:ext cx="144016" cy="333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4" name="Rectangle 13"/>
          <p:cNvSpPr/>
          <p:nvPr/>
        </p:nvSpPr>
        <p:spPr>
          <a:xfrm>
            <a:off x="7020272" y="2861680"/>
            <a:ext cx="149543" cy="562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5" name="Rectangle 14"/>
          <p:cNvSpPr/>
          <p:nvPr/>
        </p:nvSpPr>
        <p:spPr>
          <a:xfrm>
            <a:off x="5728251" y="4265884"/>
            <a:ext cx="144016" cy="333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6" name="Rectangle 15"/>
          <p:cNvSpPr/>
          <p:nvPr/>
        </p:nvSpPr>
        <p:spPr>
          <a:xfrm>
            <a:off x="6040517" y="3932242"/>
            <a:ext cx="128463" cy="40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8" name="Rectangle 17"/>
          <p:cNvSpPr/>
          <p:nvPr/>
        </p:nvSpPr>
        <p:spPr>
          <a:xfrm>
            <a:off x="6168980" y="3950498"/>
            <a:ext cx="45719" cy="3913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9" name="Rectangle 18"/>
          <p:cNvSpPr/>
          <p:nvPr/>
        </p:nvSpPr>
        <p:spPr>
          <a:xfrm>
            <a:off x="6214697" y="4394301"/>
            <a:ext cx="45719" cy="333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0" name="Rectangle 19"/>
          <p:cNvSpPr/>
          <p:nvPr/>
        </p:nvSpPr>
        <p:spPr>
          <a:xfrm>
            <a:off x="6260416" y="4092711"/>
            <a:ext cx="250994" cy="635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1" name="Oval 20"/>
          <p:cNvSpPr/>
          <p:nvPr/>
        </p:nvSpPr>
        <p:spPr>
          <a:xfrm>
            <a:off x="6260416" y="4599526"/>
            <a:ext cx="130273" cy="2696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2" name="Oval 21"/>
          <p:cNvSpPr/>
          <p:nvPr/>
        </p:nvSpPr>
        <p:spPr>
          <a:xfrm>
            <a:off x="6436409" y="4599526"/>
            <a:ext cx="75002" cy="26963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0" name="TextBox 9"/>
          <p:cNvSpPr txBox="1"/>
          <p:nvPr/>
        </p:nvSpPr>
        <p:spPr>
          <a:xfrm>
            <a:off x="6260415" y="4475824"/>
            <a:ext cx="285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c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781740" y="4503869"/>
            <a:ext cx="144016" cy="333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4" name="Rectangle 23"/>
          <p:cNvSpPr/>
          <p:nvPr/>
        </p:nvSpPr>
        <p:spPr>
          <a:xfrm>
            <a:off x="5597762" y="4397778"/>
            <a:ext cx="144016" cy="333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Rectangle 24"/>
          <p:cNvSpPr/>
          <p:nvPr/>
        </p:nvSpPr>
        <p:spPr>
          <a:xfrm>
            <a:off x="6607652" y="4475824"/>
            <a:ext cx="106910" cy="332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6" name="Rectangle 25"/>
          <p:cNvSpPr/>
          <p:nvPr/>
        </p:nvSpPr>
        <p:spPr>
          <a:xfrm>
            <a:off x="5779898" y="4727942"/>
            <a:ext cx="114279" cy="155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7" name="Rectangle 26"/>
          <p:cNvSpPr/>
          <p:nvPr/>
        </p:nvSpPr>
        <p:spPr>
          <a:xfrm>
            <a:off x="6714562" y="2653350"/>
            <a:ext cx="152400" cy="144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9" name="Rectangle 28"/>
          <p:cNvSpPr/>
          <p:nvPr/>
        </p:nvSpPr>
        <p:spPr>
          <a:xfrm>
            <a:off x="6806444" y="3536622"/>
            <a:ext cx="60518" cy="456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0" name="Rectangle 29"/>
          <p:cNvSpPr/>
          <p:nvPr/>
        </p:nvSpPr>
        <p:spPr>
          <a:xfrm>
            <a:off x="7445090" y="2292512"/>
            <a:ext cx="159630" cy="100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1" name="Rectangle 30"/>
          <p:cNvSpPr/>
          <p:nvPr/>
        </p:nvSpPr>
        <p:spPr>
          <a:xfrm>
            <a:off x="6870892" y="3356992"/>
            <a:ext cx="7737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2" name="Rectangle 31"/>
          <p:cNvSpPr/>
          <p:nvPr/>
        </p:nvSpPr>
        <p:spPr>
          <a:xfrm>
            <a:off x="6922887" y="3907518"/>
            <a:ext cx="55239" cy="238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3" name="Rectangle 32"/>
          <p:cNvSpPr/>
          <p:nvPr/>
        </p:nvSpPr>
        <p:spPr>
          <a:xfrm>
            <a:off x="6930138" y="4037279"/>
            <a:ext cx="49353" cy="184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4" name="Rectangle 33"/>
          <p:cNvSpPr/>
          <p:nvPr/>
        </p:nvSpPr>
        <p:spPr>
          <a:xfrm>
            <a:off x="7010220" y="4475824"/>
            <a:ext cx="45719" cy="238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5" name="Rectangle 34"/>
          <p:cNvSpPr/>
          <p:nvPr/>
        </p:nvSpPr>
        <p:spPr>
          <a:xfrm>
            <a:off x="6992627" y="3755974"/>
            <a:ext cx="69730" cy="471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7" name="Rectangle 36"/>
          <p:cNvSpPr/>
          <p:nvPr/>
        </p:nvSpPr>
        <p:spPr>
          <a:xfrm>
            <a:off x="7186613" y="3994726"/>
            <a:ext cx="77281" cy="670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8" name="Rectangle 37"/>
          <p:cNvSpPr/>
          <p:nvPr/>
        </p:nvSpPr>
        <p:spPr>
          <a:xfrm>
            <a:off x="7278439" y="3861047"/>
            <a:ext cx="91936" cy="450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39" name="Rectangle 38"/>
          <p:cNvSpPr/>
          <p:nvPr/>
        </p:nvSpPr>
        <p:spPr>
          <a:xfrm>
            <a:off x="7390968" y="3717032"/>
            <a:ext cx="67742" cy="640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0" name="Rectangle 39"/>
          <p:cNvSpPr/>
          <p:nvPr/>
        </p:nvSpPr>
        <p:spPr>
          <a:xfrm>
            <a:off x="7445090" y="4257892"/>
            <a:ext cx="49870" cy="174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1" name="Rectangle 40"/>
          <p:cNvSpPr/>
          <p:nvPr/>
        </p:nvSpPr>
        <p:spPr>
          <a:xfrm>
            <a:off x="7342780" y="4681038"/>
            <a:ext cx="49870" cy="1748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2" name="Rectangle 41"/>
          <p:cNvSpPr/>
          <p:nvPr/>
        </p:nvSpPr>
        <p:spPr>
          <a:xfrm>
            <a:off x="7553673" y="4092712"/>
            <a:ext cx="73010" cy="615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3" name="Rectangle 42"/>
          <p:cNvSpPr/>
          <p:nvPr/>
        </p:nvSpPr>
        <p:spPr>
          <a:xfrm>
            <a:off x="7648473" y="4222097"/>
            <a:ext cx="59534" cy="505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4" name="Rectangle 43"/>
          <p:cNvSpPr/>
          <p:nvPr/>
        </p:nvSpPr>
        <p:spPr>
          <a:xfrm>
            <a:off x="7691832" y="3536622"/>
            <a:ext cx="59534" cy="505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5" name="Rectangle 44"/>
          <p:cNvSpPr/>
          <p:nvPr/>
        </p:nvSpPr>
        <p:spPr>
          <a:xfrm>
            <a:off x="7691832" y="4253698"/>
            <a:ext cx="55248" cy="1790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6" name="Rectangle 45"/>
          <p:cNvSpPr/>
          <p:nvPr/>
        </p:nvSpPr>
        <p:spPr>
          <a:xfrm>
            <a:off x="7708007" y="4227286"/>
            <a:ext cx="71460" cy="10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7" name="Rectangle 46"/>
          <p:cNvSpPr/>
          <p:nvPr/>
        </p:nvSpPr>
        <p:spPr>
          <a:xfrm>
            <a:off x="7812426" y="4394301"/>
            <a:ext cx="71460" cy="10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8" name="Rectangle 47"/>
          <p:cNvSpPr/>
          <p:nvPr/>
        </p:nvSpPr>
        <p:spPr>
          <a:xfrm>
            <a:off x="7882506" y="4341822"/>
            <a:ext cx="68912" cy="72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9" name="Rectangle 48"/>
          <p:cNvSpPr/>
          <p:nvPr/>
        </p:nvSpPr>
        <p:spPr>
          <a:xfrm>
            <a:off x="7949232" y="4400950"/>
            <a:ext cx="71460" cy="10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0" name="Rectangle 49"/>
          <p:cNvSpPr/>
          <p:nvPr/>
        </p:nvSpPr>
        <p:spPr>
          <a:xfrm>
            <a:off x="8019717" y="4265884"/>
            <a:ext cx="105394" cy="147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1" name="Rectangle 50"/>
          <p:cNvSpPr/>
          <p:nvPr/>
        </p:nvSpPr>
        <p:spPr>
          <a:xfrm>
            <a:off x="7869029" y="4047098"/>
            <a:ext cx="139841" cy="1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4" name="Rectangle 53"/>
          <p:cNvSpPr/>
          <p:nvPr/>
        </p:nvSpPr>
        <p:spPr>
          <a:xfrm>
            <a:off x="7903723" y="4017134"/>
            <a:ext cx="144016" cy="333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5" name="Rectangle 54"/>
          <p:cNvSpPr/>
          <p:nvPr/>
        </p:nvSpPr>
        <p:spPr>
          <a:xfrm>
            <a:off x="8001441" y="4445483"/>
            <a:ext cx="71460" cy="10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6" name="Rectangle 55"/>
          <p:cNvSpPr/>
          <p:nvPr/>
        </p:nvSpPr>
        <p:spPr>
          <a:xfrm>
            <a:off x="8072414" y="4457421"/>
            <a:ext cx="171994" cy="204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7" name="Rectangle 56"/>
          <p:cNvSpPr/>
          <p:nvPr/>
        </p:nvSpPr>
        <p:spPr>
          <a:xfrm>
            <a:off x="8189074" y="4599526"/>
            <a:ext cx="45719" cy="149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8" name="Rectangle 57"/>
          <p:cNvSpPr/>
          <p:nvPr/>
        </p:nvSpPr>
        <p:spPr>
          <a:xfrm>
            <a:off x="8076565" y="4360817"/>
            <a:ext cx="241712" cy="15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9" name="Rectangle 58"/>
          <p:cNvSpPr/>
          <p:nvPr/>
        </p:nvSpPr>
        <p:spPr>
          <a:xfrm>
            <a:off x="8165278" y="4393242"/>
            <a:ext cx="272030" cy="15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0" name="Rectangle 59"/>
          <p:cNvSpPr/>
          <p:nvPr/>
        </p:nvSpPr>
        <p:spPr>
          <a:xfrm>
            <a:off x="8425271" y="4381245"/>
            <a:ext cx="71460" cy="10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1" name="Rectangle 60"/>
          <p:cNvSpPr/>
          <p:nvPr/>
        </p:nvSpPr>
        <p:spPr>
          <a:xfrm>
            <a:off x="8521592" y="4356471"/>
            <a:ext cx="71460" cy="10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2" name="Rectangle 61"/>
          <p:cNvSpPr/>
          <p:nvPr/>
        </p:nvSpPr>
        <p:spPr>
          <a:xfrm>
            <a:off x="8498902" y="3369683"/>
            <a:ext cx="149543" cy="562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3" name="Rectangle 62"/>
          <p:cNvSpPr/>
          <p:nvPr/>
        </p:nvSpPr>
        <p:spPr>
          <a:xfrm>
            <a:off x="8689010" y="4237339"/>
            <a:ext cx="401457" cy="511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4" name="Rectangle 63"/>
          <p:cNvSpPr/>
          <p:nvPr/>
        </p:nvSpPr>
        <p:spPr>
          <a:xfrm>
            <a:off x="8669553" y="4724155"/>
            <a:ext cx="71460" cy="102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5" name="Rectangle 64"/>
          <p:cNvSpPr/>
          <p:nvPr/>
        </p:nvSpPr>
        <p:spPr>
          <a:xfrm>
            <a:off x="8739200" y="4650636"/>
            <a:ext cx="162836" cy="158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6" name="Rectangle 65"/>
          <p:cNvSpPr/>
          <p:nvPr/>
        </p:nvSpPr>
        <p:spPr>
          <a:xfrm>
            <a:off x="8420415" y="4775192"/>
            <a:ext cx="45719" cy="103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7" name="Rectangle 66"/>
          <p:cNvSpPr/>
          <p:nvPr/>
        </p:nvSpPr>
        <p:spPr>
          <a:xfrm>
            <a:off x="8377120" y="4650636"/>
            <a:ext cx="69619" cy="10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8" name="Rectangle 67"/>
          <p:cNvSpPr/>
          <p:nvPr/>
        </p:nvSpPr>
        <p:spPr>
          <a:xfrm>
            <a:off x="8573027" y="4901408"/>
            <a:ext cx="45719" cy="103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69" name="Rectangle 68"/>
          <p:cNvSpPr/>
          <p:nvPr/>
        </p:nvSpPr>
        <p:spPr>
          <a:xfrm>
            <a:off x="8378360" y="4598108"/>
            <a:ext cx="89366" cy="645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4" name="Freeform 3"/>
          <p:cNvSpPr/>
          <p:nvPr/>
        </p:nvSpPr>
        <p:spPr>
          <a:xfrm>
            <a:off x="6777038" y="4100513"/>
            <a:ext cx="42951" cy="428625"/>
          </a:xfrm>
          <a:custGeom>
            <a:avLst/>
            <a:gdLst>
              <a:gd name="connsiteX0" fmla="*/ 0 w 42951"/>
              <a:gd name="connsiteY0" fmla="*/ 0 h 428625"/>
              <a:gd name="connsiteX1" fmla="*/ 4762 w 42951"/>
              <a:gd name="connsiteY1" fmla="*/ 23812 h 428625"/>
              <a:gd name="connsiteX2" fmla="*/ 14287 w 42951"/>
              <a:gd name="connsiteY2" fmla="*/ 38100 h 428625"/>
              <a:gd name="connsiteX3" fmla="*/ 19050 w 42951"/>
              <a:gd name="connsiteY3" fmla="*/ 109537 h 428625"/>
              <a:gd name="connsiteX4" fmla="*/ 9525 w 42951"/>
              <a:gd name="connsiteY4" fmla="*/ 80962 h 428625"/>
              <a:gd name="connsiteX5" fmla="*/ 4762 w 42951"/>
              <a:gd name="connsiteY5" fmla="*/ 57150 h 428625"/>
              <a:gd name="connsiteX6" fmla="*/ 19050 w 42951"/>
              <a:gd name="connsiteY6" fmla="*/ 47625 h 428625"/>
              <a:gd name="connsiteX7" fmla="*/ 9525 w 42951"/>
              <a:gd name="connsiteY7" fmla="*/ 61912 h 428625"/>
              <a:gd name="connsiteX8" fmla="*/ 0 w 42951"/>
              <a:gd name="connsiteY8" fmla="*/ 342900 h 428625"/>
              <a:gd name="connsiteX9" fmla="*/ 4762 w 42951"/>
              <a:gd name="connsiteY9" fmla="*/ 366712 h 428625"/>
              <a:gd name="connsiteX10" fmla="*/ 14287 w 42951"/>
              <a:gd name="connsiteY10" fmla="*/ 395287 h 428625"/>
              <a:gd name="connsiteX11" fmla="*/ 19050 w 42951"/>
              <a:gd name="connsiteY11" fmla="*/ 414337 h 428625"/>
              <a:gd name="connsiteX12" fmla="*/ 28575 w 42951"/>
              <a:gd name="connsiteY12" fmla="*/ 428625 h 428625"/>
              <a:gd name="connsiteX13" fmla="*/ 33337 w 42951"/>
              <a:gd name="connsiteY13" fmla="*/ 414337 h 428625"/>
              <a:gd name="connsiteX14" fmla="*/ 28575 w 42951"/>
              <a:gd name="connsiteY14" fmla="*/ 381000 h 428625"/>
              <a:gd name="connsiteX15" fmla="*/ 42862 w 42951"/>
              <a:gd name="connsiteY15" fmla="*/ 376237 h 428625"/>
              <a:gd name="connsiteX16" fmla="*/ 33337 w 42951"/>
              <a:gd name="connsiteY16" fmla="*/ 342900 h 428625"/>
              <a:gd name="connsiteX17" fmla="*/ 33337 w 42951"/>
              <a:gd name="connsiteY17" fmla="*/ 271462 h 428625"/>
              <a:gd name="connsiteX18" fmla="*/ 38100 w 42951"/>
              <a:gd name="connsiteY18" fmla="*/ 228600 h 428625"/>
              <a:gd name="connsiteX19" fmla="*/ 33337 w 42951"/>
              <a:gd name="connsiteY19" fmla="*/ 214312 h 428625"/>
              <a:gd name="connsiteX20" fmla="*/ 42862 w 42951"/>
              <a:gd name="connsiteY20" fmla="*/ 176212 h 428625"/>
              <a:gd name="connsiteX21" fmla="*/ 38100 w 42951"/>
              <a:gd name="connsiteY21" fmla="*/ 123825 h 428625"/>
              <a:gd name="connsiteX22" fmla="*/ 33337 w 42951"/>
              <a:gd name="connsiteY22" fmla="*/ 109537 h 428625"/>
              <a:gd name="connsiteX23" fmla="*/ 28575 w 42951"/>
              <a:gd name="connsiteY23" fmla="*/ 61912 h 428625"/>
              <a:gd name="connsiteX24" fmla="*/ 19050 w 42951"/>
              <a:gd name="connsiteY24" fmla="*/ 33337 h 428625"/>
              <a:gd name="connsiteX25" fmla="*/ 4762 w 42951"/>
              <a:gd name="connsiteY25" fmla="*/ 23812 h 428625"/>
              <a:gd name="connsiteX26" fmla="*/ 14287 w 42951"/>
              <a:gd name="connsiteY26" fmla="*/ 57150 h 428625"/>
              <a:gd name="connsiteX27" fmla="*/ 19050 w 42951"/>
              <a:gd name="connsiteY27" fmla="*/ 71437 h 428625"/>
              <a:gd name="connsiteX28" fmla="*/ 23812 w 42951"/>
              <a:gd name="connsiteY28" fmla="*/ 133350 h 428625"/>
              <a:gd name="connsiteX29" fmla="*/ 33337 w 42951"/>
              <a:gd name="connsiteY29" fmla="*/ 147637 h 428625"/>
              <a:gd name="connsiteX30" fmla="*/ 19050 w 42951"/>
              <a:gd name="connsiteY30" fmla="*/ 176212 h 428625"/>
              <a:gd name="connsiteX31" fmla="*/ 14287 w 42951"/>
              <a:gd name="connsiteY31" fmla="*/ 409575 h 428625"/>
              <a:gd name="connsiteX32" fmla="*/ 23812 w 42951"/>
              <a:gd name="connsiteY32" fmla="*/ 428625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2951" h="428625">
                <a:moveTo>
                  <a:pt x="0" y="0"/>
                </a:moveTo>
                <a:cubicBezTo>
                  <a:pt x="1587" y="7937"/>
                  <a:pt x="1920" y="16233"/>
                  <a:pt x="4762" y="23812"/>
                </a:cubicBezTo>
                <a:cubicBezTo>
                  <a:pt x="6772" y="29172"/>
                  <a:pt x="13346" y="32454"/>
                  <a:pt x="14287" y="38100"/>
                </a:cubicBezTo>
                <a:cubicBezTo>
                  <a:pt x="18211" y="61640"/>
                  <a:pt x="21685" y="85818"/>
                  <a:pt x="19050" y="109537"/>
                </a:cubicBezTo>
                <a:cubicBezTo>
                  <a:pt x="17941" y="119516"/>
                  <a:pt x="11494" y="90807"/>
                  <a:pt x="9525" y="80962"/>
                </a:cubicBezTo>
                <a:lnTo>
                  <a:pt x="4762" y="57150"/>
                </a:lnTo>
                <a:cubicBezTo>
                  <a:pt x="9525" y="53975"/>
                  <a:pt x="15002" y="43578"/>
                  <a:pt x="19050" y="47625"/>
                </a:cubicBezTo>
                <a:cubicBezTo>
                  <a:pt x="23098" y="51672"/>
                  <a:pt x="9821" y="56196"/>
                  <a:pt x="9525" y="61912"/>
                </a:cubicBezTo>
                <a:cubicBezTo>
                  <a:pt x="-6712" y="375820"/>
                  <a:pt x="26791" y="235725"/>
                  <a:pt x="0" y="342900"/>
                </a:cubicBezTo>
                <a:cubicBezTo>
                  <a:pt x="1587" y="350837"/>
                  <a:pt x="2632" y="358903"/>
                  <a:pt x="4762" y="366712"/>
                </a:cubicBezTo>
                <a:cubicBezTo>
                  <a:pt x="7404" y="376398"/>
                  <a:pt x="11852" y="385547"/>
                  <a:pt x="14287" y="395287"/>
                </a:cubicBezTo>
                <a:cubicBezTo>
                  <a:pt x="15875" y="401637"/>
                  <a:pt x="16472" y="408321"/>
                  <a:pt x="19050" y="414337"/>
                </a:cubicBezTo>
                <a:cubicBezTo>
                  <a:pt x="21305" y="419598"/>
                  <a:pt x="25400" y="423862"/>
                  <a:pt x="28575" y="428625"/>
                </a:cubicBezTo>
                <a:cubicBezTo>
                  <a:pt x="30162" y="423862"/>
                  <a:pt x="33337" y="419357"/>
                  <a:pt x="33337" y="414337"/>
                </a:cubicBezTo>
                <a:cubicBezTo>
                  <a:pt x="33337" y="403112"/>
                  <a:pt x="28575" y="381000"/>
                  <a:pt x="28575" y="381000"/>
                </a:cubicBezTo>
                <a:cubicBezTo>
                  <a:pt x="33337" y="379412"/>
                  <a:pt x="40998" y="380898"/>
                  <a:pt x="42862" y="376237"/>
                </a:cubicBezTo>
                <a:cubicBezTo>
                  <a:pt x="43950" y="373517"/>
                  <a:pt x="34750" y="347137"/>
                  <a:pt x="33337" y="342900"/>
                </a:cubicBezTo>
                <a:cubicBezTo>
                  <a:pt x="44379" y="276653"/>
                  <a:pt x="33337" y="358895"/>
                  <a:pt x="33337" y="271462"/>
                </a:cubicBezTo>
                <a:cubicBezTo>
                  <a:pt x="33337" y="257087"/>
                  <a:pt x="36512" y="242887"/>
                  <a:pt x="38100" y="228600"/>
                </a:cubicBezTo>
                <a:cubicBezTo>
                  <a:pt x="36512" y="223837"/>
                  <a:pt x="33337" y="219332"/>
                  <a:pt x="33337" y="214312"/>
                </a:cubicBezTo>
                <a:cubicBezTo>
                  <a:pt x="33337" y="202823"/>
                  <a:pt x="39105" y="187484"/>
                  <a:pt x="42862" y="176212"/>
                </a:cubicBezTo>
                <a:cubicBezTo>
                  <a:pt x="41275" y="158750"/>
                  <a:pt x="40580" y="141183"/>
                  <a:pt x="38100" y="123825"/>
                </a:cubicBezTo>
                <a:cubicBezTo>
                  <a:pt x="37390" y="118855"/>
                  <a:pt x="34100" y="114499"/>
                  <a:pt x="33337" y="109537"/>
                </a:cubicBezTo>
                <a:cubicBezTo>
                  <a:pt x="30911" y="93768"/>
                  <a:pt x="31515" y="77593"/>
                  <a:pt x="28575" y="61912"/>
                </a:cubicBezTo>
                <a:cubicBezTo>
                  <a:pt x="26725" y="52044"/>
                  <a:pt x="27404" y="38906"/>
                  <a:pt x="19050" y="33337"/>
                </a:cubicBezTo>
                <a:lnTo>
                  <a:pt x="4762" y="23812"/>
                </a:lnTo>
                <a:cubicBezTo>
                  <a:pt x="16184" y="58076"/>
                  <a:pt x="2324" y="15281"/>
                  <a:pt x="14287" y="57150"/>
                </a:cubicBezTo>
                <a:cubicBezTo>
                  <a:pt x="15666" y="61977"/>
                  <a:pt x="17462" y="66675"/>
                  <a:pt x="19050" y="71437"/>
                </a:cubicBezTo>
                <a:cubicBezTo>
                  <a:pt x="20637" y="92075"/>
                  <a:pt x="19998" y="113006"/>
                  <a:pt x="23812" y="133350"/>
                </a:cubicBezTo>
                <a:cubicBezTo>
                  <a:pt x="24867" y="138976"/>
                  <a:pt x="32396" y="141991"/>
                  <a:pt x="33337" y="147637"/>
                </a:cubicBezTo>
                <a:cubicBezTo>
                  <a:pt x="34652" y="155525"/>
                  <a:pt x="22368" y="171235"/>
                  <a:pt x="19050" y="176212"/>
                </a:cubicBezTo>
                <a:cubicBezTo>
                  <a:pt x="17462" y="254000"/>
                  <a:pt x="14287" y="331771"/>
                  <a:pt x="14287" y="409575"/>
                </a:cubicBezTo>
                <a:cubicBezTo>
                  <a:pt x="14287" y="420518"/>
                  <a:pt x="17948" y="422760"/>
                  <a:pt x="23812" y="428625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" name="Freeform 4"/>
          <p:cNvSpPr/>
          <p:nvPr/>
        </p:nvSpPr>
        <p:spPr>
          <a:xfrm>
            <a:off x="6819900" y="4152900"/>
            <a:ext cx="14288" cy="319088"/>
          </a:xfrm>
          <a:custGeom>
            <a:avLst/>
            <a:gdLst>
              <a:gd name="connsiteX0" fmla="*/ 0 w 14288"/>
              <a:gd name="connsiteY0" fmla="*/ 0 h 319088"/>
              <a:gd name="connsiteX1" fmla="*/ 14288 w 14288"/>
              <a:gd name="connsiteY1" fmla="*/ 80963 h 319088"/>
              <a:gd name="connsiteX2" fmla="*/ 4763 w 14288"/>
              <a:gd name="connsiteY2" fmla="*/ 185738 h 319088"/>
              <a:gd name="connsiteX3" fmla="*/ 0 w 14288"/>
              <a:gd name="connsiteY3" fmla="*/ 223838 h 319088"/>
              <a:gd name="connsiteX4" fmla="*/ 9525 w 14288"/>
              <a:gd name="connsiteY4" fmla="*/ 319088 h 319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88" h="319088">
                <a:moveTo>
                  <a:pt x="0" y="0"/>
                </a:moveTo>
                <a:cubicBezTo>
                  <a:pt x="11727" y="58633"/>
                  <a:pt x="7235" y="31598"/>
                  <a:pt x="14288" y="80963"/>
                </a:cubicBezTo>
                <a:cubicBezTo>
                  <a:pt x="3501" y="167248"/>
                  <a:pt x="16112" y="60902"/>
                  <a:pt x="4763" y="185738"/>
                </a:cubicBezTo>
                <a:cubicBezTo>
                  <a:pt x="3604" y="198484"/>
                  <a:pt x="1588" y="211138"/>
                  <a:pt x="0" y="223838"/>
                </a:cubicBezTo>
                <a:lnTo>
                  <a:pt x="9525" y="319088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3" name="Freeform 12"/>
          <p:cNvSpPr/>
          <p:nvPr/>
        </p:nvSpPr>
        <p:spPr>
          <a:xfrm>
            <a:off x="6962371" y="4227211"/>
            <a:ext cx="11696" cy="31071"/>
          </a:xfrm>
          <a:custGeom>
            <a:avLst/>
            <a:gdLst>
              <a:gd name="connsiteX0" fmla="*/ 404 w 11696"/>
              <a:gd name="connsiteY0" fmla="*/ 6652 h 31071"/>
              <a:gd name="connsiteX1" fmla="*/ 5167 w 11696"/>
              <a:gd name="connsiteY1" fmla="*/ 30464 h 31071"/>
              <a:gd name="connsiteX2" fmla="*/ 9929 w 11696"/>
              <a:gd name="connsiteY2" fmla="*/ 16177 h 31071"/>
              <a:gd name="connsiteX3" fmla="*/ 404 w 11696"/>
              <a:gd name="connsiteY3" fmla="*/ 6652 h 31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96" h="31071">
                <a:moveTo>
                  <a:pt x="404" y="6652"/>
                </a:moveTo>
                <a:cubicBezTo>
                  <a:pt x="-390" y="9033"/>
                  <a:pt x="-557" y="24740"/>
                  <a:pt x="5167" y="30464"/>
                </a:cubicBezTo>
                <a:cubicBezTo>
                  <a:pt x="8717" y="34014"/>
                  <a:pt x="8711" y="21047"/>
                  <a:pt x="9929" y="16177"/>
                </a:cubicBezTo>
                <a:cubicBezTo>
                  <a:pt x="16866" y="-11571"/>
                  <a:pt x="1198" y="4271"/>
                  <a:pt x="404" y="665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2" name="Freeform 51"/>
          <p:cNvSpPr/>
          <p:nvPr/>
        </p:nvSpPr>
        <p:spPr>
          <a:xfrm>
            <a:off x="7277100" y="4591050"/>
            <a:ext cx="33338" cy="91849"/>
          </a:xfrm>
          <a:custGeom>
            <a:avLst/>
            <a:gdLst>
              <a:gd name="connsiteX0" fmla="*/ 4763 w 33338"/>
              <a:gd name="connsiteY0" fmla="*/ 9525 h 91849"/>
              <a:gd name="connsiteX1" fmla="*/ 9525 w 33338"/>
              <a:gd name="connsiteY1" fmla="*/ 33338 h 91849"/>
              <a:gd name="connsiteX2" fmla="*/ 14288 w 33338"/>
              <a:gd name="connsiteY2" fmla="*/ 90488 h 91849"/>
              <a:gd name="connsiteX3" fmla="*/ 23813 w 33338"/>
              <a:gd name="connsiteY3" fmla="*/ 71438 h 91849"/>
              <a:gd name="connsiteX4" fmla="*/ 33338 w 33338"/>
              <a:gd name="connsiteY4" fmla="*/ 57150 h 91849"/>
              <a:gd name="connsiteX5" fmla="*/ 23813 w 33338"/>
              <a:gd name="connsiteY5" fmla="*/ 42863 h 91849"/>
              <a:gd name="connsiteX6" fmla="*/ 14288 w 33338"/>
              <a:gd name="connsiteY6" fmla="*/ 14288 h 91849"/>
              <a:gd name="connsiteX7" fmla="*/ 0 w 33338"/>
              <a:gd name="connsiteY7" fmla="*/ 0 h 91849"/>
              <a:gd name="connsiteX8" fmla="*/ 4763 w 33338"/>
              <a:gd name="connsiteY8" fmla="*/ 19050 h 91849"/>
              <a:gd name="connsiteX9" fmla="*/ 9525 w 33338"/>
              <a:gd name="connsiteY9" fmla="*/ 33338 h 91849"/>
              <a:gd name="connsiteX10" fmla="*/ 9525 w 33338"/>
              <a:gd name="connsiteY10" fmla="*/ 71438 h 91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338" h="91849">
                <a:moveTo>
                  <a:pt x="4763" y="9525"/>
                </a:moveTo>
                <a:cubicBezTo>
                  <a:pt x="6350" y="17463"/>
                  <a:pt x="8579" y="25299"/>
                  <a:pt x="9525" y="33338"/>
                </a:cubicBezTo>
                <a:cubicBezTo>
                  <a:pt x="11759" y="52323"/>
                  <a:pt x="7576" y="72589"/>
                  <a:pt x="14288" y="90488"/>
                </a:cubicBezTo>
                <a:cubicBezTo>
                  <a:pt x="16781" y="97135"/>
                  <a:pt x="20291" y="77602"/>
                  <a:pt x="23813" y="71438"/>
                </a:cubicBezTo>
                <a:cubicBezTo>
                  <a:pt x="26653" y="66468"/>
                  <a:pt x="30163" y="61913"/>
                  <a:pt x="33338" y="57150"/>
                </a:cubicBezTo>
                <a:cubicBezTo>
                  <a:pt x="30163" y="52388"/>
                  <a:pt x="26138" y="48093"/>
                  <a:pt x="23813" y="42863"/>
                </a:cubicBezTo>
                <a:cubicBezTo>
                  <a:pt x="19735" y="33688"/>
                  <a:pt x="21388" y="21388"/>
                  <a:pt x="14288" y="14288"/>
                </a:cubicBezTo>
                <a:lnTo>
                  <a:pt x="0" y="0"/>
                </a:lnTo>
                <a:cubicBezTo>
                  <a:pt x="1588" y="6350"/>
                  <a:pt x="2965" y="12756"/>
                  <a:pt x="4763" y="19050"/>
                </a:cubicBezTo>
                <a:cubicBezTo>
                  <a:pt x="6142" y="23877"/>
                  <a:pt x="9071" y="28338"/>
                  <a:pt x="9525" y="33338"/>
                </a:cubicBezTo>
                <a:cubicBezTo>
                  <a:pt x="10675" y="45986"/>
                  <a:pt x="9525" y="58738"/>
                  <a:pt x="9525" y="71438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53" name="Freeform 52"/>
          <p:cNvSpPr/>
          <p:nvPr/>
        </p:nvSpPr>
        <p:spPr>
          <a:xfrm>
            <a:off x="7720013" y="4456568"/>
            <a:ext cx="9525" cy="82153"/>
          </a:xfrm>
          <a:custGeom>
            <a:avLst/>
            <a:gdLst>
              <a:gd name="connsiteX0" fmla="*/ 4762 w 9525"/>
              <a:gd name="connsiteY0" fmla="*/ 1132 h 82153"/>
              <a:gd name="connsiteX1" fmla="*/ 9525 w 9525"/>
              <a:gd name="connsiteY1" fmla="*/ 24945 h 82153"/>
              <a:gd name="connsiteX2" fmla="*/ 0 w 9525"/>
              <a:gd name="connsiteY2" fmla="*/ 63045 h 82153"/>
              <a:gd name="connsiteX3" fmla="*/ 4762 w 9525"/>
              <a:gd name="connsiteY3" fmla="*/ 1132 h 82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" h="82153">
                <a:moveTo>
                  <a:pt x="4762" y="1132"/>
                </a:moveTo>
                <a:cubicBezTo>
                  <a:pt x="6350" y="-5218"/>
                  <a:pt x="9525" y="16850"/>
                  <a:pt x="9525" y="24945"/>
                </a:cubicBezTo>
                <a:cubicBezTo>
                  <a:pt x="9525" y="97985"/>
                  <a:pt x="8813" y="89485"/>
                  <a:pt x="0" y="63045"/>
                </a:cubicBezTo>
                <a:cubicBezTo>
                  <a:pt x="5101" y="-8381"/>
                  <a:pt x="3174" y="7482"/>
                  <a:pt x="4762" y="113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0" name="Freeform 69"/>
          <p:cNvSpPr/>
          <p:nvPr/>
        </p:nvSpPr>
        <p:spPr>
          <a:xfrm>
            <a:off x="7148513" y="4519613"/>
            <a:ext cx="28575" cy="119598"/>
          </a:xfrm>
          <a:custGeom>
            <a:avLst/>
            <a:gdLst>
              <a:gd name="connsiteX0" fmla="*/ 14287 w 28575"/>
              <a:gd name="connsiteY0" fmla="*/ 0 h 119598"/>
              <a:gd name="connsiteX1" fmla="*/ 9525 w 28575"/>
              <a:gd name="connsiteY1" fmla="*/ 23812 h 119598"/>
              <a:gd name="connsiteX2" fmla="*/ 0 w 28575"/>
              <a:gd name="connsiteY2" fmla="*/ 52387 h 119598"/>
              <a:gd name="connsiteX3" fmla="*/ 4762 w 28575"/>
              <a:gd name="connsiteY3" fmla="*/ 104775 h 119598"/>
              <a:gd name="connsiteX4" fmla="*/ 9525 w 28575"/>
              <a:gd name="connsiteY4" fmla="*/ 119062 h 119598"/>
              <a:gd name="connsiteX5" fmla="*/ 23812 w 28575"/>
              <a:gd name="connsiteY5" fmla="*/ 114300 h 119598"/>
              <a:gd name="connsiteX6" fmla="*/ 19050 w 28575"/>
              <a:gd name="connsiteY6" fmla="*/ 76200 h 119598"/>
              <a:gd name="connsiteX7" fmla="*/ 14287 w 28575"/>
              <a:gd name="connsiteY7" fmla="*/ 61912 h 119598"/>
              <a:gd name="connsiteX8" fmla="*/ 23812 w 28575"/>
              <a:gd name="connsiteY8" fmla="*/ 33337 h 119598"/>
              <a:gd name="connsiteX9" fmla="*/ 19050 w 28575"/>
              <a:gd name="connsiteY9" fmla="*/ 19050 h 119598"/>
              <a:gd name="connsiteX10" fmla="*/ 4762 w 28575"/>
              <a:gd name="connsiteY10" fmla="*/ 14287 h 119598"/>
              <a:gd name="connsiteX11" fmla="*/ 14287 w 28575"/>
              <a:gd name="connsiteY11" fmla="*/ 42862 h 119598"/>
              <a:gd name="connsiteX12" fmla="*/ 23812 w 28575"/>
              <a:gd name="connsiteY12" fmla="*/ 71437 h 119598"/>
              <a:gd name="connsiteX13" fmla="*/ 28575 w 28575"/>
              <a:gd name="connsiteY13" fmla="*/ 85725 h 119598"/>
              <a:gd name="connsiteX14" fmla="*/ 28575 w 28575"/>
              <a:gd name="connsiteY14" fmla="*/ 114300 h 11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575" h="119598">
                <a:moveTo>
                  <a:pt x="14287" y="0"/>
                </a:moveTo>
                <a:cubicBezTo>
                  <a:pt x="12700" y="7937"/>
                  <a:pt x="11655" y="16003"/>
                  <a:pt x="9525" y="23812"/>
                </a:cubicBezTo>
                <a:cubicBezTo>
                  <a:pt x="6883" y="33498"/>
                  <a:pt x="0" y="52387"/>
                  <a:pt x="0" y="52387"/>
                </a:cubicBezTo>
                <a:cubicBezTo>
                  <a:pt x="1587" y="69850"/>
                  <a:pt x="2282" y="87417"/>
                  <a:pt x="4762" y="104775"/>
                </a:cubicBezTo>
                <a:cubicBezTo>
                  <a:pt x="5472" y="109745"/>
                  <a:pt x="5035" y="116817"/>
                  <a:pt x="9525" y="119062"/>
                </a:cubicBezTo>
                <a:cubicBezTo>
                  <a:pt x="14015" y="121307"/>
                  <a:pt x="19050" y="115887"/>
                  <a:pt x="23812" y="114300"/>
                </a:cubicBezTo>
                <a:cubicBezTo>
                  <a:pt x="22225" y="101600"/>
                  <a:pt x="21340" y="88792"/>
                  <a:pt x="19050" y="76200"/>
                </a:cubicBezTo>
                <a:cubicBezTo>
                  <a:pt x="18152" y="71261"/>
                  <a:pt x="13733" y="66902"/>
                  <a:pt x="14287" y="61912"/>
                </a:cubicBezTo>
                <a:cubicBezTo>
                  <a:pt x="15396" y="51933"/>
                  <a:pt x="23812" y="33337"/>
                  <a:pt x="23812" y="33337"/>
                </a:cubicBezTo>
                <a:cubicBezTo>
                  <a:pt x="22225" y="28575"/>
                  <a:pt x="22600" y="22600"/>
                  <a:pt x="19050" y="19050"/>
                </a:cubicBezTo>
                <a:cubicBezTo>
                  <a:pt x="15500" y="15500"/>
                  <a:pt x="5747" y="9364"/>
                  <a:pt x="4762" y="14287"/>
                </a:cubicBezTo>
                <a:cubicBezTo>
                  <a:pt x="2793" y="24132"/>
                  <a:pt x="11112" y="33337"/>
                  <a:pt x="14287" y="42862"/>
                </a:cubicBezTo>
                <a:lnTo>
                  <a:pt x="23812" y="71437"/>
                </a:lnTo>
                <a:cubicBezTo>
                  <a:pt x="25400" y="76200"/>
                  <a:pt x="28575" y="80705"/>
                  <a:pt x="28575" y="85725"/>
                </a:cubicBezTo>
                <a:lnTo>
                  <a:pt x="28575" y="1143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1" name="Freeform 70"/>
          <p:cNvSpPr/>
          <p:nvPr/>
        </p:nvSpPr>
        <p:spPr>
          <a:xfrm>
            <a:off x="7886031" y="4295775"/>
            <a:ext cx="10347" cy="52388"/>
          </a:xfrm>
          <a:custGeom>
            <a:avLst/>
            <a:gdLst>
              <a:gd name="connsiteX0" fmla="*/ 5432 w 10347"/>
              <a:gd name="connsiteY0" fmla="*/ 0 h 52388"/>
              <a:gd name="connsiteX1" fmla="*/ 10194 w 10347"/>
              <a:gd name="connsiteY1" fmla="*/ 23813 h 52388"/>
              <a:gd name="connsiteX2" fmla="*/ 669 w 10347"/>
              <a:gd name="connsiteY2" fmla="*/ 38100 h 52388"/>
              <a:gd name="connsiteX3" fmla="*/ 669 w 10347"/>
              <a:gd name="connsiteY3" fmla="*/ 52388 h 5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7" h="52388">
                <a:moveTo>
                  <a:pt x="5432" y="0"/>
                </a:moveTo>
                <a:cubicBezTo>
                  <a:pt x="7019" y="7938"/>
                  <a:pt x="11198" y="15781"/>
                  <a:pt x="10194" y="23813"/>
                </a:cubicBezTo>
                <a:cubicBezTo>
                  <a:pt x="9484" y="29492"/>
                  <a:pt x="2479" y="32670"/>
                  <a:pt x="669" y="38100"/>
                </a:cubicBezTo>
                <a:cubicBezTo>
                  <a:pt x="-837" y="42618"/>
                  <a:pt x="669" y="47625"/>
                  <a:pt x="669" y="52388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2" name="Freeform 71"/>
          <p:cNvSpPr/>
          <p:nvPr/>
        </p:nvSpPr>
        <p:spPr>
          <a:xfrm>
            <a:off x="7637450" y="4117704"/>
            <a:ext cx="21483" cy="73822"/>
          </a:xfrm>
          <a:custGeom>
            <a:avLst/>
            <a:gdLst>
              <a:gd name="connsiteX0" fmla="*/ 6363 w 21483"/>
              <a:gd name="connsiteY0" fmla="*/ 20909 h 73822"/>
              <a:gd name="connsiteX1" fmla="*/ 11125 w 21483"/>
              <a:gd name="connsiteY1" fmla="*/ 44721 h 73822"/>
              <a:gd name="connsiteX2" fmla="*/ 15888 w 21483"/>
              <a:gd name="connsiteY2" fmla="*/ 73296 h 73822"/>
              <a:gd name="connsiteX3" fmla="*/ 20650 w 21483"/>
              <a:gd name="connsiteY3" fmla="*/ 39959 h 73822"/>
              <a:gd name="connsiteX4" fmla="*/ 15888 w 21483"/>
              <a:gd name="connsiteY4" fmla="*/ 6621 h 73822"/>
              <a:gd name="connsiteX5" fmla="*/ 1600 w 21483"/>
              <a:gd name="connsiteY5" fmla="*/ 1859 h 73822"/>
              <a:gd name="connsiteX6" fmla="*/ 6363 w 21483"/>
              <a:gd name="connsiteY6" fmla="*/ 20909 h 7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83" h="73822">
                <a:moveTo>
                  <a:pt x="6363" y="20909"/>
                </a:moveTo>
                <a:cubicBezTo>
                  <a:pt x="7951" y="28053"/>
                  <a:pt x="9677" y="36757"/>
                  <a:pt x="11125" y="44721"/>
                </a:cubicBezTo>
                <a:cubicBezTo>
                  <a:pt x="12852" y="54222"/>
                  <a:pt x="7251" y="77614"/>
                  <a:pt x="15888" y="73296"/>
                </a:cubicBezTo>
                <a:cubicBezTo>
                  <a:pt x="25928" y="68276"/>
                  <a:pt x="19063" y="51071"/>
                  <a:pt x="20650" y="39959"/>
                </a:cubicBezTo>
                <a:cubicBezTo>
                  <a:pt x="19063" y="28846"/>
                  <a:pt x="20908" y="16661"/>
                  <a:pt x="15888" y="6621"/>
                </a:cubicBezTo>
                <a:cubicBezTo>
                  <a:pt x="13643" y="2131"/>
                  <a:pt x="3578" y="-2755"/>
                  <a:pt x="1600" y="1859"/>
                </a:cubicBezTo>
                <a:cubicBezTo>
                  <a:pt x="-3403" y="13532"/>
                  <a:pt x="4775" y="13765"/>
                  <a:pt x="6363" y="20909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3" name="Freeform 72"/>
          <p:cNvSpPr/>
          <p:nvPr/>
        </p:nvSpPr>
        <p:spPr>
          <a:xfrm>
            <a:off x="7762875" y="3795713"/>
            <a:ext cx="9518" cy="228600"/>
          </a:xfrm>
          <a:custGeom>
            <a:avLst/>
            <a:gdLst>
              <a:gd name="connsiteX0" fmla="*/ 0 w 9518"/>
              <a:gd name="connsiteY0" fmla="*/ 0 h 228600"/>
              <a:gd name="connsiteX1" fmla="*/ 4763 w 9518"/>
              <a:gd name="connsiteY1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18" h="228600">
                <a:moveTo>
                  <a:pt x="0" y="0"/>
                </a:moveTo>
                <a:cubicBezTo>
                  <a:pt x="18152" y="90749"/>
                  <a:pt x="4763" y="15717"/>
                  <a:pt x="4763" y="22860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4" name="Freeform 73"/>
          <p:cNvSpPr/>
          <p:nvPr/>
        </p:nvSpPr>
        <p:spPr>
          <a:xfrm>
            <a:off x="6961735" y="3638550"/>
            <a:ext cx="5803" cy="90488"/>
          </a:xfrm>
          <a:custGeom>
            <a:avLst/>
            <a:gdLst>
              <a:gd name="connsiteX0" fmla="*/ 5803 w 5803"/>
              <a:gd name="connsiteY0" fmla="*/ 0 h 90488"/>
              <a:gd name="connsiteX1" fmla="*/ 1040 w 5803"/>
              <a:gd name="connsiteY1" fmla="*/ 90488 h 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03" h="90488">
                <a:moveTo>
                  <a:pt x="5803" y="0"/>
                </a:moveTo>
                <a:cubicBezTo>
                  <a:pt x="-3319" y="45606"/>
                  <a:pt x="1040" y="15718"/>
                  <a:pt x="1040" y="90488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5" name="Freeform 74"/>
          <p:cNvSpPr/>
          <p:nvPr/>
        </p:nvSpPr>
        <p:spPr>
          <a:xfrm>
            <a:off x="6405389" y="4747853"/>
            <a:ext cx="20162" cy="24907"/>
          </a:xfrm>
          <a:custGeom>
            <a:avLst/>
            <a:gdLst>
              <a:gd name="connsiteX0" fmla="*/ 174 w 20162"/>
              <a:gd name="connsiteY0" fmla="*/ 360 h 24907"/>
              <a:gd name="connsiteX1" fmla="*/ 19224 w 20162"/>
              <a:gd name="connsiteY1" fmla="*/ 24172 h 24907"/>
              <a:gd name="connsiteX2" fmla="*/ 9699 w 20162"/>
              <a:gd name="connsiteY2" fmla="*/ 9885 h 24907"/>
              <a:gd name="connsiteX3" fmla="*/ 174 w 20162"/>
              <a:gd name="connsiteY3" fmla="*/ 360 h 24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62" h="24907">
                <a:moveTo>
                  <a:pt x="174" y="360"/>
                </a:moveTo>
                <a:cubicBezTo>
                  <a:pt x="1762" y="2741"/>
                  <a:pt x="12036" y="16984"/>
                  <a:pt x="19224" y="24172"/>
                </a:cubicBezTo>
                <a:cubicBezTo>
                  <a:pt x="23271" y="28219"/>
                  <a:pt x="13133" y="14464"/>
                  <a:pt x="9699" y="9885"/>
                </a:cubicBezTo>
                <a:cubicBezTo>
                  <a:pt x="8352" y="8089"/>
                  <a:pt x="-1414" y="-2021"/>
                  <a:pt x="174" y="3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6" name="Freeform 75"/>
          <p:cNvSpPr/>
          <p:nvPr/>
        </p:nvSpPr>
        <p:spPr>
          <a:xfrm>
            <a:off x="6467475" y="4800600"/>
            <a:ext cx="52388" cy="71438"/>
          </a:xfrm>
          <a:custGeom>
            <a:avLst/>
            <a:gdLst>
              <a:gd name="connsiteX0" fmla="*/ 52388 w 52388"/>
              <a:gd name="connsiteY0" fmla="*/ 0 h 71438"/>
              <a:gd name="connsiteX1" fmla="*/ 38100 w 52388"/>
              <a:gd name="connsiteY1" fmla="*/ 57150 h 71438"/>
              <a:gd name="connsiteX2" fmla="*/ 19050 w 52388"/>
              <a:gd name="connsiteY2" fmla="*/ 61913 h 71438"/>
              <a:gd name="connsiteX3" fmla="*/ 0 w 52388"/>
              <a:gd name="connsiteY3" fmla="*/ 71438 h 71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88" h="71438">
                <a:moveTo>
                  <a:pt x="52388" y="0"/>
                </a:moveTo>
                <a:cubicBezTo>
                  <a:pt x="50221" y="10832"/>
                  <a:pt x="42906" y="50742"/>
                  <a:pt x="38100" y="57150"/>
                </a:cubicBezTo>
                <a:cubicBezTo>
                  <a:pt x="34173" y="62386"/>
                  <a:pt x="25344" y="60115"/>
                  <a:pt x="19050" y="61913"/>
                </a:cubicBezTo>
                <a:cubicBezTo>
                  <a:pt x="3727" y="66291"/>
                  <a:pt x="7823" y="63615"/>
                  <a:pt x="0" y="71438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7" name="Freeform 76"/>
          <p:cNvSpPr/>
          <p:nvPr/>
        </p:nvSpPr>
        <p:spPr>
          <a:xfrm>
            <a:off x="6943725" y="4229100"/>
            <a:ext cx="71549" cy="24605"/>
          </a:xfrm>
          <a:custGeom>
            <a:avLst/>
            <a:gdLst>
              <a:gd name="connsiteX0" fmla="*/ 0 w 71549"/>
              <a:gd name="connsiteY0" fmla="*/ 0 h 24605"/>
              <a:gd name="connsiteX1" fmla="*/ 9525 w 71549"/>
              <a:gd name="connsiteY1" fmla="*/ 23813 h 24605"/>
              <a:gd name="connsiteX2" fmla="*/ 23813 w 71549"/>
              <a:gd name="connsiteY2" fmla="*/ 19050 h 24605"/>
              <a:gd name="connsiteX3" fmla="*/ 71438 w 71549"/>
              <a:gd name="connsiteY3" fmla="*/ 0 h 24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549" h="24605">
                <a:moveTo>
                  <a:pt x="0" y="0"/>
                </a:moveTo>
                <a:cubicBezTo>
                  <a:pt x="3175" y="7938"/>
                  <a:pt x="2849" y="18472"/>
                  <a:pt x="9525" y="23813"/>
                </a:cubicBezTo>
                <a:cubicBezTo>
                  <a:pt x="13445" y="26949"/>
                  <a:pt x="18851" y="19813"/>
                  <a:pt x="23813" y="19050"/>
                </a:cubicBezTo>
                <a:cubicBezTo>
                  <a:pt x="76177" y="10994"/>
                  <a:pt x="71438" y="31084"/>
                  <a:pt x="71438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8" name="Freeform 77"/>
          <p:cNvSpPr/>
          <p:nvPr/>
        </p:nvSpPr>
        <p:spPr>
          <a:xfrm>
            <a:off x="6881510" y="3957638"/>
            <a:ext cx="9828" cy="23830"/>
          </a:xfrm>
          <a:custGeom>
            <a:avLst/>
            <a:gdLst>
              <a:gd name="connsiteX0" fmla="*/ 9828 w 9828"/>
              <a:gd name="connsiteY0" fmla="*/ 0 h 23830"/>
              <a:gd name="connsiteX1" fmla="*/ 303 w 9828"/>
              <a:gd name="connsiteY1" fmla="*/ 0 h 23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828" h="23830">
                <a:moveTo>
                  <a:pt x="9828" y="0"/>
                </a:moveTo>
                <a:cubicBezTo>
                  <a:pt x="-2645" y="31182"/>
                  <a:pt x="303" y="32361"/>
                  <a:pt x="303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79" name="Freeform 78"/>
          <p:cNvSpPr/>
          <p:nvPr/>
        </p:nvSpPr>
        <p:spPr>
          <a:xfrm>
            <a:off x="7815040" y="4509081"/>
            <a:ext cx="38323" cy="15769"/>
          </a:xfrm>
          <a:custGeom>
            <a:avLst/>
            <a:gdLst>
              <a:gd name="connsiteX0" fmla="*/ 223 w 38323"/>
              <a:gd name="connsiteY0" fmla="*/ 1007 h 15769"/>
              <a:gd name="connsiteX1" fmla="*/ 24035 w 38323"/>
              <a:gd name="connsiteY1" fmla="*/ 15294 h 15769"/>
              <a:gd name="connsiteX2" fmla="*/ 38323 w 38323"/>
              <a:gd name="connsiteY2" fmla="*/ 10532 h 15769"/>
              <a:gd name="connsiteX3" fmla="*/ 223 w 38323"/>
              <a:gd name="connsiteY3" fmla="*/ 1007 h 1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23" h="15769">
                <a:moveTo>
                  <a:pt x="223" y="1007"/>
                </a:moveTo>
                <a:cubicBezTo>
                  <a:pt x="-2158" y="1801"/>
                  <a:pt x="15055" y="13049"/>
                  <a:pt x="24035" y="15294"/>
                </a:cubicBezTo>
                <a:cubicBezTo>
                  <a:pt x="28905" y="16512"/>
                  <a:pt x="38323" y="15552"/>
                  <a:pt x="38323" y="10532"/>
                </a:cubicBezTo>
                <a:cubicBezTo>
                  <a:pt x="38323" y="-3396"/>
                  <a:pt x="2604" y="213"/>
                  <a:pt x="223" y="1007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0" name="Freeform 79"/>
          <p:cNvSpPr/>
          <p:nvPr/>
        </p:nvSpPr>
        <p:spPr>
          <a:xfrm>
            <a:off x="7762838" y="4214813"/>
            <a:ext cx="66847" cy="161925"/>
          </a:xfrm>
          <a:custGeom>
            <a:avLst/>
            <a:gdLst>
              <a:gd name="connsiteX0" fmla="*/ 38137 w 66847"/>
              <a:gd name="connsiteY0" fmla="*/ 0 h 161925"/>
              <a:gd name="connsiteX1" fmla="*/ 47662 w 66847"/>
              <a:gd name="connsiteY1" fmla="*/ 9525 h 161925"/>
              <a:gd name="connsiteX2" fmla="*/ 33375 w 66847"/>
              <a:gd name="connsiteY2" fmla="*/ 14287 h 161925"/>
              <a:gd name="connsiteX3" fmla="*/ 23850 w 66847"/>
              <a:gd name="connsiteY3" fmla="*/ 42862 h 161925"/>
              <a:gd name="connsiteX4" fmla="*/ 19087 w 66847"/>
              <a:gd name="connsiteY4" fmla="*/ 57150 h 161925"/>
              <a:gd name="connsiteX5" fmla="*/ 19087 w 66847"/>
              <a:gd name="connsiteY5" fmla="*/ 114300 h 161925"/>
              <a:gd name="connsiteX6" fmla="*/ 4800 w 66847"/>
              <a:gd name="connsiteY6" fmla="*/ 119062 h 161925"/>
              <a:gd name="connsiteX7" fmla="*/ 37 w 66847"/>
              <a:gd name="connsiteY7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47" h="161925">
                <a:moveTo>
                  <a:pt x="38137" y="0"/>
                </a:moveTo>
                <a:cubicBezTo>
                  <a:pt x="89885" y="31047"/>
                  <a:pt x="57916" y="9525"/>
                  <a:pt x="47662" y="9525"/>
                </a:cubicBezTo>
                <a:cubicBezTo>
                  <a:pt x="42642" y="9525"/>
                  <a:pt x="38137" y="12700"/>
                  <a:pt x="33375" y="14287"/>
                </a:cubicBezTo>
                <a:lnTo>
                  <a:pt x="23850" y="42862"/>
                </a:lnTo>
                <a:lnTo>
                  <a:pt x="19087" y="57150"/>
                </a:lnTo>
                <a:cubicBezTo>
                  <a:pt x="26202" y="78493"/>
                  <a:pt x="30688" y="85297"/>
                  <a:pt x="19087" y="114300"/>
                </a:cubicBezTo>
                <a:cubicBezTo>
                  <a:pt x="17223" y="118961"/>
                  <a:pt x="9562" y="117475"/>
                  <a:pt x="4800" y="119062"/>
                </a:cubicBezTo>
                <a:cubicBezTo>
                  <a:pt x="-746" y="152335"/>
                  <a:pt x="37" y="137981"/>
                  <a:pt x="37" y="161925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1" name="Freeform 80"/>
          <p:cNvSpPr/>
          <p:nvPr/>
        </p:nvSpPr>
        <p:spPr>
          <a:xfrm>
            <a:off x="7776659" y="4205288"/>
            <a:ext cx="30633" cy="23986"/>
          </a:xfrm>
          <a:custGeom>
            <a:avLst/>
            <a:gdLst>
              <a:gd name="connsiteX0" fmla="*/ 504 w 30633"/>
              <a:gd name="connsiteY0" fmla="*/ 23812 h 23986"/>
              <a:gd name="connsiteX1" fmla="*/ 29079 w 30633"/>
              <a:gd name="connsiteY1" fmla="*/ 4762 h 23986"/>
              <a:gd name="connsiteX2" fmla="*/ 14791 w 30633"/>
              <a:gd name="connsiteY2" fmla="*/ 0 h 23986"/>
              <a:gd name="connsiteX3" fmla="*/ 504 w 30633"/>
              <a:gd name="connsiteY3" fmla="*/ 23812 h 2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33" h="23986">
                <a:moveTo>
                  <a:pt x="504" y="23812"/>
                </a:moveTo>
                <a:cubicBezTo>
                  <a:pt x="2885" y="24606"/>
                  <a:pt x="38398" y="23401"/>
                  <a:pt x="29079" y="4762"/>
                </a:cubicBezTo>
                <a:cubicBezTo>
                  <a:pt x="26834" y="272"/>
                  <a:pt x="19554" y="1587"/>
                  <a:pt x="14791" y="0"/>
                </a:cubicBezTo>
                <a:cubicBezTo>
                  <a:pt x="4385" y="15608"/>
                  <a:pt x="-1877" y="23018"/>
                  <a:pt x="504" y="23812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2" name="Freeform 81"/>
          <p:cNvSpPr/>
          <p:nvPr/>
        </p:nvSpPr>
        <p:spPr>
          <a:xfrm>
            <a:off x="8453321" y="4533870"/>
            <a:ext cx="14404" cy="52418"/>
          </a:xfrm>
          <a:custGeom>
            <a:avLst/>
            <a:gdLst>
              <a:gd name="connsiteX0" fmla="*/ 117 w 14404"/>
              <a:gd name="connsiteY0" fmla="*/ 30 h 52418"/>
              <a:gd name="connsiteX1" fmla="*/ 4879 w 14404"/>
              <a:gd name="connsiteY1" fmla="*/ 23843 h 52418"/>
              <a:gd name="connsiteX2" fmla="*/ 14404 w 14404"/>
              <a:gd name="connsiteY2" fmla="*/ 52418 h 52418"/>
              <a:gd name="connsiteX3" fmla="*/ 9642 w 14404"/>
              <a:gd name="connsiteY3" fmla="*/ 19080 h 52418"/>
              <a:gd name="connsiteX4" fmla="*/ 117 w 14404"/>
              <a:gd name="connsiteY4" fmla="*/ 30 h 5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04" h="52418">
                <a:moveTo>
                  <a:pt x="117" y="30"/>
                </a:moveTo>
                <a:cubicBezTo>
                  <a:pt x="-677" y="824"/>
                  <a:pt x="2749" y="16033"/>
                  <a:pt x="4879" y="23843"/>
                </a:cubicBezTo>
                <a:cubicBezTo>
                  <a:pt x="7521" y="33529"/>
                  <a:pt x="14404" y="52418"/>
                  <a:pt x="14404" y="52418"/>
                </a:cubicBezTo>
                <a:cubicBezTo>
                  <a:pt x="12817" y="41305"/>
                  <a:pt x="11843" y="30087"/>
                  <a:pt x="9642" y="19080"/>
                </a:cubicBezTo>
                <a:cubicBezTo>
                  <a:pt x="8657" y="14157"/>
                  <a:pt x="911" y="-764"/>
                  <a:pt x="117" y="3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3" name="Freeform 82"/>
          <p:cNvSpPr/>
          <p:nvPr/>
        </p:nvSpPr>
        <p:spPr>
          <a:xfrm>
            <a:off x="8286750" y="4329113"/>
            <a:ext cx="47625" cy="66675"/>
          </a:xfrm>
          <a:custGeom>
            <a:avLst/>
            <a:gdLst>
              <a:gd name="connsiteX0" fmla="*/ 0 w 47625"/>
              <a:gd name="connsiteY0" fmla="*/ 0 h 66675"/>
              <a:gd name="connsiteX1" fmla="*/ 4763 w 47625"/>
              <a:gd name="connsiteY1" fmla="*/ 23812 h 66675"/>
              <a:gd name="connsiteX2" fmla="*/ 23813 w 47625"/>
              <a:gd name="connsiteY2" fmla="*/ 28575 h 66675"/>
              <a:gd name="connsiteX3" fmla="*/ 47625 w 47625"/>
              <a:gd name="connsiteY3" fmla="*/ 66675 h 66675"/>
              <a:gd name="connsiteX4" fmla="*/ 38100 w 47625"/>
              <a:gd name="connsiteY4" fmla="*/ 38100 h 66675"/>
              <a:gd name="connsiteX5" fmla="*/ 9525 w 47625"/>
              <a:gd name="connsiteY5" fmla="*/ 28575 h 66675"/>
              <a:gd name="connsiteX6" fmla="*/ 0 w 47625"/>
              <a:gd name="connsiteY6" fmla="*/ 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625" h="66675">
                <a:moveTo>
                  <a:pt x="0" y="0"/>
                </a:moveTo>
                <a:cubicBezTo>
                  <a:pt x="1588" y="7937"/>
                  <a:pt x="-419" y="17594"/>
                  <a:pt x="4763" y="23812"/>
                </a:cubicBezTo>
                <a:cubicBezTo>
                  <a:pt x="8953" y="28840"/>
                  <a:pt x="19553" y="23605"/>
                  <a:pt x="23813" y="28575"/>
                </a:cubicBezTo>
                <a:cubicBezTo>
                  <a:pt x="76710" y="90289"/>
                  <a:pt x="1291" y="35785"/>
                  <a:pt x="47625" y="66675"/>
                </a:cubicBezTo>
                <a:cubicBezTo>
                  <a:pt x="44450" y="57150"/>
                  <a:pt x="47625" y="41275"/>
                  <a:pt x="38100" y="38100"/>
                </a:cubicBezTo>
                <a:lnTo>
                  <a:pt x="9525" y="2857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4" name="Freeform 83"/>
          <p:cNvSpPr/>
          <p:nvPr/>
        </p:nvSpPr>
        <p:spPr>
          <a:xfrm>
            <a:off x="8688863" y="4800350"/>
            <a:ext cx="37017" cy="61305"/>
          </a:xfrm>
          <a:custGeom>
            <a:avLst/>
            <a:gdLst>
              <a:gd name="connsiteX0" fmla="*/ 2700 w 37017"/>
              <a:gd name="connsiteY0" fmla="*/ 250 h 61305"/>
              <a:gd name="connsiteX1" fmla="*/ 7462 w 37017"/>
              <a:gd name="connsiteY1" fmla="*/ 57400 h 61305"/>
              <a:gd name="connsiteX2" fmla="*/ 36037 w 37017"/>
              <a:gd name="connsiteY2" fmla="*/ 52638 h 61305"/>
              <a:gd name="connsiteX3" fmla="*/ 26512 w 37017"/>
              <a:gd name="connsiteY3" fmla="*/ 38350 h 61305"/>
              <a:gd name="connsiteX4" fmla="*/ 2700 w 37017"/>
              <a:gd name="connsiteY4" fmla="*/ 250 h 61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17" h="61305">
                <a:moveTo>
                  <a:pt x="2700" y="250"/>
                </a:moveTo>
                <a:cubicBezTo>
                  <a:pt x="-475" y="3425"/>
                  <a:pt x="-2801" y="41272"/>
                  <a:pt x="7462" y="57400"/>
                </a:cubicBezTo>
                <a:cubicBezTo>
                  <a:pt x="12646" y="65547"/>
                  <a:pt x="29209" y="59466"/>
                  <a:pt x="36037" y="52638"/>
                </a:cubicBezTo>
                <a:cubicBezTo>
                  <a:pt x="40084" y="48591"/>
                  <a:pt x="30559" y="42398"/>
                  <a:pt x="26512" y="38350"/>
                </a:cubicBezTo>
                <a:cubicBezTo>
                  <a:pt x="13050" y="24887"/>
                  <a:pt x="5875" y="-2925"/>
                  <a:pt x="2700" y="25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5" name="Freeform 84"/>
          <p:cNvSpPr/>
          <p:nvPr/>
        </p:nvSpPr>
        <p:spPr>
          <a:xfrm>
            <a:off x="8552544" y="4466584"/>
            <a:ext cx="25233" cy="20219"/>
          </a:xfrm>
          <a:custGeom>
            <a:avLst/>
            <a:gdLst>
              <a:gd name="connsiteX0" fmla="*/ 906 w 25233"/>
              <a:gd name="connsiteY0" fmla="*/ 5404 h 20219"/>
              <a:gd name="connsiteX1" fmla="*/ 24719 w 25233"/>
              <a:gd name="connsiteY1" fmla="*/ 10166 h 20219"/>
              <a:gd name="connsiteX2" fmla="*/ 10431 w 25233"/>
              <a:gd name="connsiteY2" fmla="*/ 19691 h 20219"/>
              <a:gd name="connsiteX3" fmla="*/ 5669 w 25233"/>
              <a:gd name="connsiteY3" fmla="*/ 641 h 20219"/>
              <a:gd name="connsiteX4" fmla="*/ 906 w 25233"/>
              <a:gd name="connsiteY4" fmla="*/ 5404 h 2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33" h="20219">
                <a:moveTo>
                  <a:pt x="906" y="5404"/>
                </a:moveTo>
                <a:cubicBezTo>
                  <a:pt x="4081" y="6991"/>
                  <a:pt x="20229" y="3431"/>
                  <a:pt x="24719" y="10166"/>
                </a:cubicBezTo>
                <a:cubicBezTo>
                  <a:pt x="27894" y="14929"/>
                  <a:pt x="15551" y="22251"/>
                  <a:pt x="10431" y="19691"/>
                </a:cubicBezTo>
                <a:cubicBezTo>
                  <a:pt x="4577" y="16764"/>
                  <a:pt x="9596" y="5877"/>
                  <a:pt x="5669" y="641"/>
                </a:cubicBezTo>
                <a:cubicBezTo>
                  <a:pt x="3764" y="-1899"/>
                  <a:pt x="-2269" y="3817"/>
                  <a:pt x="906" y="5404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6" name="Freeform 85"/>
          <p:cNvSpPr/>
          <p:nvPr/>
        </p:nvSpPr>
        <p:spPr>
          <a:xfrm>
            <a:off x="8424863" y="457200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87" name="Freeform 86"/>
          <p:cNvSpPr/>
          <p:nvPr/>
        </p:nvSpPr>
        <p:spPr>
          <a:xfrm>
            <a:off x="8422280" y="4561555"/>
            <a:ext cx="78783" cy="91408"/>
          </a:xfrm>
          <a:custGeom>
            <a:avLst/>
            <a:gdLst>
              <a:gd name="connsiteX0" fmla="*/ 54970 w 78783"/>
              <a:gd name="connsiteY0" fmla="*/ 29495 h 91408"/>
              <a:gd name="connsiteX1" fmla="*/ 78783 w 78783"/>
              <a:gd name="connsiteY1" fmla="*/ 67595 h 91408"/>
              <a:gd name="connsiteX2" fmla="*/ 74020 w 78783"/>
              <a:gd name="connsiteY2" fmla="*/ 91408 h 91408"/>
              <a:gd name="connsiteX3" fmla="*/ 59733 w 78783"/>
              <a:gd name="connsiteY3" fmla="*/ 62833 h 91408"/>
              <a:gd name="connsiteX4" fmla="*/ 64495 w 78783"/>
              <a:gd name="connsiteY4" fmla="*/ 43783 h 91408"/>
              <a:gd name="connsiteX5" fmla="*/ 50208 w 78783"/>
              <a:gd name="connsiteY5" fmla="*/ 34258 h 91408"/>
              <a:gd name="connsiteX6" fmla="*/ 21633 w 78783"/>
              <a:gd name="connsiteY6" fmla="*/ 29495 h 91408"/>
              <a:gd name="connsiteX7" fmla="*/ 2583 w 78783"/>
              <a:gd name="connsiteY7" fmla="*/ 920 h 91408"/>
              <a:gd name="connsiteX8" fmla="*/ 16870 w 78783"/>
              <a:gd name="connsiteY8" fmla="*/ 10445 h 91408"/>
              <a:gd name="connsiteX9" fmla="*/ 54970 w 78783"/>
              <a:gd name="connsiteY9" fmla="*/ 29495 h 9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783" h="91408">
                <a:moveTo>
                  <a:pt x="54970" y="29495"/>
                </a:moveTo>
                <a:cubicBezTo>
                  <a:pt x="65289" y="39020"/>
                  <a:pt x="78783" y="53637"/>
                  <a:pt x="78783" y="67595"/>
                </a:cubicBezTo>
                <a:cubicBezTo>
                  <a:pt x="78783" y="75690"/>
                  <a:pt x="75608" y="83470"/>
                  <a:pt x="74020" y="91408"/>
                </a:cubicBezTo>
                <a:cubicBezTo>
                  <a:pt x="69204" y="84184"/>
                  <a:pt x="59733" y="72692"/>
                  <a:pt x="59733" y="62833"/>
                </a:cubicBezTo>
                <a:cubicBezTo>
                  <a:pt x="59733" y="56288"/>
                  <a:pt x="62908" y="50133"/>
                  <a:pt x="64495" y="43783"/>
                </a:cubicBezTo>
                <a:cubicBezTo>
                  <a:pt x="59733" y="40608"/>
                  <a:pt x="55638" y="36068"/>
                  <a:pt x="50208" y="34258"/>
                </a:cubicBezTo>
                <a:cubicBezTo>
                  <a:pt x="41047" y="31204"/>
                  <a:pt x="29544" y="35033"/>
                  <a:pt x="21633" y="29495"/>
                </a:cubicBezTo>
                <a:cubicBezTo>
                  <a:pt x="12255" y="22930"/>
                  <a:pt x="-6942" y="-5430"/>
                  <a:pt x="2583" y="920"/>
                </a:cubicBezTo>
                <a:lnTo>
                  <a:pt x="16870" y="10445"/>
                </a:lnTo>
                <a:cubicBezTo>
                  <a:pt x="11723" y="31035"/>
                  <a:pt x="44651" y="19970"/>
                  <a:pt x="54970" y="29495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8965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 err="1"/>
              <a:t>Geochemical</a:t>
            </a:r>
            <a:r>
              <a:rPr lang="sl-SI" sz="2400" dirty="0"/>
              <a:t> </a:t>
            </a:r>
            <a:r>
              <a:rPr lang="sl-SI" sz="2400" dirty="0" err="1"/>
              <a:t>modelling</a:t>
            </a:r>
            <a:r>
              <a:rPr lang="sl-SI" sz="2400" dirty="0"/>
              <a:t> 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3" y="1632730"/>
            <a:ext cx="7355160" cy="4209331"/>
          </a:xfrm>
        </p:spPr>
        <p:txBody>
          <a:bodyPr/>
          <a:lstStyle/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sp>
        <p:nvSpPr>
          <p:cNvPr id="17" name="Pravokotnik 16"/>
          <p:cNvSpPr/>
          <p:nvPr/>
        </p:nvSpPr>
        <p:spPr>
          <a:xfrm>
            <a:off x="783020" y="1641299"/>
            <a:ext cx="7304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Calculated speciation in the liquid and solid phases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 smtClean="0">
                <a:solidFill>
                  <a:schemeClr val="bg2">
                    <a:lumMod val="10000"/>
                  </a:schemeClr>
                </a:solidFill>
              </a:rPr>
              <a:t>Leaching of CHROMIUM at alkaline pH controlled by Cr substitution as a solid solution in ettringite</a:t>
            </a:r>
            <a:endParaRPr lang="sl-SI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77" y="2673747"/>
            <a:ext cx="4507656" cy="31865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3654" y="2363567"/>
            <a:ext cx="4100834" cy="2826995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4283968" y="3022397"/>
            <a:ext cx="2520280" cy="144016"/>
          </a:xfrm>
          <a:prstGeom prst="rightArrow">
            <a:avLst/>
          </a:prstGeom>
          <a:solidFill>
            <a:srgbClr val="FFFF00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4079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Comparison of the batch and pH </a:t>
            </a:r>
            <a:r>
              <a:rPr lang="sl-SI" sz="2400" dirty="0" smtClean="0"/>
              <a:t>dependent </a:t>
            </a:r>
            <a:r>
              <a:rPr lang="sl-SI" sz="2400" dirty="0"/>
              <a:t>data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3" y="1632730"/>
            <a:ext cx="7355160" cy="4209331"/>
          </a:xfrm>
        </p:spPr>
        <p:txBody>
          <a:bodyPr/>
          <a:lstStyle/>
          <a:p>
            <a:pPr marL="0" indent="0">
              <a:buNone/>
            </a:pPr>
            <a:r>
              <a:rPr lang="sl-SI" dirty="0"/>
              <a:t>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sp>
        <p:nvSpPr>
          <p:cNvPr id="17" name="Pravokotnik 16"/>
          <p:cNvSpPr/>
          <p:nvPr/>
        </p:nvSpPr>
        <p:spPr>
          <a:xfrm>
            <a:off x="783020" y="1641299"/>
            <a:ext cx="73044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The batch data </a:t>
            </a: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plot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along the pH dependent leaching curve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The same solubility controlling phases control leachability</a:t>
            </a:r>
            <a:endParaRPr lang="nl-NL" dirty="0">
              <a:solidFill>
                <a:schemeClr val="bg2">
                  <a:lumMod val="1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In </a:t>
            </a:r>
            <a:r>
              <a:rPr lang="nl-NL" dirty="0" err="1">
                <a:solidFill>
                  <a:schemeClr val="bg2">
                    <a:lumMod val="10000"/>
                  </a:schemeClr>
                </a:solidFill>
              </a:rPr>
              <a:t>some</a:t>
            </a: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 samples, Ca is </a:t>
            </a:r>
            <a:r>
              <a:rPr lang="nl-NL" dirty="0" err="1">
                <a:solidFill>
                  <a:schemeClr val="bg2">
                    <a:lumMod val="10000"/>
                  </a:schemeClr>
                </a:solidFill>
              </a:rPr>
              <a:t>affected</a:t>
            </a: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nl-NL" dirty="0" err="1">
                <a:solidFill>
                  <a:schemeClr val="bg2">
                    <a:lumMod val="10000"/>
                  </a:schemeClr>
                </a:solidFill>
              </a:rPr>
              <a:t>by</a:t>
            </a: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nl-NL" dirty="0" err="1">
                <a:solidFill>
                  <a:schemeClr val="bg2">
                    <a:lumMod val="10000"/>
                  </a:schemeClr>
                </a:solidFill>
              </a:rPr>
              <a:t>carbonation</a:t>
            </a:r>
            <a:endParaRPr lang="sl-SI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6732240" y="1743356"/>
            <a:ext cx="720080" cy="2496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69" y="2543779"/>
            <a:ext cx="8955673" cy="3042133"/>
          </a:xfrm>
          <a:prstGeom prst="rect">
            <a:avLst/>
          </a:prstGeom>
        </p:spPr>
      </p:pic>
      <p:sp>
        <p:nvSpPr>
          <p:cNvPr id="10" name="TextBox 4"/>
          <p:cNvSpPr txBox="1"/>
          <p:nvPr/>
        </p:nvSpPr>
        <p:spPr>
          <a:xfrm>
            <a:off x="323528" y="5563590"/>
            <a:ext cx="4752528" cy="43088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200" b="1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Legend:</a:t>
            </a:r>
          </a:p>
          <a:p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          pH-</a:t>
            </a:r>
            <a:r>
              <a:rPr lang="sl-SI" sz="10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dependent</a:t>
            </a:r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data                 </a:t>
            </a:r>
            <a:r>
              <a:rPr lang="sl-SI" sz="10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batch</a:t>
            </a:r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data (L1-6)                 </a:t>
            </a:r>
            <a:r>
              <a:rPr lang="sl-SI" sz="10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batch</a:t>
            </a:r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data (L7-11)</a:t>
            </a:r>
          </a:p>
        </p:txBody>
      </p:sp>
      <p:sp>
        <p:nvSpPr>
          <p:cNvPr id="6" name="Karo 5"/>
          <p:cNvSpPr/>
          <p:nvPr/>
        </p:nvSpPr>
        <p:spPr>
          <a:xfrm>
            <a:off x="2087811" y="5803217"/>
            <a:ext cx="72008" cy="114200"/>
          </a:xfrm>
          <a:prstGeom prst="diamond">
            <a:avLst/>
          </a:prstGeom>
          <a:noFill/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1" name="Enakokraki trikotnik 10"/>
          <p:cNvSpPr/>
          <p:nvPr/>
        </p:nvSpPr>
        <p:spPr>
          <a:xfrm>
            <a:off x="3481530" y="5798014"/>
            <a:ext cx="72008" cy="105231"/>
          </a:xfrm>
          <a:prstGeom prst="triangle">
            <a:avLst/>
          </a:prstGeom>
          <a:noFill/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cxnSp>
        <p:nvCxnSpPr>
          <p:cNvPr id="14" name="Raven povezovalnik 13"/>
          <p:cNvCxnSpPr/>
          <p:nvPr/>
        </p:nvCxnSpPr>
        <p:spPr>
          <a:xfrm>
            <a:off x="448592" y="5852003"/>
            <a:ext cx="2160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iagram poteka: povezovalnik 6"/>
          <p:cNvSpPr/>
          <p:nvPr/>
        </p:nvSpPr>
        <p:spPr>
          <a:xfrm>
            <a:off x="512003" y="5825785"/>
            <a:ext cx="45719" cy="72008"/>
          </a:xfrm>
          <a:prstGeom prst="flowChartConnector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01460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Comparison of GW data and pH </a:t>
            </a:r>
            <a:r>
              <a:rPr lang="sl-SI" sz="2400" dirty="0" smtClean="0"/>
              <a:t>dependent </a:t>
            </a:r>
            <a:r>
              <a:rPr lang="sl-SI" sz="2400" dirty="0"/>
              <a:t>data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2" y="1632730"/>
            <a:ext cx="7743893" cy="4209331"/>
          </a:xfrm>
        </p:spPr>
        <p:txBody>
          <a:bodyPr/>
          <a:lstStyle/>
          <a:p>
            <a:pPr marL="0" indent="0">
              <a:buNone/>
            </a:pPr>
            <a:r>
              <a:rPr lang="sl-SI" dirty="0"/>
              <a:t>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sp>
        <p:nvSpPr>
          <p:cNvPr id="17" name="Pravokotnik 16"/>
          <p:cNvSpPr/>
          <p:nvPr/>
        </p:nvSpPr>
        <p:spPr>
          <a:xfrm>
            <a:off x="783020" y="1641299"/>
            <a:ext cx="73044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The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GW data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showed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lower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conc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.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or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fall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right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on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the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pH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dependent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sl-SI" dirty="0" err="1">
                <a:solidFill>
                  <a:schemeClr val="bg2">
                    <a:lumMod val="10000"/>
                  </a:schemeClr>
                </a:solidFill>
              </a:rPr>
              <a:t>curve</a:t>
            </a:r>
            <a:endParaRPr lang="sl-SI" dirty="0">
              <a:solidFill>
                <a:schemeClr val="bg2">
                  <a:lumMod val="1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Not big differences in the conc. </a:t>
            </a: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b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etween the reference piezometers and other piezometers                indicating limited influence of the landfill area on the GW data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412020" y="6018177"/>
            <a:ext cx="4664036" cy="43088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200" b="1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Legend:</a:t>
            </a:r>
          </a:p>
          <a:p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          pH-</a:t>
            </a:r>
            <a:r>
              <a:rPr lang="sl-SI" sz="10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dependent</a:t>
            </a:r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data         reference </a:t>
            </a:r>
            <a:r>
              <a:rPr lang="sl-SI" sz="10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piezometers</a:t>
            </a:r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(P1, P2)            </a:t>
            </a:r>
            <a:r>
              <a:rPr lang="sl-SI" sz="1000" dirty="0" err="1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piezometers</a:t>
            </a:r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3-7</a:t>
            </a:r>
          </a:p>
        </p:txBody>
      </p:sp>
      <p:cxnSp>
        <p:nvCxnSpPr>
          <p:cNvPr id="14" name="Raven povezovalnik 13"/>
          <p:cNvCxnSpPr/>
          <p:nvPr/>
        </p:nvCxnSpPr>
        <p:spPr>
          <a:xfrm>
            <a:off x="471451" y="6335642"/>
            <a:ext cx="2160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iagram poteka: povezovalnik 6"/>
          <p:cNvSpPr/>
          <p:nvPr/>
        </p:nvSpPr>
        <p:spPr>
          <a:xfrm>
            <a:off x="556604" y="6314525"/>
            <a:ext cx="45719" cy="72008"/>
          </a:xfrm>
          <a:prstGeom prst="flowChartConnector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13" name="Slika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49" y="2884088"/>
            <a:ext cx="8892480" cy="3020668"/>
          </a:xfrm>
          <a:prstGeom prst="rect">
            <a:avLst/>
          </a:prstGeom>
        </p:spPr>
      </p:pic>
      <p:sp>
        <p:nvSpPr>
          <p:cNvPr id="16" name="Right Arrow 4"/>
          <p:cNvSpPr/>
          <p:nvPr/>
        </p:nvSpPr>
        <p:spPr>
          <a:xfrm>
            <a:off x="2915816" y="2305075"/>
            <a:ext cx="720080" cy="1725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5" name="Diagram poteka: povezovalnik 14"/>
          <p:cNvSpPr/>
          <p:nvPr/>
        </p:nvSpPr>
        <p:spPr>
          <a:xfrm>
            <a:off x="1907704" y="6304810"/>
            <a:ext cx="45719" cy="45719"/>
          </a:xfrm>
          <a:prstGeom prst="flowChartConnector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8" name="Diagram poteka: povezovalnik 17"/>
          <p:cNvSpPr/>
          <p:nvPr/>
        </p:nvSpPr>
        <p:spPr>
          <a:xfrm>
            <a:off x="3851920" y="6304810"/>
            <a:ext cx="45719" cy="45719"/>
          </a:xfrm>
          <a:prstGeom prst="flowChartConnector">
            <a:avLst/>
          </a:prstGeom>
          <a:noFill/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68399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Comparison of the batch, GW data and pH </a:t>
            </a:r>
            <a:r>
              <a:rPr lang="sl-SI" sz="2400" dirty="0" smtClean="0"/>
              <a:t>dependent </a:t>
            </a:r>
            <a:r>
              <a:rPr lang="sl-SI" sz="2400" dirty="0"/>
              <a:t>data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2" y="1632730"/>
            <a:ext cx="7743893" cy="4209331"/>
          </a:xfrm>
        </p:spPr>
        <p:txBody>
          <a:bodyPr/>
          <a:lstStyle/>
          <a:p>
            <a:pPr marL="0" indent="0">
              <a:buNone/>
            </a:pPr>
            <a:r>
              <a:rPr lang="sl-SI" dirty="0"/>
              <a:t>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sp>
        <p:nvSpPr>
          <p:cNvPr id="17" name="Pravokotnik 16"/>
          <p:cNvSpPr/>
          <p:nvPr/>
        </p:nvSpPr>
        <p:spPr>
          <a:xfrm>
            <a:off x="783020" y="1641299"/>
            <a:ext cx="78647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The main differences between the batch and </a:t>
            </a:r>
            <a:r>
              <a:rPr lang="sl-SI" dirty="0" smtClean="0">
                <a:solidFill>
                  <a:schemeClr val="bg2">
                    <a:lumMod val="10000"/>
                  </a:schemeClr>
                </a:solidFill>
              </a:rPr>
              <a:t>pH-dependent 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data, on the one hand, and G</a:t>
            </a: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W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 data, on the other hand, is the con</a:t>
            </a:r>
            <a:r>
              <a:rPr lang="nl-NL" dirty="0" err="1">
                <a:solidFill>
                  <a:schemeClr val="bg2">
                    <a:lumMod val="10000"/>
                  </a:schemeClr>
                </a:solidFill>
              </a:rPr>
              <a:t>tac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t with the landfill material</a:t>
            </a: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nl-NL" dirty="0" err="1">
                <a:solidFill>
                  <a:schemeClr val="bg2">
                    <a:lumMod val="10000"/>
                  </a:schemeClr>
                </a:solidFill>
              </a:rPr>
              <a:t>solubility</a:t>
            </a:r>
            <a:r>
              <a:rPr lang="nl-NL" dirty="0">
                <a:solidFill>
                  <a:schemeClr val="bg2">
                    <a:lumMod val="10000"/>
                  </a:schemeClr>
                </a:solidFill>
              </a:rPr>
              <a:t> control)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</a:rPr>
              <a:t>, which is absent in the case of GW monitoring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412020" y="6018177"/>
            <a:ext cx="8552468" cy="43088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200" b="1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Legend:</a:t>
            </a:r>
          </a:p>
          <a:p>
            <a:r>
              <a:rPr lang="sl-SI" sz="10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           pH-dependent data         reference piezometers (P1, P2)            piezometers 3-7          batch data (L1-L6)               batch data (L7-L11)    </a:t>
            </a:r>
          </a:p>
        </p:txBody>
      </p:sp>
      <p:cxnSp>
        <p:nvCxnSpPr>
          <p:cNvPr id="14" name="Raven povezovalnik 13"/>
          <p:cNvCxnSpPr/>
          <p:nvPr/>
        </p:nvCxnSpPr>
        <p:spPr>
          <a:xfrm>
            <a:off x="471451" y="6335642"/>
            <a:ext cx="2160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iagram poteka: povezovalnik 6"/>
          <p:cNvSpPr/>
          <p:nvPr/>
        </p:nvSpPr>
        <p:spPr>
          <a:xfrm>
            <a:off x="556604" y="6314525"/>
            <a:ext cx="45719" cy="72008"/>
          </a:xfrm>
          <a:prstGeom prst="flowChartConnector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5" name="Diagram poteka: povezovalnik 14"/>
          <p:cNvSpPr/>
          <p:nvPr/>
        </p:nvSpPr>
        <p:spPr>
          <a:xfrm>
            <a:off x="1907704" y="6312782"/>
            <a:ext cx="45719" cy="45719"/>
          </a:xfrm>
          <a:prstGeom prst="flowChartConnector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8" name="Diagram poteka: povezovalnik 17"/>
          <p:cNvSpPr/>
          <p:nvPr/>
        </p:nvSpPr>
        <p:spPr>
          <a:xfrm>
            <a:off x="3851920" y="6327669"/>
            <a:ext cx="45719" cy="45719"/>
          </a:xfrm>
          <a:prstGeom prst="flowChartConnector">
            <a:avLst/>
          </a:prstGeom>
          <a:noFill/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34" y="2805640"/>
            <a:ext cx="8883561" cy="3017638"/>
          </a:xfrm>
          <a:prstGeom prst="rect">
            <a:avLst/>
          </a:prstGeom>
        </p:spPr>
      </p:pic>
      <p:sp>
        <p:nvSpPr>
          <p:cNvPr id="19" name="Karo 18"/>
          <p:cNvSpPr/>
          <p:nvPr/>
        </p:nvSpPr>
        <p:spPr>
          <a:xfrm>
            <a:off x="5004048" y="6259188"/>
            <a:ext cx="72008" cy="114200"/>
          </a:xfrm>
          <a:prstGeom prst="diamond">
            <a:avLst/>
          </a:prstGeom>
          <a:noFill/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0" name="Enakokraki trikotnik 19"/>
          <p:cNvSpPr/>
          <p:nvPr/>
        </p:nvSpPr>
        <p:spPr>
          <a:xfrm>
            <a:off x="6357695" y="6268157"/>
            <a:ext cx="72008" cy="105231"/>
          </a:xfrm>
          <a:prstGeom prst="triangle">
            <a:avLst/>
          </a:prstGeom>
          <a:noFill/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1649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Conclusion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292602" y="1632730"/>
            <a:ext cx="7743893" cy="4209331"/>
          </a:xfrm>
        </p:spPr>
        <p:txBody>
          <a:bodyPr/>
          <a:lstStyle/>
          <a:p>
            <a:pPr marL="0" indent="0">
              <a:buNone/>
            </a:pPr>
            <a:r>
              <a:rPr lang="sl-SI" dirty="0"/>
              <a:t>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sp>
        <p:nvSpPr>
          <p:cNvPr id="17" name="Pravokotnik 16"/>
          <p:cNvSpPr/>
          <p:nvPr/>
        </p:nvSpPr>
        <p:spPr>
          <a:xfrm>
            <a:off x="783020" y="1641299"/>
            <a:ext cx="730448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The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 modelling approach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used in this study provides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benefits for understanding the observed leaching </a:t>
            </a:r>
            <a:r>
              <a:rPr lang="en-US" b="1" dirty="0" err="1">
                <a:solidFill>
                  <a:schemeClr val="bg2">
                    <a:lumMod val="10000"/>
                  </a:schemeClr>
                </a:solidFill>
              </a:rPr>
              <a:t>behaviour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which is needed in the case of decisions about future management of waste heap. </a:t>
            </a:r>
            <a:endParaRPr lang="sl-SI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endParaRPr lang="sl-SI" dirty="0">
              <a:solidFill>
                <a:schemeClr val="bg2">
                  <a:lumMod val="10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It can thus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form the basis for the projection of the long-term leachate quality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of the landfill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under changing exposure conditions such as carbonation and oxidation. </a:t>
            </a:r>
            <a:endParaRPr lang="sl-SI" dirty="0">
              <a:solidFill>
                <a:schemeClr val="bg2">
                  <a:lumMod val="10000"/>
                </a:schemeClr>
              </a:solidFill>
            </a:endParaRPr>
          </a:p>
          <a:p>
            <a:pPr algn="just"/>
            <a:endParaRPr lang="sl-SI" dirty="0">
              <a:solidFill>
                <a:schemeClr val="bg2">
                  <a:lumMod val="10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Bringing together data from various laboratory leaching tests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- in particular pH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dependence</a:t>
            </a:r>
            <a:r>
              <a:rPr lang="sl-SI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- 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, field data, and geochemical modelling results,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provides a much more complete picture of the release controlling factors in a landfill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 than can be provided by any single one of these data sources. </a:t>
            </a:r>
            <a:endParaRPr lang="sl-SI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05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 err="1"/>
              <a:t>Outline</a:t>
            </a:r>
            <a:r>
              <a:rPr lang="sl-SI" sz="2400" dirty="0"/>
              <a:t>: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sz="2000" dirty="0" err="1"/>
              <a:t>Case</a:t>
            </a:r>
            <a:r>
              <a:rPr lang="sl-SI" sz="2000" dirty="0"/>
              <a:t> </a:t>
            </a:r>
            <a:r>
              <a:rPr lang="sl-SI" sz="2000" dirty="0" err="1"/>
              <a:t>study</a:t>
            </a:r>
            <a:r>
              <a:rPr lang="sl-SI" sz="2000" dirty="0"/>
              <a:t>: </a:t>
            </a:r>
            <a:r>
              <a:rPr lang="sl-SI" sz="2000" dirty="0" err="1"/>
              <a:t>Metallurgical</a:t>
            </a:r>
            <a:r>
              <a:rPr lang="sl-SI" sz="2000" dirty="0"/>
              <a:t> </a:t>
            </a:r>
            <a:r>
              <a:rPr lang="sl-SI" sz="2000" dirty="0" err="1"/>
              <a:t>slag</a:t>
            </a:r>
            <a:r>
              <a:rPr lang="sl-SI" sz="2000" dirty="0"/>
              <a:t> </a:t>
            </a:r>
            <a:r>
              <a:rPr lang="sl-SI" sz="2000" dirty="0" err="1"/>
              <a:t>heap</a:t>
            </a:r>
            <a:r>
              <a:rPr lang="sl-SI" sz="2000" dirty="0"/>
              <a:t> Javornik, </a:t>
            </a:r>
            <a:r>
              <a:rPr lang="sl-SI" sz="2000" dirty="0" err="1"/>
              <a:t>Slovenia</a:t>
            </a:r>
            <a:endParaRPr lang="sl-SI" sz="2000" dirty="0"/>
          </a:p>
          <a:p>
            <a:pPr lvl="1"/>
            <a:r>
              <a:rPr lang="sl-SI" sz="1600" i="1" dirty="0" err="1"/>
              <a:t>Materials</a:t>
            </a:r>
            <a:endParaRPr lang="sl-SI" sz="1600" i="1" dirty="0"/>
          </a:p>
          <a:p>
            <a:pPr marL="647700" lvl="1" indent="-285750">
              <a:buFont typeface="Arial" panose="020B0604020202020204" pitchFamily="34" charset="0"/>
              <a:buChar char="•"/>
            </a:pPr>
            <a:r>
              <a:rPr lang="en-US" sz="1600" b="0" i="1" dirty="0"/>
              <a:t>Sampling of heap samples</a:t>
            </a:r>
          </a:p>
          <a:p>
            <a:pPr marL="647700" lvl="1" indent="-285750">
              <a:buFont typeface="Arial" panose="020B0604020202020204" pitchFamily="34" charset="0"/>
              <a:buChar char="•"/>
            </a:pPr>
            <a:r>
              <a:rPr lang="en-US" sz="1600" b="0" i="1" dirty="0"/>
              <a:t>Groundwater monitoring</a:t>
            </a:r>
          </a:p>
          <a:p>
            <a:pPr marL="647700" lvl="1" indent="-285750">
              <a:buFont typeface="Arial" panose="020B0604020202020204" pitchFamily="34" charset="0"/>
              <a:buChar char="•"/>
            </a:pPr>
            <a:r>
              <a:rPr lang="en-US" sz="1600" b="0" i="1" dirty="0"/>
              <a:t>Data comparison and geochemical modelling</a:t>
            </a:r>
            <a:endParaRPr lang="sl-SI" sz="1600" b="0" i="1" dirty="0"/>
          </a:p>
          <a:p>
            <a:pPr lvl="1">
              <a:buFont typeface="+mj-lt"/>
              <a:buAutoNum type="arabicPeriod" startAt="2"/>
            </a:pPr>
            <a:r>
              <a:rPr lang="sl-SI" sz="1600" i="1" dirty="0" err="1"/>
              <a:t>Results</a:t>
            </a:r>
            <a:r>
              <a:rPr lang="sl-SI" sz="1600" i="1" dirty="0"/>
              <a:t> </a:t>
            </a:r>
            <a:r>
              <a:rPr lang="sl-SI" sz="1600" i="1" dirty="0" err="1"/>
              <a:t>and</a:t>
            </a:r>
            <a:r>
              <a:rPr lang="sl-SI" sz="1600" i="1" dirty="0"/>
              <a:t> </a:t>
            </a:r>
            <a:r>
              <a:rPr lang="sl-SI" sz="1600" i="1" dirty="0" err="1"/>
              <a:t>Discussion</a:t>
            </a:r>
            <a:endParaRPr lang="sl-SI" sz="1600" i="1" dirty="0"/>
          </a:p>
          <a:p>
            <a:pPr marL="647700" lvl="1" indent="-285750">
              <a:buFont typeface="Arial" panose="020B0604020202020204" pitchFamily="34" charset="0"/>
              <a:buChar char="•"/>
            </a:pPr>
            <a:r>
              <a:rPr lang="sl-SI" sz="1600" b="0" i="1" dirty="0" err="1"/>
              <a:t>Batch</a:t>
            </a:r>
            <a:r>
              <a:rPr lang="sl-SI" sz="1600" b="0" i="1" dirty="0"/>
              <a:t> data</a:t>
            </a:r>
          </a:p>
          <a:p>
            <a:pPr marL="647700" lvl="1" indent="-285750">
              <a:buFont typeface="Arial" panose="020B0604020202020204" pitchFamily="34" charset="0"/>
              <a:buChar char="•"/>
            </a:pPr>
            <a:r>
              <a:rPr lang="sl-SI" sz="1600" b="0" i="1" dirty="0"/>
              <a:t>pH </a:t>
            </a:r>
            <a:r>
              <a:rPr lang="sl-SI" sz="1600" b="0" i="1" dirty="0" err="1"/>
              <a:t>dependent</a:t>
            </a:r>
            <a:r>
              <a:rPr lang="sl-SI" sz="1600" b="0" i="1" dirty="0"/>
              <a:t> data (</a:t>
            </a:r>
            <a:r>
              <a:rPr lang="sl-SI" sz="1600" b="0" i="1" dirty="0" err="1"/>
              <a:t>composite</a:t>
            </a:r>
            <a:r>
              <a:rPr lang="sl-SI" sz="1600" b="0" i="1" dirty="0"/>
              <a:t> </a:t>
            </a:r>
            <a:r>
              <a:rPr lang="sl-SI" sz="1600" b="0" i="1" dirty="0" err="1"/>
              <a:t>sample</a:t>
            </a:r>
            <a:r>
              <a:rPr lang="sl-SI" sz="1600" b="0" i="1" dirty="0"/>
              <a:t>)</a:t>
            </a:r>
          </a:p>
          <a:p>
            <a:pPr marL="647700" lvl="1" indent="-285750">
              <a:buFont typeface="Arial" panose="020B0604020202020204" pitchFamily="34" charset="0"/>
              <a:buChar char="•"/>
            </a:pPr>
            <a:r>
              <a:rPr lang="sl-SI" sz="1600" b="0" i="1" dirty="0" smtClean="0"/>
              <a:t>Geochemical </a:t>
            </a:r>
            <a:r>
              <a:rPr lang="sl-SI" sz="1600" b="0" i="1" dirty="0"/>
              <a:t>modelling</a:t>
            </a:r>
          </a:p>
          <a:p>
            <a:pPr marL="647700" lvl="1" indent="-285750">
              <a:buFont typeface="Arial" panose="020B0604020202020204" pitchFamily="34" charset="0"/>
              <a:buChar char="•"/>
            </a:pPr>
            <a:r>
              <a:rPr lang="sl-SI" sz="1600" b="0" i="1" dirty="0" err="1"/>
              <a:t>Comparison</a:t>
            </a:r>
            <a:r>
              <a:rPr lang="sl-SI" sz="1600" b="0" i="1" dirty="0"/>
              <a:t> </a:t>
            </a:r>
            <a:r>
              <a:rPr lang="sl-SI" sz="1600" b="0" i="1" dirty="0" err="1"/>
              <a:t>batch</a:t>
            </a:r>
            <a:r>
              <a:rPr lang="sl-SI" sz="1600" b="0" i="1" dirty="0"/>
              <a:t> data, GW data </a:t>
            </a:r>
            <a:r>
              <a:rPr lang="sl-SI" sz="1600" b="0" i="1" dirty="0" err="1"/>
              <a:t>and</a:t>
            </a:r>
            <a:r>
              <a:rPr lang="sl-SI" sz="1600" b="0" i="1" dirty="0"/>
              <a:t> pH </a:t>
            </a:r>
            <a:r>
              <a:rPr lang="sl-SI" sz="1600" b="0" i="1" dirty="0" err="1"/>
              <a:t>dependent</a:t>
            </a:r>
            <a:r>
              <a:rPr lang="sl-SI" sz="1600" b="0" i="1" dirty="0"/>
              <a:t> data</a:t>
            </a:r>
          </a:p>
          <a:p>
            <a:pPr lvl="1">
              <a:buFont typeface="+mj-lt"/>
              <a:buAutoNum type="arabicPeriod" startAt="3"/>
            </a:pPr>
            <a:r>
              <a:rPr lang="sl-SI" sz="1600" i="1" dirty="0"/>
              <a:t>Conclusion</a:t>
            </a:r>
            <a:r>
              <a:rPr lang="nl-NL" sz="1600" i="1" dirty="0"/>
              <a:t>s</a:t>
            </a:r>
            <a:r>
              <a:rPr lang="sl-SI" sz="1600" i="1" dirty="0"/>
              <a:t> </a:t>
            </a:r>
          </a:p>
          <a:p>
            <a:pPr marL="361950" lvl="1" indent="0">
              <a:buNone/>
            </a:pPr>
            <a:endParaRPr lang="sl-SI" dirty="0"/>
          </a:p>
        </p:txBody>
      </p:sp>
      <p:sp>
        <p:nvSpPr>
          <p:cNvPr id="7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8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36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jeZBesedilom 1"/>
          <p:cNvSpPr txBox="1"/>
          <p:nvPr/>
        </p:nvSpPr>
        <p:spPr>
          <a:xfrm>
            <a:off x="5292080" y="5229200"/>
            <a:ext cx="299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 err="1">
                <a:solidFill>
                  <a:schemeClr val="bg1"/>
                </a:solidFill>
              </a:rPr>
              <a:t>We</a:t>
            </a:r>
            <a:r>
              <a:rPr lang="sl-SI" dirty="0">
                <a:solidFill>
                  <a:schemeClr val="bg1"/>
                </a:solidFill>
              </a:rPr>
              <a:t> </a:t>
            </a:r>
            <a:r>
              <a:rPr lang="sl-SI" dirty="0" err="1">
                <a:solidFill>
                  <a:schemeClr val="bg1"/>
                </a:solidFill>
              </a:rPr>
              <a:t>think</a:t>
            </a:r>
            <a:r>
              <a:rPr lang="sl-SI" dirty="0">
                <a:solidFill>
                  <a:schemeClr val="bg1"/>
                </a:solidFill>
              </a:rPr>
              <a:t> </a:t>
            </a:r>
            <a:r>
              <a:rPr lang="sl-SI" dirty="0" err="1">
                <a:solidFill>
                  <a:schemeClr val="bg1"/>
                </a:solidFill>
              </a:rPr>
              <a:t>green</a:t>
            </a:r>
            <a:r>
              <a:rPr lang="sl-SI" dirty="0">
                <a:solidFill>
                  <a:schemeClr val="bg1"/>
                </a:solidFill>
              </a:rPr>
              <a:t> </a:t>
            </a:r>
            <a:r>
              <a:rPr lang="sl-SI" dirty="0" err="1">
                <a:solidFill>
                  <a:schemeClr val="bg1"/>
                </a:solidFill>
              </a:rPr>
              <a:t>and</a:t>
            </a:r>
            <a:r>
              <a:rPr lang="sl-SI" dirty="0">
                <a:solidFill>
                  <a:schemeClr val="bg1"/>
                </a:solidFill>
              </a:rPr>
              <a:t> </a:t>
            </a:r>
            <a:r>
              <a:rPr lang="sl-SI" dirty="0" err="1">
                <a:solidFill>
                  <a:schemeClr val="bg1"/>
                </a:solidFill>
              </a:rPr>
              <a:t>profitable</a:t>
            </a:r>
            <a:endParaRPr lang="sl-SI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11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Case study: Metallurgical slag heap Javornik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1160278" y="1700809"/>
            <a:ext cx="7355160" cy="4387478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sz="1800" b="0" dirty="0">
                <a:solidFill>
                  <a:schemeClr val="bg2">
                    <a:lumMod val="10000"/>
                  </a:schemeClr>
                </a:solidFill>
              </a:rPr>
              <a:t>near </a:t>
            </a:r>
            <a:r>
              <a:rPr lang="en-GB" sz="1800" b="0" dirty="0">
                <a:solidFill>
                  <a:schemeClr val="bg2">
                    <a:lumMod val="10000"/>
                  </a:schemeClr>
                </a:solidFill>
              </a:rPr>
              <a:t>the town of </a:t>
            </a:r>
            <a:r>
              <a:rPr lang="en-GB" sz="1800" b="0" dirty="0" err="1">
                <a:solidFill>
                  <a:schemeClr val="bg2">
                    <a:lumMod val="10000"/>
                  </a:schemeClr>
                </a:solidFill>
              </a:rPr>
              <a:t>Jesenice</a:t>
            </a:r>
            <a:r>
              <a:rPr lang="en-GB" sz="1800" b="0" dirty="0">
                <a:solidFill>
                  <a:schemeClr val="bg2">
                    <a:lumMod val="10000"/>
                  </a:schemeClr>
                </a:solidFill>
              </a:rPr>
              <a:t> in NW Slovenia</a:t>
            </a: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1363663" lvl="3" indent="-285750">
              <a:buFont typeface="Wingdings" panose="05000000000000000000" pitchFamily="2" charset="2"/>
              <a:buChar char="§"/>
            </a:pPr>
            <a:endParaRPr lang="sl-SI" sz="1800" b="0" dirty="0"/>
          </a:p>
          <a:p>
            <a:pPr marL="1077913" lvl="3" indent="0">
              <a:buNone/>
            </a:pPr>
            <a:endParaRPr lang="sl-SI" sz="1800" b="0" dirty="0"/>
          </a:p>
          <a:p>
            <a:pPr marL="0" indent="0">
              <a:buNone/>
            </a:pPr>
            <a:endParaRPr lang="sl-SI" sz="1800" b="0" dirty="0">
              <a:solidFill>
                <a:schemeClr val="tx1"/>
              </a:solidFill>
            </a:endParaRPr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3"/>
          <a:srcRect l="25588" t="16401" b="3801"/>
          <a:stretch/>
        </p:blipFill>
        <p:spPr>
          <a:xfrm>
            <a:off x="1440160" y="2060310"/>
            <a:ext cx="6804248" cy="41044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8678" y="2199561"/>
            <a:ext cx="2791154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approx. </a:t>
            </a:r>
            <a:r>
              <a:rPr lang="sl-SI" b="1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400 000 t </a:t>
            </a:r>
            <a:r>
              <a:rPr lang="sl-SI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metallurgical wastes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5615" y="3021478"/>
            <a:ext cx="2791154" cy="1754326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b="1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</a:rPr>
              <a:t>73 </a:t>
            </a:r>
            <a:r>
              <a:rPr lang="sl-SI" b="1" dirty="0" smtClean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</a:rPr>
              <a:t>%</a:t>
            </a:r>
            <a:r>
              <a:rPr lang="sl-SI" dirty="0" smtClean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</a:rPr>
              <a:t> slags 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</a:rPr>
              <a:t>from carbon and stainless steel production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b="1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</a:rPr>
              <a:t>19 % 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</a:rPr>
              <a:t>EAF and VOD dust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b="1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</a:rPr>
              <a:t>8 % </a:t>
            </a:r>
            <a:r>
              <a:rPr lang="sl-SI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</a:rPr>
              <a:t>refractory material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l-SI" dirty="0">
                <a:solidFill>
                  <a:schemeClr val="bg2">
                    <a:lumMod val="10000"/>
                  </a:schemeClr>
                </a:solidFill>
                <a:highlight>
                  <a:srgbClr val="FFFF00"/>
                </a:highlight>
              </a:rPr>
              <a:t>other wastes</a:t>
            </a:r>
            <a:endParaRPr lang="sl-SI" dirty="0">
              <a:solidFill>
                <a:schemeClr val="tx1">
                  <a:lumMod val="5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53197" y="2042620"/>
            <a:ext cx="1927214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approx. 3 ha large</a:t>
            </a:r>
          </a:p>
          <a:p>
            <a:r>
              <a:rPr lang="sl-SI" b="1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Landfill area 2 ha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44208" y="2725286"/>
            <a:ext cx="2689373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Operation</a:t>
            </a:r>
            <a:r>
              <a:rPr lang="nl-NL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started in </a:t>
            </a:r>
            <a:r>
              <a:rPr lang="sl-SI" b="1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1987 </a:t>
            </a:r>
          </a:p>
          <a:p>
            <a:r>
              <a:rPr lang="sl-SI" b="1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2009</a:t>
            </a:r>
            <a:r>
              <a:rPr lang="sl-SI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landfilling stopped</a:t>
            </a:r>
          </a:p>
        </p:txBody>
      </p:sp>
      <p:cxnSp>
        <p:nvCxnSpPr>
          <p:cNvPr id="13" name="Raven povezovalnik 12"/>
          <p:cNvCxnSpPr/>
          <p:nvPr/>
        </p:nvCxnSpPr>
        <p:spPr>
          <a:xfrm>
            <a:off x="1547664" y="5877272"/>
            <a:ext cx="4320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oljeZBesedilom 13"/>
          <p:cNvSpPr txBox="1"/>
          <p:nvPr/>
        </p:nvSpPr>
        <p:spPr>
          <a:xfrm>
            <a:off x="1583668" y="5661828"/>
            <a:ext cx="7920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800" b="1" dirty="0">
                <a:solidFill>
                  <a:srgbClr val="FF0000"/>
                </a:solidFill>
              </a:rPr>
              <a:t>50 m</a:t>
            </a:r>
          </a:p>
        </p:txBody>
      </p:sp>
      <p:sp>
        <p:nvSpPr>
          <p:cNvPr id="16" name="Prostoročno: oblika 15"/>
          <p:cNvSpPr/>
          <p:nvPr/>
        </p:nvSpPr>
        <p:spPr>
          <a:xfrm>
            <a:off x="4077050" y="3531765"/>
            <a:ext cx="2097247" cy="1812022"/>
          </a:xfrm>
          <a:custGeom>
            <a:avLst/>
            <a:gdLst>
              <a:gd name="connsiteX0" fmla="*/ 176168 w 2097247"/>
              <a:gd name="connsiteY0" fmla="*/ 0 h 1812022"/>
              <a:gd name="connsiteX1" fmla="*/ 520117 w 2097247"/>
              <a:gd name="connsiteY1" fmla="*/ 83890 h 1812022"/>
              <a:gd name="connsiteX2" fmla="*/ 570451 w 2097247"/>
              <a:gd name="connsiteY2" fmla="*/ 100668 h 1812022"/>
              <a:gd name="connsiteX3" fmla="*/ 595618 w 2097247"/>
              <a:gd name="connsiteY3" fmla="*/ 125835 h 1812022"/>
              <a:gd name="connsiteX4" fmla="*/ 645952 w 2097247"/>
              <a:gd name="connsiteY4" fmla="*/ 159391 h 1812022"/>
              <a:gd name="connsiteX5" fmla="*/ 721453 w 2097247"/>
              <a:gd name="connsiteY5" fmla="*/ 218114 h 1812022"/>
              <a:gd name="connsiteX6" fmla="*/ 746620 w 2097247"/>
              <a:gd name="connsiteY6" fmla="*/ 243281 h 1812022"/>
              <a:gd name="connsiteX7" fmla="*/ 830510 w 2097247"/>
              <a:gd name="connsiteY7" fmla="*/ 268448 h 1812022"/>
              <a:gd name="connsiteX8" fmla="*/ 880844 w 2097247"/>
              <a:gd name="connsiteY8" fmla="*/ 285226 h 1812022"/>
              <a:gd name="connsiteX9" fmla="*/ 906011 w 2097247"/>
              <a:gd name="connsiteY9" fmla="*/ 302004 h 1812022"/>
              <a:gd name="connsiteX10" fmla="*/ 956344 w 2097247"/>
              <a:gd name="connsiteY10" fmla="*/ 318782 h 1812022"/>
              <a:gd name="connsiteX11" fmla="*/ 1006678 w 2097247"/>
              <a:gd name="connsiteY11" fmla="*/ 343949 h 1812022"/>
              <a:gd name="connsiteX12" fmla="*/ 1040234 w 2097247"/>
              <a:gd name="connsiteY12" fmla="*/ 360727 h 1812022"/>
              <a:gd name="connsiteX13" fmla="*/ 1090568 w 2097247"/>
              <a:gd name="connsiteY13" fmla="*/ 377505 h 1812022"/>
              <a:gd name="connsiteX14" fmla="*/ 1124124 w 2097247"/>
              <a:gd name="connsiteY14" fmla="*/ 394283 h 1812022"/>
              <a:gd name="connsiteX15" fmla="*/ 1149291 w 2097247"/>
              <a:gd name="connsiteY15" fmla="*/ 402672 h 1812022"/>
              <a:gd name="connsiteX16" fmla="*/ 1174458 w 2097247"/>
              <a:gd name="connsiteY16" fmla="*/ 419450 h 1812022"/>
              <a:gd name="connsiteX17" fmla="*/ 1224792 w 2097247"/>
              <a:gd name="connsiteY17" fmla="*/ 436228 h 1812022"/>
              <a:gd name="connsiteX18" fmla="*/ 1249959 w 2097247"/>
              <a:gd name="connsiteY18" fmla="*/ 444617 h 1812022"/>
              <a:gd name="connsiteX19" fmla="*/ 1300293 w 2097247"/>
              <a:gd name="connsiteY19" fmla="*/ 469784 h 1812022"/>
              <a:gd name="connsiteX20" fmla="*/ 1333849 w 2097247"/>
              <a:gd name="connsiteY20" fmla="*/ 486562 h 1812022"/>
              <a:gd name="connsiteX21" fmla="*/ 1384183 w 2097247"/>
              <a:gd name="connsiteY21" fmla="*/ 503340 h 1812022"/>
              <a:gd name="connsiteX22" fmla="*/ 1434517 w 2097247"/>
              <a:gd name="connsiteY22" fmla="*/ 520118 h 1812022"/>
              <a:gd name="connsiteX23" fmla="*/ 1459684 w 2097247"/>
              <a:gd name="connsiteY23" fmla="*/ 528507 h 1812022"/>
              <a:gd name="connsiteX24" fmla="*/ 1493240 w 2097247"/>
              <a:gd name="connsiteY24" fmla="*/ 536896 h 1812022"/>
              <a:gd name="connsiteX25" fmla="*/ 1568741 w 2097247"/>
              <a:gd name="connsiteY25" fmla="*/ 570452 h 1812022"/>
              <a:gd name="connsiteX26" fmla="*/ 1593908 w 2097247"/>
              <a:gd name="connsiteY26" fmla="*/ 578841 h 1812022"/>
              <a:gd name="connsiteX27" fmla="*/ 1619075 w 2097247"/>
              <a:gd name="connsiteY27" fmla="*/ 595618 h 1812022"/>
              <a:gd name="connsiteX28" fmla="*/ 1644242 w 2097247"/>
              <a:gd name="connsiteY28" fmla="*/ 604007 h 1812022"/>
              <a:gd name="connsiteX29" fmla="*/ 1694576 w 2097247"/>
              <a:gd name="connsiteY29" fmla="*/ 637563 h 1812022"/>
              <a:gd name="connsiteX30" fmla="*/ 1719743 w 2097247"/>
              <a:gd name="connsiteY30" fmla="*/ 654341 h 1812022"/>
              <a:gd name="connsiteX31" fmla="*/ 1761688 w 2097247"/>
              <a:gd name="connsiteY31" fmla="*/ 704675 h 1812022"/>
              <a:gd name="connsiteX32" fmla="*/ 1786855 w 2097247"/>
              <a:gd name="connsiteY32" fmla="*/ 729842 h 1812022"/>
              <a:gd name="connsiteX33" fmla="*/ 1803633 w 2097247"/>
              <a:gd name="connsiteY33" fmla="*/ 763398 h 1812022"/>
              <a:gd name="connsiteX34" fmla="*/ 1837189 w 2097247"/>
              <a:gd name="connsiteY34" fmla="*/ 813732 h 1812022"/>
              <a:gd name="connsiteX35" fmla="*/ 1853967 w 2097247"/>
              <a:gd name="connsiteY35" fmla="*/ 838899 h 1812022"/>
              <a:gd name="connsiteX36" fmla="*/ 1904300 w 2097247"/>
              <a:gd name="connsiteY36" fmla="*/ 897622 h 1812022"/>
              <a:gd name="connsiteX37" fmla="*/ 1921078 w 2097247"/>
              <a:gd name="connsiteY37" fmla="*/ 947956 h 1812022"/>
              <a:gd name="connsiteX38" fmla="*/ 1954634 w 2097247"/>
              <a:gd name="connsiteY38" fmla="*/ 998290 h 1812022"/>
              <a:gd name="connsiteX39" fmla="*/ 1971412 w 2097247"/>
              <a:gd name="connsiteY39" fmla="*/ 1208015 h 1812022"/>
              <a:gd name="connsiteX40" fmla="*/ 1988190 w 2097247"/>
              <a:gd name="connsiteY40" fmla="*/ 1258349 h 1812022"/>
              <a:gd name="connsiteX41" fmla="*/ 2021746 w 2097247"/>
              <a:gd name="connsiteY41" fmla="*/ 1359017 h 1812022"/>
              <a:gd name="connsiteX42" fmla="*/ 2030135 w 2097247"/>
              <a:gd name="connsiteY42" fmla="*/ 1384184 h 1812022"/>
              <a:gd name="connsiteX43" fmla="*/ 2038524 w 2097247"/>
              <a:gd name="connsiteY43" fmla="*/ 1409351 h 1812022"/>
              <a:gd name="connsiteX44" fmla="*/ 2055302 w 2097247"/>
              <a:gd name="connsiteY44" fmla="*/ 1510018 h 1812022"/>
              <a:gd name="connsiteX45" fmla="*/ 2072080 w 2097247"/>
              <a:gd name="connsiteY45" fmla="*/ 1585519 h 1812022"/>
              <a:gd name="connsiteX46" fmla="*/ 2080469 w 2097247"/>
              <a:gd name="connsiteY46" fmla="*/ 1661020 h 1812022"/>
              <a:gd name="connsiteX47" fmla="*/ 2088858 w 2097247"/>
              <a:gd name="connsiteY47" fmla="*/ 1694576 h 1812022"/>
              <a:gd name="connsiteX48" fmla="*/ 2097247 w 2097247"/>
              <a:gd name="connsiteY48" fmla="*/ 1753299 h 1812022"/>
              <a:gd name="connsiteX49" fmla="*/ 2088858 w 2097247"/>
              <a:gd name="connsiteY49" fmla="*/ 1786855 h 1812022"/>
              <a:gd name="connsiteX50" fmla="*/ 2038524 w 2097247"/>
              <a:gd name="connsiteY50" fmla="*/ 1812022 h 1812022"/>
              <a:gd name="connsiteX51" fmla="*/ 1921078 w 2097247"/>
              <a:gd name="connsiteY51" fmla="*/ 1770077 h 1812022"/>
              <a:gd name="connsiteX52" fmla="*/ 1904300 w 2097247"/>
              <a:gd name="connsiteY52" fmla="*/ 1744910 h 1812022"/>
              <a:gd name="connsiteX53" fmla="*/ 1870744 w 2097247"/>
              <a:gd name="connsiteY53" fmla="*/ 1677798 h 1812022"/>
              <a:gd name="connsiteX54" fmla="*/ 1853967 w 2097247"/>
              <a:gd name="connsiteY54" fmla="*/ 1610686 h 1812022"/>
              <a:gd name="connsiteX55" fmla="*/ 1828800 w 2097247"/>
              <a:gd name="connsiteY55" fmla="*/ 1593908 h 1812022"/>
              <a:gd name="connsiteX56" fmla="*/ 1744910 w 2097247"/>
              <a:gd name="connsiteY56" fmla="*/ 1577130 h 1812022"/>
              <a:gd name="connsiteX57" fmla="*/ 1686187 w 2097247"/>
              <a:gd name="connsiteY57" fmla="*/ 1560352 h 1812022"/>
              <a:gd name="connsiteX58" fmla="*/ 1635853 w 2097247"/>
              <a:gd name="connsiteY58" fmla="*/ 1543574 h 1812022"/>
              <a:gd name="connsiteX59" fmla="*/ 1610686 w 2097247"/>
              <a:gd name="connsiteY59" fmla="*/ 1535185 h 1812022"/>
              <a:gd name="connsiteX60" fmla="*/ 1585519 w 2097247"/>
              <a:gd name="connsiteY60" fmla="*/ 1526796 h 1812022"/>
              <a:gd name="connsiteX61" fmla="*/ 1560352 w 2097247"/>
              <a:gd name="connsiteY61" fmla="*/ 1510018 h 1812022"/>
              <a:gd name="connsiteX62" fmla="*/ 1535185 w 2097247"/>
              <a:gd name="connsiteY62" fmla="*/ 1501629 h 1812022"/>
              <a:gd name="connsiteX63" fmla="*/ 1501629 w 2097247"/>
              <a:gd name="connsiteY63" fmla="*/ 1484852 h 1812022"/>
              <a:gd name="connsiteX64" fmla="*/ 1476462 w 2097247"/>
              <a:gd name="connsiteY64" fmla="*/ 1476463 h 1812022"/>
              <a:gd name="connsiteX65" fmla="*/ 1442906 w 2097247"/>
              <a:gd name="connsiteY65" fmla="*/ 1459685 h 1812022"/>
              <a:gd name="connsiteX66" fmla="*/ 1392572 w 2097247"/>
              <a:gd name="connsiteY66" fmla="*/ 1442907 h 1812022"/>
              <a:gd name="connsiteX67" fmla="*/ 1317071 w 2097247"/>
              <a:gd name="connsiteY67" fmla="*/ 1409351 h 1812022"/>
              <a:gd name="connsiteX68" fmla="*/ 1291904 w 2097247"/>
              <a:gd name="connsiteY68" fmla="*/ 1400962 h 1812022"/>
              <a:gd name="connsiteX69" fmla="*/ 1266737 w 2097247"/>
              <a:gd name="connsiteY69" fmla="*/ 1384184 h 1812022"/>
              <a:gd name="connsiteX70" fmla="*/ 1233181 w 2097247"/>
              <a:gd name="connsiteY70" fmla="*/ 1375795 h 1812022"/>
              <a:gd name="connsiteX71" fmla="*/ 1182847 w 2097247"/>
              <a:gd name="connsiteY71" fmla="*/ 1359017 h 1812022"/>
              <a:gd name="connsiteX72" fmla="*/ 1115735 w 2097247"/>
              <a:gd name="connsiteY72" fmla="*/ 1342239 h 1812022"/>
              <a:gd name="connsiteX73" fmla="*/ 1065401 w 2097247"/>
              <a:gd name="connsiteY73" fmla="*/ 1325461 h 1812022"/>
              <a:gd name="connsiteX74" fmla="*/ 1040234 w 2097247"/>
              <a:gd name="connsiteY74" fmla="*/ 1317072 h 1812022"/>
              <a:gd name="connsiteX75" fmla="*/ 1006678 w 2097247"/>
              <a:gd name="connsiteY75" fmla="*/ 1300294 h 1812022"/>
              <a:gd name="connsiteX76" fmla="*/ 939567 w 2097247"/>
              <a:gd name="connsiteY76" fmla="*/ 1283516 h 1812022"/>
              <a:gd name="connsiteX77" fmla="*/ 880844 w 2097247"/>
              <a:gd name="connsiteY77" fmla="*/ 1266738 h 1812022"/>
              <a:gd name="connsiteX78" fmla="*/ 830510 w 2097247"/>
              <a:gd name="connsiteY78" fmla="*/ 1249960 h 1812022"/>
              <a:gd name="connsiteX79" fmla="*/ 771787 w 2097247"/>
              <a:gd name="connsiteY79" fmla="*/ 1233182 h 1812022"/>
              <a:gd name="connsiteX80" fmla="*/ 746620 w 2097247"/>
              <a:gd name="connsiteY80" fmla="*/ 1224793 h 1812022"/>
              <a:gd name="connsiteX81" fmla="*/ 713064 w 2097247"/>
              <a:gd name="connsiteY81" fmla="*/ 1216404 h 1812022"/>
              <a:gd name="connsiteX82" fmla="*/ 687897 w 2097247"/>
              <a:gd name="connsiteY82" fmla="*/ 1208015 h 1812022"/>
              <a:gd name="connsiteX83" fmla="*/ 637563 w 2097247"/>
              <a:gd name="connsiteY83" fmla="*/ 1199626 h 1812022"/>
              <a:gd name="connsiteX84" fmla="*/ 612396 w 2097247"/>
              <a:gd name="connsiteY84" fmla="*/ 1191237 h 1812022"/>
              <a:gd name="connsiteX85" fmla="*/ 570451 w 2097247"/>
              <a:gd name="connsiteY85" fmla="*/ 1182848 h 1812022"/>
              <a:gd name="connsiteX86" fmla="*/ 536895 w 2097247"/>
              <a:gd name="connsiteY86" fmla="*/ 1174459 h 1812022"/>
              <a:gd name="connsiteX87" fmla="*/ 469783 w 2097247"/>
              <a:gd name="connsiteY87" fmla="*/ 1166070 h 1812022"/>
              <a:gd name="connsiteX88" fmla="*/ 352337 w 2097247"/>
              <a:gd name="connsiteY88" fmla="*/ 1149292 h 1812022"/>
              <a:gd name="connsiteX89" fmla="*/ 243280 w 2097247"/>
              <a:gd name="connsiteY89" fmla="*/ 1124125 h 1812022"/>
              <a:gd name="connsiteX90" fmla="*/ 192946 w 2097247"/>
              <a:gd name="connsiteY90" fmla="*/ 1107347 h 1812022"/>
              <a:gd name="connsiteX91" fmla="*/ 167779 w 2097247"/>
              <a:gd name="connsiteY91" fmla="*/ 1098958 h 1812022"/>
              <a:gd name="connsiteX92" fmla="*/ 117445 w 2097247"/>
              <a:gd name="connsiteY92" fmla="*/ 1065402 h 1812022"/>
              <a:gd name="connsiteX93" fmla="*/ 92278 w 2097247"/>
              <a:gd name="connsiteY93" fmla="*/ 1015068 h 1812022"/>
              <a:gd name="connsiteX94" fmla="*/ 75500 w 2097247"/>
              <a:gd name="connsiteY94" fmla="*/ 989901 h 1812022"/>
              <a:gd name="connsiteX95" fmla="*/ 41944 w 2097247"/>
              <a:gd name="connsiteY95" fmla="*/ 914400 h 1812022"/>
              <a:gd name="connsiteX96" fmla="*/ 33556 w 2097247"/>
              <a:gd name="connsiteY96" fmla="*/ 872455 h 1812022"/>
              <a:gd name="connsiteX97" fmla="*/ 16778 w 2097247"/>
              <a:gd name="connsiteY97" fmla="*/ 822121 h 1812022"/>
              <a:gd name="connsiteX98" fmla="*/ 0 w 2097247"/>
              <a:gd name="connsiteY98" fmla="*/ 763398 h 1812022"/>
              <a:gd name="connsiteX99" fmla="*/ 8389 w 2097247"/>
              <a:gd name="connsiteY99" fmla="*/ 528507 h 1812022"/>
              <a:gd name="connsiteX100" fmla="*/ 25167 w 2097247"/>
              <a:gd name="connsiteY100" fmla="*/ 453006 h 1812022"/>
              <a:gd name="connsiteX101" fmla="*/ 58722 w 2097247"/>
              <a:gd name="connsiteY101" fmla="*/ 377505 h 1812022"/>
              <a:gd name="connsiteX102" fmla="*/ 67111 w 2097247"/>
              <a:gd name="connsiteY102" fmla="*/ 352338 h 1812022"/>
              <a:gd name="connsiteX103" fmla="*/ 100667 w 2097247"/>
              <a:gd name="connsiteY103" fmla="*/ 302004 h 1812022"/>
              <a:gd name="connsiteX104" fmla="*/ 117445 w 2097247"/>
              <a:gd name="connsiteY104" fmla="*/ 234892 h 1812022"/>
              <a:gd name="connsiteX105" fmla="*/ 125834 w 2097247"/>
              <a:gd name="connsiteY105" fmla="*/ 209725 h 1812022"/>
              <a:gd name="connsiteX106" fmla="*/ 134223 w 2097247"/>
              <a:gd name="connsiteY106" fmla="*/ 176169 h 1812022"/>
              <a:gd name="connsiteX107" fmla="*/ 151001 w 2097247"/>
              <a:gd name="connsiteY107" fmla="*/ 125835 h 1812022"/>
              <a:gd name="connsiteX108" fmla="*/ 159390 w 2097247"/>
              <a:gd name="connsiteY108" fmla="*/ 92279 h 1812022"/>
              <a:gd name="connsiteX109" fmla="*/ 176168 w 2097247"/>
              <a:gd name="connsiteY109" fmla="*/ 41945 h 1812022"/>
              <a:gd name="connsiteX110" fmla="*/ 176168 w 2097247"/>
              <a:gd name="connsiteY110" fmla="*/ 0 h 181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2097247" h="1812022">
                <a:moveTo>
                  <a:pt x="176168" y="0"/>
                </a:moveTo>
                <a:lnTo>
                  <a:pt x="520117" y="83890"/>
                </a:lnTo>
                <a:cubicBezTo>
                  <a:pt x="537253" y="88265"/>
                  <a:pt x="570451" y="100668"/>
                  <a:pt x="570451" y="100668"/>
                </a:cubicBezTo>
                <a:cubicBezTo>
                  <a:pt x="578840" y="109057"/>
                  <a:pt x="586253" y="118551"/>
                  <a:pt x="595618" y="125835"/>
                </a:cubicBezTo>
                <a:cubicBezTo>
                  <a:pt x="611535" y="138215"/>
                  <a:pt x="631693" y="145132"/>
                  <a:pt x="645952" y="159391"/>
                </a:cubicBezTo>
                <a:cubicBezTo>
                  <a:pt x="702539" y="215978"/>
                  <a:pt x="673776" y="202222"/>
                  <a:pt x="721453" y="218114"/>
                </a:cubicBezTo>
                <a:cubicBezTo>
                  <a:pt x="729842" y="226503"/>
                  <a:pt x="736249" y="237519"/>
                  <a:pt x="746620" y="243281"/>
                </a:cubicBezTo>
                <a:cubicBezTo>
                  <a:pt x="769832" y="256177"/>
                  <a:pt x="804609" y="260678"/>
                  <a:pt x="830510" y="268448"/>
                </a:cubicBezTo>
                <a:cubicBezTo>
                  <a:pt x="847450" y="273530"/>
                  <a:pt x="866129" y="275416"/>
                  <a:pt x="880844" y="285226"/>
                </a:cubicBezTo>
                <a:cubicBezTo>
                  <a:pt x="889233" y="290819"/>
                  <a:pt x="896798" y="297909"/>
                  <a:pt x="906011" y="302004"/>
                </a:cubicBezTo>
                <a:cubicBezTo>
                  <a:pt x="922172" y="309187"/>
                  <a:pt x="941629" y="308972"/>
                  <a:pt x="956344" y="318782"/>
                </a:cubicBezTo>
                <a:cubicBezTo>
                  <a:pt x="1004709" y="351025"/>
                  <a:pt x="958053" y="323110"/>
                  <a:pt x="1006678" y="343949"/>
                </a:cubicBezTo>
                <a:cubicBezTo>
                  <a:pt x="1018172" y="348875"/>
                  <a:pt x="1028623" y="356083"/>
                  <a:pt x="1040234" y="360727"/>
                </a:cubicBezTo>
                <a:cubicBezTo>
                  <a:pt x="1056655" y="367295"/>
                  <a:pt x="1074750" y="369596"/>
                  <a:pt x="1090568" y="377505"/>
                </a:cubicBezTo>
                <a:cubicBezTo>
                  <a:pt x="1101753" y="383098"/>
                  <a:pt x="1112630" y="389357"/>
                  <a:pt x="1124124" y="394283"/>
                </a:cubicBezTo>
                <a:cubicBezTo>
                  <a:pt x="1132252" y="397766"/>
                  <a:pt x="1141382" y="398717"/>
                  <a:pt x="1149291" y="402672"/>
                </a:cubicBezTo>
                <a:cubicBezTo>
                  <a:pt x="1158309" y="407181"/>
                  <a:pt x="1165245" y="415355"/>
                  <a:pt x="1174458" y="419450"/>
                </a:cubicBezTo>
                <a:cubicBezTo>
                  <a:pt x="1190619" y="426633"/>
                  <a:pt x="1208014" y="430635"/>
                  <a:pt x="1224792" y="436228"/>
                </a:cubicBezTo>
                <a:cubicBezTo>
                  <a:pt x="1233181" y="439024"/>
                  <a:pt x="1242601" y="439712"/>
                  <a:pt x="1249959" y="444617"/>
                </a:cubicBezTo>
                <a:cubicBezTo>
                  <a:pt x="1298324" y="476860"/>
                  <a:pt x="1251668" y="448945"/>
                  <a:pt x="1300293" y="469784"/>
                </a:cubicBezTo>
                <a:cubicBezTo>
                  <a:pt x="1311787" y="474710"/>
                  <a:pt x="1322238" y="481918"/>
                  <a:pt x="1333849" y="486562"/>
                </a:cubicBezTo>
                <a:cubicBezTo>
                  <a:pt x="1350270" y="493130"/>
                  <a:pt x="1367405" y="497747"/>
                  <a:pt x="1384183" y="503340"/>
                </a:cubicBezTo>
                <a:lnTo>
                  <a:pt x="1434517" y="520118"/>
                </a:lnTo>
                <a:cubicBezTo>
                  <a:pt x="1442906" y="522914"/>
                  <a:pt x="1451105" y="526362"/>
                  <a:pt x="1459684" y="528507"/>
                </a:cubicBezTo>
                <a:lnTo>
                  <a:pt x="1493240" y="536896"/>
                </a:lnTo>
                <a:cubicBezTo>
                  <a:pt x="1533122" y="563484"/>
                  <a:pt x="1508842" y="550486"/>
                  <a:pt x="1568741" y="570452"/>
                </a:cubicBezTo>
                <a:cubicBezTo>
                  <a:pt x="1577130" y="573248"/>
                  <a:pt x="1586550" y="573936"/>
                  <a:pt x="1593908" y="578841"/>
                </a:cubicBezTo>
                <a:cubicBezTo>
                  <a:pt x="1602297" y="584433"/>
                  <a:pt x="1610057" y="591109"/>
                  <a:pt x="1619075" y="595618"/>
                </a:cubicBezTo>
                <a:cubicBezTo>
                  <a:pt x="1626984" y="599572"/>
                  <a:pt x="1636512" y="599713"/>
                  <a:pt x="1644242" y="604007"/>
                </a:cubicBezTo>
                <a:cubicBezTo>
                  <a:pt x="1661869" y="613800"/>
                  <a:pt x="1677798" y="626378"/>
                  <a:pt x="1694576" y="637563"/>
                </a:cubicBezTo>
                <a:cubicBezTo>
                  <a:pt x="1702965" y="643156"/>
                  <a:pt x="1712614" y="647212"/>
                  <a:pt x="1719743" y="654341"/>
                </a:cubicBezTo>
                <a:cubicBezTo>
                  <a:pt x="1793269" y="727867"/>
                  <a:pt x="1703291" y="634598"/>
                  <a:pt x="1761688" y="704675"/>
                </a:cubicBezTo>
                <a:cubicBezTo>
                  <a:pt x="1769283" y="713789"/>
                  <a:pt x="1779959" y="720188"/>
                  <a:pt x="1786855" y="729842"/>
                </a:cubicBezTo>
                <a:cubicBezTo>
                  <a:pt x="1794124" y="740018"/>
                  <a:pt x="1797199" y="752675"/>
                  <a:pt x="1803633" y="763398"/>
                </a:cubicBezTo>
                <a:cubicBezTo>
                  <a:pt x="1814008" y="780689"/>
                  <a:pt x="1826004" y="796954"/>
                  <a:pt x="1837189" y="813732"/>
                </a:cubicBezTo>
                <a:cubicBezTo>
                  <a:pt x="1842782" y="822121"/>
                  <a:pt x="1846838" y="831770"/>
                  <a:pt x="1853967" y="838899"/>
                </a:cubicBezTo>
                <a:cubicBezTo>
                  <a:pt x="1889019" y="873953"/>
                  <a:pt x="1872015" y="854575"/>
                  <a:pt x="1904300" y="897622"/>
                </a:cubicBezTo>
                <a:cubicBezTo>
                  <a:pt x="1909893" y="914400"/>
                  <a:pt x="1911268" y="933241"/>
                  <a:pt x="1921078" y="947956"/>
                </a:cubicBezTo>
                <a:lnTo>
                  <a:pt x="1954634" y="998290"/>
                </a:lnTo>
                <a:cubicBezTo>
                  <a:pt x="1981488" y="1105707"/>
                  <a:pt x="1941025" y="934530"/>
                  <a:pt x="1971412" y="1208015"/>
                </a:cubicBezTo>
                <a:cubicBezTo>
                  <a:pt x="1973365" y="1225592"/>
                  <a:pt x="1982597" y="1241571"/>
                  <a:pt x="1988190" y="1258349"/>
                </a:cubicBezTo>
                <a:lnTo>
                  <a:pt x="2021746" y="1359017"/>
                </a:lnTo>
                <a:lnTo>
                  <a:pt x="2030135" y="1384184"/>
                </a:lnTo>
                <a:cubicBezTo>
                  <a:pt x="2032931" y="1392573"/>
                  <a:pt x="2036790" y="1400680"/>
                  <a:pt x="2038524" y="1409351"/>
                </a:cubicBezTo>
                <a:cubicBezTo>
                  <a:pt x="2058294" y="1508203"/>
                  <a:pt x="2034491" y="1385153"/>
                  <a:pt x="2055302" y="1510018"/>
                </a:cubicBezTo>
                <a:cubicBezTo>
                  <a:pt x="2060627" y="1541969"/>
                  <a:pt x="2064539" y="1555353"/>
                  <a:pt x="2072080" y="1585519"/>
                </a:cubicBezTo>
                <a:cubicBezTo>
                  <a:pt x="2074876" y="1610686"/>
                  <a:pt x="2076619" y="1635993"/>
                  <a:pt x="2080469" y="1661020"/>
                </a:cubicBezTo>
                <a:cubicBezTo>
                  <a:pt x="2082222" y="1672416"/>
                  <a:pt x="2086796" y="1683232"/>
                  <a:pt x="2088858" y="1694576"/>
                </a:cubicBezTo>
                <a:cubicBezTo>
                  <a:pt x="2092395" y="1714030"/>
                  <a:pt x="2094451" y="1733725"/>
                  <a:pt x="2097247" y="1753299"/>
                </a:cubicBezTo>
                <a:cubicBezTo>
                  <a:pt x="2094451" y="1764484"/>
                  <a:pt x="2095253" y="1777262"/>
                  <a:pt x="2088858" y="1786855"/>
                </a:cubicBezTo>
                <a:cubicBezTo>
                  <a:pt x="2079565" y="1800794"/>
                  <a:pt x="2052880" y="1807237"/>
                  <a:pt x="2038524" y="1812022"/>
                </a:cubicBezTo>
                <a:cubicBezTo>
                  <a:pt x="1959043" y="1797571"/>
                  <a:pt x="1959066" y="1815663"/>
                  <a:pt x="1921078" y="1770077"/>
                </a:cubicBezTo>
                <a:cubicBezTo>
                  <a:pt x="1914623" y="1762332"/>
                  <a:pt x="1909893" y="1753299"/>
                  <a:pt x="1904300" y="1744910"/>
                </a:cubicBezTo>
                <a:cubicBezTo>
                  <a:pt x="1878660" y="1642348"/>
                  <a:pt x="1919637" y="1787810"/>
                  <a:pt x="1870744" y="1677798"/>
                </a:cubicBezTo>
                <a:cubicBezTo>
                  <a:pt x="1869176" y="1674269"/>
                  <a:pt x="1861560" y="1620177"/>
                  <a:pt x="1853967" y="1610686"/>
                </a:cubicBezTo>
                <a:cubicBezTo>
                  <a:pt x="1847669" y="1602813"/>
                  <a:pt x="1837818" y="1598417"/>
                  <a:pt x="1828800" y="1593908"/>
                </a:cubicBezTo>
                <a:cubicBezTo>
                  <a:pt x="1805373" y="1582195"/>
                  <a:pt x="1766551" y="1580222"/>
                  <a:pt x="1744910" y="1577130"/>
                </a:cubicBezTo>
                <a:cubicBezTo>
                  <a:pt x="1660331" y="1548937"/>
                  <a:pt x="1791524" y="1591953"/>
                  <a:pt x="1686187" y="1560352"/>
                </a:cubicBezTo>
                <a:cubicBezTo>
                  <a:pt x="1669247" y="1555270"/>
                  <a:pt x="1652631" y="1549167"/>
                  <a:pt x="1635853" y="1543574"/>
                </a:cubicBezTo>
                <a:lnTo>
                  <a:pt x="1610686" y="1535185"/>
                </a:lnTo>
                <a:cubicBezTo>
                  <a:pt x="1602297" y="1532389"/>
                  <a:pt x="1592877" y="1531701"/>
                  <a:pt x="1585519" y="1526796"/>
                </a:cubicBezTo>
                <a:cubicBezTo>
                  <a:pt x="1577130" y="1521203"/>
                  <a:pt x="1569370" y="1514527"/>
                  <a:pt x="1560352" y="1510018"/>
                </a:cubicBezTo>
                <a:cubicBezTo>
                  <a:pt x="1552443" y="1506063"/>
                  <a:pt x="1543313" y="1505112"/>
                  <a:pt x="1535185" y="1501629"/>
                </a:cubicBezTo>
                <a:cubicBezTo>
                  <a:pt x="1523691" y="1496703"/>
                  <a:pt x="1513123" y="1489778"/>
                  <a:pt x="1501629" y="1484852"/>
                </a:cubicBezTo>
                <a:cubicBezTo>
                  <a:pt x="1493501" y="1481369"/>
                  <a:pt x="1484590" y="1479946"/>
                  <a:pt x="1476462" y="1476463"/>
                </a:cubicBezTo>
                <a:cubicBezTo>
                  <a:pt x="1464968" y="1471537"/>
                  <a:pt x="1454517" y="1464329"/>
                  <a:pt x="1442906" y="1459685"/>
                </a:cubicBezTo>
                <a:cubicBezTo>
                  <a:pt x="1426485" y="1453117"/>
                  <a:pt x="1407287" y="1452717"/>
                  <a:pt x="1392572" y="1442907"/>
                </a:cubicBezTo>
                <a:cubicBezTo>
                  <a:pt x="1352690" y="1416319"/>
                  <a:pt x="1376970" y="1429317"/>
                  <a:pt x="1317071" y="1409351"/>
                </a:cubicBezTo>
                <a:cubicBezTo>
                  <a:pt x="1308682" y="1406555"/>
                  <a:pt x="1299262" y="1405867"/>
                  <a:pt x="1291904" y="1400962"/>
                </a:cubicBezTo>
                <a:cubicBezTo>
                  <a:pt x="1283515" y="1395369"/>
                  <a:pt x="1276004" y="1388156"/>
                  <a:pt x="1266737" y="1384184"/>
                </a:cubicBezTo>
                <a:cubicBezTo>
                  <a:pt x="1256140" y="1379642"/>
                  <a:pt x="1244224" y="1379108"/>
                  <a:pt x="1233181" y="1375795"/>
                </a:cubicBezTo>
                <a:cubicBezTo>
                  <a:pt x="1216241" y="1370713"/>
                  <a:pt x="1200005" y="1363306"/>
                  <a:pt x="1182847" y="1359017"/>
                </a:cubicBezTo>
                <a:cubicBezTo>
                  <a:pt x="1160476" y="1353424"/>
                  <a:pt x="1137611" y="1349531"/>
                  <a:pt x="1115735" y="1342239"/>
                </a:cubicBezTo>
                <a:lnTo>
                  <a:pt x="1065401" y="1325461"/>
                </a:lnTo>
                <a:cubicBezTo>
                  <a:pt x="1057012" y="1322665"/>
                  <a:pt x="1048143" y="1321027"/>
                  <a:pt x="1040234" y="1317072"/>
                </a:cubicBezTo>
                <a:cubicBezTo>
                  <a:pt x="1029049" y="1311479"/>
                  <a:pt x="1018542" y="1304249"/>
                  <a:pt x="1006678" y="1300294"/>
                </a:cubicBezTo>
                <a:cubicBezTo>
                  <a:pt x="984802" y="1293002"/>
                  <a:pt x="961443" y="1290808"/>
                  <a:pt x="939567" y="1283516"/>
                </a:cubicBezTo>
                <a:cubicBezTo>
                  <a:pt x="854988" y="1255323"/>
                  <a:pt x="986181" y="1298339"/>
                  <a:pt x="880844" y="1266738"/>
                </a:cubicBezTo>
                <a:cubicBezTo>
                  <a:pt x="863904" y="1261656"/>
                  <a:pt x="847288" y="1255553"/>
                  <a:pt x="830510" y="1249960"/>
                </a:cubicBezTo>
                <a:cubicBezTo>
                  <a:pt x="770168" y="1229846"/>
                  <a:pt x="845523" y="1254249"/>
                  <a:pt x="771787" y="1233182"/>
                </a:cubicBezTo>
                <a:cubicBezTo>
                  <a:pt x="763284" y="1230753"/>
                  <a:pt x="755123" y="1227222"/>
                  <a:pt x="746620" y="1224793"/>
                </a:cubicBezTo>
                <a:cubicBezTo>
                  <a:pt x="735534" y="1221626"/>
                  <a:pt x="724150" y="1219571"/>
                  <a:pt x="713064" y="1216404"/>
                </a:cubicBezTo>
                <a:cubicBezTo>
                  <a:pt x="704561" y="1213975"/>
                  <a:pt x="696529" y="1209933"/>
                  <a:pt x="687897" y="1208015"/>
                </a:cubicBezTo>
                <a:cubicBezTo>
                  <a:pt x="671293" y="1204325"/>
                  <a:pt x="654167" y="1203316"/>
                  <a:pt x="637563" y="1199626"/>
                </a:cubicBezTo>
                <a:cubicBezTo>
                  <a:pt x="628931" y="1197708"/>
                  <a:pt x="620975" y="1193382"/>
                  <a:pt x="612396" y="1191237"/>
                </a:cubicBezTo>
                <a:cubicBezTo>
                  <a:pt x="598563" y="1187779"/>
                  <a:pt x="584370" y="1185941"/>
                  <a:pt x="570451" y="1182848"/>
                </a:cubicBezTo>
                <a:cubicBezTo>
                  <a:pt x="559196" y="1180347"/>
                  <a:pt x="548268" y="1176354"/>
                  <a:pt x="536895" y="1174459"/>
                </a:cubicBezTo>
                <a:cubicBezTo>
                  <a:pt x="514657" y="1170753"/>
                  <a:pt x="492121" y="1169116"/>
                  <a:pt x="469783" y="1166070"/>
                </a:cubicBezTo>
                <a:lnTo>
                  <a:pt x="352337" y="1149292"/>
                </a:lnTo>
                <a:cubicBezTo>
                  <a:pt x="283245" y="1126261"/>
                  <a:pt x="319511" y="1135015"/>
                  <a:pt x="243280" y="1124125"/>
                </a:cubicBezTo>
                <a:lnTo>
                  <a:pt x="192946" y="1107347"/>
                </a:lnTo>
                <a:cubicBezTo>
                  <a:pt x="184557" y="1104551"/>
                  <a:pt x="175137" y="1103863"/>
                  <a:pt x="167779" y="1098958"/>
                </a:cubicBezTo>
                <a:lnTo>
                  <a:pt x="117445" y="1065402"/>
                </a:lnTo>
                <a:cubicBezTo>
                  <a:pt x="69362" y="993277"/>
                  <a:pt x="127010" y="1084532"/>
                  <a:pt x="92278" y="1015068"/>
                </a:cubicBezTo>
                <a:cubicBezTo>
                  <a:pt x="87769" y="1006050"/>
                  <a:pt x="79595" y="999114"/>
                  <a:pt x="75500" y="989901"/>
                </a:cubicBezTo>
                <a:cubicBezTo>
                  <a:pt x="35567" y="900053"/>
                  <a:pt x="79915" y="971356"/>
                  <a:pt x="41944" y="914400"/>
                </a:cubicBezTo>
                <a:cubicBezTo>
                  <a:pt x="39148" y="900418"/>
                  <a:pt x="37308" y="886211"/>
                  <a:pt x="33556" y="872455"/>
                </a:cubicBezTo>
                <a:cubicBezTo>
                  <a:pt x="28903" y="855393"/>
                  <a:pt x="21067" y="839279"/>
                  <a:pt x="16778" y="822121"/>
                </a:cubicBezTo>
                <a:cubicBezTo>
                  <a:pt x="6244" y="779986"/>
                  <a:pt x="12035" y="799503"/>
                  <a:pt x="0" y="763398"/>
                </a:cubicBezTo>
                <a:cubicBezTo>
                  <a:pt x="2796" y="685101"/>
                  <a:pt x="3649" y="606710"/>
                  <a:pt x="8389" y="528507"/>
                </a:cubicBezTo>
                <a:cubicBezTo>
                  <a:pt x="8995" y="518503"/>
                  <a:pt x="21441" y="465426"/>
                  <a:pt x="25167" y="453006"/>
                </a:cubicBezTo>
                <a:cubicBezTo>
                  <a:pt x="57630" y="344793"/>
                  <a:pt x="25009" y="444931"/>
                  <a:pt x="58722" y="377505"/>
                </a:cubicBezTo>
                <a:cubicBezTo>
                  <a:pt x="62677" y="369596"/>
                  <a:pt x="62817" y="360068"/>
                  <a:pt x="67111" y="352338"/>
                </a:cubicBezTo>
                <a:cubicBezTo>
                  <a:pt x="76904" y="334711"/>
                  <a:pt x="100667" y="302004"/>
                  <a:pt x="100667" y="302004"/>
                </a:cubicBezTo>
                <a:cubicBezTo>
                  <a:pt x="106260" y="279633"/>
                  <a:pt x="110153" y="256768"/>
                  <a:pt x="117445" y="234892"/>
                </a:cubicBezTo>
                <a:cubicBezTo>
                  <a:pt x="120241" y="226503"/>
                  <a:pt x="123405" y="218228"/>
                  <a:pt x="125834" y="209725"/>
                </a:cubicBezTo>
                <a:cubicBezTo>
                  <a:pt x="129001" y="198639"/>
                  <a:pt x="130910" y="187212"/>
                  <a:pt x="134223" y="176169"/>
                </a:cubicBezTo>
                <a:cubicBezTo>
                  <a:pt x="139305" y="159229"/>
                  <a:pt x="146712" y="142993"/>
                  <a:pt x="151001" y="125835"/>
                </a:cubicBezTo>
                <a:cubicBezTo>
                  <a:pt x="153797" y="114650"/>
                  <a:pt x="156077" y="103322"/>
                  <a:pt x="159390" y="92279"/>
                </a:cubicBezTo>
                <a:cubicBezTo>
                  <a:pt x="164472" y="75339"/>
                  <a:pt x="166358" y="56660"/>
                  <a:pt x="176168" y="41945"/>
                </a:cubicBezTo>
                <a:lnTo>
                  <a:pt x="176168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7" name="PoljeZBesedilom 16"/>
          <p:cNvSpPr txBox="1"/>
          <p:nvPr/>
        </p:nvSpPr>
        <p:spPr>
          <a:xfrm>
            <a:off x="1331640" y="6088287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err="1"/>
              <a:t>Source</a:t>
            </a:r>
            <a:r>
              <a:rPr lang="sl-SI" sz="1200" dirty="0"/>
              <a:t>: www.google.si/maps</a:t>
            </a:r>
          </a:p>
        </p:txBody>
      </p:sp>
    </p:spTree>
    <p:extLst>
      <p:ext uri="{BB962C8B-B14F-4D97-AF65-F5344CB8AC3E}">
        <p14:creationId xmlns:p14="http://schemas.microsoft.com/office/powerpoint/2010/main" val="34673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Sampling of heap samples</a:t>
            </a:r>
          </a:p>
        </p:txBody>
      </p:sp>
      <p:sp>
        <p:nvSpPr>
          <p:cNvPr id="4" name="Označba mesta vsebine 2"/>
          <p:cNvSpPr>
            <a:spLocks noGrp="1"/>
          </p:cNvSpPr>
          <p:nvPr>
            <p:ph idx="1"/>
          </p:nvPr>
        </p:nvSpPr>
        <p:spPr>
          <a:xfrm>
            <a:off x="1160278" y="1700809"/>
            <a:ext cx="7355160" cy="4387478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sz="1800" b="0" dirty="0">
                <a:solidFill>
                  <a:schemeClr val="bg2">
                    <a:lumMod val="10000"/>
                  </a:schemeClr>
                </a:solidFill>
              </a:rPr>
              <a:t>11 locations on the metallurgical </a:t>
            </a:r>
            <a:r>
              <a:rPr lang="sl-SI" sz="1800" b="0" dirty="0" smtClean="0">
                <a:solidFill>
                  <a:schemeClr val="bg2">
                    <a:lumMod val="10000"/>
                  </a:schemeClr>
                </a:solidFill>
              </a:rPr>
              <a:t>heap</a:t>
            </a: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r>
              <a:rPr lang="sl-SI" sz="1800" b="0" dirty="0">
                <a:solidFill>
                  <a:schemeClr val="bg2">
                    <a:lumMod val="10000"/>
                  </a:schemeClr>
                </a:solidFill>
              </a:rPr>
              <a:t>      (batch extraction test</a:t>
            </a:r>
            <a:r>
              <a:rPr lang="nl-NL" sz="1800" b="0" dirty="0">
                <a:solidFill>
                  <a:schemeClr val="bg2">
                    <a:lumMod val="10000"/>
                  </a:schemeClr>
                </a:solidFill>
              </a:rPr>
              <a:t>s</a:t>
            </a:r>
            <a:r>
              <a:rPr lang="sl-SI" sz="1800" b="0" dirty="0">
                <a:solidFill>
                  <a:schemeClr val="bg2">
                    <a:lumMod val="10000"/>
                  </a:schemeClr>
                </a:solidFill>
              </a:rPr>
              <a:t> + pH dependence test (</a:t>
            </a:r>
            <a:r>
              <a:rPr lang="nl-NL" sz="1800" b="0" dirty="0">
                <a:solidFill>
                  <a:schemeClr val="bg2">
                    <a:lumMod val="10000"/>
                  </a:schemeClr>
                </a:solidFill>
              </a:rPr>
              <a:t>on </a:t>
            </a:r>
            <a:r>
              <a:rPr lang="sl-SI" sz="1800" b="0" dirty="0">
                <a:solidFill>
                  <a:schemeClr val="bg2">
                    <a:lumMod val="10000"/>
                  </a:schemeClr>
                </a:solidFill>
              </a:rPr>
              <a:t>composite sample)</a:t>
            </a: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1363663" lvl="3" indent="-285750">
              <a:buFont typeface="Wingdings" panose="05000000000000000000" pitchFamily="2" charset="2"/>
              <a:buChar char="§"/>
            </a:pPr>
            <a:endParaRPr lang="sl-SI" sz="1800" b="0" dirty="0"/>
          </a:p>
          <a:p>
            <a:pPr marL="1077913" lvl="3" indent="0">
              <a:buNone/>
            </a:pPr>
            <a:endParaRPr lang="sl-SI" sz="1800" b="0" dirty="0"/>
          </a:p>
          <a:p>
            <a:pPr marL="0" indent="0">
              <a:buNone/>
            </a:pPr>
            <a:endParaRPr lang="sl-SI" sz="1800" b="0" dirty="0">
              <a:solidFill>
                <a:schemeClr val="tx1"/>
              </a:solidFill>
            </a:endParaRPr>
          </a:p>
        </p:txBody>
      </p:sp>
      <p:sp>
        <p:nvSpPr>
          <p:cNvPr id="5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sp>
        <p:nvSpPr>
          <p:cNvPr id="8" name="TextBox 4"/>
          <p:cNvSpPr txBox="1"/>
          <p:nvPr/>
        </p:nvSpPr>
        <p:spPr>
          <a:xfrm>
            <a:off x="802104" y="2437220"/>
            <a:ext cx="3841904" cy="523220"/>
          </a:xfrm>
          <a:prstGeom prst="rect">
            <a:avLst/>
          </a:prstGeom>
          <a:solidFill>
            <a:srgbClr val="FFFF00"/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Sampled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at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the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depth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of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around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20-30 cm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below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the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landfill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surface</a:t>
            </a:r>
            <a:endParaRPr lang="sl-SI" sz="1400" dirty="0">
              <a:solidFill>
                <a:schemeClr val="tx1">
                  <a:lumMod val="5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5002182" y="2383676"/>
            <a:ext cx="3871430" cy="523220"/>
          </a:xfrm>
          <a:prstGeom prst="rect">
            <a:avLst/>
          </a:prstGeom>
          <a:solidFill>
            <a:srgbClr val="FFFF00"/>
          </a:solidFill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Sampled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at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the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depth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of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around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6m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below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the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landfill</a:t>
            </a:r>
            <a:r>
              <a:rPr lang="sl-SI" sz="1400" dirty="0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 </a:t>
            </a:r>
            <a:r>
              <a:rPr lang="sl-SI" sz="1400" dirty="0" err="1">
                <a:solidFill>
                  <a:schemeClr val="tx1">
                    <a:lumMod val="50000"/>
                  </a:schemeClr>
                </a:solidFill>
                <a:highlight>
                  <a:srgbClr val="FFFF00"/>
                </a:highlight>
              </a:rPr>
              <a:t>surface</a:t>
            </a:r>
            <a:endParaRPr lang="sl-SI" sz="1400" dirty="0">
              <a:solidFill>
                <a:schemeClr val="tx1">
                  <a:lumMod val="50000"/>
                </a:schemeClr>
              </a:solidFill>
              <a:highlight>
                <a:srgbClr val="FFFF00"/>
              </a:highlight>
            </a:endParaRPr>
          </a:p>
        </p:txBody>
      </p:sp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5347423" y="2525345"/>
            <a:ext cx="3336129" cy="42156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59868" y="2338323"/>
            <a:ext cx="3282586" cy="4616756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13" name="PoljeZBesedilom 12"/>
          <p:cNvSpPr txBox="1"/>
          <p:nvPr/>
        </p:nvSpPr>
        <p:spPr>
          <a:xfrm>
            <a:off x="930652" y="3237011"/>
            <a:ext cx="38202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L1</a:t>
            </a:r>
          </a:p>
        </p:txBody>
      </p:sp>
      <p:sp>
        <p:nvSpPr>
          <p:cNvPr id="14" name="PoljeZBesedilom 13"/>
          <p:cNvSpPr txBox="1"/>
          <p:nvPr/>
        </p:nvSpPr>
        <p:spPr>
          <a:xfrm>
            <a:off x="930712" y="4929385"/>
            <a:ext cx="38202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L2</a:t>
            </a:r>
          </a:p>
        </p:txBody>
      </p:sp>
      <p:sp>
        <p:nvSpPr>
          <p:cNvPr id="15" name="PoljeZBesedilom 14"/>
          <p:cNvSpPr txBox="1"/>
          <p:nvPr/>
        </p:nvSpPr>
        <p:spPr>
          <a:xfrm>
            <a:off x="2242264" y="5589240"/>
            <a:ext cx="38202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L3</a:t>
            </a:r>
          </a:p>
        </p:txBody>
      </p:sp>
      <p:sp>
        <p:nvSpPr>
          <p:cNvPr id="16" name="PoljeZBesedilom 15"/>
          <p:cNvSpPr txBox="1"/>
          <p:nvPr/>
        </p:nvSpPr>
        <p:spPr>
          <a:xfrm>
            <a:off x="2242264" y="4495601"/>
            <a:ext cx="38202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L4</a:t>
            </a:r>
          </a:p>
        </p:txBody>
      </p:sp>
      <p:sp>
        <p:nvSpPr>
          <p:cNvPr id="17" name="PoljeZBesedilom 16"/>
          <p:cNvSpPr txBox="1"/>
          <p:nvPr/>
        </p:nvSpPr>
        <p:spPr>
          <a:xfrm>
            <a:off x="3252661" y="4893541"/>
            <a:ext cx="38202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L5</a:t>
            </a:r>
          </a:p>
        </p:txBody>
      </p:sp>
      <p:sp>
        <p:nvSpPr>
          <p:cNvPr id="18" name="PoljeZBesedilom 17"/>
          <p:cNvSpPr txBox="1"/>
          <p:nvPr/>
        </p:nvSpPr>
        <p:spPr>
          <a:xfrm>
            <a:off x="3400773" y="5589239"/>
            <a:ext cx="38202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L6</a:t>
            </a:r>
          </a:p>
        </p:txBody>
      </p:sp>
      <p:sp>
        <p:nvSpPr>
          <p:cNvPr id="19" name="PoljeZBesedilom 18"/>
          <p:cNvSpPr txBox="1"/>
          <p:nvPr/>
        </p:nvSpPr>
        <p:spPr>
          <a:xfrm>
            <a:off x="7164406" y="4285944"/>
            <a:ext cx="38202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L7</a:t>
            </a:r>
          </a:p>
        </p:txBody>
      </p:sp>
      <p:sp>
        <p:nvSpPr>
          <p:cNvPr id="20" name="PoljeZBesedilom 19"/>
          <p:cNvSpPr txBox="1"/>
          <p:nvPr/>
        </p:nvSpPr>
        <p:spPr>
          <a:xfrm>
            <a:off x="8113217" y="4745837"/>
            <a:ext cx="38202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L8</a:t>
            </a:r>
          </a:p>
        </p:txBody>
      </p:sp>
      <p:sp>
        <p:nvSpPr>
          <p:cNvPr id="21" name="PoljeZBesedilom 20"/>
          <p:cNvSpPr txBox="1"/>
          <p:nvPr/>
        </p:nvSpPr>
        <p:spPr>
          <a:xfrm>
            <a:off x="5395009" y="3520703"/>
            <a:ext cx="382026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L9</a:t>
            </a:r>
          </a:p>
        </p:txBody>
      </p:sp>
      <p:sp>
        <p:nvSpPr>
          <p:cNvPr id="22" name="PoljeZBesedilom 21"/>
          <p:cNvSpPr txBox="1"/>
          <p:nvPr/>
        </p:nvSpPr>
        <p:spPr>
          <a:xfrm>
            <a:off x="5738422" y="5223194"/>
            <a:ext cx="48017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L10</a:t>
            </a:r>
          </a:p>
        </p:txBody>
      </p:sp>
      <p:sp>
        <p:nvSpPr>
          <p:cNvPr id="24" name="PoljeZBesedilom 23"/>
          <p:cNvSpPr txBox="1"/>
          <p:nvPr/>
        </p:nvSpPr>
        <p:spPr>
          <a:xfrm>
            <a:off x="7015689" y="5606808"/>
            <a:ext cx="480172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L11</a:t>
            </a:r>
          </a:p>
        </p:txBody>
      </p:sp>
      <p:sp>
        <p:nvSpPr>
          <p:cNvPr id="23" name="PoljeZBesedilom 16"/>
          <p:cNvSpPr txBox="1"/>
          <p:nvPr/>
        </p:nvSpPr>
        <p:spPr>
          <a:xfrm>
            <a:off x="94634" y="6268638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l-SI" sz="1200" dirty="0" err="1"/>
              <a:t>Source</a:t>
            </a:r>
            <a:r>
              <a:rPr lang="sl-SI" sz="1200" dirty="0"/>
              <a:t>: www.google.si/maps</a:t>
            </a:r>
          </a:p>
        </p:txBody>
      </p:sp>
    </p:spTree>
    <p:extLst>
      <p:ext uri="{BB962C8B-B14F-4D97-AF65-F5344CB8AC3E}">
        <p14:creationId xmlns:p14="http://schemas.microsoft.com/office/powerpoint/2010/main" val="263585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Groundwater monitoring (years 2011 – 2015)</a:t>
            </a:r>
          </a:p>
        </p:txBody>
      </p:sp>
      <p:sp>
        <p:nvSpPr>
          <p:cNvPr id="4" name="Označba mesta vsebine 2"/>
          <p:cNvSpPr>
            <a:spLocks noGrp="1"/>
          </p:cNvSpPr>
          <p:nvPr>
            <p:ph idx="1"/>
          </p:nvPr>
        </p:nvSpPr>
        <p:spPr>
          <a:xfrm>
            <a:off x="1160278" y="1700809"/>
            <a:ext cx="7355160" cy="438747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sl-SI" sz="1800" b="0" dirty="0">
              <a:solidFill>
                <a:schemeClr val="bg2">
                  <a:lumMod val="10000"/>
                </a:schemeClr>
              </a:solidFill>
            </a:endParaRPr>
          </a:p>
          <a:p>
            <a:pPr marL="1363663" lvl="3" indent="-285750">
              <a:buFont typeface="Wingdings" panose="05000000000000000000" pitchFamily="2" charset="2"/>
              <a:buChar char="§"/>
            </a:pPr>
            <a:endParaRPr lang="sl-SI" sz="1800" b="0" dirty="0"/>
          </a:p>
          <a:p>
            <a:pPr marL="1077913" lvl="3" indent="0">
              <a:buNone/>
            </a:pPr>
            <a:endParaRPr lang="sl-SI" sz="1800" b="0" dirty="0"/>
          </a:p>
          <a:p>
            <a:pPr marL="0" indent="0">
              <a:buNone/>
            </a:pPr>
            <a:endParaRPr lang="sl-SI" sz="1800" b="0" dirty="0">
              <a:solidFill>
                <a:schemeClr val="tx1"/>
              </a:solidFill>
            </a:endParaRPr>
          </a:p>
        </p:txBody>
      </p:sp>
      <p:sp>
        <p:nvSpPr>
          <p:cNvPr id="5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3" name="Slika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521" y="1685125"/>
            <a:ext cx="7416823" cy="4663099"/>
          </a:xfrm>
          <a:prstGeom prst="rect">
            <a:avLst/>
          </a:prstGeom>
        </p:spPr>
      </p:pic>
      <p:sp>
        <p:nvSpPr>
          <p:cNvPr id="8" name="PoljeZBesedilom 7"/>
          <p:cNvSpPr txBox="1"/>
          <p:nvPr/>
        </p:nvSpPr>
        <p:spPr>
          <a:xfrm>
            <a:off x="4066405" y="2164255"/>
            <a:ext cx="421328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P1</a:t>
            </a:r>
          </a:p>
        </p:txBody>
      </p:sp>
      <p:sp>
        <p:nvSpPr>
          <p:cNvPr id="9" name="PoljeZBesedilom 8"/>
          <p:cNvSpPr txBox="1"/>
          <p:nvPr/>
        </p:nvSpPr>
        <p:spPr>
          <a:xfrm>
            <a:off x="3817617" y="3423769"/>
            <a:ext cx="457332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P2</a:t>
            </a:r>
          </a:p>
        </p:txBody>
      </p:sp>
      <p:sp>
        <p:nvSpPr>
          <p:cNvPr id="10" name="PoljeZBesedilom 9"/>
          <p:cNvSpPr txBox="1"/>
          <p:nvPr/>
        </p:nvSpPr>
        <p:spPr>
          <a:xfrm>
            <a:off x="5380842" y="3944176"/>
            <a:ext cx="480178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P3</a:t>
            </a:r>
          </a:p>
        </p:txBody>
      </p:sp>
      <p:sp>
        <p:nvSpPr>
          <p:cNvPr id="11" name="PoljeZBesedilom 10"/>
          <p:cNvSpPr txBox="1"/>
          <p:nvPr/>
        </p:nvSpPr>
        <p:spPr>
          <a:xfrm>
            <a:off x="5897851" y="2924944"/>
            <a:ext cx="435258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P4</a:t>
            </a:r>
          </a:p>
        </p:txBody>
      </p:sp>
      <p:sp>
        <p:nvSpPr>
          <p:cNvPr id="12" name="PoljeZBesedilom 11"/>
          <p:cNvSpPr txBox="1"/>
          <p:nvPr/>
        </p:nvSpPr>
        <p:spPr>
          <a:xfrm>
            <a:off x="6444208" y="4581128"/>
            <a:ext cx="360040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P5</a:t>
            </a:r>
          </a:p>
        </p:txBody>
      </p:sp>
      <p:sp>
        <p:nvSpPr>
          <p:cNvPr id="13" name="PoljeZBesedilom 12"/>
          <p:cNvSpPr txBox="1"/>
          <p:nvPr/>
        </p:nvSpPr>
        <p:spPr>
          <a:xfrm>
            <a:off x="7848364" y="4995896"/>
            <a:ext cx="360040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P6</a:t>
            </a:r>
          </a:p>
        </p:txBody>
      </p:sp>
      <p:sp>
        <p:nvSpPr>
          <p:cNvPr id="14" name="PoljeZBesedilom 13"/>
          <p:cNvSpPr txBox="1"/>
          <p:nvPr/>
        </p:nvSpPr>
        <p:spPr>
          <a:xfrm>
            <a:off x="5775070" y="4581128"/>
            <a:ext cx="453113" cy="246221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sl-SI" sz="1000" b="1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P7</a:t>
            </a:r>
          </a:p>
        </p:txBody>
      </p:sp>
      <p:sp>
        <p:nvSpPr>
          <p:cNvPr id="18" name="Prostoročno: oblika 17"/>
          <p:cNvSpPr/>
          <p:nvPr/>
        </p:nvSpPr>
        <p:spPr>
          <a:xfrm>
            <a:off x="3793616" y="2727389"/>
            <a:ext cx="1451139" cy="1167159"/>
          </a:xfrm>
          <a:custGeom>
            <a:avLst/>
            <a:gdLst>
              <a:gd name="connsiteX0" fmla="*/ 1090569 w 1142045"/>
              <a:gd name="connsiteY0" fmla="*/ 900304 h 900304"/>
              <a:gd name="connsiteX1" fmla="*/ 1048624 w 1142045"/>
              <a:gd name="connsiteY1" fmla="*/ 883526 h 900304"/>
              <a:gd name="connsiteX2" fmla="*/ 1057013 w 1142045"/>
              <a:gd name="connsiteY2" fmla="*/ 816414 h 900304"/>
              <a:gd name="connsiteX3" fmla="*/ 1115736 w 1142045"/>
              <a:gd name="connsiteY3" fmla="*/ 749302 h 900304"/>
              <a:gd name="connsiteX4" fmla="*/ 1140903 w 1142045"/>
              <a:gd name="connsiteY4" fmla="*/ 615078 h 900304"/>
              <a:gd name="connsiteX5" fmla="*/ 1132514 w 1142045"/>
              <a:gd name="connsiteY5" fmla="*/ 430521 h 900304"/>
              <a:gd name="connsiteX6" fmla="*/ 1115736 w 1142045"/>
              <a:gd name="connsiteY6" fmla="*/ 405354 h 900304"/>
              <a:gd name="connsiteX7" fmla="*/ 1107347 w 1142045"/>
              <a:gd name="connsiteY7" fmla="*/ 380187 h 900304"/>
              <a:gd name="connsiteX8" fmla="*/ 1082180 w 1142045"/>
              <a:gd name="connsiteY8" fmla="*/ 355020 h 900304"/>
              <a:gd name="connsiteX9" fmla="*/ 1048624 w 1142045"/>
              <a:gd name="connsiteY9" fmla="*/ 304686 h 900304"/>
              <a:gd name="connsiteX10" fmla="*/ 981512 w 1142045"/>
              <a:gd name="connsiteY10" fmla="*/ 245963 h 900304"/>
              <a:gd name="connsiteX11" fmla="*/ 922789 w 1142045"/>
              <a:gd name="connsiteY11" fmla="*/ 229185 h 900304"/>
              <a:gd name="connsiteX12" fmla="*/ 897622 w 1142045"/>
              <a:gd name="connsiteY12" fmla="*/ 212407 h 900304"/>
              <a:gd name="connsiteX13" fmla="*/ 838899 w 1142045"/>
              <a:gd name="connsiteY13" fmla="*/ 195629 h 900304"/>
              <a:gd name="connsiteX14" fmla="*/ 813732 w 1142045"/>
              <a:gd name="connsiteY14" fmla="*/ 187240 h 900304"/>
              <a:gd name="connsiteX15" fmla="*/ 780176 w 1142045"/>
              <a:gd name="connsiteY15" fmla="*/ 178851 h 900304"/>
              <a:gd name="connsiteX16" fmla="*/ 729842 w 1142045"/>
              <a:gd name="connsiteY16" fmla="*/ 162073 h 900304"/>
              <a:gd name="connsiteX17" fmla="*/ 662730 w 1142045"/>
              <a:gd name="connsiteY17" fmla="*/ 145295 h 900304"/>
              <a:gd name="connsiteX18" fmla="*/ 637563 w 1142045"/>
              <a:gd name="connsiteY18" fmla="*/ 136906 h 900304"/>
              <a:gd name="connsiteX19" fmla="*/ 612396 w 1142045"/>
              <a:gd name="connsiteY19" fmla="*/ 120128 h 900304"/>
              <a:gd name="connsiteX20" fmla="*/ 562062 w 1142045"/>
              <a:gd name="connsiteY20" fmla="*/ 103350 h 900304"/>
              <a:gd name="connsiteX21" fmla="*/ 486562 w 1142045"/>
              <a:gd name="connsiteY21" fmla="*/ 78183 h 900304"/>
              <a:gd name="connsiteX22" fmla="*/ 436228 w 1142045"/>
              <a:gd name="connsiteY22" fmla="*/ 61405 h 900304"/>
              <a:gd name="connsiteX23" fmla="*/ 411061 w 1142045"/>
              <a:gd name="connsiteY23" fmla="*/ 53016 h 900304"/>
              <a:gd name="connsiteX24" fmla="*/ 385894 w 1142045"/>
              <a:gd name="connsiteY24" fmla="*/ 36238 h 900304"/>
              <a:gd name="connsiteX25" fmla="*/ 335560 w 1142045"/>
              <a:gd name="connsiteY25" fmla="*/ 19460 h 900304"/>
              <a:gd name="connsiteX26" fmla="*/ 260059 w 1142045"/>
              <a:gd name="connsiteY26" fmla="*/ 2682 h 900304"/>
              <a:gd name="connsiteX27" fmla="*/ 75501 w 1142045"/>
              <a:gd name="connsiteY27" fmla="*/ 27849 h 900304"/>
              <a:gd name="connsiteX28" fmla="*/ 50334 w 1142045"/>
              <a:gd name="connsiteY28" fmla="*/ 53016 h 900304"/>
              <a:gd name="connsiteX29" fmla="*/ 41945 w 1142045"/>
              <a:gd name="connsiteY29" fmla="*/ 78183 h 900304"/>
              <a:gd name="connsiteX30" fmla="*/ 25167 w 1142045"/>
              <a:gd name="connsiteY30" fmla="*/ 111739 h 900304"/>
              <a:gd name="connsiteX31" fmla="*/ 16778 w 1142045"/>
              <a:gd name="connsiteY31" fmla="*/ 170462 h 900304"/>
              <a:gd name="connsiteX32" fmla="*/ 0 w 1142045"/>
              <a:gd name="connsiteY32" fmla="*/ 220796 h 900304"/>
              <a:gd name="connsiteX33" fmla="*/ 8389 w 1142045"/>
              <a:gd name="connsiteY33" fmla="*/ 346631 h 900304"/>
              <a:gd name="connsiteX34" fmla="*/ 25167 w 1142045"/>
              <a:gd name="connsiteY34" fmla="*/ 380187 h 900304"/>
              <a:gd name="connsiteX35" fmla="*/ 41945 w 1142045"/>
              <a:gd name="connsiteY35" fmla="*/ 430521 h 900304"/>
              <a:gd name="connsiteX36" fmla="*/ 67112 w 1142045"/>
              <a:gd name="connsiteY36" fmla="*/ 480855 h 900304"/>
              <a:gd name="connsiteX37" fmla="*/ 117446 w 1142045"/>
              <a:gd name="connsiteY37" fmla="*/ 497633 h 900304"/>
              <a:gd name="connsiteX38" fmla="*/ 142613 w 1142045"/>
              <a:gd name="connsiteY38" fmla="*/ 506022 h 900304"/>
              <a:gd name="connsiteX39" fmla="*/ 260059 w 1142045"/>
              <a:gd name="connsiteY39" fmla="*/ 531189 h 900304"/>
              <a:gd name="connsiteX40" fmla="*/ 310393 w 1142045"/>
              <a:gd name="connsiteY40" fmla="*/ 547967 h 900304"/>
              <a:gd name="connsiteX41" fmla="*/ 335560 w 1142045"/>
              <a:gd name="connsiteY41" fmla="*/ 556356 h 900304"/>
              <a:gd name="connsiteX42" fmla="*/ 419450 w 1142045"/>
              <a:gd name="connsiteY42" fmla="*/ 581523 h 900304"/>
              <a:gd name="connsiteX43" fmla="*/ 494951 w 1142045"/>
              <a:gd name="connsiteY43" fmla="*/ 606689 h 900304"/>
              <a:gd name="connsiteX44" fmla="*/ 520117 w 1142045"/>
              <a:gd name="connsiteY44" fmla="*/ 615078 h 900304"/>
              <a:gd name="connsiteX45" fmla="*/ 553673 w 1142045"/>
              <a:gd name="connsiteY45" fmla="*/ 623467 h 900304"/>
              <a:gd name="connsiteX46" fmla="*/ 578840 w 1142045"/>
              <a:gd name="connsiteY46" fmla="*/ 631856 h 900304"/>
              <a:gd name="connsiteX47" fmla="*/ 645952 w 1142045"/>
              <a:gd name="connsiteY47" fmla="*/ 648634 h 900304"/>
              <a:gd name="connsiteX48" fmla="*/ 704675 w 1142045"/>
              <a:gd name="connsiteY48" fmla="*/ 665412 h 900304"/>
              <a:gd name="connsiteX49" fmla="*/ 763398 w 1142045"/>
              <a:gd name="connsiteY49" fmla="*/ 690579 h 900304"/>
              <a:gd name="connsiteX50" fmla="*/ 796954 w 1142045"/>
              <a:gd name="connsiteY50" fmla="*/ 715746 h 900304"/>
              <a:gd name="connsiteX51" fmla="*/ 855677 w 1142045"/>
              <a:gd name="connsiteY51" fmla="*/ 740913 h 900304"/>
              <a:gd name="connsiteX52" fmla="*/ 880844 w 1142045"/>
              <a:gd name="connsiteY52" fmla="*/ 757691 h 900304"/>
              <a:gd name="connsiteX53" fmla="*/ 906011 w 1142045"/>
              <a:gd name="connsiteY53" fmla="*/ 766080 h 900304"/>
              <a:gd name="connsiteX54" fmla="*/ 931178 w 1142045"/>
              <a:gd name="connsiteY54" fmla="*/ 782858 h 900304"/>
              <a:gd name="connsiteX55" fmla="*/ 981512 w 1142045"/>
              <a:gd name="connsiteY55" fmla="*/ 808025 h 900304"/>
              <a:gd name="connsiteX56" fmla="*/ 1006679 w 1142045"/>
              <a:gd name="connsiteY56" fmla="*/ 833192 h 900304"/>
              <a:gd name="connsiteX57" fmla="*/ 1031846 w 1142045"/>
              <a:gd name="connsiteY57" fmla="*/ 841581 h 900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142045" h="900304">
                <a:moveTo>
                  <a:pt x="1090569" y="900304"/>
                </a:moveTo>
                <a:cubicBezTo>
                  <a:pt x="1076587" y="894711"/>
                  <a:pt x="1054217" y="897508"/>
                  <a:pt x="1048624" y="883526"/>
                </a:cubicBezTo>
                <a:cubicBezTo>
                  <a:pt x="1040251" y="862594"/>
                  <a:pt x="1049430" y="837645"/>
                  <a:pt x="1057013" y="816414"/>
                </a:cubicBezTo>
                <a:cubicBezTo>
                  <a:pt x="1072305" y="773595"/>
                  <a:pt x="1085719" y="769313"/>
                  <a:pt x="1115736" y="749302"/>
                </a:cubicBezTo>
                <a:cubicBezTo>
                  <a:pt x="1150205" y="697599"/>
                  <a:pt x="1140903" y="720444"/>
                  <a:pt x="1140903" y="615078"/>
                </a:cubicBezTo>
                <a:cubicBezTo>
                  <a:pt x="1140903" y="553495"/>
                  <a:pt x="1139851" y="491665"/>
                  <a:pt x="1132514" y="430521"/>
                </a:cubicBezTo>
                <a:cubicBezTo>
                  <a:pt x="1131313" y="420510"/>
                  <a:pt x="1120245" y="414372"/>
                  <a:pt x="1115736" y="405354"/>
                </a:cubicBezTo>
                <a:cubicBezTo>
                  <a:pt x="1111781" y="397445"/>
                  <a:pt x="1112252" y="387545"/>
                  <a:pt x="1107347" y="380187"/>
                </a:cubicBezTo>
                <a:cubicBezTo>
                  <a:pt x="1100766" y="370316"/>
                  <a:pt x="1090569" y="363409"/>
                  <a:pt x="1082180" y="355020"/>
                </a:cubicBezTo>
                <a:cubicBezTo>
                  <a:pt x="1067437" y="310792"/>
                  <a:pt x="1083535" y="346579"/>
                  <a:pt x="1048624" y="304686"/>
                </a:cubicBezTo>
                <a:cubicBezTo>
                  <a:pt x="1024708" y="275987"/>
                  <a:pt x="1032140" y="258620"/>
                  <a:pt x="981512" y="245963"/>
                </a:cubicBezTo>
                <a:cubicBezTo>
                  <a:pt x="970761" y="243275"/>
                  <a:pt x="934824" y="235202"/>
                  <a:pt x="922789" y="229185"/>
                </a:cubicBezTo>
                <a:cubicBezTo>
                  <a:pt x="913771" y="224676"/>
                  <a:pt x="906640" y="216916"/>
                  <a:pt x="897622" y="212407"/>
                </a:cubicBezTo>
                <a:cubicBezTo>
                  <a:pt x="884213" y="205702"/>
                  <a:pt x="851442" y="199213"/>
                  <a:pt x="838899" y="195629"/>
                </a:cubicBezTo>
                <a:cubicBezTo>
                  <a:pt x="830396" y="193200"/>
                  <a:pt x="822235" y="189669"/>
                  <a:pt x="813732" y="187240"/>
                </a:cubicBezTo>
                <a:cubicBezTo>
                  <a:pt x="802646" y="184073"/>
                  <a:pt x="791219" y="182164"/>
                  <a:pt x="780176" y="178851"/>
                </a:cubicBezTo>
                <a:cubicBezTo>
                  <a:pt x="763236" y="173769"/>
                  <a:pt x="747000" y="166362"/>
                  <a:pt x="729842" y="162073"/>
                </a:cubicBezTo>
                <a:cubicBezTo>
                  <a:pt x="707471" y="156480"/>
                  <a:pt x="684606" y="152587"/>
                  <a:pt x="662730" y="145295"/>
                </a:cubicBezTo>
                <a:cubicBezTo>
                  <a:pt x="654341" y="142499"/>
                  <a:pt x="645472" y="140861"/>
                  <a:pt x="637563" y="136906"/>
                </a:cubicBezTo>
                <a:cubicBezTo>
                  <a:pt x="628545" y="132397"/>
                  <a:pt x="621609" y="124223"/>
                  <a:pt x="612396" y="120128"/>
                </a:cubicBezTo>
                <a:cubicBezTo>
                  <a:pt x="596235" y="112945"/>
                  <a:pt x="578840" y="108943"/>
                  <a:pt x="562062" y="103350"/>
                </a:cubicBezTo>
                <a:lnTo>
                  <a:pt x="486562" y="78183"/>
                </a:lnTo>
                <a:lnTo>
                  <a:pt x="436228" y="61405"/>
                </a:lnTo>
                <a:cubicBezTo>
                  <a:pt x="427839" y="58609"/>
                  <a:pt x="418419" y="57921"/>
                  <a:pt x="411061" y="53016"/>
                </a:cubicBezTo>
                <a:cubicBezTo>
                  <a:pt x="402672" y="47423"/>
                  <a:pt x="395107" y="40333"/>
                  <a:pt x="385894" y="36238"/>
                </a:cubicBezTo>
                <a:cubicBezTo>
                  <a:pt x="369733" y="29055"/>
                  <a:pt x="352338" y="25053"/>
                  <a:pt x="335560" y="19460"/>
                </a:cubicBezTo>
                <a:cubicBezTo>
                  <a:pt x="294256" y="5692"/>
                  <a:pt x="319115" y="12525"/>
                  <a:pt x="260059" y="2682"/>
                </a:cubicBezTo>
                <a:cubicBezTo>
                  <a:pt x="168821" y="7484"/>
                  <a:pt x="130113" y="-17661"/>
                  <a:pt x="75501" y="27849"/>
                </a:cubicBezTo>
                <a:cubicBezTo>
                  <a:pt x="66387" y="35444"/>
                  <a:pt x="58723" y="44627"/>
                  <a:pt x="50334" y="53016"/>
                </a:cubicBezTo>
                <a:cubicBezTo>
                  <a:pt x="47538" y="61405"/>
                  <a:pt x="45428" y="70055"/>
                  <a:pt x="41945" y="78183"/>
                </a:cubicBezTo>
                <a:cubicBezTo>
                  <a:pt x="37019" y="89677"/>
                  <a:pt x="28457" y="99674"/>
                  <a:pt x="25167" y="111739"/>
                </a:cubicBezTo>
                <a:cubicBezTo>
                  <a:pt x="19964" y="130815"/>
                  <a:pt x="21224" y="151195"/>
                  <a:pt x="16778" y="170462"/>
                </a:cubicBezTo>
                <a:cubicBezTo>
                  <a:pt x="12801" y="187695"/>
                  <a:pt x="0" y="220796"/>
                  <a:pt x="0" y="220796"/>
                </a:cubicBezTo>
                <a:cubicBezTo>
                  <a:pt x="2796" y="262741"/>
                  <a:pt x="1833" y="305107"/>
                  <a:pt x="8389" y="346631"/>
                </a:cubicBezTo>
                <a:cubicBezTo>
                  <a:pt x="10339" y="358984"/>
                  <a:pt x="20523" y="368576"/>
                  <a:pt x="25167" y="380187"/>
                </a:cubicBezTo>
                <a:cubicBezTo>
                  <a:pt x="31735" y="396608"/>
                  <a:pt x="36352" y="413743"/>
                  <a:pt x="41945" y="430521"/>
                </a:cubicBezTo>
                <a:cubicBezTo>
                  <a:pt x="46516" y="444234"/>
                  <a:pt x="53417" y="472296"/>
                  <a:pt x="67112" y="480855"/>
                </a:cubicBezTo>
                <a:cubicBezTo>
                  <a:pt x="82109" y="490228"/>
                  <a:pt x="100668" y="492040"/>
                  <a:pt x="117446" y="497633"/>
                </a:cubicBezTo>
                <a:cubicBezTo>
                  <a:pt x="125835" y="500429"/>
                  <a:pt x="133891" y="504568"/>
                  <a:pt x="142613" y="506022"/>
                </a:cubicBezTo>
                <a:cubicBezTo>
                  <a:pt x="184854" y="513062"/>
                  <a:pt x="218252" y="517253"/>
                  <a:pt x="260059" y="531189"/>
                </a:cubicBezTo>
                <a:lnTo>
                  <a:pt x="310393" y="547967"/>
                </a:lnTo>
                <a:cubicBezTo>
                  <a:pt x="318782" y="550763"/>
                  <a:pt x="326981" y="554211"/>
                  <a:pt x="335560" y="556356"/>
                </a:cubicBezTo>
                <a:cubicBezTo>
                  <a:pt x="386280" y="569036"/>
                  <a:pt x="358168" y="561097"/>
                  <a:pt x="419450" y="581523"/>
                </a:cubicBezTo>
                <a:lnTo>
                  <a:pt x="494951" y="606689"/>
                </a:lnTo>
                <a:cubicBezTo>
                  <a:pt x="503340" y="609485"/>
                  <a:pt x="511539" y="612933"/>
                  <a:pt x="520117" y="615078"/>
                </a:cubicBezTo>
                <a:cubicBezTo>
                  <a:pt x="531302" y="617874"/>
                  <a:pt x="542587" y="620300"/>
                  <a:pt x="553673" y="623467"/>
                </a:cubicBezTo>
                <a:cubicBezTo>
                  <a:pt x="562176" y="625896"/>
                  <a:pt x="570309" y="629529"/>
                  <a:pt x="578840" y="631856"/>
                </a:cubicBezTo>
                <a:cubicBezTo>
                  <a:pt x="601087" y="637923"/>
                  <a:pt x="624076" y="641342"/>
                  <a:pt x="645952" y="648634"/>
                </a:cubicBezTo>
                <a:cubicBezTo>
                  <a:pt x="706294" y="668748"/>
                  <a:pt x="630939" y="644345"/>
                  <a:pt x="704675" y="665412"/>
                </a:cubicBezTo>
                <a:cubicBezTo>
                  <a:pt x="725706" y="671421"/>
                  <a:pt x="744560" y="678805"/>
                  <a:pt x="763398" y="690579"/>
                </a:cubicBezTo>
                <a:cubicBezTo>
                  <a:pt x="775254" y="697989"/>
                  <a:pt x="785098" y="708336"/>
                  <a:pt x="796954" y="715746"/>
                </a:cubicBezTo>
                <a:cubicBezTo>
                  <a:pt x="866780" y="759387"/>
                  <a:pt x="798592" y="712371"/>
                  <a:pt x="855677" y="740913"/>
                </a:cubicBezTo>
                <a:cubicBezTo>
                  <a:pt x="864695" y="745422"/>
                  <a:pt x="871826" y="753182"/>
                  <a:pt x="880844" y="757691"/>
                </a:cubicBezTo>
                <a:cubicBezTo>
                  <a:pt x="888753" y="761646"/>
                  <a:pt x="898102" y="762125"/>
                  <a:pt x="906011" y="766080"/>
                </a:cubicBezTo>
                <a:cubicBezTo>
                  <a:pt x="915029" y="770589"/>
                  <a:pt x="922160" y="778349"/>
                  <a:pt x="931178" y="782858"/>
                </a:cubicBezTo>
                <a:cubicBezTo>
                  <a:pt x="969013" y="801775"/>
                  <a:pt x="945449" y="777973"/>
                  <a:pt x="981512" y="808025"/>
                </a:cubicBezTo>
                <a:cubicBezTo>
                  <a:pt x="990626" y="815620"/>
                  <a:pt x="996808" y="826611"/>
                  <a:pt x="1006679" y="833192"/>
                </a:cubicBezTo>
                <a:cubicBezTo>
                  <a:pt x="1014037" y="838097"/>
                  <a:pt x="1031846" y="841581"/>
                  <a:pt x="1031846" y="841581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9" name="TextBox 4"/>
          <p:cNvSpPr txBox="1"/>
          <p:nvPr/>
        </p:nvSpPr>
        <p:spPr>
          <a:xfrm>
            <a:off x="7421569" y="1611169"/>
            <a:ext cx="15829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b="1" dirty="0">
                <a:solidFill>
                  <a:schemeClr val="tx1">
                    <a:lumMod val="50000"/>
                  </a:schemeClr>
                </a:solidFill>
              </a:rPr>
              <a:t>7 </a:t>
            </a:r>
            <a:r>
              <a:rPr lang="sl-SI" b="1" dirty="0" err="1">
                <a:solidFill>
                  <a:schemeClr val="tx1">
                    <a:lumMod val="50000"/>
                  </a:schemeClr>
                </a:solidFill>
              </a:rPr>
              <a:t>piezometers</a:t>
            </a:r>
            <a:endParaRPr lang="sl-SI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" name="TextBox 4"/>
          <p:cNvSpPr txBox="1"/>
          <p:nvPr/>
        </p:nvSpPr>
        <p:spPr>
          <a:xfrm>
            <a:off x="7452915" y="2223095"/>
            <a:ext cx="1582986" cy="55399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b="1" dirty="0">
                <a:solidFill>
                  <a:schemeClr val="tx1">
                    <a:lumMod val="50000"/>
                  </a:schemeClr>
                </a:solidFill>
              </a:rPr>
              <a:t>P1 </a:t>
            </a:r>
            <a:r>
              <a:rPr lang="sl-SI" b="1" dirty="0" err="1">
                <a:solidFill>
                  <a:schemeClr val="tx1">
                    <a:lumMod val="50000"/>
                  </a:schemeClr>
                </a:solidFill>
              </a:rPr>
              <a:t>and</a:t>
            </a:r>
            <a:r>
              <a:rPr lang="sl-SI" b="1" dirty="0">
                <a:solidFill>
                  <a:schemeClr val="tx1">
                    <a:lumMod val="50000"/>
                  </a:schemeClr>
                </a:solidFill>
              </a:rPr>
              <a:t> P2: 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reference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piezometers</a:t>
            </a:r>
            <a:endParaRPr lang="sl-SI" sz="12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1" name="TextBox 4"/>
          <p:cNvSpPr txBox="1"/>
          <p:nvPr/>
        </p:nvSpPr>
        <p:spPr>
          <a:xfrm>
            <a:off x="885066" y="1685125"/>
            <a:ext cx="18002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b="1" dirty="0" err="1">
                <a:solidFill>
                  <a:schemeClr val="tx1">
                    <a:lumMod val="50000"/>
                  </a:schemeClr>
                </a:solidFill>
              </a:rPr>
              <a:t>Twice</a:t>
            </a:r>
            <a:r>
              <a:rPr lang="sl-SI" b="1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b="1" dirty="0" err="1">
                <a:solidFill>
                  <a:schemeClr val="tx1">
                    <a:lumMod val="50000"/>
                  </a:schemeClr>
                </a:solidFill>
              </a:rPr>
              <a:t>annually</a:t>
            </a:r>
            <a:endParaRPr lang="sl-SI" b="1" dirty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sl-SI" dirty="0" err="1">
                <a:solidFill>
                  <a:schemeClr val="tx1">
                    <a:lumMod val="50000"/>
                  </a:schemeClr>
                </a:solidFill>
              </a:rPr>
              <a:t>spring</a:t>
            </a:r>
            <a:r>
              <a:rPr lang="sl-SI" dirty="0">
                <a:solidFill>
                  <a:schemeClr val="tx1">
                    <a:lumMod val="50000"/>
                  </a:schemeClr>
                </a:solidFill>
              </a:rPr>
              <a:t>, </a:t>
            </a:r>
            <a:r>
              <a:rPr lang="sl-SI" dirty="0" err="1">
                <a:solidFill>
                  <a:schemeClr val="tx1">
                    <a:lumMod val="50000"/>
                  </a:schemeClr>
                </a:solidFill>
              </a:rPr>
              <a:t>autumn</a:t>
            </a:r>
            <a:endParaRPr lang="sl-SI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2" name="Elipsa 21"/>
          <p:cNvSpPr/>
          <p:nvPr/>
        </p:nvSpPr>
        <p:spPr>
          <a:xfrm>
            <a:off x="3923928" y="2331456"/>
            <a:ext cx="72008" cy="790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3" name="Elipsa 22"/>
          <p:cNvSpPr/>
          <p:nvPr/>
        </p:nvSpPr>
        <p:spPr>
          <a:xfrm>
            <a:off x="3734853" y="3590970"/>
            <a:ext cx="72008" cy="790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4" name="Elipsa 23"/>
          <p:cNvSpPr/>
          <p:nvPr/>
        </p:nvSpPr>
        <p:spPr>
          <a:xfrm>
            <a:off x="5804149" y="3171165"/>
            <a:ext cx="72008" cy="790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5" name="Elipsa 24"/>
          <p:cNvSpPr/>
          <p:nvPr/>
        </p:nvSpPr>
        <p:spPr>
          <a:xfrm>
            <a:off x="5344838" y="4215387"/>
            <a:ext cx="72008" cy="790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6" name="Elipsa 25"/>
          <p:cNvSpPr/>
          <p:nvPr/>
        </p:nvSpPr>
        <p:spPr>
          <a:xfrm>
            <a:off x="5861847" y="4876475"/>
            <a:ext cx="72008" cy="790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7" name="Elipsa 26"/>
          <p:cNvSpPr/>
          <p:nvPr/>
        </p:nvSpPr>
        <p:spPr>
          <a:xfrm>
            <a:off x="6372200" y="4737531"/>
            <a:ext cx="72008" cy="790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8" name="Elipsa 27"/>
          <p:cNvSpPr/>
          <p:nvPr/>
        </p:nvSpPr>
        <p:spPr>
          <a:xfrm>
            <a:off x="7812360" y="5257801"/>
            <a:ext cx="72008" cy="790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pic>
        <p:nvPicPr>
          <p:cNvPr id="29" name="Slika 28"/>
          <p:cNvPicPr>
            <a:picLocks noChangeAspect="1"/>
          </p:cNvPicPr>
          <p:nvPr/>
        </p:nvPicPr>
        <p:blipFill rotWithShape="1">
          <a:blip r:embed="rId3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8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Data </a:t>
            </a:r>
            <a:r>
              <a:rPr lang="sl-SI" sz="2400" dirty="0" err="1"/>
              <a:t>comparison</a:t>
            </a:r>
            <a:r>
              <a:rPr lang="sl-SI" sz="2400" dirty="0"/>
              <a:t> </a:t>
            </a:r>
            <a:r>
              <a:rPr lang="sl-SI" sz="2400" dirty="0" err="1"/>
              <a:t>and</a:t>
            </a:r>
            <a:r>
              <a:rPr lang="sl-SI" sz="2400" dirty="0"/>
              <a:t> </a:t>
            </a:r>
            <a:r>
              <a:rPr lang="sl-SI" sz="2400" dirty="0" err="1"/>
              <a:t>Geochemical</a:t>
            </a:r>
            <a:r>
              <a:rPr lang="sl-SI" sz="2400" dirty="0"/>
              <a:t> modelling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sz="1800" b="0" dirty="0" err="1"/>
              <a:t>The</a:t>
            </a:r>
            <a:r>
              <a:rPr lang="sl-SI" sz="1800" b="0" dirty="0"/>
              <a:t> </a:t>
            </a:r>
            <a:r>
              <a:rPr lang="sl-SI" sz="1800" b="0" dirty="0" err="1"/>
              <a:t>database</a:t>
            </a:r>
            <a:r>
              <a:rPr lang="sl-SI" sz="1800" b="0" dirty="0"/>
              <a:t> / </a:t>
            </a:r>
            <a:r>
              <a:rPr lang="sl-SI" sz="1800" b="0" dirty="0" err="1"/>
              <a:t>expert</a:t>
            </a:r>
            <a:r>
              <a:rPr lang="sl-SI" sz="1800" b="0" dirty="0"/>
              <a:t> </a:t>
            </a:r>
            <a:r>
              <a:rPr lang="sl-SI" sz="1800" b="0" dirty="0" err="1"/>
              <a:t>system</a:t>
            </a:r>
            <a:r>
              <a:rPr lang="sl-SI" sz="1800" b="0" dirty="0"/>
              <a:t> LeachXS</a:t>
            </a:r>
            <a:r>
              <a:rPr lang="sl-SI" sz="1800" b="0" baseline="30000" dirty="0"/>
              <a:t>TM1</a:t>
            </a:r>
            <a:r>
              <a:rPr lang="sl-SI" sz="1800" b="0" dirty="0"/>
              <a:t>:</a:t>
            </a:r>
          </a:p>
          <a:p>
            <a:pPr marL="642938" lvl="1" indent="-285750">
              <a:buFont typeface="Wingdings" panose="05000000000000000000" pitchFamily="2" charset="2"/>
              <a:buChar char="q"/>
            </a:pPr>
            <a:r>
              <a:rPr lang="sl-SI" sz="1800" b="0" dirty="0"/>
              <a:t>Management </a:t>
            </a:r>
            <a:r>
              <a:rPr lang="sl-SI" sz="1800" b="0" dirty="0" err="1"/>
              <a:t>of</a:t>
            </a:r>
            <a:r>
              <a:rPr lang="sl-SI" sz="1800" b="0" dirty="0"/>
              <a:t> data (</a:t>
            </a:r>
            <a:r>
              <a:rPr lang="sl-SI" sz="1800" b="0" dirty="0" err="1"/>
              <a:t>the</a:t>
            </a:r>
            <a:r>
              <a:rPr lang="sl-SI" sz="1800" b="0" dirty="0"/>
              <a:t> pH </a:t>
            </a:r>
            <a:r>
              <a:rPr lang="sl-SI" sz="1800" b="0" dirty="0" err="1"/>
              <a:t>dependent</a:t>
            </a:r>
            <a:r>
              <a:rPr lang="sl-SI" sz="1800" b="0" dirty="0"/>
              <a:t> </a:t>
            </a:r>
            <a:r>
              <a:rPr lang="sl-SI" sz="1800" b="0" dirty="0" err="1"/>
              <a:t>leaching</a:t>
            </a:r>
            <a:r>
              <a:rPr lang="sl-SI" sz="1800" b="0" dirty="0"/>
              <a:t> data, </a:t>
            </a:r>
            <a:r>
              <a:rPr lang="sl-SI" sz="1800" b="0" dirty="0" err="1"/>
              <a:t>the</a:t>
            </a:r>
            <a:r>
              <a:rPr lang="sl-SI" sz="1800" b="0" dirty="0"/>
              <a:t> </a:t>
            </a:r>
            <a:r>
              <a:rPr lang="sl-SI" sz="1800" b="0" dirty="0" err="1"/>
              <a:t>batch</a:t>
            </a:r>
            <a:r>
              <a:rPr lang="sl-SI" sz="1800" b="0" dirty="0"/>
              <a:t> data, </a:t>
            </a:r>
            <a:r>
              <a:rPr lang="sl-SI" sz="1800" b="0" dirty="0" err="1"/>
              <a:t>the</a:t>
            </a:r>
            <a:r>
              <a:rPr lang="sl-SI" sz="1800" b="0" dirty="0"/>
              <a:t> GW data) </a:t>
            </a:r>
            <a:r>
              <a:rPr lang="sl-SI" sz="1800" b="0" dirty="0" err="1"/>
              <a:t>and</a:t>
            </a:r>
            <a:r>
              <a:rPr lang="sl-SI" sz="1800" b="0" dirty="0"/>
              <a:t> </a:t>
            </a:r>
            <a:r>
              <a:rPr lang="sl-SI" sz="1800" b="0" dirty="0" err="1"/>
              <a:t>vizualization</a:t>
            </a:r>
            <a:r>
              <a:rPr lang="sl-SI" sz="1800" b="0" dirty="0"/>
              <a:t> </a:t>
            </a:r>
            <a:r>
              <a:rPr lang="sl-SI" sz="1800" b="0" dirty="0" err="1"/>
              <a:t>of</a:t>
            </a:r>
            <a:r>
              <a:rPr lang="sl-SI" sz="1800" b="0" dirty="0"/>
              <a:t> </a:t>
            </a:r>
            <a:r>
              <a:rPr lang="sl-SI" sz="1800" b="0" dirty="0" err="1"/>
              <a:t>the</a:t>
            </a:r>
            <a:r>
              <a:rPr lang="sl-SI" sz="1800" b="0" dirty="0"/>
              <a:t> </a:t>
            </a:r>
            <a:r>
              <a:rPr lang="sl-SI" sz="1800" b="0" dirty="0" err="1"/>
              <a:t>calculated</a:t>
            </a:r>
            <a:r>
              <a:rPr lang="sl-SI" sz="1800" b="0" dirty="0"/>
              <a:t> </a:t>
            </a:r>
            <a:r>
              <a:rPr lang="sl-SI" sz="1800" b="0" dirty="0" err="1"/>
              <a:t>and</a:t>
            </a:r>
            <a:r>
              <a:rPr lang="sl-SI" sz="1800" b="0" dirty="0"/>
              <a:t> </a:t>
            </a:r>
            <a:r>
              <a:rPr lang="sl-SI" sz="1800" b="0" dirty="0" err="1"/>
              <a:t>measured</a:t>
            </a:r>
            <a:r>
              <a:rPr lang="sl-SI" sz="1800" b="0" dirty="0"/>
              <a:t> </a:t>
            </a:r>
            <a:r>
              <a:rPr lang="sl-SI" sz="1800" b="0" dirty="0" err="1"/>
              <a:t>results</a:t>
            </a:r>
            <a:r>
              <a:rPr lang="sl-SI" sz="1800" b="0" dirty="0"/>
              <a:t>    (in MS Excel)</a:t>
            </a:r>
          </a:p>
          <a:p>
            <a:pPr marL="642938" lvl="1" indent="-285750">
              <a:buFont typeface="Wingdings" panose="05000000000000000000" pitchFamily="2" charset="2"/>
              <a:buChar char="q"/>
            </a:pPr>
            <a:endParaRPr lang="sl-SI" sz="1800" b="0" dirty="0"/>
          </a:p>
          <a:p>
            <a:pPr marL="642938" lvl="1" indent="-285750">
              <a:buFont typeface="Wingdings" panose="05000000000000000000" pitchFamily="2" charset="2"/>
              <a:buChar char="q"/>
            </a:pPr>
            <a:r>
              <a:rPr lang="sl-SI" sz="1800" b="0" dirty="0" err="1"/>
              <a:t>Geochemical</a:t>
            </a:r>
            <a:r>
              <a:rPr lang="sl-SI" sz="1800" b="0" dirty="0"/>
              <a:t> speciation and chemical reaction/transport modelling:</a:t>
            </a:r>
          </a:p>
          <a:p>
            <a:pPr marL="1363663" lvl="3" indent="-285750">
              <a:buFont typeface="Wingdings" panose="05000000000000000000" pitchFamily="2" charset="2"/>
              <a:buChar char="§"/>
            </a:pPr>
            <a:r>
              <a:rPr lang="sl-SI" sz="1800" b="0" dirty="0"/>
              <a:t>Modelling environment ORCHESTRA</a:t>
            </a:r>
          </a:p>
          <a:p>
            <a:pPr marL="357188" lvl="1" indent="0">
              <a:buNone/>
            </a:pPr>
            <a:r>
              <a:rPr lang="sl-SI" sz="1800" b="0" dirty="0"/>
              <a:t>      </a:t>
            </a:r>
            <a:r>
              <a:rPr lang="sl-SI" sz="1800" b="0" dirty="0" err="1">
                <a:solidFill>
                  <a:srgbClr val="005293"/>
                </a:solidFill>
              </a:rPr>
              <a:t>The</a:t>
            </a:r>
            <a:r>
              <a:rPr lang="sl-SI" sz="1800" b="0" dirty="0">
                <a:solidFill>
                  <a:srgbClr val="005293"/>
                </a:solidFill>
              </a:rPr>
              <a:t> </a:t>
            </a:r>
            <a:r>
              <a:rPr lang="sl-SI" sz="1800" b="0" dirty="0" err="1">
                <a:solidFill>
                  <a:srgbClr val="005293"/>
                </a:solidFill>
              </a:rPr>
              <a:t>geochemical</a:t>
            </a:r>
            <a:r>
              <a:rPr lang="sl-SI" sz="1800" b="0" dirty="0">
                <a:solidFill>
                  <a:srgbClr val="005293"/>
                </a:solidFill>
              </a:rPr>
              <a:t> </a:t>
            </a:r>
            <a:r>
              <a:rPr lang="sl-SI" sz="1800" b="0" dirty="0" err="1">
                <a:solidFill>
                  <a:srgbClr val="005293"/>
                </a:solidFill>
              </a:rPr>
              <a:t>modelling</a:t>
            </a:r>
            <a:r>
              <a:rPr lang="sl-SI" sz="1800" b="0" dirty="0">
                <a:solidFill>
                  <a:srgbClr val="005293"/>
                </a:solidFill>
              </a:rPr>
              <a:t>:</a:t>
            </a:r>
            <a:endParaRPr lang="sl-SI" sz="1800" b="0" dirty="0"/>
          </a:p>
          <a:p>
            <a:pPr marL="1006475" lvl="2" indent="-285750">
              <a:buFont typeface="Wingdings" panose="05000000000000000000" pitchFamily="2" charset="2"/>
              <a:buChar char="§"/>
            </a:pPr>
            <a:r>
              <a:rPr lang="sl-SI" sz="1800" b="0" dirty="0"/>
              <a:t>Mineral sorption (extended MINTEQ database)</a:t>
            </a:r>
          </a:p>
          <a:p>
            <a:pPr marL="1006475" lvl="2" indent="-285750">
              <a:buFont typeface="Wingdings" panose="05000000000000000000" pitchFamily="2" charset="2"/>
              <a:buChar char="§"/>
            </a:pPr>
            <a:r>
              <a:rPr lang="sl-SI" sz="1800" b="0" dirty="0"/>
              <a:t>Sorption on Fe-oxides (Dzombak &amp; Morel)</a:t>
            </a:r>
          </a:p>
          <a:p>
            <a:pPr marL="1006475" lvl="2" indent="-285750">
              <a:buFont typeface="Wingdings" panose="05000000000000000000" pitchFamily="2" charset="2"/>
              <a:buChar char="§"/>
            </a:pPr>
            <a:r>
              <a:rPr lang="sl-SI" sz="1800" b="0" dirty="0"/>
              <a:t>Sorption on Al-oxide, dissolved organic carbon (DOC) and particular organic carbon (POM) (interaction according to NICA-DONNAN)</a:t>
            </a:r>
          </a:p>
          <a:p>
            <a:pPr marL="1006475" lvl="2" indent="-285750">
              <a:buFont typeface="Wingdings" panose="05000000000000000000" pitchFamily="2" charset="2"/>
              <a:buChar char="Ø"/>
            </a:pPr>
            <a:r>
              <a:rPr lang="sl-SI" sz="1800" b="0" dirty="0" err="1"/>
              <a:t>Multi</a:t>
            </a:r>
            <a:r>
              <a:rPr lang="sl-SI" sz="1800" b="0" dirty="0"/>
              <a:t>-element </a:t>
            </a:r>
            <a:r>
              <a:rPr lang="sl-SI" sz="1800" b="0" dirty="0" err="1"/>
              <a:t>modelling</a:t>
            </a:r>
            <a:r>
              <a:rPr lang="sl-SI" sz="1800" b="0" dirty="0"/>
              <a:t> </a:t>
            </a:r>
            <a:r>
              <a:rPr lang="sl-SI" sz="1800" b="0" dirty="0" err="1"/>
              <a:t>taking</a:t>
            </a:r>
            <a:r>
              <a:rPr lang="sl-SI" sz="1800" b="0" dirty="0"/>
              <a:t> </a:t>
            </a:r>
            <a:r>
              <a:rPr lang="sl-SI" sz="1800" b="0" dirty="0" err="1"/>
              <a:t>into</a:t>
            </a:r>
            <a:r>
              <a:rPr lang="sl-SI" sz="1800" b="0" dirty="0"/>
              <a:t> </a:t>
            </a:r>
            <a:r>
              <a:rPr lang="sl-SI" sz="1800" b="0" dirty="0" err="1"/>
              <a:t>the</a:t>
            </a:r>
            <a:r>
              <a:rPr lang="sl-SI" sz="1800" b="0" dirty="0"/>
              <a:t> </a:t>
            </a:r>
            <a:r>
              <a:rPr lang="sl-SI" sz="1800" b="0" dirty="0" err="1"/>
              <a:t>account</a:t>
            </a:r>
            <a:r>
              <a:rPr lang="sl-SI" sz="1800" b="0" dirty="0"/>
              <a:t> </a:t>
            </a:r>
            <a:r>
              <a:rPr lang="sl-SI" sz="1800" b="0" dirty="0" err="1"/>
              <a:t>all</a:t>
            </a:r>
            <a:r>
              <a:rPr lang="sl-SI" sz="1800" b="0" dirty="0"/>
              <a:t> (33) </a:t>
            </a:r>
            <a:r>
              <a:rPr lang="sl-SI" sz="1800" b="0" dirty="0" err="1"/>
              <a:t>measured</a:t>
            </a:r>
            <a:r>
              <a:rPr lang="sl-SI" sz="1800" b="0" dirty="0"/>
              <a:t> </a:t>
            </a:r>
            <a:r>
              <a:rPr lang="sl-SI" sz="1800" b="0" dirty="0" err="1"/>
              <a:t>elements</a:t>
            </a:r>
            <a:endParaRPr lang="sl-SI" sz="1800" b="0" dirty="0"/>
          </a:p>
          <a:p>
            <a:pPr marL="0" indent="0">
              <a:buNone/>
            </a:pPr>
            <a:endParaRPr lang="sl-SI" sz="1800" b="0" dirty="0">
              <a:solidFill>
                <a:schemeClr val="tx1"/>
              </a:solidFill>
            </a:endParaRPr>
          </a:p>
        </p:txBody>
      </p:sp>
      <p:sp>
        <p:nvSpPr>
          <p:cNvPr id="4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sp>
        <p:nvSpPr>
          <p:cNvPr id="5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37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/>
              <a:t>Total </a:t>
            </a:r>
            <a:r>
              <a:rPr lang="sl-SI" sz="2400" dirty="0" err="1"/>
              <a:t>chemical</a:t>
            </a:r>
            <a:r>
              <a:rPr lang="sl-SI" sz="2400" dirty="0"/>
              <a:t> </a:t>
            </a:r>
            <a:r>
              <a:rPr lang="sl-SI" sz="2400" dirty="0" err="1"/>
              <a:t>composition</a:t>
            </a:r>
            <a:r>
              <a:rPr lang="sl-SI" sz="2400" dirty="0"/>
              <a:t> 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sz="1700" b="0" dirty="0" err="1"/>
              <a:t>Chemical</a:t>
            </a:r>
            <a:r>
              <a:rPr lang="sl-SI" sz="1700" b="0" dirty="0"/>
              <a:t> </a:t>
            </a:r>
            <a:r>
              <a:rPr lang="sl-SI" sz="1700" b="0" dirty="0" err="1"/>
              <a:t>composition</a:t>
            </a:r>
            <a:r>
              <a:rPr lang="sl-SI" sz="1700" b="0" dirty="0"/>
              <a:t> </a:t>
            </a:r>
            <a:r>
              <a:rPr lang="sl-SI" sz="1700" b="0" dirty="0" err="1"/>
              <a:t>of</a:t>
            </a:r>
            <a:r>
              <a:rPr lang="sl-SI" sz="1700" b="0" dirty="0"/>
              <a:t> </a:t>
            </a:r>
            <a:r>
              <a:rPr lang="sl-SI" sz="1700" b="0" dirty="0" err="1"/>
              <a:t>the</a:t>
            </a:r>
            <a:r>
              <a:rPr lang="sl-SI" sz="1700" b="0" dirty="0"/>
              <a:t> </a:t>
            </a:r>
            <a:r>
              <a:rPr lang="sl-SI" sz="1700" b="0" dirty="0" err="1"/>
              <a:t>composite</a:t>
            </a:r>
            <a:r>
              <a:rPr lang="sl-SI" sz="1700" b="0" dirty="0"/>
              <a:t> </a:t>
            </a:r>
            <a:r>
              <a:rPr lang="sl-SI" sz="1700" b="0" dirty="0" err="1"/>
              <a:t>landfill</a:t>
            </a:r>
            <a:r>
              <a:rPr lang="sl-SI" sz="1700" b="0" dirty="0"/>
              <a:t> </a:t>
            </a:r>
            <a:r>
              <a:rPr lang="sl-SI" sz="1700" b="0" dirty="0" err="1"/>
              <a:t>sample</a:t>
            </a:r>
            <a:endParaRPr lang="sl-SI" sz="1700" b="0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l-SI" sz="1400" b="0" dirty="0"/>
              <a:t>Chemical composition of the </a:t>
            </a:r>
            <a:r>
              <a:rPr lang="nl-NL" sz="1400" b="0" dirty="0" err="1"/>
              <a:t>individual</a:t>
            </a:r>
            <a:r>
              <a:rPr lang="sl-SI" sz="1400" b="0" dirty="0"/>
              <a:t> landfill sample</a:t>
            </a:r>
            <a:r>
              <a:rPr lang="nl-NL" sz="1400" b="0" dirty="0"/>
              <a:t>s</a:t>
            </a:r>
            <a:endParaRPr lang="sl-SI" sz="1400" b="0" dirty="0"/>
          </a:p>
          <a:p>
            <a:pPr marL="0" indent="0">
              <a:buNone/>
            </a:pPr>
            <a:endParaRPr lang="sl-SI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400" y="2420888"/>
            <a:ext cx="8347066" cy="1224136"/>
          </a:xfrm>
          <a:prstGeom prst="rect">
            <a:avLst/>
          </a:prstGeom>
        </p:spPr>
      </p:pic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1" name="Slika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048" y="3939891"/>
            <a:ext cx="5213983" cy="2801477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4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sp>
        <p:nvSpPr>
          <p:cNvPr id="13" name="TextBox 4"/>
          <p:cNvSpPr txBox="1"/>
          <p:nvPr/>
        </p:nvSpPr>
        <p:spPr>
          <a:xfrm>
            <a:off x="6520336" y="4536998"/>
            <a:ext cx="2408006" cy="46166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Sampled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at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the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depth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of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around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20-30 cm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below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the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landfill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surface</a:t>
            </a:r>
            <a:endParaRPr lang="sl-SI" sz="12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TextBox 4"/>
          <p:cNvSpPr txBox="1"/>
          <p:nvPr/>
        </p:nvSpPr>
        <p:spPr>
          <a:xfrm>
            <a:off x="6520336" y="5795739"/>
            <a:ext cx="2378130" cy="46166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Sampled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at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the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depth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of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around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6m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below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the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landfill</a:t>
            </a:r>
            <a:r>
              <a:rPr lang="sl-SI" sz="12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sl-SI" sz="1200" dirty="0" err="1">
                <a:solidFill>
                  <a:schemeClr val="tx1">
                    <a:lumMod val="50000"/>
                  </a:schemeClr>
                </a:solidFill>
              </a:rPr>
              <a:t>surface</a:t>
            </a:r>
            <a:endParaRPr lang="sl-SI" sz="12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5" name="Pravokotnik: zaokroženi vogali 14"/>
          <p:cNvSpPr/>
          <p:nvPr/>
        </p:nvSpPr>
        <p:spPr>
          <a:xfrm>
            <a:off x="1835696" y="4365104"/>
            <a:ext cx="432048" cy="11521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6" name="Pravokotnik: zaokroženi vogali 15"/>
          <p:cNvSpPr/>
          <p:nvPr/>
        </p:nvSpPr>
        <p:spPr>
          <a:xfrm>
            <a:off x="2285050" y="4360947"/>
            <a:ext cx="432048" cy="11521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7" name="Pravokotnik: zaokroženi vogali 16"/>
          <p:cNvSpPr/>
          <p:nvPr/>
        </p:nvSpPr>
        <p:spPr>
          <a:xfrm>
            <a:off x="6020499" y="4378350"/>
            <a:ext cx="432048" cy="11521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8" name="Pravokotnik: zaokroženi vogali 17"/>
          <p:cNvSpPr/>
          <p:nvPr/>
        </p:nvSpPr>
        <p:spPr>
          <a:xfrm>
            <a:off x="1861386" y="5552641"/>
            <a:ext cx="423664" cy="99557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0" name="Pravokotnik: zaokroženi vogali 19"/>
          <p:cNvSpPr/>
          <p:nvPr/>
        </p:nvSpPr>
        <p:spPr>
          <a:xfrm>
            <a:off x="2260191" y="5569283"/>
            <a:ext cx="423664" cy="99557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21" name="Pravokotnik: zaokroženi vogali 20"/>
          <p:cNvSpPr/>
          <p:nvPr/>
        </p:nvSpPr>
        <p:spPr>
          <a:xfrm>
            <a:off x="5980211" y="5512379"/>
            <a:ext cx="423664" cy="100448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57679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z="2400" dirty="0" err="1"/>
              <a:t>Mineralogy</a:t>
            </a:r>
            <a:r>
              <a:rPr lang="sl-SI" sz="2400" dirty="0"/>
              <a:t> </a:t>
            </a:r>
            <a:r>
              <a:rPr lang="sl-SI" sz="2400" b="0" dirty="0"/>
              <a:t>(XRD </a:t>
            </a:r>
            <a:r>
              <a:rPr lang="sl-SI" sz="2400" b="0" dirty="0" err="1"/>
              <a:t>analysis</a:t>
            </a:r>
            <a:r>
              <a:rPr lang="sl-SI" sz="2400" b="0" dirty="0"/>
              <a:t>: </a:t>
            </a:r>
            <a:r>
              <a:rPr lang="sl-SI" sz="2400" b="0" dirty="0" err="1"/>
              <a:t>the</a:t>
            </a:r>
            <a:r>
              <a:rPr lang="sl-SI" sz="2400" b="0" dirty="0"/>
              <a:t> </a:t>
            </a:r>
            <a:r>
              <a:rPr lang="sl-SI" sz="2400" b="0" dirty="0" err="1"/>
              <a:t>composite</a:t>
            </a:r>
            <a:r>
              <a:rPr lang="sl-SI" sz="2400" b="0" dirty="0"/>
              <a:t> </a:t>
            </a:r>
            <a:r>
              <a:rPr lang="sl-SI" sz="2400" b="0" dirty="0" err="1"/>
              <a:t>landfill</a:t>
            </a:r>
            <a:r>
              <a:rPr lang="sl-SI" sz="2400" b="0" dirty="0"/>
              <a:t> </a:t>
            </a:r>
            <a:r>
              <a:rPr lang="sl-SI" sz="2400" b="0" dirty="0" err="1"/>
              <a:t>sample</a:t>
            </a:r>
            <a:r>
              <a:rPr lang="sl-SI" sz="2400" b="0" dirty="0"/>
              <a:t>)</a:t>
            </a:r>
            <a:r>
              <a:rPr lang="sl-SI" dirty="0"/>
              <a:t> 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912168" y="1614287"/>
            <a:ext cx="7355160" cy="4209331"/>
          </a:xfrm>
        </p:spPr>
        <p:txBody>
          <a:bodyPr/>
          <a:lstStyle/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5"/>
          <a:stretch/>
        </p:blipFill>
        <p:spPr>
          <a:xfrm>
            <a:off x="971600" y="1702066"/>
            <a:ext cx="6972200" cy="4730441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372200" y="1916832"/>
            <a:ext cx="936104" cy="144016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0" name="Rounded Rectangle 9"/>
          <p:cNvSpPr/>
          <p:nvPr/>
        </p:nvSpPr>
        <p:spPr>
          <a:xfrm>
            <a:off x="6372200" y="2996952"/>
            <a:ext cx="936104" cy="144016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1" name="Rounded Rectangle 10"/>
          <p:cNvSpPr/>
          <p:nvPr/>
        </p:nvSpPr>
        <p:spPr>
          <a:xfrm>
            <a:off x="6485384" y="4025556"/>
            <a:ext cx="1110952" cy="195532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3" name="Rounded Rectangle 12"/>
          <p:cNvSpPr/>
          <p:nvPr/>
        </p:nvSpPr>
        <p:spPr>
          <a:xfrm>
            <a:off x="6485384" y="4877485"/>
            <a:ext cx="1110952" cy="195532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4" name="Rounded Rectangle 13"/>
          <p:cNvSpPr/>
          <p:nvPr/>
        </p:nvSpPr>
        <p:spPr>
          <a:xfrm>
            <a:off x="6485384" y="5091538"/>
            <a:ext cx="1326976" cy="20967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15" name="Rounded Rectangle 14"/>
          <p:cNvSpPr/>
          <p:nvPr/>
        </p:nvSpPr>
        <p:spPr>
          <a:xfrm>
            <a:off x="6484322" y="5296054"/>
            <a:ext cx="1110952" cy="195532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3795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02104" y="1124744"/>
            <a:ext cx="8234392" cy="432048"/>
          </a:xfrm>
        </p:spPr>
        <p:txBody>
          <a:bodyPr/>
          <a:lstStyle/>
          <a:p>
            <a:r>
              <a:rPr lang="sl-SI" dirty="0" err="1"/>
              <a:t>Mineralogy</a:t>
            </a:r>
            <a:r>
              <a:rPr lang="sl-SI" dirty="0"/>
              <a:t> </a:t>
            </a:r>
            <a:r>
              <a:rPr lang="sl-SI" b="0" dirty="0"/>
              <a:t>(SEM-EDS: </a:t>
            </a:r>
            <a:r>
              <a:rPr lang="sl-SI" b="0" dirty="0" err="1"/>
              <a:t>the</a:t>
            </a:r>
            <a:r>
              <a:rPr lang="sl-SI" b="0" dirty="0"/>
              <a:t> </a:t>
            </a:r>
            <a:r>
              <a:rPr lang="sl-SI" b="0" dirty="0" err="1"/>
              <a:t>micrograph</a:t>
            </a:r>
            <a:r>
              <a:rPr lang="sl-SI" b="0" dirty="0"/>
              <a:t> </a:t>
            </a:r>
            <a:r>
              <a:rPr lang="sl-SI" b="0" dirty="0" err="1"/>
              <a:t>of</a:t>
            </a:r>
            <a:r>
              <a:rPr lang="sl-SI" b="0" dirty="0"/>
              <a:t> </a:t>
            </a:r>
            <a:r>
              <a:rPr lang="sl-SI" b="0" dirty="0" err="1"/>
              <a:t>the</a:t>
            </a:r>
            <a:r>
              <a:rPr lang="sl-SI" b="0" dirty="0"/>
              <a:t> </a:t>
            </a:r>
            <a:r>
              <a:rPr lang="sl-SI" b="0" dirty="0" err="1"/>
              <a:t>prehydrated</a:t>
            </a:r>
            <a:r>
              <a:rPr lang="sl-SI" b="0" dirty="0"/>
              <a:t> </a:t>
            </a:r>
            <a:r>
              <a:rPr lang="sl-SI" b="0" dirty="0" err="1"/>
              <a:t>calcium</a:t>
            </a:r>
            <a:r>
              <a:rPr lang="sl-SI" b="0" dirty="0"/>
              <a:t> aluminate </a:t>
            </a:r>
            <a:r>
              <a:rPr lang="sl-SI" b="0" dirty="0" err="1"/>
              <a:t>grain</a:t>
            </a:r>
            <a:r>
              <a:rPr lang="sl-SI" b="0" dirty="0"/>
              <a:t>)</a:t>
            </a:r>
            <a:r>
              <a:rPr lang="sl-SI" dirty="0"/>
              <a:t>  </a:t>
            </a:r>
          </a:p>
        </p:txBody>
      </p:sp>
      <p:sp>
        <p:nvSpPr>
          <p:cNvPr id="3" name="Označba mesta vsebine 2"/>
          <p:cNvSpPr>
            <a:spLocks noGrp="1"/>
          </p:cNvSpPr>
          <p:nvPr>
            <p:ph idx="1"/>
          </p:nvPr>
        </p:nvSpPr>
        <p:spPr>
          <a:xfrm>
            <a:off x="912168" y="1614287"/>
            <a:ext cx="7355160" cy="4209331"/>
          </a:xfrm>
        </p:spPr>
        <p:txBody>
          <a:bodyPr/>
          <a:lstStyle/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sl-SI" dirty="0"/>
          </a:p>
        </p:txBody>
      </p:sp>
      <p:sp>
        <p:nvSpPr>
          <p:cNvPr id="8" name="Tijdelijke aanduiding voor voettekst 4"/>
          <p:cNvSpPr txBox="1">
            <a:spLocks/>
          </p:cNvSpPr>
          <p:nvPr/>
        </p:nvSpPr>
        <p:spPr bwMode="auto">
          <a:xfrm>
            <a:off x="0" y="6577781"/>
            <a:ext cx="8244408" cy="2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sl-SI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Fifth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International Slag </a:t>
            </a:r>
            <a:r>
              <a:rPr lang="en-US" altLang="sl-SI" sz="1300" dirty="0" err="1">
                <a:solidFill>
                  <a:schemeClr val="tx2"/>
                </a:solidFill>
                <a:latin typeface="Calibri" panose="020F0502020204030204" pitchFamily="34" charset="0"/>
              </a:rPr>
              <a:t>Valorisation</a:t>
            </a:r>
            <a:r>
              <a:rPr lang="en-US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 Symposium │ </a:t>
            </a:r>
            <a:r>
              <a:rPr lang="sl-SI" altLang="sl-SI" sz="1300" dirty="0">
                <a:solidFill>
                  <a:schemeClr val="tx2"/>
                </a:solidFill>
                <a:latin typeface="Calibri" panose="020F0502020204030204" pitchFamily="34" charset="0"/>
              </a:rPr>
              <a:t>Loncnar M, van der Sloot H.A., Zupančič M., Mladenovič A. </a:t>
            </a:r>
            <a:endParaRPr lang="en-GB" altLang="sl-SI" sz="13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značba mesta besedila 8"/>
          <p:cNvSpPr txBox="1">
            <a:spLocks/>
          </p:cNvSpPr>
          <p:nvPr/>
        </p:nvSpPr>
        <p:spPr>
          <a:xfrm>
            <a:off x="8028384" y="6577781"/>
            <a:ext cx="1224136" cy="288925"/>
          </a:xfrm>
          <a:prstGeom prst="rect">
            <a:avLst/>
          </a:prstGeom>
        </p:spPr>
        <p:txBody>
          <a:bodyPr/>
          <a:lstStyle>
            <a:lvl1pPr marL="182563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1338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tabLst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57300" indent="-182563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184150" algn="l" defTabSz="914400" rtl="0" eaLnBrk="1" latinLnBrk="0" hangingPunct="1">
              <a:spcBef>
                <a:spcPct val="20000"/>
              </a:spcBef>
              <a:buFont typeface="+mj-lt"/>
              <a:buAutoNum type="arabicPeriod"/>
              <a:defRPr sz="13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l-SI" dirty="0"/>
              <a:t>03/04/2017</a:t>
            </a:r>
          </a:p>
        </p:txBody>
      </p:sp>
      <p:pic>
        <p:nvPicPr>
          <p:cNvPr id="12" name="Slika 11"/>
          <p:cNvPicPr>
            <a:picLocks noChangeAspect="1"/>
          </p:cNvPicPr>
          <p:nvPr/>
        </p:nvPicPr>
        <p:blipFill rotWithShape="1">
          <a:blip r:embed="rId2"/>
          <a:srcRect l="65661" t="9746" r="11912" b="73199"/>
          <a:stretch/>
        </p:blipFill>
        <p:spPr>
          <a:xfrm>
            <a:off x="802104" y="203249"/>
            <a:ext cx="2715430" cy="864000"/>
          </a:xfrm>
          <a:prstGeom prst="rect">
            <a:avLst/>
          </a:prstGeom>
        </p:spPr>
      </p:pic>
      <p:pic>
        <p:nvPicPr>
          <p:cNvPr id="10" name="Picture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644920"/>
            <a:ext cx="3816424" cy="1784080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6089" y="3161476"/>
            <a:ext cx="4330830" cy="3239813"/>
          </a:xfrm>
          <a:prstGeom prst="rect">
            <a:avLst/>
          </a:prstGeom>
        </p:spPr>
      </p:pic>
      <p:pic>
        <p:nvPicPr>
          <p:cNvPr id="11" name="Picture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545" y="1644919"/>
            <a:ext cx="3702348" cy="2820431"/>
          </a:xfrm>
          <a:prstGeom prst="rect">
            <a:avLst/>
          </a:prstGeom>
        </p:spPr>
      </p:pic>
      <p:sp>
        <p:nvSpPr>
          <p:cNvPr id="13" name="TextBox 4"/>
          <p:cNvSpPr txBox="1"/>
          <p:nvPr/>
        </p:nvSpPr>
        <p:spPr>
          <a:xfrm>
            <a:off x="6156176" y="4589309"/>
            <a:ext cx="2540409" cy="132343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sl-SI" sz="1600" b="1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Reaction rim is composed of C-A-H phase</a:t>
            </a:r>
            <a:r>
              <a:rPr lang="sl-SI" sz="1600" dirty="0">
                <a:solidFill>
                  <a:srgbClr val="005293"/>
                </a:solidFill>
                <a:latin typeface="Calibri" pitchFamily="34" charset="0"/>
                <a:ea typeface="+mj-ea"/>
                <a:cs typeface="+mj-cs"/>
              </a:rPr>
              <a:t>, </a:t>
            </a:r>
            <a:r>
              <a:rPr lang="sl-SI" sz="1600" dirty="0">
                <a:solidFill>
                  <a:schemeClr val="tx1">
                    <a:lumMod val="50000"/>
                  </a:schemeClr>
                </a:solidFill>
              </a:rPr>
              <a:t>with the typical </a:t>
            </a:r>
            <a:r>
              <a:rPr lang="sl-SI" sz="1600" dirty="0" smtClean="0">
                <a:solidFill>
                  <a:schemeClr val="tx1">
                    <a:lumMod val="50000"/>
                  </a:schemeClr>
                </a:solidFill>
              </a:rPr>
              <a:t>microstructure </a:t>
            </a:r>
            <a:r>
              <a:rPr lang="sl-SI" sz="1600" dirty="0">
                <a:solidFill>
                  <a:schemeClr val="tx1">
                    <a:lumMod val="50000"/>
                  </a:schemeClr>
                </a:solidFill>
              </a:rPr>
              <a:t>of (prismatic) hexagonal cross section</a:t>
            </a:r>
          </a:p>
        </p:txBody>
      </p:sp>
      <p:sp>
        <p:nvSpPr>
          <p:cNvPr id="5" name="Oval 4"/>
          <p:cNvSpPr/>
          <p:nvPr/>
        </p:nvSpPr>
        <p:spPr>
          <a:xfrm>
            <a:off x="2699792" y="3284984"/>
            <a:ext cx="1512168" cy="7920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8662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J">
  <a:themeElements>
    <a:clrScheme name="SIJ">
      <a:dk1>
        <a:srgbClr val="646464"/>
      </a:dk1>
      <a:lt1>
        <a:sysClr val="window" lastClr="FFFFFF"/>
      </a:lt1>
      <a:dk2>
        <a:srgbClr val="1F497D"/>
      </a:dk2>
      <a:lt2>
        <a:srgbClr val="EFEFEF"/>
      </a:lt2>
      <a:accent1>
        <a:srgbClr val="005293"/>
      </a:accent1>
      <a:accent2>
        <a:srgbClr val="646464"/>
      </a:accent2>
      <a:accent3>
        <a:srgbClr val="5BBA00"/>
      </a:accent3>
      <a:accent4>
        <a:srgbClr val="EA2F00"/>
      </a:accent4>
      <a:accent5>
        <a:srgbClr val="7F1D00"/>
      </a:accent5>
      <a:accent6>
        <a:srgbClr val="8C8C8C"/>
      </a:accent6>
      <a:hlink>
        <a:srgbClr val="0000FF"/>
      </a:hlink>
      <a:folHlink>
        <a:srgbClr val="800080"/>
      </a:folHlink>
    </a:clrScheme>
    <a:fontScheme name="SIJ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isar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isarn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62178</TotalTime>
  <Words>1376</Words>
  <Application>Microsoft Office PowerPoint</Application>
  <PresentationFormat>On-screen Show (4:3)</PresentationFormat>
  <Paragraphs>249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Wingdings</vt:lpstr>
      <vt:lpstr>SIJ</vt:lpstr>
      <vt:lpstr>Leaching and geochemical modelling of a metallurgical slag heap </vt:lpstr>
      <vt:lpstr>Outline:</vt:lpstr>
      <vt:lpstr>Case study: Metallurgical slag heap Javornik</vt:lpstr>
      <vt:lpstr>Sampling of heap samples</vt:lpstr>
      <vt:lpstr>Groundwater monitoring (years 2011 – 2015)</vt:lpstr>
      <vt:lpstr>Data comparison and Geochemical modelling</vt:lpstr>
      <vt:lpstr>Total chemical composition </vt:lpstr>
      <vt:lpstr>Mineralogy (XRD analysis: the composite landfill sample) </vt:lpstr>
      <vt:lpstr>Mineralogy (SEM-EDS: the micrograph of the prehydrated calcium aluminate grain)  </vt:lpstr>
      <vt:lpstr>One-stage batch test (CEN 12457)</vt:lpstr>
      <vt:lpstr>Modelling of pH dependent data</vt:lpstr>
      <vt:lpstr>Modelling of pH dependent data: major elements</vt:lpstr>
      <vt:lpstr>Modelling of pH dependence data: parameters of environmental concern</vt:lpstr>
      <vt:lpstr>Geochemical modelling </vt:lpstr>
      <vt:lpstr>Geochemical modelling </vt:lpstr>
      <vt:lpstr>Comparison of the batch and pH dependent data</vt:lpstr>
      <vt:lpstr>Comparison of GW data and pH dependent data</vt:lpstr>
      <vt:lpstr>Comparison of the batch, GW data and pH dependent data</vt:lpstr>
      <vt:lpstr>Conclusion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Teo</dc:creator>
  <cp:lastModifiedBy>Mojca</cp:lastModifiedBy>
  <cp:revision>447</cp:revision>
  <cp:lastPrinted>2017-02-06T07:34:04Z</cp:lastPrinted>
  <dcterms:created xsi:type="dcterms:W3CDTF">2014-08-22T10:10:13Z</dcterms:created>
  <dcterms:modified xsi:type="dcterms:W3CDTF">2017-04-02T20:35:47Z</dcterms:modified>
</cp:coreProperties>
</file>