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15" r:id="rId2"/>
    <p:sldId id="541" r:id="rId3"/>
    <p:sldId id="542" r:id="rId4"/>
    <p:sldId id="560" r:id="rId5"/>
    <p:sldId id="501" r:id="rId6"/>
    <p:sldId id="502" r:id="rId7"/>
    <p:sldId id="543" r:id="rId8"/>
    <p:sldId id="544" r:id="rId9"/>
    <p:sldId id="545" r:id="rId10"/>
    <p:sldId id="546" r:id="rId11"/>
    <p:sldId id="547" r:id="rId12"/>
    <p:sldId id="548" r:id="rId13"/>
    <p:sldId id="525" r:id="rId14"/>
    <p:sldId id="530" r:id="rId15"/>
    <p:sldId id="526" r:id="rId16"/>
    <p:sldId id="527" r:id="rId17"/>
    <p:sldId id="505" r:id="rId18"/>
    <p:sldId id="549" r:id="rId19"/>
    <p:sldId id="550" r:id="rId20"/>
    <p:sldId id="551" r:id="rId21"/>
    <p:sldId id="534" r:id="rId22"/>
    <p:sldId id="536" r:id="rId23"/>
    <p:sldId id="552" r:id="rId24"/>
    <p:sldId id="553" r:id="rId25"/>
    <p:sldId id="554" r:id="rId26"/>
    <p:sldId id="516" r:id="rId27"/>
    <p:sldId id="517" r:id="rId28"/>
    <p:sldId id="519" r:id="rId29"/>
    <p:sldId id="520" r:id="rId30"/>
    <p:sldId id="555" r:id="rId31"/>
    <p:sldId id="556" r:id="rId32"/>
    <p:sldId id="557" r:id="rId33"/>
    <p:sldId id="558" r:id="rId34"/>
    <p:sldId id="559" r:id="rId35"/>
    <p:sldId id="539" r:id="rId36"/>
    <p:sldId id="540" r:id="rId37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82"/>
    <a:srgbClr val="FF6600"/>
    <a:srgbClr val="DBEDFF"/>
    <a:srgbClr val="3399FF"/>
    <a:srgbClr val="3A6F8A"/>
    <a:srgbClr val="515355"/>
    <a:srgbClr val="8D8F94"/>
    <a:srgbClr val="DCDCDC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2" autoAdjust="0"/>
    <p:restoredTop sz="82122" autoAdjust="0"/>
  </p:normalViewPr>
  <p:slideViewPr>
    <p:cSldViewPr>
      <p:cViewPr varScale="1">
        <p:scale>
          <a:sx n="91" d="100"/>
          <a:sy n="91" d="100"/>
        </p:scale>
        <p:origin x="-1568" y="-72"/>
      </p:cViewPr>
      <p:guideLst>
        <p:guide orient="horz" pos="4176"/>
        <p:guide orient="horz" pos="1392"/>
        <p:guide orient="horz" pos="144"/>
        <p:guide orient="horz"/>
        <p:guide orient="horz" pos="672"/>
        <p:guide pos="5759"/>
        <p:guide pos="480"/>
        <p:guide pos="470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seebold\Desktop\HVIGasTech%2018.11.15\Kopie%20von%20Guixuan%20Visk_new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seebold\Desktop\HVIGasTech%2018.11.15\HVIGasTec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CaO eta_100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Flux!$C$2:$C$17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Flux!$T$2:$T$17</c:f>
              <c:numCache>
                <c:formatCode>General</c:formatCode>
                <c:ptCount val="16"/>
                <c:pt idx="0">
                  <c:v>1306.5</c:v>
                </c:pt>
                <c:pt idx="1">
                  <c:v>1299</c:v>
                </c:pt>
                <c:pt idx="2">
                  <c:v>1293.5</c:v>
                </c:pt>
                <c:pt idx="3">
                  <c:v>1288.1600000000001</c:v>
                </c:pt>
                <c:pt idx="4">
                  <c:v>1282</c:v>
                </c:pt>
                <c:pt idx="5">
                  <c:v>1276.557</c:v>
                </c:pt>
                <c:pt idx="6">
                  <c:v>1271</c:v>
                </c:pt>
                <c:pt idx="7">
                  <c:v>1265.8</c:v>
                </c:pt>
                <c:pt idx="8">
                  <c:v>1259.7</c:v>
                </c:pt>
                <c:pt idx="9">
                  <c:v>1254.4000000000001</c:v>
                </c:pt>
                <c:pt idx="10">
                  <c:v>1249.08</c:v>
                </c:pt>
                <c:pt idx="11">
                  <c:v>1243.45</c:v>
                </c:pt>
                <c:pt idx="12">
                  <c:v>1237.7</c:v>
                </c:pt>
                <c:pt idx="13">
                  <c:v>1231.6400000000001</c:v>
                </c:pt>
                <c:pt idx="14">
                  <c:v>1225</c:v>
                </c:pt>
                <c:pt idx="15">
                  <c:v>1218.5</c:v>
                </c:pt>
              </c:numCache>
            </c:numRef>
          </c:yVal>
          <c:smooth val="1"/>
        </c:ser>
        <c:ser>
          <c:idx val="1"/>
          <c:order val="1"/>
          <c:tx>
            <c:v>CaO eta_250</c:v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Flux!$C$2:$C$17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Flux!$U$2:$U$17</c:f>
              <c:numCache>
                <c:formatCode>General</c:formatCode>
                <c:ptCount val="16"/>
                <c:pt idx="0">
                  <c:v>1217</c:v>
                </c:pt>
                <c:pt idx="1">
                  <c:v>1212</c:v>
                </c:pt>
                <c:pt idx="2">
                  <c:v>1206.8</c:v>
                </c:pt>
                <c:pt idx="3">
                  <c:v>1202.23</c:v>
                </c:pt>
                <c:pt idx="4">
                  <c:v>1197</c:v>
                </c:pt>
                <c:pt idx="5">
                  <c:v>1192.23</c:v>
                </c:pt>
                <c:pt idx="6">
                  <c:v>1187</c:v>
                </c:pt>
                <c:pt idx="7">
                  <c:v>1182.4000000000001</c:v>
                </c:pt>
                <c:pt idx="8">
                  <c:v>1176.8</c:v>
                </c:pt>
                <c:pt idx="9">
                  <c:v>1171.6099999999999</c:v>
                </c:pt>
                <c:pt idx="10">
                  <c:v>1166.25</c:v>
                </c:pt>
                <c:pt idx="11">
                  <c:v>1160.5</c:v>
                </c:pt>
                <c:pt idx="12">
                  <c:v>1154.5</c:v>
                </c:pt>
                <c:pt idx="13">
                  <c:v>1148.0899999999999</c:v>
                </c:pt>
                <c:pt idx="14">
                  <c:v>1141.3</c:v>
                </c:pt>
                <c:pt idx="15">
                  <c:v>1134.2</c:v>
                </c:pt>
              </c:numCache>
            </c:numRef>
          </c:yVal>
          <c:smooth val="1"/>
        </c:ser>
        <c:ser>
          <c:idx val="2"/>
          <c:order val="2"/>
          <c:tx>
            <c:v>Na2O eta_100</c:v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Flux!$C$2:$C$17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Flux!$T$18:$T$33</c:f>
              <c:numCache>
                <c:formatCode>General</c:formatCode>
                <c:ptCount val="16"/>
                <c:pt idx="0">
                  <c:v>1306.4000000000001</c:v>
                </c:pt>
                <c:pt idx="1">
                  <c:v>1300</c:v>
                </c:pt>
                <c:pt idx="2">
                  <c:v>1290</c:v>
                </c:pt>
                <c:pt idx="3">
                  <c:v>1278.75</c:v>
                </c:pt>
                <c:pt idx="4">
                  <c:v>1266.97</c:v>
                </c:pt>
                <c:pt idx="5">
                  <c:v>1254.97</c:v>
                </c:pt>
                <c:pt idx="6">
                  <c:v>1242.5999999999999</c:v>
                </c:pt>
                <c:pt idx="7">
                  <c:v>1230.19</c:v>
                </c:pt>
                <c:pt idx="8">
                  <c:v>1217.56</c:v>
                </c:pt>
                <c:pt idx="9">
                  <c:v>1204.27</c:v>
                </c:pt>
                <c:pt idx="10">
                  <c:v>1190.32</c:v>
                </c:pt>
                <c:pt idx="11">
                  <c:v>1175.6400000000001</c:v>
                </c:pt>
                <c:pt idx="12">
                  <c:v>1160.54</c:v>
                </c:pt>
                <c:pt idx="13">
                  <c:v>1145</c:v>
                </c:pt>
                <c:pt idx="14">
                  <c:v>1129.53</c:v>
                </c:pt>
                <c:pt idx="15">
                  <c:v>1114</c:v>
                </c:pt>
              </c:numCache>
            </c:numRef>
          </c:yVal>
          <c:smooth val="1"/>
        </c:ser>
        <c:ser>
          <c:idx val="3"/>
          <c:order val="3"/>
          <c:tx>
            <c:v>Na2O eta_250</c:v>
          </c:tx>
          <c:spPr>
            <a:ln>
              <a:solidFill>
                <a:srgbClr val="00B0F0"/>
              </a:solidFill>
              <a:prstDash val="sysDash"/>
            </a:ln>
          </c:spPr>
          <c:marker>
            <c:symbol val="none"/>
          </c:marker>
          <c:xVal>
            <c:numRef>
              <c:f>Flux!$C$2:$C$17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Flux!$U$18:$U$33</c:f>
              <c:numCache>
                <c:formatCode>General</c:formatCode>
                <c:ptCount val="16"/>
                <c:pt idx="0">
                  <c:v>1217</c:v>
                </c:pt>
                <c:pt idx="1">
                  <c:v>1211.5</c:v>
                </c:pt>
                <c:pt idx="2">
                  <c:v>1201.5999999999999</c:v>
                </c:pt>
                <c:pt idx="3">
                  <c:v>1191.1500000000001</c:v>
                </c:pt>
                <c:pt idx="4">
                  <c:v>1180.25</c:v>
                </c:pt>
                <c:pt idx="5">
                  <c:v>1169.06</c:v>
                </c:pt>
                <c:pt idx="6">
                  <c:v>1157.4000000000001</c:v>
                </c:pt>
                <c:pt idx="7">
                  <c:v>1145.3499999999999</c:v>
                </c:pt>
                <c:pt idx="8">
                  <c:v>1132.8599999999999</c:v>
                </c:pt>
                <c:pt idx="9">
                  <c:v>1119.58</c:v>
                </c:pt>
                <c:pt idx="10">
                  <c:v>1105.6199999999999</c:v>
                </c:pt>
                <c:pt idx="11">
                  <c:v>1091</c:v>
                </c:pt>
                <c:pt idx="12">
                  <c:v>1075.96</c:v>
                </c:pt>
                <c:pt idx="13">
                  <c:v>1060</c:v>
                </c:pt>
                <c:pt idx="14">
                  <c:v>1045.49</c:v>
                </c:pt>
                <c:pt idx="15">
                  <c:v>1030.3399999999999</c:v>
                </c:pt>
              </c:numCache>
            </c:numRef>
          </c:yVal>
          <c:smooth val="1"/>
        </c:ser>
        <c:ser>
          <c:idx val="4"/>
          <c:order val="4"/>
          <c:tx>
            <c:v>Albit eta_100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Flux!$C$2:$C$17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Flux!$T$34:$T$49</c:f>
              <c:numCache>
                <c:formatCode>General</c:formatCode>
                <c:ptCount val="16"/>
                <c:pt idx="0">
                  <c:v>1306.5999999999999</c:v>
                </c:pt>
                <c:pt idx="1">
                  <c:v>1313.47</c:v>
                </c:pt>
                <c:pt idx="2">
                  <c:v>1318.25</c:v>
                </c:pt>
                <c:pt idx="3">
                  <c:v>1323.14</c:v>
                </c:pt>
                <c:pt idx="4">
                  <c:v>1327</c:v>
                </c:pt>
                <c:pt idx="5">
                  <c:v>1332.23</c:v>
                </c:pt>
                <c:pt idx="6">
                  <c:v>1336</c:v>
                </c:pt>
                <c:pt idx="7">
                  <c:v>1341.5</c:v>
                </c:pt>
                <c:pt idx="8">
                  <c:v>1345.98</c:v>
                </c:pt>
                <c:pt idx="9">
                  <c:v>1351.1</c:v>
                </c:pt>
                <c:pt idx="10">
                  <c:v>1355.5</c:v>
                </c:pt>
                <c:pt idx="11">
                  <c:v>1360</c:v>
                </c:pt>
                <c:pt idx="12">
                  <c:v>1364.7</c:v>
                </c:pt>
                <c:pt idx="13">
                  <c:v>1369.53</c:v>
                </c:pt>
                <c:pt idx="14">
                  <c:v>1374</c:v>
                </c:pt>
                <c:pt idx="15">
                  <c:v>1379</c:v>
                </c:pt>
              </c:numCache>
            </c:numRef>
          </c:yVal>
          <c:smooth val="1"/>
        </c:ser>
        <c:ser>
          <c:idx val="5"/>
          <c:order val="5"/>
          <c:tx>
            <c:v>Albit eta_250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Flux!$C$2:$C$17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Flux!$U$34:$U$49</c:f>
              <c:numCache>
                <c:formatCode>General</c:formatCode>
                <c:ptCount val="16"/>
                <c:pt idx="0">
                  <c:v>1217</c:v>
                </c:pt>
                <c:pt idx="1">
                  <c:v>1222</c:v>
                </c:pt>
                <c:pt idx="2">
                  <c:v>1226</c:v>
                </c:pt>
                <c:pt idx="3">
                  <c:v>1229.5999999999999</c:v>
                </c:pt>
                <c:pt idx="4">
                  <c:v>1232</c:v>
                </c:pt>
                <c:pt idx="5">
                  <c:v>1236.3</c:v>
                </c:pt>
                <c:pt idx="6">
                  <c:v>1239</c:v>
                </c:pt>
                <c:pt idx="7">
                  <c:v>1243.23</c:v>
                </c:pt>
                <c:pt idx="8">
                  <c:v>1246.5899999999999</c:v>
                </c:pt>
                <c:pt idx="9">
                  <c:v>1250.44</c:v>
                </c:pt>
                <c:pt idx="10">
                  <c:v>1253.8499999999999</c:v>
                </c:pt>
                <c:pt idx="11">
                  <c:v>1257</c:v>
                </c:pt>
                <c:pt idx="12">
                  <c:v>1261.02</c:v>
                </c:pt>
                <c:pt idx="13">
                  <c:v>1267.7</c:v>
                </c:pt>
                <c:pt idx="14">
                  <c:v>1268.5999999999999</c:v>
                </c:pt>
                <c:pt idx="15">
                  <c:v>1272.3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622464"/>
        <c:axId val="94624384"/>
      </c:scatterChart>
      <c:valAx>
        <c:axId val="94622464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Addition of Flux [wt.-%]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4624384"/>
        <c:crosses val="autoZero"/>
        <c:crossBetween val="midCat"/>
      </c:valAx>
      <c:valAx>
        <c:axId val="94624384"/>
        <c:scaling>
          <c:orientation val="minMax"/>
          <c:min val="1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</a:t>
                </a:r>
                <a:r>
                  <a:rPr lang="en-US" baseline="0"/>
                  <a:t> [°C]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4622464"/>
        <c:crosses val="autoZero"/>
        <c:crossBetween val="midCat"/>
      </c:valAx>
    </c:plotArea>
    <c:legend>
      <c:legendPos val="r"/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76230158730158"/>
          <c:y val="4.0847953216374272E-2"/>
          <c:w val="0.81162718253968258"/>
          <c:h val="0.7949739766081871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'Flux im ternären System'!$B$8</c:f>
              <c:strCache>
                <c:ptCount val="1"/>
                <c:pt idx="0">
                  <c:v>Flux with CaO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'Flux im ternären System'!$B$10:$B$25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'Flux im ternären System'!$C$10:$C$25</c:f>
              <c:numCache>
                <c:formatCode>0.00</c:formatCode>
                <c:ptCount val="16"/>
                <c:pt idx="0">
                  <c:v>937.82</c:v>
                </c:pt>
                <c:pt idx="1">
                  <c:v>968.66</c:v>
                </c:pt>
                <c:pt idx="2">
                  <c:v>988.01</c:v>
                </c:pt>
                <c:pt idx="3">
                  <c:v>1008.27</c:v>
                </c:pt>
                <c:pt idx="4">
                  <c:v>1024.21</c:v>
                </c:pt>
                <c:pt idx="5">
                  <c:v>1053.3900000000001</c:v>
                </c:pt>
                <c:pt idx="6">
                  <c:v>1078.24</c:v>
                </c:pt>
                <c:pt idx="7">
                  <c:v>1096.23</c:v>
                </c:pt>
                <c:pt idx="8">
                  <c:v>1110.05</c:v>
                </c:pt>
                <c:pt idx="9">
                  <c:v>1120.99</c:v>
                </c:pt>
                <c:pt idx="10">
                  <c:v>1131.1400000000001</c:v>
                </c:pt>
                <c:pt idx="11">
                  <c:v>1139.8399999999999</c:v>
                </c:pt>
                <c:pt idx="12">
                  <c:v>1146.74</c:v>
                </c:pt>
                <c:pt idx="13">
                  <c:v>1152.1600000000001</c:v>
                </c:pt>
                <c:pt idx="14">
                  <c:v>1156.33</c:v>
                </c:pt>
                <c:pt idx="15">
                  <c:v>1159.4000000000001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'Flux im ternären System'!$E$8</c:f>
              <c:strCache>
                <c:ptCount val="1"/>
                <c:pt idx="0">
                  <c:v>Flux with Na2O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'Flux im ternären System'!$E$10:$E$25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'Flux im ternären System'!$F$10:$F$25</c:f>
              <c:numCache>
                <c:formatCode>0.00</c:formatCode>
                <c:ptCount val="16"/>
                <c:pt idx="0">
                  <c:v>937.82</c:v>
                </c:pt>
                <c:pt idx="1">
                  <c:v>858.96</c:v>
                </c:pt>
                <c:pt idx="2">
                  <c:v>844.83</c:v>
                </c:pt>
                <c:pt idx="3">
                  <c:v>874.92</c:v>
                </c:pt>
                <c:pt idx="4">
                  <c:v>915.3</c:v>
                </c:pt>
                <c:pt idx="5">
                  <c:v>940.97</c:v>
                </c:pt>
                <c:pt idx="6">
                  <c:v>959.11</c:v>
                </c:pt>
                <c:pt idx="7">
                  <c:v>972.96</c:v>
                </c:pt>
                <c:pt idx="8">
                  <c:v>984.23</c:v>
                </c:pt>
                <c:pt idx="9">
                  <c:v>993.88</c:v>
                </c:pt>
                <c:pt idx="10">
                  <c:v>1002.51</c:v>
                </c:pt>
                <c:pt idx="11">
                  <c:v>1010.45</c:v>
                </c:pt>
                <c:pt idx="12">
                  <c:v>1017.9</c:v>
                </c:pt>
                <c:pt idx="13">
                  <c:v>1024.92</c:v>
                </c:pt>
                <c:pt idx="14">
                  <c:v>1031.47</c:v>
                </c:pt>
                <c:pt idx="15">
                  <c:v>1037.48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'Flux im ternären System'!$H$8</c:f>
              <c:strCache>
                <c:ptCount val="1"/>
                <c:pt idx="0">
                  <c:v>Flux with Albit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'Flux im ternären System'!$H$10:$H$25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'Flux im ternären System'!$I$10:$I$25</c:f>
              <c:numCache>
                <c:formatCode>General</c:formatCode>
                <c:ptCount val="16"/>
                <c:pt idx="0">
                  <c:v>937.82</c:v>
                </c:pt>
                <c:pt idx="1">
                  <c:v>918.66</c:v>
                </c:pt>
                <c:pt idx="2">
                  <c:v>907.42</c:v>
                </c:pt>
                <c:pt idx="3">
                  <c:v>899.12</c:v>
                </c:pt>
                <c:pt idx="4">
                  <c:v>892.56</c:v>
                </c:pt>
                <c:pt idx="5">
                  <c:v>887.21</c:v>
                </c:pt>
                <c:pt idx="6">
                  <c:v>882.77</c:v>
                </c:pt>
                <c:pt idx="7">
                  <c:v>879.03</c:v>
                </c:pt>
                <c:pt idx="8">
                  <c:v>875.82</c:v>
                </c:pt>
                <c:pt idx="9">
                  <c:v>873.03</c:v>
                </c:pt>
                <c:pt idx="10">
                  <c:v>870.57</c:v>
                </c:pt>
                <c:pt idx="11">
                  <c:v>868.37</c:v>
                </c:pt>
                <c:pt idx="12">
                  <c:v>866.37</c:v>
                </c:pt>
                <c:pt idx="13">
                  <c:v>864.54</c:v>
                </c:pt>
                <c:pt idx="14">
                  <c:v>862.83</c:v>
                </c:pt>
                <c:pt idx="15">
                  <c:v>861.23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284480"/>
        <c:axId val="97286400"/>
      </c:scatterChart>
      <c:valAx>
        <c:axId val="97284480"/>
        <c:scaling>
          <c:orientation val="minMax"/>
          <c:max val="1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1" i="0" baseline="0" dirty="0" smtClean="0">
                    <a:effectLst/>
                  </a:rPr>
                  <a:t>Addition of Flux [wt.-%]</a:t>
                </a:r>
                <a:endParaRPr lang="en-US" sz="1000" dirty="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7286400"/>
        <c:crosses val="autoZero"/>
        <c:crossBetween val="midCat"/>
      </c:valAx>
      <c:valAx>
        <c:axId val="97286400"/>
        <c:scaling>
          <c:orientation val="minMax"/>
          <c:min val="6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[°C]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972844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4475297619047621"/>
          <c:y val="0.60919444444444448"/>
          <c:w val="0.3924491723141873"/>
          <c:h val="0.1900903508771929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ED86B-3188-4C35-8BF6-A79166430B6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928AC9-1A75-47E2-A11B-93D94415F57E}">
      <dgm:prSet phldrT="[Text]"/>
      <dgm:spPr>
        <a:solidFill>
          <a:srgbClr val="7030A0">
            <a:alpha val="50000"/>
          </a:srgbClr>
        </a:solidFill>
      </dgm:spPr>
      <dgm:t>
        <a:bodyPr/>
        <a:lstStyle/>
        <a:p>
          <a:pPr algn="ctr"/>
          <a:r>
            <a:rPr lang="en-US" dirty="0" smtClean="0"/>
            <a:t>SiO</a:t>
          </a:r>
          <a:r>
            <a:rPr lang="en-US" baseline="-25000" dirty="0" smtClean="0"/>
            <a:t>2</a:t>
          </a:r>
          <a:endParaRPr lang="en-US" baseline="-25000" dirty="0"/>
        </a:p>
      </dgm:t>
    </dgm:pt>
    <dgm:pt modelId="{BE61C134-7978-445D-A6ED-51B91A2EE267}" type="parTrans" cxnId="{06C99F41-AEF4-4586-B7CD-C7EC38C3D116}">
      <dgm:prSet/>
      <dgm:spPr/>
      <dgm:t>
        <a:bodyPr/>
        <a:lstStyle/>
        <a:p>
          <a:endParaRPr lang="en-US"/>
        </a:p>
      </dgm:t>
    </dgm:pt>
    <dgm:pt modelId="{21666943-D7E9-4822-A7F3-3BB79C6F212E}" type="sibTrans" cxnId="{06C99F41-AEF4-4586-B7CD-C7EC38C3D116}">
      <dgm:prSet/>
      <dgm:spPr/>
      <dgm:t>
        <a:bodyPr/>
        <a:lstStyle/>
        <a:p>
          <a:endParaRPr lang="en-US"/>
        </a:p>
      </dgm:t>
    </dgm:pt>
    <dgm:pt modelId="{C1CDC51D-C1E8-4F3D-8CA9-2E5DDC737002}">
      <dgm:prSet phldrT="[Text]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en-US" dirty="0" smtClean="0"/>
            <a:t>Al</a:t>
          </a:r>
          <a:r>
            <a:rPr lang="en-US" baseline="-25000" dirty="0" smtClean="0"/>
            <a:t>2</a:t>
          </a:r>
          <a:r>
            <a:rPr lang="en-US" dirty="0" smtClean="0"/>
            <a:t>O</a:t>
          </a:r>
          <a:r>
            <a:rPr lang="en-US" baseline="-25000" dirty="0" smtClean="0"/>
            <a:t>3</a:t>
          </a:r>
          <a:endParaRPr lang="en-US" baseline="-25000" dirty="0"/>
        </a:p>
      </dgm:t>
    </dgm:pt>
    <dgm:pt modelId="{E4699588-4B20-467E-8E1F-39597BA40026}" type="parTrans" cxnId="{E59F866B-297F-4AE3-8936-BD07BA62142A}">
      <dgm:prSet/>
      <dgm:spPr/>
      <dgm:t>
        <a:bodyPr/>
        <a:lstStyle/>
        <a:p>
          <a:endParaRPr lang="en-US"/>
        </a:p>
      </dgm:t>
    </dgm:pt>
    <dgm:pt modelId="{80BCE1D4-C830-4CAF-8615-90DF83842F91}" type="sibTrans" cxnId="{E59F866B-297F-4AE3-8936-BD07BA62142A}">
      <dgm:prSet/>
      <dgm:spPr/>
      <dgm:t>
        <a:bodyPr/>
        <a:lstStyle/>
        <a:p>
          <a:endParaRPr lang="en-US"/>
        </a:p>
      </dgm:t>
    </dgm:pt>
    <dgm:pt modelId="{88FB983D-ABE4-491E-AEB3-3BF694CD7F72}">
      <dgm:prSet phldrT="[Text]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en-US" dirty="0" err="1" smtClean="0"/>
            <a:t>MgO</a:t>
          </a:r>
          <a:endParaRPr lang="en-US" dirty="0"/>
        </a:p>
      </dgm:t>
    </dgm:pt>
    <dgm:pt modelId="{D5CE3F4A-2C8F-4BEB-BCE4-74F61357EE05}" type="parTrans" cxnId="{32157330-1B5C-4732-A87B-59751E502A38}">
      <dgm:prSet/>
      <dgm:spPr/>
      <dgm:t>
        <a:bodyPr/>
        <a:lstStyle/>
        <a:p>
          <a:endParaRPr lang="en-US"/>
        </a:p>
      </dgm:t>
    </dgm:pt>
    <dgm:pt modelId="{A2621FBD-3CDD-4FA3-8DC3-1F0DF0D2F42F}" type="sibTrans" cxnId="{32157330-1B5C-4732-A87B-59751E502A38}">
      <dgm:prSet/>
      <dgm:spPr/>
      <dgm:t>
        <a:bodyPr/>
        <a:lstStyle/>
        <a:p>
          <a:endParaRPr lang="en-US"/>
        </a:p>
      </dgm:t>
    </dgm:pt>
    <dgm:pt modelId="{0ED7D918-6EDF-4C39-AB0A-E66815F2E7B5}">
      <dgm:prSet phldrT="[Text]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en-US" dirty="0" smtClean="0"/>
            <a:t>Na</a:t>
          </a:r>
          <a:r>
            <a:rPr lang="en-US" baseline="-25000" dirty="0" smtClean="0"/>
            <a:t>2</a:t>
          </a:r>
          <a:r>
            <a:rPr lang="en-US" dirty="0" smtClean="0"/>
            <a:t>O</a:t>
          </a:r>
          <a:endParaRPr lang="en-US" dirty="0"/>
        </a:p>
      </dgm:t>
    </dgm:pt>
    <dgm:pt modelId="{4A50314B-407A-48A4-BAE8-E5C549D919E7}" type="parTrans" cxnId="{B2B3DC41-F4D9-40AA-A6A0-AF04B3220AB1}">
      <dgm:prSet/>
      <dgm:spPr/>
      <dgm:t>
        <a:bodyPr/>
        <a:lstStyle/>
        <a:p>
          <a:endParaRPr lang="en-US"/>
        </a:p>
      </dgm:t>
    </dgm:pt>
    <dgm:pt modelId="{884BDACD-9D03-4AAD-B68E-A6768781F1F4}" type="sibTrans" cxnId="{B2B3DC41-F4D9-40AA-A6A0-AF04B3220AB1}">
      <dgm:prSet/>
      <dgm:spPr/>
      <dgm:t>
        <a:bodyPr/>
        <a:lstStyle/>
        <a:p>
          <a:endParaRPr lang="en-US"/>
        </a:p>
      </dgm:t>
    </dgm:pt>
    <dgm:pt modelId="{87DA81B4-1F45-4D3D-9CB3-B87AFAA7C060}">
      <dgm:prSet phldrT="[Text]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en-US" dirty="0" smtClean="0"/>
            <a:t>K</a:t>
          </a:r>
          <a:r>
            <a:rPr lang="en-US" baseline="-25000" dirty="0" smtClean="0"/>
            <a:t>2</a:t>
          </a:r>
          <a:r>
            <a:rPr lang="en-US" dirty="0" smtClean="0"/>
            <a:t>O</a:t>
          </a:r>
          <a:endParaRPr lang="en-US" dirty="0"/>
        </a:p>
      </dgm:t>
    </dgm:pt>
    <dgm:pt modelId="{C9DDB994-BE07-42AA-9F63-DFD64D36C9F0}" type="parTrans" cxnId="{61782EDB-3701-4B2B-A811-9E6D500CCE59}">
      <dgm:prSet/>
      <dgm:spPr/>
      <dgm:t>
        <a:bodyPr/>
        <a:lstStyle/>
        <a:p>
          <a:endParaRPr lang="en-US"/>
        </a:p>
      </dgm:t>
    </dgm:pt>
    <dgm:pt modelId="{751E0B19-EBB7-431B-B50D-885A1A97C556}" type="sibTrans" cxnId="{61782EDB-3701-4B2B-A811-9E6D500CCE59}">
      <dgm:prSet/>
      <dgm:spPr/>
      <dgm:t>
        <a:bodyPr/>
        <a:lstStyle/>
        <a:p>
          <a:endParaRPr lang="en-US"/>
        </a:p>
      </dgm:t>
    </dgm:pt>
    <dgm:pt modelId="{7F97FD9E-D09B-48F4-8E25-26814265F0A2}" type="pres">
      <dgm:prSet presAssocID="{B23ED86B-3188-4C35-8BF6-A79166430B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47B7BB8-8DCE-41EE-8C29-536B82CE2B42}" type="pres">
      <dgm:prSet presAssocID="{B23ED86B-3188-4C35-8BF6-A79166430B6C}" presName="radial" presStyleCnt="0">
        <dgm:presLayoutVars>
          <dgm:animLvl val="ctr"/>
        </dgm:presLayoutVars>
      </dgm:prSet>
      <dgm:spPr/>
    </dgm:pt>
    <dgm:pt modelId="{766081A8-5E78-4F1A-B624-5F14EE5CD891}" type="pres">
      <dgm:prSet presAssocID="{4D928AC9-1A75-47E2-A11B-93D94415F57E}" presName="centerShape" presStyleLbl="vennNode1" presStyleIdx="0" presStyleCnt="5" custLinFactNeighborX="149" custLinFactNeighborY="525"/>
      <dgm:spPr/>
      <dgm:t>
        <a:bodyPr/>
        <a:lstStyle/>
        <a:p>
          <a:endParaRPr lang="en-US"/>
        </a:p>
      </dgm:t>
    </dgm:pt>
    <dgm:pt modelId="{68D130FC-B2D6-4AAE-923E-27549BB16DD2}" type="pres">
      <dgm:prSet presAssocID="{C1CDC51D-C1E8-4F3D-8CA9-2E5DDC737002}" presName="node" presStyleLbl="vennNode1" presStyleIdx="1" presStyleCnt="5" custRadScaleRad="104108" custRadScaleInc="-352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86060-1698-4992-A5E0-3BB066645080}" type="pres">
      <dgm:prSet presAssocID="{88FB983D-ABE4-491E-AEB3-3BF694CD7F72}" presName="node" presStyleLbl="vennNode1" presStyleIdx="2" presStyleCnt="5" custRadScaleRad="98657" custRadScaleInc="51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19A84-5B39-4A27-AE37-4A921DAEA6AA}" type="pres">
      <dgm:prSet presAssocID="{0ED7D918-6EDF-4C39-AB0A-E66815F2E7B5}" presName="node" presStyleLbl="vennNode1" presStyleIdx="3" presStyleCnt="5" custRadScaleRad="96640" custRadScaleInc="284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3CBD54-728F-447C-9E5B-D88BC0351EFA}" type="pres">
      <dgm:prSet presAssocID="{87DA81B4-1F45-4D3D-9CB3-B87AFAA7C060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18B4CC-0D78-41B4-8030-59EAF35E9E28}" type="presOf" srcId="{88FB983D-ABE4-491E-AEB3-3BF694CD7F72}" destId="{16686060-1698-4992-A5E0-3BB066645080}" srcOrd="0" destOrd="0" presId="urn:microsoft.com/office/officeart/2005/8/layout/radial3"/>
    <dgm:cxn modelId="{63AFCAC6-80CC-424E-AE6C-313DED6BDC40}" type="presOf" srcId="{C1CDC51D-C1E8-4F3D-8CA9-2E5DDC737002}" destId="{68D130FC-B2D6-4AAE-923E-27549BB16DD2}" srcOrd="0" destOrd="0" presId="urn:microsoft.com/office/officeart/2005/8/layout/radial3"/>
    <dgm:cxn modelId="{06C99F41-AEF4-4586-B7CD-C7EC38C3D116}" srcId="{B23ED86B-3188-4C35-8BF6-A79166430B6C}" destId="{4D928AC9-1A75-47E2-A11B-93D94415F57E}" srcOrd="0" destOrd="0" parTransId="{BE61C134-7978-445D-A6ED-51B91A2EE267}" sibTransId="{21666943-D7E9-4822-A7F3-3BB79C6F212E}"/>
    <dgm:cxn modelId="{7E630AA8-258C-4CE4-88F5-D6B74A6E690E}" type="presOf" srcId="{B23ED86B-3188-4C35-8BF6-A79166430B6C}" destId="{7F97FD9E-D09B-48F4-8E25-26814265F0A2}" srcOrd="0" destOrd="0" presId="urn:microsoft.com/office/officeart/2005/8/layout/radial3"/>
    <dgm:cxn modelId="{B2B3DC41-F4D9-40AA-A6A0-AF04B3220AB1}" srcId="{4D928AC9-1A75-47E2-A11B-93D94415F57E}" destId="{0ED7D918-6EDF-4C39-AB0A-E66815F2E7B5}" srcOrd="2" destOrd="0" parTransId="{4A50314B-407A-48A4-BAE8-E5C549D919E7}" sibTransId="{884BDACD-9D03-4AAD-B68E-A6768781F1F4}"/>
    <dgm:cxn modelId="{32157330-1B5C-4732-A87B-59751E502A38}" srcId="{4D928AC9-1A75-47E2-A11B-93D94415F57E}" destId="{88FB983D-ABE4-491E-AEB3-3BF694CD7F72}" srcOrd="1" destOrd="0" parTransId="{D5CE3F4A-2C8F-4BEB-BCE4-74F61357EE05}" sibTransId="{A2621FBD-3CDD-4FA3-8DC3-1F0DF0D2F42F}"/>
    <dgm:cxn modelId="{1FD19E07-6995-43AD-B844-CFBD2A49FA77}" type="presOf" srcId="{4D928AC9-1A75-47E2-A11B-93D94415F57E}" destId="{766081A8-5E78-4F1A-B624-5F14EE5CD891}" srcOrd="0" destOrd="0" presId="urn:microsoft.com/office/officeart/2005/8/layout/radial3"/>
    <dgm:cxn modelId="{E59F866B-297F-4AE3-8936-BD07BA62142A}" srcId="{4D928AC9-1A75-47E2-A11B-93D94415F57E}" destId="{C1CDC51D-C1E8-4F3D-8CA9-2E5DDC737002}" srcOrd="0" destOrd="0" parTransId="{E4699588-4B20-467E-8E1F-39597BA40026}" sibTransId="{80BCE1D4-C830-4CAF-8615-90DF83842F91}"/>
    <dgm:cxn modelId="{C147E4C2-291B-46FC-8C02-3D5018E0A26D}" type="presOf" srcId="{87DA81B4-1F45-4D3D-9CB3-B87AFAA7C060}" destId="{183CBD54-728F-447C-9E5B-D88BC0351EFA}" srcOrd="0" destOrd="0" presId="urn:microsoft.com/office/officeart/2005/8/layout/radial3"/>
    <dgm:cxn modelId="{EBDFB447-ACB5-48A9-8824-EA5629F6B12A}" type="presOf" srcId="{0ED7D918-6EDF-4C39-AB0A-E66815F2E7B5}" destId="{28E19A84-5B39-4A27-AE37-4A921DAEA6AA}" srcOrd="0" destOrd="0" presId="urn:microsoft.com/office/officeart/2005/8/layout/radial3"/>
    <dgm:cxn modelId="{61782EDB-3701-4B2B-A811-9E6D500CCE59}" srcId="{4D928AC9-1A75-47E2-A11B-93D94415F57E}" destId="{87DA81B4-1F45-4D3D-9CB3-B87AFAA7C060}" srcOrd="3" destOrd="0" parTransId="{C9DDB994-BE07-42AA-9F63-DFD64D36C9F0}" sibTransId="{751E0B19-EBB7-431B-B50D-885A1A97C556}"/>
    <dgm:cxn modelId="{C99B1AEE-5C4F-4071-9EE6-2D4DCF00D760}" type="presParOf" srcId="{7F97FD9E-D09B-48F4-8E25-26814265F0A2}" destId="{647B7BB8-8DCE-41EE-8C29-536B82CE2B42}" srcOrd="0" destOrd="0" presId="urn:microsoft.com/office/officeart/2005/8/layout/radial3"/>
    <dgm:cxn modelId="{8E11563B-ACCD-455D-86E9-9115ED6BBC94}" type="presParOf" srcId="{647B7BB8-8DCE-41EE-8C29-536B82CE2B42}" destId="{766081A8-5E78-4F1A-B624-5F14EE5CD891}" srcOrd="0" destOrd="0" presId="urn:microsoft.com/office/officeart/2005/8/layout/radial3"/>
    <dgm:cxn modelId="{6998DFCA-5303-4B5F-A8B2-9A6D5DE6EB75}" type="presParOf" srcId="{647B7BB8-8DCE-41EE-8C29-536B82CE2B42}" destId="{68D130FC-B2D6-4AAE-923E-27549BB16DD2}" srcOrd="1" destOrd="0" presId="urn:microsoft.com/office/officeart/2005/8/layout/radial3"/>
    <dgm:cxn modelId="{19998AE3-398E-47F7-9F4B-B9C07B9924A4}" type="presParOf" srcId="{647B7BB8-8DCE-41EE-8C29-536B82CE2B42}" destId="{16686060-1698-4992-A5E0-3BB066645080}" srcOrd="2" destOrd="0" presId="urn:microsoft.com/office/officeart/2005/8/layout/radial3"/>
    <dgm:cxn modelId="{E9732E7A-F32E-4928-8A0D-D943CDFCB1AC}" type="presParOf" srcId="{647B7BB8-8DCE-41EE-8C29-536B82CE2B42}" destId="{28E19A84-5B39-4A27-AE37-4A921DAEA6AA}" srcOrd="3" destOrd="0" presId="urn:microsoft.com/office/officeart/2005/8/layout/radial3"/>
    <dgm:cxn modelId="{D7566567-5EA0-4335-92DC-76A3A8DE7D06}" type="presParOf" srcId="{647B7BB8-8DCE-41EE-8C29-536B82CE2B42}" destId="{183CBD54-728F-447C-9E5B-D88BC0351EFA}" srcOrd="4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486" cy="53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015" y="1"/>
            <a:ext cx="2944486" cy="53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5370"/>
            <a:ext cx="2944486" cy="53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015" y="9435370"/>
            <a:ext cx="2944486" cy="53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43B2846-4565-4DAE-826C-C44157D895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573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496" y="0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47" y="4718455"/>
            <a:ext cx="5436208" cy="44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829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496" y="9433829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6" tIns="45504" rIns="91006" bIns="455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C6A7E0E-F02E-43B3-A75F-47C3B724A0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578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1788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988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E7247C-6BD0-474D-883C-8A5B9E523DF4}" type="slidenum">
              <a:rPr lang="de-DE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1788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988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68E3FB-ED21-4D9D-A807-09078A08F616}" type="slidenum">
              <a:rPr lang="de-DE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600333-A1ED-41B7-8B92-2E10263C4F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65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2ED98FC-0C60-4118-A2EC-0B4E7940B89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560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Viskosität der Restschmelze </a:t>
            </a:r>
            <a:r>
              <a:rPr lang="de-DE" dirty="0" err="1" smtClean="0"/>
              <a:t>bezigen</a:t>
            </a:r>
            <a:r>
              <a:rPr lang="de-DE" dirty="0" smtClean="0"/>
              <a:t> auf</a:t>
            </a:r>
            <a:r>
              <a:rPr lang="de-DE" baseline="0" dirty="0" smtClean="0"/>
              <a:t> </a:t>
            </a:r>
            <a:r>
              <a:rPr lang="de-DE" dirty="0" smtClean="0"/>
              <a:t>zur </a:t>
            </a:r>
            <a:r>
              <a:rPr lang="de-DE" dirty="0" err="1" smtClean="0"/>
              <a:t>znterkühlten</a:t>
            </a:r>
            <a:r>
              <a:rPr lang="de-DE" dirty="0" smtClean="0"/>
              <a:t>  Schmelze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600333-A1ED-41B7-8B92-2E10263C4F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545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Relative Viskosität definiert als </a:t>
            </a:r>
            <a:r>
              <a:rPr lang="de-DE" dirty="0" err="1" smtClean="0"/>
              <a:t>eta-app</a:t>
            </a:r>
            <a:r>
              <a:rPr lang="de-DE" dirty="0" smtClean="0"/>
              <a:t>/</a:t>
            </a:r>
            <a:r>
              <a:rPr lang="de-DE" dirty="0" err="1" smtClean="0"/>
              <a:t>eta-sc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600333-A1ED-41B7-8B92-2E10263C4F6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12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de-DE" dirty="0" smtClean="0"/>
              <a:t>http://en.wikipedia.org/wiki/Philippe_le_Bon</a:t>
            </a:r>
          </a:p>
          <a:p>
            <a:pPr>
              <a:defRPr/>
            </a:pPr>
            <a:r>
              <a:rPr lang="de-DE" dirty="0" smtClean="0"/>
              <a:t>http://www.5reicherts.com/skan/8-12-leuchtturm2.jpg</a:t>
            </a:r>
          </a:p>
          <a:p>
            <a:pPr>
              <a:defRPr/>
            </a:pPr>
            <a:r>
              <a:rPr lang="de-DE" dirty="0" smtClean="0"/>
              <a:t>http://upload.wikimedia.org/wikipedia/commons/2/20/Earlyoilfield.jpg</a:t>
            </a:r>
          </a:p>
          <a:p>
            <a:pPr>
              <a:defRPr/>
            </a:pPr>
            <a:r>
              <a:rPr lang="de-DE" dirty="0" smtClean="0"/>
              <a:t>http://images.google.de/imgres?imgurl=http://www.c-turbines.ch/img/Energie/biomasse/Holzvergaser.jpg&amp;imgrefurl=http://www.c-turbines.ch/biomasse.html&amp;usg=__fNteUgmwl7okZNtVxYUHZVEl7rc=&amp;h=333&amp;w=250&amp;sz=18&amp;hl=de&amp;start=9&amp;um=1&amp;tbnid=WbzWfuZDUNQ4VM:&amp;tbnh=119&amp;tbnw=89&amp;prev=/images%3Fq%3DHolzvergaser%26um%3D1%26hl%3Dde%26sa%3DN</a:t>
            </a:r>
          </a:p>
          <a:p>
            <a:pPr>
              <a:defRPr/>
            </a:pPr>
            <a:r>
              <a:rPr lang="de-DE" dirty="0" smtClean="0"/>
              <a:t>http://www.ihk-nordwestfalen.de/medienservice/bindata/065_2505__Jufo_Holzvergaser.jpg (</a:t>
            </a:r>
            <a:r>
              <a:rPr lang="de-DE" b="1" dirty="0" smtClean="0"/>
              <a:t>IHK-Regionalsieger Benedikt Decker im Endspurt</a:t>
            </a:r>
            <a:r>
              <a:rPr lang="de-DE" dirty="0" smtClean="0"/>
              <a:t>  </a:t>
            </a:r>
            <a:br>
              <a:rPr lang="de-DE" dirty="0" smtClean="0"/>
            </a:br>
            <a:r>
              <a:rPr lang="de-DE" dirty="0" smtClean="0"/>
              <a:t>Jüngster Teilnehmer beim Bundesfinale „Jugend forscht“25. Mai 2005 )</a:t>
            </a:r>
          </a:p>
          <a:p>
            <a:pPr>
              <a:defRPr/>
            </a:pPr>
            <a:r>
              <a:rPr lang="de-DE" dirty="0" smtClean="0"/>
              <a:t>http://media.motosport.ch/images/32966_holzvergaser_motorrad_titel_220.jpg</a:t>
            </a:r>
          </a:p>
          <a:p>
            <a:pPr>
              <a:defRPr/>
            </a:pPr>
            <a:r>
              <a:rPr lang="de-DE" dirty="0" smtClean="0"/>
              <a:t>http://www.lanz-bulldog.ch/Portals/0/LiveContent/602/Images/c-holzvergaser-andi-dinkel.jpg</a:t>
            </a:r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9850" indent="-2833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176" indent="-2267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7646" indent="-2267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5647" indent="-2267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6799" indent="-2267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37952" indent="-2267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79104" indent="-2267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20256" indent="-2267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7223B3-950A-4144-9A71-6B76928A0F16}" type="slidenum">
              <a:rPr lang="de-DE" altLang="de-DE" smtClean="0"/>
              <a:pPr eaLnBrk="1" hangingPunct="1">
                <a:spcBef>
                  <a:spcPct val="0"/>
                </a:spcBef>
              </a:pPr>
              <a:t>36</a:t>
            </a:fld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solidFill>
                <a:srgbClr val="005B82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5" name="Rectangle 31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solidFill>
                <a:schemeClr val="bg1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3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4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ea typeface="ＭＳ Ｐゴシック" pitchFamily="34" charset="-128"/>
              <a:cs typeface="+mn-cs"/>
            </a:endParaRPr>
          </a:p>
        </p:txBody>
      </p:sp>
      <p:sp>
        <p:nvSpPr>
          <p:cNvPr id="8" name="Rectangle 4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solidFill>
                <a:schemeClr val="bg1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4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ea typeface="ＭＳ Ｐゴシック" pitchFamily="34" charset="-128"/>
              <a:cs typeface="+mn-cs"/>
            </a:endParaRPr>
          </a:p>
        </p:txBody>
      </p:sp>
      <p:pic>
        <p:nvPicPr>
          <p:cNvPr id="10" name="Picture 54" descr="Logo_FZ_Jülich_NEU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1438"/>
            <a:ext cx="25146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6"/>
          <p:cNvSpPr txBox="1">
            <a:spLocks noChangeArrowheads="1"/>
          </p:cNvSpPr>
          <p:nvPr userDrawn="1"/>
        </p:nvSpPr>
        <p:spPr bwMode="auto">
          <a:xfrm rot="16200000">
            <a:off x="-1079500" y="933450"/>
            <a:ext cx="2476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900" smtClean="0">
                <a:solidFill>
                  <a:srgbClr val="005B82"/>
                </a:solidFill>
                <a:latin typeface="Arial MT Bd"/>
                <a:cs typeface="+mn-cs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3070225"/>
            <a:ext cx="7772400" cy="7191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860800"/>
            <a:ext cx="7740650" cy="6477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8406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70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197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431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>
          <a:xfrm>
            <a:off x="7207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AB9F891-A34C-42EF-A40F-717C74D5ABC8}" type="datetime4">
              <a:rPr lang="de-DE"/>
              <a:pPr>
                <a:defRPr/>
              </a:pPr>
              <a:t>2. April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2AF4096-DF33-41B6-8A40-D6EC710EEDF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83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28682" y="1156475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800" b="1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Clr>
                <a:srgbClr val="005B82"/>
              </a:buClr>
              <a:buSzPct val="80000"/>
              <a:buFontTx/>
            </a:pPr>
            <a:r>
              <a:rPr lang="de-DE" dirty="0" smtClean="0"/>
              <a:t>Platzhalter Titel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42129" y="1916832"/>
            <a:ext cx="7488832" cy="4209331"/>
          </a:xfrm>
          <a:prstGeom prst="rect">
            <a:avLst/>
          </a:prstGeom>
        </p:spPr>
        <p:txBody>
          <a:bodyPr lIns="0" tIns="0"/>
          <a:lstStyle>
            <a:lvl1pPr marL="0" indent="0">
              <a:spcAft>
                <a:spcPts val="50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lang="de-DE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252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r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908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Objekten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3941" y="5408353"/>
            <a:ext cx="3632036" cy="540927"/>
          </a:xfrm>
          <a:prstGeom prst="rect">
            <a:avLst/>
          </a:prstGeom>
        </p:spPr>
        <p:txBody>
          <a:bodyPr lIns="3600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28682" y="1156475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800" b="1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Clr>
                <a:srgbClr val="005B82"/>
              </a:buClr>
              <a:buSzPct val="80000"/>
              <a:buFontTx/>
            </a:pPr>
            <a:r>
              <a:rPr lang="de-DE" dirty="0" smtClean="0"/>
              <a:t>Platzhalter Titel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21"/>
          </p:nvPr>
        </p:nvSpPr>
        <p:spPr>
          <a:xfrm>
            <a:off x="755650" y="2852738"/>
            <a:ext cx="3600450" cy="230445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0" name="Inhaltsplatzhalter 13"/>
          <p:cNvSpPr>
            <a:spLocks noGrp="1"/>
          </p:cNvSpPr>
          <p:nvPr>
            <p:ph idx="22"/>
          </p:nvPr>
        </p:nvSpPr>
        <p:spPr>
          <a:xfrm>
            <a:off x="4756315" y="5408551"/>
            <a:ext cx="3632036" cy="540927"/>
          </a:xfrm>
          <a:prstGeom prst="rect">
            <a:avLst/>
          </a:prstGeom>
        </p:spPr>
        <p:txBody>
          <a:bodyPr lIns="3600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23"/>
          </p:nvPr>
        </p:nvSpPr>
        <p:spPr>
          <a:xfrm>
            <a:off x="4788024" y="2852936"/>
            <a:ext cx="3600450" cy="230445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124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500063" y="6429375"/>
            <a:ext cx="785812" cy="21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8286750" y="6500813"/>
            <a:ext cx="57150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48" y="142860"/>
            <a:ext cx="7486648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79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7786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29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63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500063" y="6429375"/>
            <a:ext cx="785812" cy="21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8286750" y="6500813"/>
            <a:ext cx="642938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472" y="180972"/>
            <a:ext cx="7558086" cy="1247764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162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428625" y="6429375"/>
            <a:ext cx="857250" cy="21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8215313" y="6429375"/>
            <a:ext cx="714375" cy="21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76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935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6914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142875"/>
            <a:ext cx="7415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57"/>
          <p:cNvSpPr>
            <a:spLocks noChangeArrowheads="1"/>
          </p:cNvSpPr>
          <p:nvPr userDrawn="1"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ea typeface="ＭＳ Ｐゴシック" pitchFamily="34" charset="-128"/>
              <a:cs typeface="+mn-cs"/>
            </a:endParaRPr>
          </a:p>
        </p:txBody>
      </p:sp>
      <p:sp>
        <p:nvSpPr>
          <p:cNvPr id="1029" name="Rectangle 59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ea typeface="ＭＳ Ｐゴシック" pitchFamily="34" charset="-128"/>
              <a:cs typeface="+mn-cs"/>
            </a:endParaRPr>
          </a:p>
        </p:txBody>
      </p:sp>
      <p:sp>
        <p:nvSpPr>
          <p:cNvPr id="1030" name="Rectangle 61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ea typeface="ＭＳ Ｐゴシック" pitchFamily="34" charset="-128"/>
              <a:cs typeface="+mn-cs"/>
            </a:endParaRPr>
          </a:p>
        </p:txBody>
      </p:sp>
      <p:sp>
        <p:nvSpPr>
          <p:cNvPr id="1031" name="Rectangle 62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solidFill>
                <a:schemeClr val="bg1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032" name="Rectangle 63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de-DE" altLang="de-DE" sz="2400" smtClean="0">
              <a:ea typeface="ＭＳ Ｐゴシック" pitchFamily="34" charset="-128"/>
              <a:cs typeface="+mn-cs"/>
            </a:endParaRPr>
          </a:p>
        </p:txBody>
      </p:sp>
      <p:pic>
        <p:nvPicPr>
          <p:cNvPr id="1033" name="Picture 70" descr="Logo_FZ_Jülich_NEU_rgb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72"/>
          <p:cNvSpPr txBox="1">
            <a:spLocks noChangeArrowheads="1"/>
          </p:cNvSpPr>
          <p:nvPr userDrawn="1"/>
        </p:nvSpPr>
        <p:spPr bwMode="auto">
          <a:xfrm>
            <a:off x="8328025" y="6477000"/>
            <a:ext cx="5651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>
                <a:solidFill>
                  <a:srgbClr val="005B82"/>
                </a:solidFill>
                <a:cs typeface="+mn-cs"/>
              </a:rPr>
              <a:t>Folie </a:t>
            </a:r>
            <a:fld id="{01C7ADCD-3C70-4B3A-A638-FACDBCF1A12E}" type="slidenum">
              <a:rPr lang="de-DE" altLang="de-DE" sz="1000" smtClean="0">
                <a:solidFill>
                  <a:srgbClr val="005B82"/>
                </a:solidFill>
                <a:cs typeface="+mn-cs"/>
              </a:rPr>
              <a:pPr eaLnBrk="1" hangingPunct="1">
                <a:defRPr/>
              </a:pPr>
              <a:t>‹Nr.›</a:t>
            </a:fld>
            <a:endParaRPr lang="de-DE" altLang="de-DE" sz="1000" smtClean="0">
              <a:solidFill>
                <a:srgbClr val="005B82"/>
              </a:solidFill>
              <a:cs typeface="+mn-cs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500063" y="6429375"/>
            <a:ext cx="785812" cy="21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8286750" y="6500813"/>
            <a:ext cx="642938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55" r:id="rId3"/>
    <p:sldLayoutId id="2147484056" r:id="rId4"/>
    <p:sldLayoutId id="2147484057" r:id="rId5"/>
    <p:sldLayoutId id="2147484065" r:id="rId6"/>
    <p:sldLayoutId id="2147484066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7" r:id="rId13"/>
    <p:sldLayoutId id="2147484068" r:id="rId14"/>
    <p:sldLayoutId id="2147484069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B8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B8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B8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oleObject" Target="../embeddings/oleObject3.bin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0.png"/><Relationship Id="rId4" Type="http://schemas.openxmlformats.org/officeDocument/2006/relationships/image" Target="../media/image3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4213" y="2420888"/>
            <a:ext cx="8064500" cy="23050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/>
              <a:t>Experimental Investigation and Modelling of the Viscosity of Oxide Slag Systems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7171" name="Untertitel 2"/>
          <p:cNvSpPr>
            <a:spLocks noGrp="1"/>
          </p:cNvSpPr>
          <p:nvPr>
            <p:ph type="subTitle" idx="1"/>
          </p:nvPr>
        </p:nvSpPr>
        <p:spPr>
          <a:xfrm>
            <a:off x="684213" y="3716338"/>
            <a:ext cx="8153400" cy="25209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de-DE" altLang="de-DE" sz="2400" dirty="0" smtClean="0"/>
              <a:t>M. Müller</a:t>
            </a:r>
            <a:r>
              <a:rPr lang="de-DE" altLang="de-DE" sz="2400" baseline="30000" dirty="0" smtClean="0"/>
              <a:t>1</a:t>
            </a:r>
            <a:r>
              <a:rPr lang="de-DE" altLang="de-DE" sz="2400" dirty="0" smtClean="0"/>
              <a:t>, S. Seebold</a:t>
            </a:r>
            <a:r>
              <a:rPr lang="de-DE" altLang="de-DE" sz="2400" baseline="30000" dirty="0" smtClean="0"/>
              <a:t>1</a:t>
            </a:r>
            <a:r>
              <a:rPr lang="de-DE" altLang="de-DE" sz="2400" dirty="0"/>
              <a:t>, G. Wu</a:t>
            </a:r>
            <a:r>
              <a:rPr lang="de-DE" altLang="de-DE" sz="2400" baseline="30000" dirty="0"/>
              <a:t>1</a:t>
            </a:r>
            <a:r>
              <a:rPr lang="de-DE" altLang="de-DE" sz="2400" dirty="0"/>
              <a:t>, E</a:t>
            </a:r>
            <a:r>
              <a:rPr lang="de-DE" altLang="de-DE" sz="2400" dirty="0" smtClean="0"/>
              <a:t>. Yazhenskikh</a:t>
            </a:r>
            <a:r>
              <a:rPr lang="de-DE" altLang="de-DE" sz="2400" baseline="30000" dirty="0" smtClean="0"/>
              <a:t>1</a:t>
            </a:r>
            <a:r>
              <a:rPr lang="de-DE" altLang="de-DE" sz="2400" dirty="0" smtClean="0"/>
              <a:t>, </a:t>
            </a:r>
            <a:br>
              <a:rPr lang="de-DE" altLang="de-DE" sz="2400" dirty="0" smtClean="0"/>
            </a:br>
            <a:r>
              <a:rPr lang="de-DE" altLang="de-DE" sz="2400" dirty="0" smtClean="0"/>
              <a:t>T. Jantzen</a:t>
            </a:r>
            <a:r>
              <a:rPr lang="de-DE" altLang="de-DE" sz="2400" baseline="30000" dirty="0" smtClean="0"/>
              <a:t>2</a:t>
            </a:r>
            <a:r>
              <a:rPr lang="de-DE" altLang="de-DE" sz="2400" dirty="0" smtClean="0"/>
              <a:t>, K. Hack</a:t>
            </a:r>
            <a:r>
              <a:rPr lang="de-DE" altLang="de-DE" sz="2400" baseline="30000" dirty="0" smtClean="0"/>
              <a:t>2</a:t>
            </a:r>
            <a:r>
              <a:rPr lang="de-DE" altLang="de-DE" sz="2400" dirty="0" smtClean="0"/>
              <a:t> </a:t>
            </a:r>
          </a:p>
          <a:p>
            <a:pPr eaLnBrk="1" hangingPunct="1">
              <a:spcAft>
                <a:spcPts val="1200"/>
              </a:spcAft>
            </a:pPr>
            <a:r>
              <a:rPr lang="de-DE" altLang="de-DE" sz="2400" baseline="30000" dirty="0" smtClean="0"/>
              <a:t>1</a:t>
            </a:r>
            <a:r>
              <a:rPr lang="de-DE" altLang="de-DE" sz="2400" dirty="0" smtClean="0"/>
              <a:t>Institute of </a:t>
            </a:r>
            <a:r>
              <a:rPr lang="de-DE" altLang="de-DE" sz="2400" dirty="0" err="1" smtClean="0"/>
              <a:t>Energy</a:t>
            </a:r>
            <a:r>
              <a:rPr lang="de-DE" altLang="de-DE" sz="2400" dirty="0" smtClean="0"/>
              <a:t> and </a:t>
            </a:r>
            <a:r>
              <a:rPr lang="de-DE" altLang="de-DE" sz="2400" dirty="0" err="1" smtClean="0"/>
              <a:t>Climate</a:t>
            </a:r>
            <a:r>
              <a:rPr lang="de-DE" altLang="de-DE" sz="2400" dirty="0" smtClean="0"/>
              <a:t> Research (IEK-2), Forschungszentrum Jülich GmbH</a:t>
            </a:r>
          </a:p>
          <a:p>
            <a:pPr eaLnBrk="1" hangingPunct="1">
              <a:spcAft>
                <a:spcPts val="1200"/>
              </a:spcAft>
            </a:pPr>
            <a:r>
              <a:rPr lang="de-DE" altLang="de-DE" sz="2400" baseline="30000" dirty="0" smtClean="0"/>
              <a:t>2</a:t>
            </a:r>
            <a:r>
              <a:rPr lang="de-DE" altLang="de-DE" sz="2400" dirty="0" smtClean="0"/>
              <a:t>GTT-Technologies</a:t>
            </a:r>
          </a:p>
          <a:p>
            <a:pPr eaLnBrk="1" hangingPunct="1">
              <a:spcAft>
                <a:spcPts val="1200"/>
              </a:spcAft>
            </a:pPr>
            <a:endParaRPr lang="de-DE" altLang="de-DE" sz="140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400" dirty="0"/>
              <a:t>5</a:t>
            </a:r>
            <a:r>
              <a:rPr lang="de-DE" altLang="de-DE" sz="1400" baseline="30000" dirty="0"/>
              <a:t>th</a:t>
            </a:r>
            <a:r>
              <a:rPr lang="de-DE" altLang="de-DE" sz="1400" dirty="0"/>
              <a:t> International </a:t>
            </a:r>
            <a:r>
              <a:rPr lang="de-DE" altLang="de-DE" sz="1400" dirty="0" err="1"/>
              <a:t>Slag</a:t>
            </a:r>
            <a:r>
              <a:rPr lang="de-DE" altLang="de-DE" sz="1400" dirty="0"/>
              <a:t> Valorisation Symposium, </a:t>
            </a:r>
            <a:r>
              <a:rPr lang="de-DE" altLang="de-DE" sz="1400" dirty="0" smtClean="0"/>
              <a:t>3-5 April 2017, Leuven, </a:t>
            </a:r>
            <a:r>
              <a:rPr lang="de-DE" altLang="de-DE" sz="1400" dirty="0" err="1" smtClean="0"/>
              <a:t>Belgium</a:t>
            </a:r>
            <a:endParaRPr lang="de-DE" altLang="de-DE" sz="2400" dirty="0" smtClean="0"/>
          </a:p>
        </p:txBody>
      </p:sp>
      <p:pic>
        <p:nvPicPr>
          <p:cNvPr id="7174" name="Picture 11" descr="Brieflogo_g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023938"/>
            <a:ext cx="165576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18"/>
          <a:stretch/>
        </p:blipFill>
        <p:spPr bwMode="auto">
          <a:xfrm>
            <a:off x="251520" y="8693"/>
            <a:ext cx="5184576" cy="22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Resulting</a:t>
            </a:r>
            <a:r>
              <a:rPr lang="de-DE" dirty="0"/>
              <a:t> </a:t>
            </a:r>
            <a:r>
              <a:rPr lang="de-DE" dirty="0" smtClean="0"/>
              <a:t>Relative </a:t>
            </a:r>
            <a:r>
              <a:rPr lang="de-DE" dirty="0" err="1" smtClean="0"/>
              <a:t>Viscosity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3"/>
            <a:ext cx="7344816" cy="3940401"/>
          </a:xfrm>
        </p:spPr>
      </p:pic>
      <p:grpSp>
        <p:nvGrpSpPr>
          <p:cNvPr id="10" name="Gruppieren 9"/>
          <p:cNvGrpSpPr/>
          <p:nvPr/>
        </p:nvGrpSpPr>
        <p:grpSpPr>
          <a:xfrm>
            <a:off x="1160958" y="5733256"/>
            <a:ext cx="3627066" cy="369332"/>
            <a:chOff x="1160958" y="5733256"/>
            <a:chExt cx="3627066" cy="369332"/>
          </a:xfrm>
        </p:grpSpPr>
        <p:sp>
          <p:nvSpPr>
            <p:cNvPr id="8" name="Rechteck 7"/>
            <p:cNvSpPr/>
            <p:nvPr/>
          </p:nvSpPr>
          <p:spPr>
            <a:xfrm>
              <a:off x="1821443" y="5733256"/>
              <a:ext cx="29665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005B82"/>
                  </a:solidFill>
                  <a:sym typeface="Symbol"/>
                </a:rPr>
                <a:t></a:t>
              </a:r>
              <a:r>
                <a:rPr lang="en-GB" b="1" baseline="-25000" dirty="0" err="1" smtClean="0">
                  <a:solidFill>
                    <a:srgbClr val="005B82"/>
                  </a:solidFill>
                </a:rPr>
                <a:t>Eq</a:t>
              </a:r>
              <a:r>
                <a:rPr lang="en-GB" b="1" dirty="0" smtClean="0">
                  <a:solidFill>
                    <a:srgbClr val="005B82"/>
                  </a:solidFill>
                </a:rPr>
                <a:t> </a:t>
              </a:r>
              <a:r>
                <a:rPr lang="en-GB" b="1" dirty="0">
                  <a:solidFill>
                    <a:srgbClr val="005B82"/>
                  </a:solidFill>
                </a:rPr>
                <a:t>= </a:t>
              </a:r>
              <a:r>
                <a:rPr lang="en-GB" b="1" dirty="0">
                  <a:solidFill>
                    <a:srgbClr val="005B82"/>
                  </a:solidFill>
                  <a:sym typeface="Symbol"/>
                </a:rPr>
                <a:t> </a:t>
              </a:r>
              <a:r>
                <a:rPr lang="en-GB" b="1" baseline="-25000" dirty="0" err="1" smtClean="0">
                  <a:solidFill>
                    <a:srgbClr val="005B82"/>
                  </a:solidFill>
                </a:rPr>
                <a:t>r,chem</a:t>
              </a:r>
              <a:r>
                <a:rPr lang="en-GB" b="1" dirty="0" smtClean="0">
                  <a:solidFill>
                    <a:srgbClr val="005B82"/>
                  </a:solidFill>
                </a:rPr>
                <a:t> </a:t>
              </a:r>
              <a:r>
                <a:rPr lang="en-GB" b="1" dirty="0">
                  <a:solidFill>
                    <a:srgbClr val="005B82"/>
                  </a:solidFill>
                </a:rPr>
                <a:t>* </a:t>
              </a:r>
              <a:r>
                <a:rPr lang="en-GB" b="1" dirty="0">
                  <a:solidFill>
                    <a:srgbClr val="005B82"/>
                  </a:solidFill>
                  <a:sym typeface="Symbol"/>
                </a:rPr>
                <a:t> </a:t>
              </a:r>
              <a:r>
                <a:rPr lang="en-GB" b="1" baseline="-25000" dirty="0" err="1" smtClean="0">
                  <a:solidFill>
                    <a:srgbClr val="005B82"/>
                  </a:solidFill>
                </a:rPr>
                <a:t>r,phys</a:t>
              </a:r>
              <a:r>
                <a:rPr lang="en-GB" b="1" dirty="0" smtClean="0">
                  <a:solidFill>
                    <a:srgbClr val="005B82"/>
                  </a:solidFill>
                </a:rPr>
                <a:t> </a:t>
              </a:r>
              <a:r>
                <a:rPr lang="en-GB" b="1" dirty="0">
                  <a:solidFill>
                    <a:srgbClr val="005B82"/>
                  </a:solidFill>
                </a:rPr>
                <a:t>* </a:t>
              </a:r>
              <a:r>
                <a:rPr lang="en-GB" b="1" dirty="0">
                  <a:solidFill>
                    <a:srgbClr val="005B82"/>
                  </a:solidFill>
                  <a:sym typeface="Symbol"/>
                </a:rPr>
                <a:t> </a:t>
              </a:r>
              <a:r>
                <a:rPr lang="en-GB" b="1" baseline="-25000" dirty="0" err="1" smtClean="0">
                  <a:solidFill>
                    <a:srgbClr val="005B82"/>
                  </a:solidFill>
                </a:rPr>
                <a:t>Sc</a:t>
              </a:r>
              <a:endParaRPr lang="de-DE" b="1" dirty="0">
                <a:solidFill>
                  <a:srgbClr val="005B82"/>
                </a:solidFill>
              </a:endParaRPr>
            </a:p>
          </p:txBody>
        </p:sp>
        <p:sp>
          <p:nvSpPr>
            <p:cNvPr id="9" name="Pfeil nach rechts 8"/>
            <p:cNvSpPr/>
            <p:nvPr/>
          </p:nvSpPr>
          <p:spPr>
            <a:xfrm>
              <a:off x="1160958" y="5854735"/>
              <a:ext cx="432048" cy="216024"/>
            </a:xfrm>
            <a:prstGeom prst="rightArrow">
              <a:avLst/>
            </a:prstGeom>
            <a:ln>
              <a:solidFill>
                <a:srgbClr val="005B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66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36748"/>
            <a:ext cx="6101473" cy="580462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660232" y="2446150"/>
            <a:ext cx="2304256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de-DE" sz="2000" dirty="0" smtClean="0"/>
          </a:p>
          <a:p>
            <a:pPr algn="ctr"/>
            <a:r>
              <a:rPr lang="en-US" sz="2000" dirty="0"/>
              <a:t>Viscosity of continuous phase is strongly dependent on </a:t>
            </a:r>
            <a:r>
              <a:rPr lang="en-US" sz="2000" dirty="0" smtClean="0"/>
              <a:t>precipitations</a:t>
            </a:r>
          </a:p>
          <a:p>
            <a:pPr algn="ctr"/>
            <a:endParaRPr lang="de-DE" sz="20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Chemical Relative </a:t>
            </a:r>
            <a:r>
              <a:rPr lang="de-DE" dirty="0" err="1" smtClean="0"/>
              <a:t>Viscosity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03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Thermodynamic</a:t>
            </a:r>
            <a:r>
              <a:rPr lang="de-DE" dirty="0"/>
              <a:t> </a:t>
            </a:r>
            <a:r>
              <a:rPr lang="de-DE" dirty="0" smtClean="0"/>
              <a:t>Database</a:t>
            </a:r>
            <a:endParaRPr lang="de-DE" dirty="0"/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4932040" y="1903179"/>
            <a:ext cx="4059937" cy="44781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MS Gothic"/>
                <a:cs typeface="Arial" panose="020B0604020202020204" pitchFamily="34" charset="0"/>
              </a:rPr>
              <a:t>State of the art:</a:t>
            </a:r>
          </a:p>
          <a:p>
            <a:pPr marL="285750" indent="-285750" defTabSz="449263">
              <a:buFont typeface="Wingdings" pitchFamily="2" charset="2"/>
              <a:buChar char="ü"/>
            </a:pPr>
            <a:r>
              <a:rPr lang="en-US" sz="2000" dirty="0">
                <a:ea typeface="MS Gothic"/>
              </a:rPr>
              <a:t>Phase equilibria and thermodynamic properties are investigated using </a:t>
            </a:r>
            <a:r>
              <a:rPr lang="en-US" sz="2000" dirty="0" smtClean="0">
                <a:ea typeface="MS Gothic"/>
              </a:rPr>
              <a:t>DTA/TG</a:t>
            </a:r>
            <a:r>
              <a:rPr lang="en-US" sz="2000" dirty="0">
                <a:ea typeface="MS Gothic"/>
              </a:rPr>
              <a:t>, DSC, </a:t>
            </a:r>
            <a:r>
              <a:rPr lang="en-US" sz="2000" dirty="0" smtClean="0">
                <a:ea typeface="MS Gothic"/>
              </a:rPr>
              <a:t>KEMS etc.</a:t>
            </a:r>
            <a:endParaRPr lang="en-US" sz="2000" dirty="0">
              <a:ea typeface="MS Gothic"/>
            </a:endParaRPr>
          </a:p>
          <a:p>
            <a:pPr marL="285750" indent="-285750" defTabSz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MS Gothic"/>
                <a:cs typeface="Arial" panose="020B0604020202020204" pitchFamily="34" charset="0"/>
              </a:rPr>
              <a:t>2-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S Gothic"/>
                <a:cs typeface="Arial" panose="020B0604020202020204" pitchFamily="34" charset="0"/>
              </a:rPr>
              <a:t>, 3- and multicomponent systems have been thermodynamically assessed using all available experimental data</a:t>
            </a:r>
          </a:p>
          <a:p>
            <a:pPr marL="285750" indent="-285750" defTabSz="449263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S Gothic"/>
                <a:cs typeface="Arial" panose="020B0604020202020204" pitchFamily="34" charset="0"/>
              </a:rPr>
              <a:t>phase diagrams and other thermodynamic properties can be calculated with the obtained self-consistent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MS Gothic"/>
                <a:cs typeface="Arial" panose="020B0604020202020204" pitchFamily="34" charset="0"/>
              </a:rPr>
              <a:t>datasets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MS Gothic"/>
              <a:cs typeface="Arial" panose="020B0604020202020204" pitchFamily="34" charset="0"/>
            </a:endParaRPr>
          </a:p>
        </p:txBody>
      </p:sp>
      <p:pic>
        <p:nvPicPr>
          <p:cNvPr id="8" name="Picture 11" descr="Brieflogo_g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923112"/>
            <a:ext cx="11042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2922469" y="2079173"/>
            <a:ext cx="1277778" cy="40115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ZnO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 rot="1541121">
            <a:off x="2682111" y="2512374"/>
            <a:ext cx="1369128" cy="43894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</a:t>
            </a:r>
            <a:r>
              <a:rPr lang="de-DE" sz="2200" i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2200" i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 rot="21189432">
            <a:off x="272585" y="2368555"/>
            <a:ext cx="1210203" cy="4259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de-DE" sz="2200" i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 rot="1136705">
            <a:off x="382994" y="1784150"/>
            <a:ext cx="1294472" cy="51355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de-DE" sz="2200" i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de-DE" sz="2200" i="1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5" name="Ellipse 14"/>
          <p:cNvSpPr/>
          <p:nvPr/>
        </p:nvSpPr>
        <p:spPr>
          <a:xfrm rot="2400000">
            <a:off x="841829" y="1362438"/>
            <a:ext cx="1210203" cy="50653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de-DE" sz="2200" i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endParaRPr lang="de-DE" sz="2200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 rot="4800000">
            <a:off x="1395967" y="1152330"/>
            <a:ext cx="1210203" cy="4724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de-DE" sz="2200" i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de-DE" sz="2200" i="1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7" name="Ellipse 16"/>
          <p:cNvSpPr/>
          <p:nvPr/>
        </p:nvSpPr>
        <p:spPr>
          <a:xfrm rot="17189294">
            <a:off x="1863902" y="1177203"/>
            <a:ext cx="1342449" cy="44434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de-DE" sz="2200" i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de-DE" sz="2200" i="1" baseline="-25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 rot="18968569">
            <a:off x="2456779" y="1322265"/>
            <a:ext cx="1210203" cy="38889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MgO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 rot="2605931">
            <a:off x="2104263" y="2772465"/>
            <a:ext cx="1577795" cy="49577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de-DE" sz="2200" i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de-DE" sz="2200" i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 rot="19216867">
            <a:off x="492343" y="2876591"/>
            <a:ext cx="1288207" cy="47881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de-DE" sz="2200" i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 rot="16713230">
            <a:off x="1154526" y="3105176"/>
            <a:ext cx="1210203" cy="44031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de-DE" sz="2200" i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 rot="20382322">
            <a:off x="2727786" y="1664369"/>
            <a:ext cx="1277778" cy="40011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CaO</a:t>
            </a:r>
            <a:endParaRPr lang="de-DE" sz="2200" i="1" baseline="-25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 rot="3932182">
            <a:off x="1627554" y="3027653"/>
            <a:ext cx="1496291" cy="45624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Mn</a:t>
            </a:r>
            <a:r>
              <a:rPr lang="de-DE" i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de-DE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de-DE" i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</a:t>
            </a:r>
            <a:endParaRPr lang="de-DE" i="1" baseline="30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 rot="20805276">
            <a:off x="1337703" y="1875885"/>
            <a:ext cx="1682950" cy="918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Oxide </a:t>
            </a:r>
            <a:r>
              <a:rPr lang="de-DE" b="1" dirty="0" err="1" smtClean="0">
                <a:solidFill>
                  <a:srgbClr val="FF0000"/>
                </a:solidFill>
              </a:rPr>
              <a:t>database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4423459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Aim of our work: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Determination of thermodynamic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000" kern="0" noProof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evelopment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a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data base for slag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relevant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oxide/sulphide systems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872617" y="371805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de-DE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 rot="718959">
            <a:off x="3315603" y="3879150"/>
            <a:ext cx="1210203" cy="509896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de-DE" sz="22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818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11675" y="1484313"/>
            <a:ext cx="4164013" cy="2387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40000"/>
              </a:lnSpc>
              <a:defRPr/>
            </a:pPr>
            <a:r>
              <a:rPr lang="en-GB" b="1" dirty="0">
                <a:solidFill>
                  <a:srgbClr val="333399"/>
                </a:solidFill>
                <a:cs typeface="+mn-cs"/>
              </a:rPr>
              <a:t>Optimisation of solution parameters</a:t>
            </a:r>
            <a:endParaRPr lang="en-GB" b="1" dirty="0">
              <a:solidFill>
                <a:srgbClr val="333399"/>
              </a:solidFill>
              <a:latin typeface="Times New Roman" pitchFamily="18" charset="0"/>
              <a:cs typeface="+mn-cs"/>
            </a:endParaRPr>
          </a:p>
          <a:p>
            <a:pPr marL="273050" indent="-273050" eaLnBrk="0" hangingPunct="0">
              <a:lnSpc>
                <a:spcPct val="140000"/>
              </a:lnSpc>
              <a:buFont typeface="Wingdings" pitchFamily="2" charset="2"/>
              <a:buChar char="ü"/>
              <a:defRPr/>
            </a:pPr>
            <a:r>
              <a:rPr lang="en-GB" i="1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Δ</a:t>
            </a:r>
            <a:r>
              <a:rPr lang="en-GB" i="1" dirty="0">
                <a:solidFill>
                  <a:srgbClr val="333399"/>
                </a:solidFill>
                <a:latin typeface="+mn-lt"/>
                <a:cs typeface="+mn-cs"/>
              </a:rPr>
              <a:t>H</a:t>
            </a:r>
            <a:r>
              <a:rPr lang="en-GB" i="1" baseline="-25000" dirty="0">
                <a:solidFill>
                  <a:srgbClr val="333399"/>
                </a:solidFill>
                <a:latin typeface="+mn-lt"/>
                <a:cs typeface="+mn-cs"/>
              </a:rPr>
              <a:t>f</a:t>
            </a:r>
            <a:r>
              <a:rPr lang="en-GB" i="1" baseline="30000" dirty="0">
                <a:solidFill>
                  <a:srgbClr val="333399"/>
                </a:solidFill>
                <a:latin typeface="+mn-lt"/>
                <a:cs typeface="+mn-cs"/>
              </a:rPr>
              <a:t>298</a:t>
            </a:r>
            <a:r>
              <a:rPr lang="en-GB" dirty="0">
                <a:solidFill>
                  <a:srgbClr val="333399"/>
                </a:solidFill>
                <a:latin typeface="+mn-lt"/>
                <a:cs typeface="+mn-cs"/>
              </a:rPr>
              <a:t> and </a:t>
            </a:r>
            <a:r>
              <a:rPr lang="en-GB" i="1" dirty="0">
                <a:solidFill>
                  <a:srgbClr val="333399"/>
                </a:solidFill>
                <a:latin typeface="+mn-lt"/>
                <a:cs typeface="+mn-cs"/>
              </a:rPr>
              <a:t>S</a:t>
            </a:r>
            <a:r>
              <a:rPr lang="en-GB" i="1" baseline="30000" dirty="0">
                <a:solidFill>
                  <a:srgbClr val="333399"/>
                </a:solidFill>
                <a:latin typeface="+mn-lt"/>
                <a:cs typeface="+mn-cs"/>
              </a:rPr>
              <a:t>298</a:t>
            </a:r>
            <a:r>
              <a:rPr lang="en-GB" i="1" dirty="0">
                <a:solidFill>
                  <a:srgbClr val="333399"/>
                </a:solidFill>
                <a:latin typeface="+mn-lt"/>
                <a:cs typeface="+mn-cs"/>
              </a:rPr>
              <a:t> (solid and liquid components within solutions and phases)</a:t>
            </a:r>
            <a:endParaRPr lang="en-GB" dirty="0">
              <a:solidFill>
                <a:srgbClr val="333399"/>
              </a:solidFill>
              <a:latin typeface="+mn-lt"/>
              <a:cs typeface="+mn-cs"/>
            </a:endParaRPr>
          </a:p>
          <a:p>
            <a:pPr marL="273050" indent="-273050" eaLnBrk="0" hangingPunct="0">
              <a:lnSpc>
                <a:spcPct val="140000"/>
              </a:lnSpc>
              <a:buFont typeface="Wingdings" pitchFamily="2" charset="2"/>
              <a:buChar char="ü"/>
              <a:defRPr/>
            </a:pPr>
            <a:r>
              <a:rPr lang="en-GB" dirty="0">
                <a:solidFill>
                  <a:srgbClr val="333399"/>
                </a:solidFill>
                <a:latin typeface="+mn-lt"/>
                <a:cs typeface="+mn-cs"/>
              </a:rPr>
              <a:t>interaction of components within a phase</a:t>
            </a:r>
            <a:endParaRPr lang="en-GB" b="1" dirty="0">
              <a:solidFill>
                <a:srgbClr val="333399"/>
              </a:solidFill>
              <a:latin typeface="+mn-lt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8313" y="3249613"/>
            <a:ext cx="3044825" cy="900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dirty="0">
                <a:solidFill>
                  <a:srgbClr val="333399"/>
                </a:solidFill>
                <a:cs typeface="+mn-cs"/>
              </a:rPr>
              <a:t>Data available for pure substances and solutions</a:t>
            </a:r>
            <a:endParaRPr lang="en-US" dirty="0">
              <a:solidFill>
                <a:srgbClr val="333399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640388" y="6269038"/>
            <a:ext cx="2000250" cy="4619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de-DE" altLang="de-DE" sz="2400" b="1">
                <a:solidFill>
                  <a:srgbClr val="FF0000"/>
                </a:solidFill>
              </a:rPr>
              <a:t>New Dataset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8313" y="1052513"/>
            <a:ext cx="3044825" cy="1081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de-DE" b="1" dirty="0">
                <a:solidFill>
                  <a:srgbClr val="333399"/>
                </a:solidFill>
                <a:cs typeface="+mn-cs"/>
              </a:rPr>
              <a:t>Experimental Data</a:t>
            </a:r>
            <a:br>
              <a:rPr lang="de-DE" b="1" dirty="0">
                <a:solidFill>
                  <a:srgbClr val="333399"/>
                </a:solidFill>
                <a:cs typeface="+mn-cs"/>
              </a:rPr>
            </a:br>
            <a:r>
              <a:rPr lang="en-US" dirty="0">
                <a:solidFill>
                  <a:srgbClr val="333399"/>
                </a:solidFill>
                <a:cs typeface="+mn-cs"/>
              </a:rPr>
              <a:t>Analysis of phase diagrams and activities</a:t>
            </a:r>
          </a:p>
        </p:txBody>
      </p:sp>
      <p:sp>
        <p:nvSpPr>
          <p:cNvPr id="12294" name="AutoShape 9"/>
          <p:cNvSpPr>
            <a:spLocks noChangeArrowheads="1"/>
          </p:cNvSpPr>
          <p:nvPr/>
        </p:nvSpPr>
        <p:spPr bwMode="auto">
          <a:xfrm rot="5400000">
            <a:off x="6337300" y="4002088"/>
            <a:ext cx="503238" cy="233362"/>
          </a:xfrm>
          <a:prstGeom prst="rightArrow">
            <a:avLst>
              <a:gd name="adj1" fmla="val 28583"/>
              <a:gd name="adj2" fmla="val 43369"/>
            </a:avLst>
          </a:prstGeom>
          <a:solidFill>
            <a:srgbClr val="FFFF99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endParaRPr lang="de-DE" altLang="de-DE" sz="14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295" name="AutoShape 10"/>
          <p:cNvSpPr>
            <a:spLocks noChangeArrowheads="1"/>
          </p:cNvSpPr>
          <p:nvPr/>
        </p:nvSpPr>
        <p:spPr bwMode="auto">
          <a:xfrm rot="-1800000">
            <a:off x="3779838" y="3292475"/>
            <a:ext cx="465137" cy="252413"/>
          </a:xfrm>
          <a:prstGeom prst="rightArrow">
            <a:avLst>
              <a:gd name="adj1" fmla="val 28583"/>
              <a:gd name="adj2" fmla="val 43493"/>
            </a:avLst>
          </a:prstGeom>
          <a:solidFill>
            <a:srgbClr val="FFFF99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endParaRPr lang="de-DE" altLang="de-DE" sz="14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296" name="AutoShape 11"/>
          <p:cNvSpPr>
            <a:spLocks noChangeArrowheads="1"/>
          </p:cNvSpPr>
          <p:nvPr/>
        </p:nvSpPr>
        <p:spPr bwMode="auto">
          <a:xfrm rot="-9000000">
            <a:off x="3913188" y="4660900"/>
            <a:ext cx="465137" cy="252413"/>
          </a:xfrm>
          <a:prstGeom prst="rightArrow">
            <a:avLst>
              <a:gd name="adj1" fmla="val 28583"/>
              <a:gd name="adj2" fmla="val 43493"/>
            </a:avLst>
          </a:prstGeom>
          <a:solidFill>
            <a:srgbClr val="FFFF99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endParaRPr lang="de-DE" altLang="de-DE" sz="14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297" name="AutoShape 12"/>
          <p:cNvSpPr>
            <a:spLocks noChangeArrowheads="1"/>
          </p:cNvSpPr>
          <p:nvPr/>
        </p:nvSpPr>
        <p:spPr bwMode="auto">
          <a:xfrm rot="1800000">
            <a:off x="3779838" y="1655763"/>
            <a:ext cx="465137" cy="252412"/>
          </a:xfrm>
          <a:prstGeom prst="rightArrow">
            <a:avLst>
              <a:gd name="adj1" fmla="val 28583"/>
              <a:gd name="adj2" fmla="val 43493"/>
            </a:avLst>
          </a:prstGeom>
          <a:solidFill>
            <a:srgbClr val="FFFF99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endParaRPr lang="de-DE" altLang="de-DE" sz="14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298" name="Text Box 13"/>
          <p:cNvSpPr txBox="1">
            <a:spLocks noChangeArrowheads="1"/>
          </p:cNvSpPr>
          <p:nvPr/>
        </p:nvSpPr>
        <p:spPr bwMode="auto">
          <a:xfrm>
            <a:off x="7105650" y="3965575"/>
            <a:ext cx="1787525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defRPr/>
            </a:pPr>
            <a:r>
              <a:rPr lang="en-GB" altLang="de-DE" b="1" i="1" dirty="0" smtClean="0">
                <a:solidFill>
                  <a:srgbClr val="333399"/>
                </a:solidFill>
                <a:latin typeface="+mn-lt"/>
                <a:cs typeface="+mn-cs"/>
              </a:rPr>
              <a:t>optimisation</a:t>
            </a:r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6348413" y="908050"/>
            <a:ext cx="232727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</a:pPr>
            <a:r>
              <a:rPr lang="en-GB" altLang="de-DE" sz="1800" b="1" i="1">
                <a:solidFill>
                  <a:srgbClr val="333399"/>
                </a:solidFill>
                <a:latin typeface="Times New Roman" pitchFamily="18" charset="0"/>
              </a:rPr>
              <a:t>OptiSage in</a:t>
            </a:r>
            <a:r>
              <a:rPr lang="en-GB" altLang="de-DE" sz="1800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4737100" y="4421188"/>
            <a:ext cx="3703638" cy="1135062"/>
          </a:xfrm>
          <a:prstGeom prst="flowChartDecision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b="1" dirty="0">
                <a:solidFill>
                  <a:srgbClr val="333399"/>
                </a:solidFill>
                <a:cs typeface="+mn-cs"/>
              </a:rPr>
              <a:t>compared to </a:t>
            </a:r>
            <a:br>
              <a:rPr lang="en-GB" b="1" dirty="0">
                <a:solidFill>
                  <a:srgbClr val="333399"/>
                </a:solidFill>
                <a:cs typeface="+mn-cs"/>
              </a:rPr>
            </a:br>
            <a:r>
              <a:rPr lang="en-GB" b="1" dirty="0">
                <a:solidFill>
                  <a:srgbClr val="333399"/>
                </a:solidFill>
                <a:cs typeface="+mn-cs"/>
              </a:rPr>
              <a:t>experimental data</a:t>
            </a:r>
            <a:r>
              <a:rPr lang="en-GB" b="1" dirty="0">
                <a:solidFill>
                  <a:srgbClr val="333399"/>
                </a:solidFill>
                <a:latin typeface="Times New Roman" pitchFamily="18" charset="0"/>
                <a:cs typeface="+mn-cs"/>
              </a:rPr>
              <a:t>  </a:t>
            </a:r>
            <a:endParaRPr lang="en-GB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>
            <a:off x="7086600" y="5657850"/>
            <a:ext cx="1589088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defRPr/>
            </a:pPr>
            <a:r>
              <a:rPr lang="en-GB" altLang="de-DE" b="1" i="1" dirty="0" smtClean="0">
                <a:solidFill>
                  <a:srgbClr val="FF3300"/>
                </a:solidFill>
                <a:latin typeface="+mn-lt"/>
                <a:cs typeface="+mn-cs"/>
              </a:rPr>
              <a:t>agreement</a:t>
            </a:r>
          </a:p>
        </p:txBody>
      </p:sp>
      <p:sp>
        <p:nvSpPr>
          <p:cNvPr id="12302" name="AutoShape 17"/>
          <p:cNvSpPr>
            <a:spLocks noChangeArrowheads="1"/>
          </p:cNvSpPr>
          <p:nvPr/>
        </p:nvSpPr>
        <p:spPr bwMode="auto">
          <a:xfrm rot="5400000">
            <a:off x="6337300" y="5726113"/>
            <a:ext cx="503238" cy="233362"/>
          </a:xfrm>
          <a:prstGeom prst="rightArrow">
            <a:avLst>
              <a:gd name="adj1" fmla="val 28583"/>
              <a:gd name="adj2" fmla="val 43369"/>
            </a:avLst>
          </a:prstGeom>
          <a:solidFill>
            <a:srgbClr val="FFFF99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endParaRPr lang="de-DE" altLang="de-DE" sz="14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303" name="Text Box 18"/>
          <p:cNvSpPr txBox="1">
            <a:spLocks noChangeArrowheads="1"/>
          </p:cNvSpPr>
          <p:nvPr/>
        </p:nvSpPr>
        <p:spPr bwMode="auto">
          <a:xfrm rot="1800000">
            <a:off x="3632200" y="4219575"/>
            <a:ext cx="1477963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</a:pPr>
            <a:r>
              <a:rPr lang="en-GB" altLang="de-DE" sz="1800" b="1" i="1">
                <a:solidFill>
                  <a:srgbClr val="000000"/>
                </a:solidFill>
                <a:latin typeface="Times New Roman" pitchFamily="18" charset="0"/>
              </a:rPr>
              <a:t>disagreement</a:t>
            </a:r>
          </a:p>
        </p:txBody>
      </p:sp>
      <p:pic>
        <p:nvPicPr>
          <p:cNvPr id="12304" name="Picture 20" descr="FS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925513"/>
            <a:ext cx="9858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68313" y="2327275"/>
            <a:ext cx="3044825" cy="741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dirty="0">
                <a:solidFill>
                  <a:srgbClr val="333399"/>
                </a:solidFill>
                <a:cs typeface="+mn-cs"/>
              </a:rPr>
              <a:t>Choice of model for solid and liquid solutions</a:t>
            </a:r>
            <a:endParaRPr lang="en-US" dirty="0">
              <a:solidFill>
                <a:srgbClr val="333399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306" name="AutoShape 22"/>
          <p:cNvSpPr>
            <a:spLocks noChangeArrowheads="1"/>
          </p:cNvSpPr>
          <p:nvPr/>
        </p:nvSpPr>
        <p:spPr bwMode="auto">
          <a:xfrm>
            <a:off x="3779838" y="2573338"/>
            <a:ext cx="465137" cy="252412"/>
          </a:xfrm>
          <a:prstGeom prst="rightArrow">
            <a:avLst>
              <a:gd name="adj1" fmla="val 28583"/>
              <a:gd name="adj2" fmla="val 43493"/>
            </a:avLst>
          </a:prstGeom>
          <a:solidFill>
            <a:srgbClr val="FFFF99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endParaRPr lang="de-DE" altLang="de-DE" sz="14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307" name="AutoShape 43"/>
          <p:cNvSpPr>
            <a:spLocks noChangeArrowheads="1"/>
          </p:cNvSpPr>
          <p:nvPr/>
        </p:nvSpPr>
        <p:spPr bwMode="auto">
          <a:xfrm rot="-9000000">
            <a:off x="4648200" y="4294188"/>
            <a:ext cx="503238" cy="252412"/>
          </a:xfrm>
          <a:prstGeom prst="rightArrow">
            <a:avLst>
              <a:gd name="adj1" fmla="val 28583"/>
              <a:gd name="adj2" fmla="val 43437"/>
            </a:avLst>
          </a:prstGeom>
          <a:solidFill>
            <a:srgbClr val="FFFF99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endParaRPr lang="de-DE" altLang="de-DE" sz="1800">
              <a:solidFill>
                <a:srgbClr val="000000"/>
              </a:solidFill>
            </a:endParaRPr>
          </a:p>
        </p:txBody>
      </p:sp>
      <p:sp>
        <p:nvSpPr>
          <p:cNvPr id="12308" name="Titel 2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r>
              <a:rPr lang="en-GB" altLang="de-DE" dirty="0" smtClean="0">
                <a:cs typeface="Arial" pitchFamily="34" charset="0"/>
              </a:rPr>
              <a:t>Optimisation</a:t>
            </a:r>
            <a:br>
              <a:rPr lang="en-GB" altLang="de-DE" dirty="0" smtClean="0">
                <a:cs typeface="Arial" pitchFamily="34" charset="0"/>
              </a:rPr>
            </a:br>
            <a:endParaRPr lang="de-DE" altLang="de-DE" dirty="0" smtClean="0"/>
          </a:p>
        </p:txBody>
      </p:sp>
      <p:sp>
        <p:nvSpPr>
          <p:cNvPr id="12309" name="Text Box 19"/>
          <p:cNvSpPr txBox="1">
            <a:spLocks noChangeArrowheads="1"/>
          </p:cNvSpPr>
          <p:nvPr/>
        </p:nvSpPr>
        <p:spPr bwMode="auto">
          <a:xfrm>
            <a:off x="490538" y="5180013"/>
            <a:ext cx="4006850" cy="1323975"/>
          </a:xfrm>
          <a:prstGeom prst="rect">
            <a:avLst/>
          </a:prstGeom>
          <a:solidFill>
            <a:schemeClr val="bg1"/>
          </a:solidFill>
          <a:ln w="1905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GB" altLang="de-DE" sz="1600" b="1">
                <a:solidFill>
                  <a:srgbClr val="333399"/>
                </a:solidFill>
              </a:rPr>
              <a:t>Re-assessment:</a:t>
            </a:r>
          </a:p>
          <a:p>
            <a:pPr algn="just">
              <a:spcBef>
                <a:spcPct val="0"/>
              </a:spcBef>
              <a:buClrTx/>
            </a:pPr>
            <a:r>
              <a:rPr lang="de-DE" altLang="de-DE" sz="1600">
                <a:solidFill>
                  <a:srgbClr val="333399"/>
                </a:solidFill>
              </a:rPr>
              <a:t>Gibbs Energy values of pure components from the FACT database needed to be replaced by values from the SGTE Pure Substance Database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486650" cy="1143000"/>
          </a:xfrm>
        </p:spPr>
        <p:txBody>
          <a:bodyPr/>
          <a:lstStyle/>
          <a:p>
            <a:r>
              <a:rPr lang="de-DE" altLang="de-DE" smtClean="0"/>
              <a:t>Models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719138" y="908050"/>
            <a:ext cx="8029575" cy="3744913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solidFill>
                  <a:srgbClr val="005B82"/>
                </a:solidFill>
              </a:rPr>
              <a:t>Solids: stoichiometric compounds</a:t>
            </a:r>
          </a:p>
          <a:p>
            <a:pPr>
              <a:defRPr/>
            </a:pPr>
            <a:endParaRPr lang="de-DE" sz="2000" b="1" dirty="0">
              <a:solidFill>
                <a:srgbClr val="005B82"/>
              </a:solidFill>
            </a:endParaRPr>
          </a:p>
          <a:p>
            <a:pPr>
              <a:defRPr/>
            </a:pPr>
            <a:endParaRPr lang="de-DE" sz="2000" b="1" dirty="0" smtClean="0">
              <a:solidFill>
                <a:srgbClr val="005B82"/>
              </a:solidFill>
            </a:endParaRPr>
          </a:p>
          <a:p>
            <a:pPr>
              <a:defRPr/>
            </a:pPr>
            <a:endParaRPr lang="en-US" sz="2000" b="1" dirty="0" smtClean="0">
              <a:solidFill>
                <a:srgbClr val="005B82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5B82"/>
                </a:solidFill>
              </a:rPr>
              <a:t>Solid solutions: </a:t>
            </a:r>
            <a:r>
              <a:rPr lang="en-US" sz="2000" b="1" dirty="0" err="1" smtClean="0">
                <a:solidFill>
                  <a:srgbClr val="005B82"/>
                </a:solidFill>
              </a:rPr>
              <a:t>sublattice</a:t>
            </a:r>
            <a:r>
              <a:rPr lang="en-US" sz="2000" b="1" dirty="0" smtClean="0">
                <a:solidFill>
                  <a:srgbClr val="005B82"/>
                </a:solidFill>
              </a:rPr>
              <a:t> approach</a:t>
            </a:r>
          </a:p>
          <a:p>
            <a:pPr>
              <a:defRPr/>
            </a:pPr>
            <a:endParaRPr lang="de-DE" sz="2000" b="1" dirty="0" smtClean="0">
              <a:solidFill>
                <a:srgbClr val="005B82"/>
              </a:solidFill>
            </a:endParaRPr>
          </a:p>
          <a:p>
            <a:pPr>
              <a:defRPr/>
            </a:pPr>
            <a:endParaRPr lang="de-DE" sz="2000" b="1" dirty="0">
              <a:solidFill>
                <a:srgbClr val="005B82"/>
              </a:solidFill>
            </a:endParaRPr>
          </a:p>
          <a:p>
            <a:pPr>
              <a:defRPr/>
            </a:pPr>
            <a:endParaRPr lang="de-DE" sz="2000" b="1" dirty="0" smtClean="0">
              <a:solidFill>
                <a:srgbClr val="005B82"/>
              </a:solidFill>
            </a:endParaRPr>
          </a:p>
          <a:p>
            <a:pPr>
              <a:defRPr/>
            </a:pPr>
            <a:endParaRPr lang="en-US" sz="2000" b="1" dirty="0" smtClean="0">
              <a:solidFill>
                <a:srgbClr val="005B82"/>
              </a:solidFill>
            </a:endParaRPr>
          </a:p>
          <a:p>
            <a:pPr marL="982663" indent="-982663">
              <a:defRPr/>
            </a:pPr>
            <a:r>
              <a:rPr lang="en-US" sz="2000" b="1" dirty="0" smtClean="0">
                <a:solidFill>
                  <a:srgbClr val="005B82"/>
                </a:solidFill>
              </a:rPr>
              <a:t>Liquid:	non-ideal associate solution using Redlich-</a:t>
            </a:r>
            <a:r>
              <a:rPr lang="en-US" sz="2000" b="1" dirty="0" err="1" smtClean="0">
                <a:solidFill>
                  <a:srgbClr val="005B82"/>
                </a:solidFill>
              </a:rPr>
              <a:t>Kister</a:t>
            </a:r>
            <a:r>
              <a:rPr lang="en-US" sz="2000" b="1" dirty="0" smtClean="0">
                <a:solidFill>
                  <a:srgbClr val="005B82"/>
                </a:solidFill>
              </a:rPr>
              <a:t>-</a:t>
            </a:r>
            <a:r>
              <a:rPr lang="en-US" sz="2000" b="1" dirty="0" err="1" smtClean="0">
                <a:solidFill>
                  <a:srgbClr val="005B82"/>
                </a:solidFill>
              </a:rPr>
              <a:t>Muggianu</a:t>
            </a:r>
            <a:r>
              <a:rPr lang="en-US" sz="2000" b="1" dirty="0">
                <a:solidFill>
                  <a:srgbClr val="005B82"/>
                </a:solidFill>
              </a:rPr>
              <a:t> </a:t>
            </a:r>
            <a:r>
              <a:rPr lang="en-US" sz="2000" b="1" dirty="0" smtClean="0">
                <a:solidFill>
                  <a:srgbClr val="005B82"/>
                </a:solidFill>
              </a:rPr>
              <a:t>polynomial</a:t>
            </a:r>
          </a:p>
          <a:p>
            <a:pPr marL="0" indent="0">
              <a:defRPr/>
            </a:pPr>
            <a:r>
              <a:rPr lang="en-GB" altLang="de-DE" sz="1800" dirty="0" smtClean="0"/>
              <a:t>Deviation of ideal behaviour is described by formation of complex components (associates). Associates are not necessarily real ionic or molecular species.</a:t>
            </a:r>
          </a:p>
          <a:p>
            <a:pPr marL="982663" indent="-982663">
              <a:defRPr/>
            </a:pPr>
            <a:endParaRPr lang="en-US" sz="2000" b="1" dirty="0" smtClean="0">
              <a:solidFill>
                <a:srgbClr val="005B82"/>
              </a:solidFill>
            </a:endParaRPr>
          </a:p>
          <a:p>
            <a:pPr>
              <a:defRPr/>
            </a:pPr>
            <a:endParaRPr lang="de-DE" sz="2000" b="1" dirty="0" smtClean="0">
              <a:solidFill>
                <a:srgbClr val="005B82"/>
              </a:solidFill>
            </a:endParaRPr>
          </a:p>
          <a:p>
            <a:pPr>
              <a:defRPr/>
            </a:pPr>
            <a:endParaRPr lang="de-DE" sz="2000" b="1" dirty="0">
              <a:solidFill>
                <a:srgbClr val="005B82"/>
              </a:solidFill>
            </a:endParaRPr>
          </a:p>
        </p:txBody>
      </p:sp>
      <p:sp>
        <p:nvSpPr>
          <p:cNvPr id="13316" name="Rechteck 30"/>
          <p:cNvSpPr>
            <a:spLocks noChangeArrowheads="1"/>
          </p:cNvSpPr>
          <p:nvPr/>
        </p:nvSpPr>
        <p:spPr bwMode="auto">
          <a:xfrm>
            <a:off x="611188" y="1349375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2400">
                <a:solidFill>
                  <a:srgbClr val="000000"/>
                </a:solidFill>
              </a:rPr>
              <a:t>G° = A + B*T + C T*ln(T) + D*T</a:t>
            </a:r>
            <a:r>
              <a:rPr lang="de-DE" altLang="de-DE" sz="2400" baseline="30000">
                <a:solidFill>
                  <a:srgbClr val="000000"/>
                </a:solidFill>
              </a:rPr>
              <a:t>2</a:t>
            </a:r>
            <a:r>
              <a:rPr lang="de-DE" altLang="de-DE" sz="2400">
                <a:solidFill>
                  <a:srgbClr val="000000"/>
                </a:solidFill>
              </a:rPr>
              <a:t> + E*T</a:t>
            </a:r>
            <a:r>
              <a:rPr lang="de-DE" altLang="de-DE" sz="2400" baseline="30000">
                <a:solidFill>
                  <a:srgbClr val="000000"/>
                </a:solidFill>
              </a:rPr>
              <a:t>3</a:t>
            </a:r>
            <a:r>
              <a:rPr lang="de-DE" altLang="de-DE" sz="2400">
                <a:solidFill>
                  <a:srgbClr val="000000"/>
                </a:solidFill>
              </a:rPr>
              <a:t> + F/T</a:t>
            </a:r>
          </a:p>
        </p:txBody>
      </p:sp>
      <p:graphicFrame>
        <p:nvGraphicFramePr>
          <p:cNvPr id="13317" name="Objekt 29"/>
          <p:cNvGraphicFramePr>
            <a:graphicFrameLocks noChangeAspect="1"/>
          </p:cNvGraphicFramePr>
          <p:nvPr/>
        </p:nvGraphicFramePr>
        <p:xfrm>
          <a:off x="684213" y="2781300"/>
          <a:ext cx="84169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Equation" r:id="rId3" imgW="5003800" imgH="520700" progId="Equation.DSMT4">
                  <p:embed/>
                </p:oleObj>
              </mc:Choice>
              <mc:Fallback>
                <p:oleObj name="Equation" r:id="rId3" imgW="5003800" imgH="520700" progId="Equation.DSMT4">
                  <p:embed/>
                  <p:pic>
                    <p:nvPicPr>
                      <p:cNvPr id="0" name="Objek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781300"/>
                        <a:ext cx="841692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8"/>
          <p:cNvGraphicFramePr>
            <a:graphicFrameLocks noChangeAspect="1"/>
          </p:cNvGraphicFramePr>
          <p:nvPr/>
        </p:nvGraphicFramePr>
        <p:xfrm>
          <a:off x="684213" y="5661025"/>
          <a:ext cx="792003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Equation" r:id="rId5" imgW="3733800" imgH="406400" progId="Equation.DSMT4">
                  <p:embed/>
                </p:oleObj>
              </mc:Choice>
              <mc:Fallback>
                <p:oleObj name="Equation" r:id="rId5" imgW="3733800" imgH="406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661025"/>
                        <a:ext cx="7920037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lipse 1"/>
          <p:cNvSpPr/>
          <p:nvPr/>
        </p:nvSpPr>
        <p:spPr>
          <a:xfrm>
            <a:off x="1403648" y="4005064"/>
            <a:ext cx="3960440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3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r>
              <a:rPr lang="en-GB" altLang="de-DE" smtClean="0"/>
              <a:t>Highlights from Thermodynamic Database </a:t>
            </a:r>
            <a:r>
              <a:rPr lang="en-GB" altLang="de-DE" sz="2400" smtClean="0"/>
              <a:t>(before final optimisation)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411797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60688"/>
            <a:ext cx="4557713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00213"/>
            <a:ext cx="51212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3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r>
              <a:rPr lang="en-GB" altLang="de-DE" dirty="0" smtClean="0"/>
              <a:t>Highlights from Thermodynamic Database</a:t>
            </a:r>
            <a:r>
              <a:rPr lang="en-GB" altLang="de-DE" sz="2400" dirty="0" smtClean="0"/>
              <a:t/>
            </a:r>
            <a:br>
              <a:rPr lang="en-GB" altLang="de-DE" sz="2400" dirty="0" smtClean="0"/>
            </a:br>
            <a:endParaRPr lang="en-GB" altLang="de-DE" sz="2400" dirty="0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5566" b="4414"/>
          <a:stretch>
            <a:fillRect/>
          </a:stretch>
        </p:blipFill>
        <p:spPr bwMode="auto">
          <a:xfrm>
            <a:off x="250825" y="1412776"/>
            <a:ext cx="4456113" cy="35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5273" r="6883" b="4710"/>
          <a:stretch>
            <a:fillRect/>
          </a:stretch>
        </p:blipFill>
        <p:spPr bwMode="auto">
          <a:xfrm>
            <a:off x="4716463" y="3068960"/>
            <a:ext cx="428307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228184" y="2904456"/>
            <a:ext cx="15456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5B82"/>
                </a:solidFill>
              </a:rPr>
              <a:t>SiO</a:t>
            </a:r>
            <a:r>
              <a:rPr lang="de-DE" sz="1600" b="1" baseline="-25000" dirty="0" smtClean="0">
                <a:solidFill>
                  <a:srgbClr val="005B82"/>
                </a:solidFill>
              </a:rPr>
              <a:t>2</a:t>
            </a:r>
            <a:r>
              <a:rPr lang="de-DE" sz="1600" b="1" dirty="0" smtClean="0">
                <a:solidFill>
                  <a:srgbClr val="005B82"/>
                </a:solidFill>
              </a:rPr>
              <a:t> – NaAlO</a:t>
            </a:r>
            <a:r>
              <a:rPr lang="de-DE" sz="1600" b="1" baseline="-25000" dirty="0" smtClean="0">
                <a:solidFill>
                  <a:srgbClr val="005B82"/>
                </a:solidFill>
              </a:rPr>
              <a:t>2</a:t>
            </a:r>
            <a:endParaRPr lang="de-DE" sz="1600" b="1" dirty="0">
              <a:solidFill>
                <a:srgbClr val="005B8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/>
          <p:cNvGrpSpPr>
            <a:grpSpLocks/>
          </p:cNvGrpSpPr>
          <p:nvPr/>
        </p:nvGrpSpPr>
        <p:grpSpPr bwMode="auto">
          <a:xfrm>
            <a:off x="381000" y="3429000"/>
            <a:ext cx="5867400" cy="790575"/>
            <a:chOff x="304800" y="3116657"/>
            <a:chExt cx="5867400" cy="789943"/>
          </a:xfrm>
        </p:grpSpPr>
        <p:grpSp>
          <p:nvGrpSpPr>
            <p:cNvPr id="21543" name="Group 126"/>
            <p:cNvGrpSpPr>
              <a:grpSpLocks/>
            </p:cNvGrpSpPr>
            <p:nvPr/>
          </p:nvGrpSpPr>
          <p:grpSpPr bwMode="auto">
            <a:xfrm>
              <a:off x="304800" y="3116657"/>
              <a:ext cx="2080799" cy="769442"/>
              <a:chOff x="467544" y="1489066"/>
              <a:chExt cx="2080799" cy="769442"/>
            </a:xfrm>
          </p:grpSpPr>
          <p:grpSp>
            <p:nvGrpSpPr>
              <p:cNvPr id="21552" name="Group 135"/>
              <p:cNvGrpSpPr>
                <a:grpSpLocks/>
              </p:cNvGrpSpPr>
              <p:nvPr/>
            </p:nvGrpSpPr>
            <p:grpSpPr bwMode="auto">
              <a:xfrm>
                <a:off x="467544" y="1489066"/>
                <a:ext cx="2080799" cy="769442"/>
                <a:chOff x="2200" y="1495707"/>
                <a:chExt cx="2681462" cy="1072584"/>
              </a:xfrm>
            </p:grpSpPr>
            <p:sp>
              <p:nvSpPr>
                <p:cNvPr id="138" name="Chevron 137"/>
                <p:cNvSpPr/>
                <p:nvPr/>
              </p:nvSpPr>
              <p:spPr>
                <a:xfrm>
                  <a:off x="2200" y="1495707"/>
                  <a:ext cx="2681996" cy="1072417"/>
                </a:xfrm>
                <a:prstGeom prst="chevron">
                  <a:avLst/>
                </a:prstGeom>
                <a:solidFill>
                  <a:schemeClr val="accent3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39" name="Chevron 4"/>
                <p:cNvSpPr/>
                <p:nvPr/>
              </p:nvSpPr>
              <p:spPr>
                <a:xfrm>
                  <a:off x="538190" y="1495707"/>
                  <a:ext cx="1610016" cy="107241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80023" tIns="60008" rIns="60008" bIns="60008" spcCol="1270" anchor="ctr"/>
                <a:lstStyle/>
                <a:p>
                  <a:pPr algn="ctr" defTabSz="20002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4500"/>
                </a:p>
              </p:txBody>
            </p:sp>
          </p:grpSp>
          <p:sp>
            <p:nvSpPr>
              <p:cNvPr id="21553" name="Rectangle 136"/>
              <p:cNvSpPr>
                <a:spLocks noChangeArrowheads="1"/>
              </p:cNvSpPr>
              <p:nvPr/>
            </p:nvSpPr>
            <p:spPr bwMode="auto">
              <a:xfrm>
                <a:off x="971600" y="1489066"/>
                <a:ext cx="1063112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Comp.</a:t>
                </a:r>
                <a:endParaRPr lang="en-US" altLang="zh-CN" b="1">
                  <a:ea typeface="SimSun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zh-CN" b="1">
                    <a:ea typeface="SimSun" pitchFamily="2" charset="-122"/>
                  </a:rPr>
                  <a:t>Temp.</a:t>
                </a:r>
                <a:endParaRPr lang="en-US" altLang="de-DE" b="1"/>
              </a:p>
            </p:txBody>
          </p:sp>
        </p:grpSp>
        <p:grpSp>
          <p:nvGrpSpPr>
            <p:cNvPr id="21544" name="Group 127"/>
            <p:cNvGrpSpPr>
              <a:grpSpLocks/>
            </p:cNvGrpSpPr>
            <p:nvPr/>
          </p:nvGrpSpPr>
          <p:grpSpPr bwMode="auto">
            <a:xfrm>
              <a:off x="2209800" y="3120466"/>
              <a:ext cx="2080799" cy="786134"/>
              <a:chOff x="2491200" y="1490333"/>
              <a:chExt cx="2080799" cy="786134"/>
            </a:xfrm>
          </p:grpSpPr>
          <p:grpSp>
            <p:nvGrpSpPr>
              <p:cNvPr id="21548" name="Group 131"/>
              <p:cNvGrpSpPr>
                <a:grpSpLocks/>
              </p:cNvGrpSpPr>
              <p:nvPr/>
            </p:nvGrpSpPr>
            <p:grpSpPr bwMode="auto">
              <a:xfrm>
                <a:off x="2491200" y="1490333"/>
                <a:ext cx="2080799" cy="769442"/>
                <a:chOff x="2200" y="1495707"/>
                <a:chExt cx="2681462" cy="1072584"/>
              </a:xfrm>
            </p:grpSpPr>
            <p:sp>
              <p:nvSpPr>
                <p:cNvPr id="134" name="Chevron 133"/>
                <p:cNvSpPr/>
                <p:nvPr/>
              </p:nvSpPr>
              <p:spPr>
                <a:xfrm>
                  <a:off x="2200" y="1494820"/>
                  <a:ext cx="2681996" cy="1072417"/>
                </a:xfrm>
                <a:prstGeom prst="chevron">
                  <a:avLst/>
                </a:prstGeom>
                <a:solidFill>
                  <a:schemeClr val="accent3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35" name="Chevron 4"/>
                <p:cNvSpPr/>
                <p:nvPr/>
              </p:nvSpPr>
              <p:spPr>
                <a:xfrm>
                  <a:off x="538190" y="1494820"/>
                  <a:ext cx="1610016" cy="107241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80023" tIns="60008" rIns="60008" bIns="60008" spcCol="1270" anchor="ctr"/>
                <a:lstStyle/>
                <a:p>
                  <a:pPr algn="ctr" defTabSz="20002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4500"/>
                </a:p>
              </p:txBody>
            </p:sp>
          </p:grpSp>
          <p:sp>
            <p:nvSpPr>
              <p:cNvPr id="21549" name="Rectangle 132"/>
              <p:cNvSpPr>
                <a:spLocks noChangeArrowheads="1"/>
              </p:cNvSpPr>
              <p:nvPr/>
            </p:nvSpPr>
            <p:spPr bwMode="auto">
              <a:xfrm>
                <a:off x="2907359" y="1507026"/>
                <a:ext cx="151996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Associate</a:t>
                </a:r>
              </a:p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species</a:t>
                </a:r>
              </a:p>
            </p:txBody>
          </p:sp>
        </p:grpSp>
        <p:grpSp>
          <p:nvGrpSpPr>
            <p:cNvPr id="21545" name="Group 128"/>
            <p:cNvGrpSpPr>
              <a:grpSpLocks/>
            </p:cNvGrpSpPr>
            <p:nvPr/>
          </p:nvGrpSpPr>
          <p:grpSpPr bwMode="auto">
            <a:xfrm>
              <a:off x="4091405" y="3117926"/>
              <a:ext cx="2080795" cy="769442"/>
              <a:chOff x="4524993" y="1490333"/>
              <a:chExt cx="2080795" cy="769442"/>
            </a:xfrm>
          </p:grpSpPr>
          <p:sp>
            <p:nvSpPr>
              <p:cNvPr id="130" name="Chevron 129"/>
              <p:cNvSpPr/>
              <p:nvPr/>
            </p:nvSpPr>
            <p:spPr>
              <a:xfrm>
                <a:off x="4524576" y="1490651"/>
                <a:ext cx="2081212" cy="769321"/>
              </a:xfrm>
              <a:prstGeom prst="chevron">
                <a:avLst/>
              </a:prstGeom>
              <a:solidFill>
                <a:schemeClr val="accent3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547" name="Rectangle 130"/>
              <p:cNvSpPr>
                <a:spLocks noChangeArrowheads="1"/>
              </p:cNvSpPr>
              <p:nvPr/>
            </p:nvSpPr>
            <p:spPr bwMode="auto">
              <a:xfrm>
                <a:off x="4941152" y="1658342"/>
                <a:ext cx="142032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Viscosity</a:t>
                </a:r>
              </a:p>
            </p:txBody>
          </p:sp>
        </p:grpSp>
      </p:grpSp>
      <p:grpSp>
        <p:nvGrpSpPr>
          <p:cNvPr id="21507" name="Group 140"/>
          <p:cNvGrpSpPr>
            <a:grpSpLocks/>
          </p:cNvGrpSpPr>
          <p:nvPr/>
        </p:nvGrpSpPr>
        <p:grpSpPr bwMode="auto">
          <a:xfrm>
            <a:off x="288925" y="1592263"/>
            <a:ext cx="2081213" cy="768350"/>
            <a:chOff x="467544" y="1489066"/>
            <a:chExt cx="2080799" cy="769442"/>
          </a:xfrm>
        </p:grpSpPr>
        <p:grpSp>
          <p:nvGrpSpPr>
            <p:cNvPr id="21539" name="Group 144"/>
            <p:cNvGrpSpPr>
              <a:grpSpLocks/>
            </p:cNvGrpSpPr>
            <p:nvPr/>
          </p:nvGrpSpPr>
          <p:grpSpPr bwMode="auto">
            <a:xfrm>
              <a:off x="467544" y="1489066"/>
              <a:ext cx="2080799" cy="769442"/>
              <a:chOff x="2200" y="1495707"/>
              <a:chExt cx="2681462" cy="1072584"/>
            </a:xfrm>
          </p:grpSpPr>
          <p:sp>
            <p:nvSpPr>
              <p:cNvPr id="147" name="Chevron 146"/>
              <p:cNvSpPr/>
              <p:nvPr/>
            </p:nvSpPr>
            <p:spPr>
              <a:xfrm>
                <a:off x="2200" y="1495707"/>
                <a:ext cx="2681462" cy="1072584"/>
              </a:xfrm>
              <a:prstGeom prst="chevron">
                <a:avLst/>
              </a:prstGeom>
              <a:solidFill>
                <a:schemeClr val="accent3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8" name="Chevron 4"/>
              <p:cNvSpPr/>
              <p:nvPr/>
            </p:nvSpPr>
            <p:spPr>
              <a:xfrm>
                <a:off x="538083" y="1495707"/>
                <a:ext cx="1609696" cy="10725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80023" tIns="60008" rIns="60008" bIns="60008" spcCol="1270" anchor="ctr"/>
              <a:lstStyle/>
              <a:p>
                <a:pPr algn="ctr" defTabSz="2000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4500"/>
              </a:p>
            </p:txBody>
          </p:sp>
        </p:grpSp>
        <p:sp>
          <p:nvSpPr>
            <p:cNvPr id="21540" name="Rectangle 145"/>
            <p:cNvSpPr>
              <a:spLocks noChangeArrowheads="1"/>
            </p:cNvSpPr>
            <p:nvPr/>
          </p:nvSpPr>
          <p:spPr bwMode="auto">
            <a:xfrm>
              <a:off x="971600" y="1489066"/>
              <a:ext cx="10631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 b="1"/>
                <a:t>Comp.</a:t>
              </a:r>
              <a:endParaRPr lang="en-US" altLang="zh-CN" b="1">
                <a:ea typeface="SimSun" pitchFamily="2" charset="-122"/>
              </a:endParaRP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b="1">
                  <a:ea typeface="SimSun" pitchFamily="2" charset="-122"/>
                </a:rPr>
                <a:t>Temp.</a:t>
              </a:r>
              <a:endParaRPr lang="en-US" altLang="de-DE" b="1"/>
            </a:p>
          </p:txBody>
        </p:sp>
      </p:grpSp>
      <p:grpSp>
        <p:nvGrpSpPr>
          <p:cNvPr id="21508" name="Group 141"/>
          <p:cNvGrpSpPr>
            <a:grpSpLocks/>
          </p:cNvGrpSpPr>
          <p:nvPr/>
        </p:nvGrpSpPr>
        <p:grpSpPr bwMode="auto">
          <a:xfrm>
            <a:off x="2209800" y="1600200"/>
            <a:ext cx="2081213" cy="769938"/>
            <a:chOff x="2437894" y="1075511"/>
            <a:chExt cx="2080799" cy="769442"/>
          </a:xfrm>
        </p:grpSpPr>
        <p:sp>
          <p:nvSpPr>
            <p:cNvPr id="143" name="Chevron 142"/>
            <p:cNvSpPr/>
            <p:nvPr/>
          </p:nvSpPr>
          <p:spPr>
            <a:xfrm>
              <a:off x="2437894" y="1075511"/>
              <a:ext cx="2080799" cy="769442"/>
            </a:xfrm>
            <a:prstGeom prst="chevron">
              <a:avLst/>
            </a:prstGeom>
            <a:solidFill>
              <a:schemeClr val="accent3"/>
            </a:solidFill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38" name="Rectangle 143"/>
            <p:cNvSpPr>
              <a:spLocks noChangeArrowheads="1"/>
            </p:cNvSpPr>
            <p:nvPr/>
          </p:nvSpPr>
          <p:spPr bwMode="auto">
            <a:xfrm>
              <a:off x="2818894" y="1239886"/>
              <a:ext cx="14203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</a:pPr>
              <a:r>
                <a:rPr lang="en-US" altLang="de-DE" b="1"/>
                <a:t>Viscosity</a:t>
              </a:r>
            </a:p>
          </p:txBody>
        </p:sp>
      </p:grpSp>
      <p:sp>
        <p:nvSpPr>
          <p:cNvPr id="21509" name="TextBox 148"/>
          <p:cNvSpPr txBox="1">
            <a:spLocks noChangeArrowheads="1"/>
          </p:cNvSpPr>
          <p:nvPr/>
        </p:nvSpPr>
        <p:spPr bwMode="auto">
          <a:xfrm>
            <a:off x="288925" y="1028700"/>
            <a:ext cx="2614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de-DE" sz="2400" b="1">
                <a:solidFill>
                  <a:srgbClr val="005B82"/>
                </a:solidFill>
              </a:rPr>
              <a:t>Classical model:</a:t>
            </a:r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288925" y="2738438"/>
            <a:ext cx="4270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de-DE" sz="2400" b="1">
                <a:solidFill>
                  <a:srgbClr val="005B82"/>
                </a:solidFill>
              </a:rPr>
              <a:t>The story of current model:</a:t>
            </a:r>
          </a:p>
        </p:txBody>
      </p:sp>
      <p:sp>
        <p:nvSpPr>
          <p:cNvPr id="151" name="Smiley Face 150"/>
          <p:cNvSpPr/>
          <p:nvPr/>
        </p:nvSpPr>
        <p:spPr>
          <a:xfrm>
            <a:off x="4419600" y="1685925"/>
            <a:ext cx="593725" cy="534988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2" name="Smiley Face 151"/>
          <p:cNvSpPr/>
          <p:nvPr/>
        </p:nvSpPr>
        <p:spPr>
          <a:xfrm>
            <a:off x="8321675" y="4799013"/>
            <a:ext cx="593725" cy="534987"/>
          </a:xfrm>
          <a:prstGeom prst="smileyFace">
            <a:avLst>
              <a:gd name="adj" fmla="val 46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392113" y="4695825"/>
            <a:ext cx="7796212" cy="790575"/>
            <a:chOff x="392113" y="4695825"/>
            <a:chExt cx="7796212" cy="790575"/>
          </a:xfrm>
        </p:grpSpPr>
        <p:grpSp>
          <p:nvGrpSpPr>
            <p:cNvPr id="21517" name="Group 154"/>
            <p:cNvGrpSpPr>
              <a:grpSpLocks/>
            </p:cNvGrpSpPr>
            <p:nvPr/>
          </p:nvGrpSpPr>
          <p:grpSpPr bwMode="auto">
            <a:xfrm>
              <a:off x="392113" y="4695825"/>
              <a:ext cx="2080909" cy="770058"/>
              <a:chOff x="467544" y="1489066"/>
              <a:chExt cx="2080799" cy="769442"/>
            </a:xfrm>
          </p:grpSpPr>
          <p:grpSp>
            <p:nvGrpSpPr>
              <p:cNvPr id="21533" name="Group 170"/>
              <p:cNvGrpSpPr>
                <a:grpSpLocks/>
              </p:cNvGrpSpPr>
              <p:nvPr/>
            </p:nvGrpSpPr>
            <p:grpSpPr bwMode="auto">
              <a:xfrm>
                <a:off x="467544" y="1489066"/>
                <a:ext cx="2080799" cy="769442"/>
                <a:chOff x="2200" y="1495707"/>
                <a:chExt cx="2681462" cy="1072584"/>
              </a:xfrm>
            </p:grpSpPr>
            <p:sp>
              <p:nvSpPr>
                <p:cNvPr id="173" name="Chevron 172"/>
                <p:cNvSpPr/>
                <p:nvPr/>
              </p:nvSpPr>
              <p:spPr>
                <a:xfrm>
                  <a:off x="2200" y="1495707"/>
                  <a:ext cx="2681852" cy="1072417"/>
                </a:xfrm>
                <a:prstGeom prst="chevron">
                  <a:avLst/>
                </a:prstGeom>
                <a:solidFill>
                  <a:schemeClr val="accent3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74" name="Chevron 4"/>
                <p:cNvSpPr/>
                <p:nvPr/>
              </p:nvSpPr>
              <p:spPr>
                <a:xfrm>
                  <a:off x="538161" y="1495707"/>
                  <a:ext cx="1609929" cy="107241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80023" tIns="60008" rIns="60008" bIns="60008" spcCol="1270" anchor="ctr"/>
                <a:lstStyle/>
                <a:p>
                  <a:pPr algn="ctr" defTabSz="20002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4500"/>
                </a:p>
              </p:txBody>
            </p:sp>
          </p:grpSp>
          <p:sp>
            <p:nvSpPr>
              <p:cNvPr id="21534" name="Rectangle 171"/>
              <p:cNvSpPr>
                <a:spLocks noChangeArrowheads="1"/>
              </p:cNvSpPr>
              <p:nvPr/>
            </p:nvSpPr>
            <p:spPr bwMode="auto">
              <a:xfrm>
                <a:off x="971600" y="1489066"/>
                <a:ext cx="1063112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Comp.</a:t>
                </a:r>
                <a:endParaRPr lang="en-US" altLang="zh-CN" b="1">
                  <a:ea typeface="SimSun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zh-CN" b="1">
                    <a:ea typeface="SimSun" pitchFamily="2" charset="-122"/>
                  </a:rPr>
                  <a:t>Temp.</a:t>
                </a:r>
                <a:endParaRPr lang="en-US" altLang="de-DE" b="1"/>
              </a:p>
            </p:txBody>
          </p:sp>
        </p:grpSp>
        <p:grpSp>
          <p:nvGrpSpPr>
            <p:cNvPr id="21518" name="Group 155"/>
            <p:cNvGrpSpPr>
              <a:grpSpLocks/>
            </p:cNvGrpSpPr>
            <p:nvPr/>
          </p:nvGrpSpPr>
          <p:grpSpPr bwMode="auto">
            <a:xfrm>
              <a:off x="2297214" y="4699637"/>
              <a:ext cx="2080909" cy="786763"/>
              <a:chOff x="2491200" y="1490333"/>
              <a:chExt cx="2080799" cy="786134"/>
            </a:xfrm>
          </p:grpSpPr>
          <p:grpSp>
            <p:nvGrpSpPr>
              <p:cNvPr id="21529" name="Group 166"/>
              <p:cNvGrpSpPr>
                <a:grpSpLocks/>
              </p:cNvGrpSpPr>
              <p:nvPr/>
            </p:nvGrpSpPr>
            <p:grpSpPr bwMode="auto">
              <a:xfrm>
                <a:off x="2491200" y="1490333"/>
                <a:ext cx="2080799" cy="769442"/>
                <a:chOff x="2200" y="1495707"/>
                <a:chExt cx="2681462" cy="1072584"/>
              </a:xfrm>
            </p:grpSpPr>
            <p:sp>
              <p:nvSpPr>
                <p:cNvPr id="169" name="Chevron 168"/>
                <p:cNvSpPr/>
                <p:nvPr/>
              </p:nvSpPr>
              <p:spPr>
                <a:xfrm>
                  <a:off x="2070" y="1494820"/>
                  <a:ext cx="2681852" cy="1072417"/>
                </a:xfrm>
                <a:prstGeom prst="chevron">
                  <a:avLst/>
                </a:prstGeom>
                <a:solidFill>
                  <a:schemeClr val="accent3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70" name="Chevron 4"/>
                <p:cNvSpPr/>
                <p:nvPr/>
              </p:nvSpPr>
              <p:spPr>
                <a:xfrm>
                  <a:off x="538031" y="1494820"/>
                  <a:ext cx="1609929" cy="107241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80023" tIns="60008" rIns="60008" bIns="60008" spcCol="1270" anchor="ctr"/>
                <a:lstStyle/>
                <a:p>
                  <a:pPr algn="ctr" defTabSz="20002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4500"/>
                </a:p>
              </p:txBody>
            </p:sp>
          </p:grpSp>
          <p:sp>
            <p:nvSpPr>
              <p:cNvPr id="21530" name="Rectangle 167"/>
              <p:cNvSpPr>
                <a:spLocks noChangeArrowheads="1"/>
              </p:cNvSpPr>
              <p:nvPr/>
            </p:nvSpPr>
            <p:spPr bwMode="auto">
              <a:xfrm>
                <a:off x="2907359" y="1507026"/>
                <a:ext cx="151996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Associate</a:t>
                </a:r>
              </a:p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species</a:t>
                </a:r>
              </a:p>
            </p:txBody>
          </p:sp>
        </p:grpSp>
        <p:grpSp>
          <p:nvGrpSpPr>
            <p:cNvPr id="21519" name="Group 156"/>
            <p:cNvGrpSpPr>
              <a:grpSpLocks/>
            </p:cNvGrpSpPr>
            <p:nvPr/>
          </p:nvGrpSpPr>
          <p:grpSpPr bwMode="auto">
            <a:xfrm>
              <a:off x="4202315" y="4698366"/>
              <a:ext cx="2080909" cy="770058"/>
              <a:chOff x="4546548" y="1490333"/>
              <a:chExt cx="2080799" cy="769442"/>
            </a:xfrm>
          </p:grpSpPr>
          <p:grpSp>
            <p:nvGrpSpPr>
              <p:cNvPr id="21525" name="Group 162"/>
              <p:cNvGrpSpPr>
                <a:grpSpLocks/>
              </p:cNvGrpSpPr>
              <p:nvPr/>
            </p:nvGrpSpPr>
            <p:grpSpPr bwMode="auto">
              <a:xfrm>
                <a:off x="4546548" y="1490333"/>
                <a:ext cx="2080799" cy="769442"/>
                <a:chOff x="2200" y="1495707"/>
                <a:chExt cx="2681462" cy="1072584"/>
              </a:xfrm>
            </p:grpSpPr>
            <p:sp>
              <p:nvSpPr>
                <p:cNvPr id="165" name="Chevron 164"/>
                <p:cNvSpPr/>
                <p:nvPr/>
              </p:nvSpPr>
              <p:spPr>
                <a:xfrm>
                  <a:off x="1940" y="1496590"/>
                  <a:ext cx="2681852" cy="1072417"/>
                </a:xfrm>
                <a:prstGeom prst="chevron">
                  <a:avLst/>
                </a:prstGeom>
                <a:solidFill>
                  <a:schemeClr val="accent3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66" name="Chevron 4"/>
                <p:cNvSpPr/>
                <p:nvPr/>
              </p:nvSpPr>
              <p:spPr>
                <a:xfrm>
                  <a:off x="537901" y="1496590"/>
                  <a:ext cx="1609929" cy="107241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80023" tIns="60008" rIns="60008" bIns="60008" spcCol="1270" anchor="ctr"/>
                <a:lstStyle/>
                <a:p>
                  <a:pPr algn="ctr" defTabSz="20002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4500"/>
                </a:p>
              </p:txBody>
            </p:sp>
          </p:grpSp>
          <p:sp>
            <p:nvSpPr>
              <p:cNvPr id="21526" name="Rectangle 163"/>
              <p:cNvSpPr>
                <a:spLocks noChangeArrowheads="1"/>
              </p:cNvSpPr>
              <p:nvPr/>
            </p:nvSpPr>
            <p:spPr bwMode="auto">
              <a:xfrm>
                <a:off x="4950792" y="1658341"/>
                <a:ext cx="143981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Structure</a:t>
                </a:r>
              </a:p>
            </p:txBody>
          </p:sp>
        </p:grpSp>
        <p:grpSp>
          <p:nvGrpSpPr>
            <p:cNvPr id="21520" name="Group 157"/>
            <p:cNvGrpSpPr>
              <a:grpSpLocks/>
            </p:cNvGrpSpPr>
            <p:nvPr/>
          </p:nvGrpSpPr>
          <p:grpSpPr bwMode="auto">
            <a:xfrm>
              <a:off x="6107416" y="4697095"/>
              <a:ext cx="2080909" cy="770058"/>
              <a:chOff x="6453388" y="1490333"/>
              <a:chExt cx="2080799" cy="769442"/>
            </a:xfrm>
          </p:grpSpPr>
          <p:grpSp>
            <p:nvGrpSpPr>
              <p:cNvPr id="21521" name="Group 158"/>
              <p:cNvGrpSpPr>
                <a:grpSpLocks/>
              </p:cNvGrpSpPr>
              <p:nvPr/>
            </p:nvGrpSpPr>
            <p:grpSpPr bwMode="auto">
              <a:xfrm>
                <a:off x="6453388" y="1490333"/>
                <a:ext cx="2080799" cy="769442"/>
                <a:chOff x="2200" y="1495707"/>
                <a:chExt cx="2681462" cy="1072584"/>
              </a:xfrm>
            </p:grpSpPr>
            <p:sp>
              <p:nvSpPr>
                <p:cNvPr id="161" name="Chevron 160"/>
                <p:cNvSpPr/>
                <p:nvPr/>
              </p:nvSpPr>
              <p:spPr>
                <a:xfrm>
                  <a:off x="1810" y="1496150"/>
                  <a:ext cx="2681852" cy="1072415"/>
                </a:xfrm>
                <a:prstGeom prst="chevron">
                  <a:avLst/>
                </a:prstGeom>
                <a:solidFill>
                  <a:schemeClr val="accent3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62" name="Chevron 4"/>
                <p:cNvSpPr/>
                <p:nvPr/>
              </p:nvSpPr>
              <p:spPr>
                <a:xfrm>
                  <a:off x="537771" y="1496150"/>
                  <a:ext cx="1609929" cy="107241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80023" tIns="60008" rIns="60008" bIns="60008" spcCol="1270" anchor="ctr"/>
                <a:lstStyle/>
                <a:p>
                  <a:pPr algn="ctr" defTabSz="20002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4500"/>
                </a:p>
              </p:txBody>
            </p:sp>
          </p:grpSp>
          <p:sp>
            <p:nvSpPr>
              <p:cNvPr id="21522" name="Rectangle 159"/>
              <p:cNvSpPr>
                <a:spLocks noChangeArrowheads="1"/>
              </p:cNvSpPr>
              <p:nvPr/>
            </p:nvSpPr>
            <p:spPr bwMode="auto">
              <a:xfrm>
                <a:off x="6869547" y="1658342"/>
                <a:ext cx="142032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</a:pPr>
                <a:r>
                  <a:rPr lang="en-US" altLang="de-DE" b="1"/>
                  <a:t>Viscosity</a:t>
                </a:r>
              </a:p>
            </p:txBody>
          </p:sp>
        </p:grpSp>
      </p:grpSp>
      <p:sp>
        <p:nvSpPr>
          <p:cNvPr id="176" name="Rectangle 175"/>
          <p:cNvSpPr>
            <a:spLocks noChangeArrowheads="1"/>
          </p:cNvSpPr>
          <p:nvPr/>
        </p:nvSpPr>
        <p:spPr bwMode="auto">
          <a:xfrm>
            <a:off x="392113" y="5678488"/>
            <a:ext cx="7796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altLang="de-DE" sz="1800" b="1">
                <a:solidFill>
                  <a:srgbClr val="7030A0"/>
                </a:solidFill>
              </a:rPr>
              <a:t>For FeO/Fe</a:t>
            </a:r>
            <a:r>
              <a:rPr lang="en-US" altLang="de-DE" sz="1800" b="1" baseline="-25000">
                <a:solidFill>
                  <a:srgbClr val="7030A0"/>
                </a:solidFill>
              </a:rPr>
              <a:t>2</a:t>
            </a:r>
            <a:r>
              <a:rPr lang="en-US" altLang="de-DE" sz="1800" b="1">
                <a:solidFill>
                  <a:srgbClr val="7030A0"/>
                </a:solidFill>
              </a:rPr>
              <a:t>O</a:t>
            </a:r>
            <a:r>
              <a:rPr lang="en-US" altLang="de-DE" sz="1800" b="1" baseline="-25000">
                <a:solidFill>
                  <a:srgbClr val="7030A0"/>
                </a:solidFill>
              </a:rPr>
              <a:t>3</a:t>
            </a:r>
            <a:r>
              <a:rPr lang="en-US" altLang="de-DE" sz="1800" b="1">
                <a:solidFill>
                  <a:srgbClr val="7030A0"/>
                </a:solidFill>
              </a:rPr>
              <a:t> containing systems, partial pressure of oxygen is also taken into account in the current model.</a:t>
            </a:r>
          </a:p>
        </p:txBody>
      </p:sp>
      <p:sp>
        <p:nvSpPr>
          <p:cNvPr id="21515" name="Titel 1"/>
          <p:cNvSpPr>
            <a:spLocks noGrp="1"/>
          </p:cNvSpPr>
          <p:nvPr>
            <p:ph type="title"/>
          </p:nvPr>
        </p:nvSpPr>
        <p:spPr>
          <a:xfrm>
            <a:off x="326280" y="180975"/>
            <a:ext cx="7558088" cy="1247775"/>
          </a:xfrm>
        </p:spPr>
        <p:txBody>
          <a:bodyPr/>
          <a:lstStyle/>
          <a:p>
            <a:r>
              <a:rPr lang="de-DE" altLang="de-DE" dirty="0" smtClean="0"/>
              <a:t>Development of New </a:t>
            </a:r>
            <a:r>
              <a:rPr lang="de-DE" altLang="de-DE" dirty="0" err="1" smtClean="0"/>
              <a:t>Viscosity</a:t>
            </a:r>
            <a:r>
              <a:rPr lang="de-DE" altLang="de-DE" dirty="0" smtClean="0"/>
              <a:t> Model</a:t>
            </a:r>
          </a:p>
        </p:txBody>
      </p:sp>
      <p:pic>
        <p:nvPicPr>
          <p:cNvPr id="3077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3503613"/>
            <a:ext cx="6572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1" grpId="0" animBg="1"/>
      <p:bldP spid="152" grpId="0" animBg="1"/>
      <p:bldP spid="1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Simple Associate Based Model</a:t>
            </a:r>
          </a:p>
        </p:txBody>
      </p:sp>
      <p:sp>
        <p:nvSpPr>
          <p:cNvPr id="18435" name="Content Placeholder 2"/>
          <p:cNvSpPr txBox="1">
            <a:spLocks/>
          </p:cNvSpPr>
          <p:nvPr/>
        </p:nvSpPr>
        <p:spPr bwMode="auto">
          <a:xfrm>
            <a:off x="684213" y="4437112"/>
            <a:ext cx="3743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just">
              <a:buClr>
                <a:schemeClr val="tx1"/>
              </a:buClr>
              <a:buSzPct val="120000"/>
              <a:defRPr/>
            </a:pPr>
            <a:r>
              <a:rPr lang="en-US" altLang="zh-CN" b="1" dirty="0" smtClean="0">
                <a:solidFill>
                  <a:srgbClr val="0070C0"/>
                </a:solidFill>
                <a:ea typeface="SimSun" pitchFamily="2" charset="-122"/>
                <a:cs typeface="+mn-cs"/>
              </a:rPr>
              <a:t>Associate species model </a:t>
            </a:r>
            <a:r>
              <a:rPr lang="en-US" altLang="zh-CN" dirty="0" smtClean="0">
                <a:ea typeface="SimSun" pitchFamily="2" charset="-122"/>
                <a:cs typeface="+mn-cs"/>
              </a:rPr>
              <a:t>is employed to predict the </a:t>
            </a:r>
            <a:r>
              <a:rPr lang="en-US" altLang="zh-CN" b="1" dirty="0" smtClean="0">
                <a:solidFill>
                  <a:srgbClr val="0070C0"/>
                </a:solidFill>
                <a:ea typeface="SimSun" pitchFamily="2" charset="-122"/>
                <a:cs typeface="+mn-cs"/>
              </a:rPr>
              <a:t>slag structure</a:t>
            </a:r>
            <a:r>
              <a:rPr lang="en-US" altLang="zh-CN" dirty="0" smtClean="0">
                <a:ea typeface="SimSun" pitchFamily="2" charset="-122"/>
                <a:cs typeface="+mn-cs"/>
              </a:rPr>
              <a:t>, which can be presented by the relative concentrations of each </a:t>
            </a:r>
            <a:r>
              <a:rPr lang="en-US" altLang="zh-CN" b="1" dirty="0" smtClean="0">
                <a:solidFill>
                  <a:srgbClr val="0070C0"/>
                </a:solidFill>
                <a:ea typeface="SimSun" pitchFamily="2" charset="-122"/>
                <a:cs typeface="+mn-cs"/>
              </a:rPr>
              <a:t>associate species</a:t>
            </a:r>
            <a:r>
              <a:rPr lang="en-US" altLang="zh-CN" dirty="0" smtClean="0">
                <a:ea typeface="SimSun" pitchFamily="2" charset="-122"/>
                <a:cs typeface="+mn-cs"/>
              </a:rPr>
              <a:t>. </a:t>
            </a:r>
          </a:p>
          <a:p>
            <a:pPr algn="just">
              <a:buClr>
                <a:srgbClr val="FF0000"/>
              </a:buClr>
              <a:buFontTx/>
              <a:buChar char="•"/>
              <a:defRPr/>
            </a:pPr>
            <a:endParaRPr lang="en-US" altLang="zh-CN" sz="2000" dirty="0" smtClean="0">
              <a:ea typeface="SimSun" pitchFamily="2" charset="-122"/>
              <a:cs typeface="+mn-cs"/>
            </a:endParaRPr>
          </a:p>
          <a:p>
            <a:pPr>
              <a:buClr>
                <a:srgbClr val="FF0000"/>
              </a:buClr>
              <a:defRPr/>
            </a:pPr>
            <a:r>
              <a:rPr lang="en-US" altLang="zh-CN" sz="2000" dirty="0" smtClean="0">
                <a:ea typeface="SimSun" pitchFamily="2" charset="-122"/>
                <a:cs typeface="+mn-cs"/>
              </a:rPr>
              <a:t>     </a:t>
            </a:r>
          </a:p>
        </p:txBody>
      </p:sp>
      <p:graphicFrame>
        <p:nvGraphicFramePr>
          <p:cNvPr id="22532" name="Object 56"/>
          <p:cNvGraphicFramePr>
            <a:graphicFrameLocks noChangeAspect="1"/>
          </p:cNvGraphicFramePr>
          <p:nvPr/>
        </p:nvGraphicFramePr>
        <p:xfrm>
          <a:off x="147638" y="836613"/>
          <a:ext cx="5106987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Graph" r:id="rId3" imgW="4145280" imgH="2900477" progId="Origin50.Graph">
                  <p:embed/>
                </p:oleObj>
              </mc:Choice>
              <mc:Fallback>
                <p:oleObj name="Graph" r:id="rId3" imgW="4145280" imgH="290047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836613"/>
                        <a:ext cx="5106987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2133600"/>
            <a:ext cx="22812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Group 8"/>
          <p:cNvGrpSpPr>
            <a:grpSpLocks/>
          </p:cNvGrpSpPr>
          <p:nvPr/>
        </p:nvGrpSpPr>
        <p:grpSpPr bwMode="auto">
          <a:xfrm>
            <a:off x="1062038" y="1125538"/>
            <a:ext cx="6869112" cy="1922462"/>
            <a:chOff x="990600" y="1201226"/>
            <a:chExt cx="6868046" cy="1922974"/>
          </a:xfrm>
        </p:grpSpPr>
        <p:pic>
          <p:nvPicPr>
            <p:cNvPr id="22537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190" y="1201226"/>
              <a:ext cx="2128610" cy="192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ame 10"/>
            <p:cNvSpPr/>
            <p:nvPr/>
          </p:nvSpPr>
          <p:spPr>
            <a:xfrm>
              <a:off x="990600" y="2438217"/>
              <a:ext cx="647599" cy="228661"/>
            </a:xfrm>
            <a:prstGeom prst="frame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539" name="TextBox 11"/>
            <p:cNvSpPr txBox="1">
              <a:spLocks noChangeArrowheads="1"/>
            </p:cNvSpPr>
            <p:nvPr/>
          </p:nvSpPr>
          <p:spPr bwMode="auto">
            <a:xfrm>
              <a:off x="6896523" y="1496999"/>
              <a:ext cx="9621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rgbClr val="FF0000"/>
                  </a:solidFill>
                  <a:ea typeface="SimSun" pitchFamily="2" charset="-122"/>
                </a:rPr>
                <a:t>CaSiO</a:t>
              </a:r>
              <a:r>
                <a:rPr lang="en-US" altLang="zh-CN" sz="1800" b="1" baseline="-25000">
                  <a:solidFill>
                    <a:srgbClr val="FF0000"/>
                  </a:solidFill>
                  <a:ea typeface="SimSun" pitchFamily="2" charset="-122"/>
                </a:rPr>
                <a:t>3</a:t>
              </a:r>
              <a:endParaRPr lang="en-US" altLang="de-DE" sz="1800" b="1" baseline="-25000">
                <a:solidFill>
                  <a:srgbClr val="FF000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9" y="4428147"/>
            <a:ext cx="22955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9" y="4886934"/>
            <a:ext cx="388620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90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Self-Polymerization of SiO</a:t>
            </a:r>
            <a:r>
              <a:rPr lang="en-US" altLang="zh-CN" baseline="-25000" smtClean="0">
                <a:ea typeface="SimSun" pitchFamily="2" charset="-122"/>
              </a:rPr>
              <a:t>2</a:t>
            </a:r>
            <a:endParaRPr lang="en-US" altLang="de-DE" smtClean="0"/>
          </a:p>
        </p:txBody>
      </p:sp>
      <p:grpSp>
        <p:nvGrpSpPr>
          <p:cNvPr id="24579" name="组合 16"/>
          <p:cNvGrpSpPr>
            <a:grpSpLocks/>
          </p:cNvGrpSpPr>
          <p:nvPr/>
        </p:nvGrpSpPr>
        <p:grpSpPr bwMode="auto">
          <a:xfrm>
            <a:off x="6475413" y="2065338"/>
            <a:ext cx="1625600" cy="2274887"/>
            <a:chOff x="6248400" y="2732726"/>
            <a:chExt cx="1625600" cy="2275764"/>
          </a:xfrm>
        </p:grpSpPr>
        <p:sp>
          <p:nvSpPr>
            <p:cNvPr id="24583" name="TextBox 6"/>
            <p:cNvSpPr txBox="1">
              <a:spLocks noChangeArrowheads="1"/>
            </p:cNvSpPr>
            <p:nvPr/>
          </p:nvSpPr>
          <p:spPr bwMode="auto">
            <a:xfrm>
              <a:off x="6248400" y="2732726"/>
              <a:ext cx="156396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>
                  <a:latin typeface="Cambria Math" pitchFamily="18" charset="0"/>
                </a:rPr>
                <a:t>S</a:t>
              </a:r>
              <a:r>
                <a:rPr lang="en-US" altLang="de-DE" baseline="-25000">
                  <a:latin typeface="Cambria Math" pitchFamily="18" charset="0"/>
                </a:rPr>
                <a:t>1</a:t>
              </a:r>
              <a:r>
                <a:rPr lang="en-US" altLang="zh-CN">
                  <a:latin typeface="Cambria Math" pitchFamily="18" charset="0"/>
                  <a:ea typeface="SimSun" pitchFamily="2" charset="-122"/>
                </a:rPr>
                <a:t>+S</a:t>
              </a:r>
              <a:r>
                <a:rPr lang="en-US" altLang="zh-CN" baseline="-25000">
                  <a:latin typeface="Cambria Math" pitchFamily="18" charset="0"/>
                  <a:ea typeface="SimSun" pitchFamily="2" charset="-122"/>
                </a:rPr>
                <a:t>1</a:t>
              </a:r>
              <a:r>
                <a:rPr lang="en-US" altLang="zh-CN">
                  <a:latin typeface="Cambria Math" pitchFamily="18" charset="0"/>
                  <a:ea typeface="SimSun" pitchFamily="2" charset="-122"/>
                </a:rPr>
                <a:t>=S</a:t>
              </a:r>
              <a:r>
                <a:rPr lang="en-US" altLang="zh-CN" baseline="-25000">
                  <a:latin typeface="Cambria Math" pitchFamily="18" charset="0"/>
                  <a:ea typeface="SimSun" pitchFamily="2" charset="-122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>
                  <a:latin typeface="Cambria Math" pitchFamily="18" charset="0"/>
                </a:rPr>
                <a:t>S</a:t>
              </a:r>
              <a:r>
                <a:rPr lang="en-US" altLang="de-DE" baseline="-25000">
                  <a:latin typeface="Cambria Math" pitchFamily="18" charset="0"/>
                </a:rPr>
                <a:t>1</a:t>
              </a:r>
              <a:r>
                <a:rPr lang="en-US" altLang="zh-CN">
                  <a:latin typeface="Cambria Math" pitchFamily="18" charset="0"/>
                  <a:ea typeface="SimSun" pitchFamily="2" charset="-122"/>
                </a:rPr>
                <a:t>+S</a:t>
              </a:r>
              <a:r>
                <a:rPr lang="en-US" altLang="zh-CN" baseline="-25000">
                  <a:latin typeface="Cambria Math" pitchFamily="18" charset="0"/>
                  <a:ea typeface="SimSun" pitchFamily="2" charset="-122"/>
                </a:rPr>
                <a:t>2</a:t>
              </a:r>
              <a:r>
                <a:rPr lang="en-US" altLang="zh-CN">
                  <a:latin typeface="Cambria Math" pitchFamily="18" charset="0"/>
                  <a:ea typeface="SimSun" pitchFamily="2" charset="-122"/>
                </a:rPr>
                <a:t>=S</a:t>
              </a:r>
              <a:r>
                <a:rPr lang="en-US" altLang="zh-CN" baseline="-25000">
                  <a:latin typeface="Cambria Math" pitchFamily="18" charset="0"/>
                  <a:ea typeface="SimSun" pitchFamily="2" charset="-122"/>
                </a:rPr>
                <a:t>3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>
                  <a:latin typeface="Cambria Math" pitchFamily="18" charset="0"/>
                  <a:ea typeface="SimSun" pitchFamily="2" charset="-122"/>
                </a:rPr>
                <a:t>… …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>
                  <a:latin typeface="Cambria Math" pitchFamily="18" charset="0"/>
                </a:rPr>
                <a:t>S</a:t>
              </a:r>
              <a:r>
                <a:rPr lang="en-US" altLang="de-DE" baseline="-25000">
                  <a:latin typeface="Cambria Math" pitchFamily="18" charset="0"/>
                </a:rPr>
                <a:t>1</a:t>
              </a:r>
              <a:r>
                <a:rPr lang="en-US" altLang="zh-CN">
                  <a:latin typeface="Cambria Math" pitchFamily="18" charset="0"/>
                  <a:ea typeface="SimSun" pitchFamily="2" charset="-122"/>
                </a:rPr>
                <a:t>+S</a:t>
              </a:r>
              <a:r>
                <a:rPr lang="en-US" altLang="zh-CN" baseline="-25000">
                  <a:latin typeface="Cambria Math" pitchFamily="18" charset="0"/>
                  <a:ea typeface="SimSun" pitchFamily="2" charset="-122"/>
                </a:rPr>
                <a:t>k-1</a:t>
              </a:r>
              <a:r>
                <a:rPr lang="en-US" altLang="zh-CN">
                  <a:latin typeface="Cambria Math" pitchFamily="18" charset="0"/>
                  <a:ea typeface="SimSun" pitchFamily="2" charset="-122"/>
                </a:rPr>
                <a:t>=S</a:t>
              </a:r>
              <a:r>
                <a:rPr lang="en-US" altLang="zh-CN" baseline="-25000">
                  <a:latin typeface="Cambria Math" pitchFamily="18" charset="0"/>
                  <a:ea typeface="SimSun" pitchFamily="2" charset="-122"/>
                </a:rPr>
                <a:t>k</a:t>
              </a:r>
              <a:endParaRPr lang="en-US" altLang="de-DE" baseline="-25000">
                <a:latin typeface="Cambria Math" pitchFamily="18" charset="0"/>
              </a:endParaRPr>
            </a:p>
          </p:txBody>
        </p:sp>
        <p:grpSp>
          <p:nvGrpSpPr>
            <p:cNvPr id="24584" name="Group 9"/>
            <p:cNvGrpSpPr>
              <a:grpSpLocks/>
            </p:cNvGrpSpPr>
            <p:nvPr/>
          </p:nvGrpSpPr>
          <p:grpSpPr bwMode="auto">
            <a:xfrm>
              <a:off x="6248400" y="2732726"/>
              <a:ext cx="1625600" cy="2275764"/>
              <a:chOff x="6248400" y="2381071"/>
              <a:chExt cx="1625600" cy="2275764"/>
            </a:xfrm>
          </p:grpSpPr>
          <p:sp>
            <p:nvSpPr>
              <p:cNvPr id="11" name="Frame 10"/>
              <p:cNvSpPr/>
              <p:nvPr/>
            </p:nvSpPr>
            <p:spPr>
              <a:xfrm>
                <a:off x="6248400" y="2381071"/>
                <a:ext cx="1625600" cy="1446770"/>
              </a:xfrm>
              <a:prstGeom prst="frame">
                <a:avLst>
                  <a:gd name="adj1" fmla="val 0"/>
                </a:avLst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537325" y="4226457"/>
                <a:ext cx="1270000" cy="4303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200" b="1" dirty="0">
                    <a:solidFill>
                      <a:srgbClr val="0070C0"/>
                    </a:solidFill>
                    <a:latin typeface="+mn-lt"/>
                    <a:cs typeface="+mn-cs"/>
                  </a:rPr>
                  <a:t>self</a:t>
                </a:r>
                <a:r>
                  <a:rPr lang="en-US" altLang="zh-CN" sz="2200" b="1" dirty="0">
                    <a:solidFill>
                      <a:srgbClr val="0070C0"/>
                    </a:solidFill>
                    <a:latin typeface="+mn-lt"/>
                    <a:cs typeface="+mn-cs"/>
                  </a:rPr>
                  <a:t>-pol.</a:t>
                </a:r>
                <a:endParaRPr lang="en-US" sz="2200" b="1" dirty="0">
                  <a:solidFill>
                    <a:srgbClr val="0070C0"/>
                  </a:solidFill>
                  <a:latin typeface="+mn-lt"/>
                  <a:cs typeface="+mn-cs"/>
                </a:endParaRPr>
              </a:p>
            </p:txBody>
          </p:sp>
          <p:cxnSp>
            <p:nvCxnSpPr>
              <p:cNvPr id="13" name="Straight Arrow Connector 12"/>
              <p:cNvCxnSpPr>
                <a:stCxn id="24583" idx="2"/>
                <a:endCxn id="12" idx="0"/>
              </p:cNvCxnSpPr>
              <p:nvPr/>
            </p:nvCxnSpPr>
            <p:spPr>
              <a:xfrm>
                <a:off x="7031037" y="3827841"/>
                <a:ext cx="141288" cy="398617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580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530860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feld 2"/>
          <p:cNvSpPr txBox="1">
            <a:spLocks noChangeArrowheads="1"/>
          </p:cNvSpPr>
          <p:nvPr/>
        </p:nvSpPr>
        <p:spPr bwMode="auto">
          <a:xfrm>
            <a:off x="6475413" y="1268413"/>
            <a:ext cx="1185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en-US" sz="2400"/>
              <a:t>S: SiO</a:t>
            </a:r>
            <a:r>
              <a:rPr lang="de-DE" altLang="en-US" sz="2400" baseline="-25000"/>
              <a:t>2</a:t>
            </a:r>
            <a:endParaRPr lang="de-DE" altLang="en-US" sz="24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06" y="4797152"/>
            <a:ext cx="18780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0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32441" r="43156" b="19499"/>
          <a:stretch/>
        </p:blipFill>
        <p:spPr bwMode="auto">
          <a:xfrm>
            <a:off x="250825" y="2755901"/>
            <a:ext cx="5349875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50825" y="1286992"/>
            <a:ext cx="2881313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de-DE" dirty="0" err="1"/>
              <a:t>founded</a:t>
            </a:r>
            <a:r>
              <a:rPr lang="de-DE" dirty="0"/>
              <a:t> 1956</a:t>
            </a:r>
          </a:p>
          <a:p>
            <a:pPr algn="ctr">
              <a:lnSpc>
                <a:spcPct val="130000"/>
              </a:lnSpc>
              <a:defRPr/>
            </a:pPr>
            <a:r>
              <a:rPr lang="de-DE" dirty="0" smtClean="0"/>
              <a:t>5700 </a:t>
            </a:r>
            <a:r>
              <a:rPr lang="de-DE" dirty="0" err="1"/>
              <a:t>employees</a:t>
            </a:r>
            <a:endParaRPr lang="de-DE" dirty="0"/>
          </a:p>
          <a:p>
            <a:pPr marL="180975" indent="-180975" algn="ctr">
              <a:spcBef>
                <a:spcPct val="20000"/>
              </a:spcBef>
              <a:buClr>
                <a:srgbClr val="005B82"/>
              </a:buClr>
              <a:defRPr/>
            </a:pPr>
            <a:r>
              <a:rPr lang="en-US" dirty="0" smtClean="0"/>
              <a:t>1000 </a:t>
            </a:r>
            <a:r>
              <a:rPr lang="en-US" dirty="0"/>
              <a:t>guest </a:t>
            </a:r>
            <a:r>
              <a:rPr lang="en-US" dirty="0" smtClean="0"/>
              <a:t>scientists 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&gt;40 </a:t>
            </a:r>
            <a:r>
              <a:rPr lang="en-US" dirty="0" smtClean="0"/>
              <a:t>countries</a:t>
            </a:r>
            <a:endParaRPr lang="en-US" dirty="0"/>
          </a:p>
        </p:txBody>
      </p:sp>
      <p:sp>
        <p:nvSpPr>
          <p:cNvPr id="7172" name="Rectangle 9"/>
          <p:cNvSpPr>
            <a:spLocks noGrp="1" noChangeArrowheads="1"/>
          </p:cNvSpPr>
          <p:nvPr>
            <p:ph type="title"/>
          </p:nvPr>
        </p:nvSpPr>
        <p:spPr>
          <a:xfrm>
            <a:off x="571500" y="180975"/>
            <a:ext cx="7558088" cy="584200"/>
          </a:xfrm>
        </p:spPr>
        <p:txBody>
          <a:bodyPr/>
          <a:lstStyle/>
          <a:p>
            <a:r>
              <a:rPr lang="de-DE" altLang="en-US" smtClean="0"/>
              <a:t>Forschungszentrum Jülich</a:t>
            </a:r>
            <a:br>
              <a:rPr lang="de-DE" altLang="en-US" smtClean="0"/>
            </a:br>
            <a:r>
              <a:rPr lang="de-DE" altLang="en-US" sz="2000" smtClean="0"/>
              <a:t>Mitglied der Helmholtzgemeinschaft</a:t>
            </a:r>
            <a:endParaRPr lang="de-DE" altLang="en-US" smtClean="0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3"/>
          <a:stretch>
            <a:fillRect/>
          </a:stretch>
        </p:blipFill>
        <p:spPr bwMode="auto">
          <a:xfrm>
            <a:off x="3708275" y="1052513"/>
            <a:ext cx="5256213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AutoShape 5"/>
          <p:cNvSpPr>
            <a:spLocks noChangeArrowheads="1"/>
          </p:cNvSpPr>
          <p:nvPr/>
        </p:nvSpPr>
        <p:spPr bwMode="auto">
          <a:xfrm rot="8185540">
            <a:off x="2765082" y="3671554"/>
            <a:ext cx="1649928" cy="457200"/>
          </a:xfrm>
          <a:prstGeom prst="notchedRightArrow">
            <a:avLst>
              <a:gd name="adj1" fmla="val 50000"/>
              <a:gd name="adj2" fmla="val 137794"/>
            </a:avLst>
          </a:prstGeom>
          <a:solidFill>
            <a:srgbClr val="3399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endParaRPr lang="en-US" altLang="en-US" sz="2400"/>
          </a:p>
        </p:txBody>
      </p:sp>
      <p:sp>
        <p:nvSpPr>
          <p:cNvPr id="7175" name="Textfeld 2"/>
          <p:cNvSpPr txBox="1">
            <a:spLocks noChangeArrowheads="1"/>
          </p:cNvSpPr>
          <p:nvPr/>
        </p:nvSpPr>
        <p:spPr bwMode="auto">
          <a:xfrm>
            <a:off x="5738813" y="4391025"/>
            <a:ext cx="330250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</a:pPr>
            <a:r>
              <a:rPr lang="en-GB" altLang="en-US" sz="2400" b="1" dirty="0">
                <a:solidFill>
                  <a:srgbClr val="005B82"/>
                </a:solidFill>
              </a:rPr>
              <a:t>Key Technologies </a:t>
            </a:r>
            <a:br>
              <a:rPr lang="en-GB" altLang="en-US" sz="2400" b="1" dirty="0">
                <a:solidFill>
                  <a:srgbClr val="005B82"/>
                </a:solidFill>
              </a:rPr>
            </a:br>
            <a:r>
              <a:rPr lang="en-GB" altLang="en-US" sz="2400" b="1" dirty="0">
                <a:solidFill>
                  <a:srgbClr val="005B82"/>
                </a:solidFill>
              </a:rPr>
              <a:t>for Tomorrow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</a:pPr>
            <a:r>
              <a:rPr lang="en-GB" altLang="en-US" sz="2000" b="1" dirty="0">
                <a:solidFill>
                  <a:srgbClr val="005B82"/>
                </a:solidFill>
              </a:rPr>
              <a:t>Energy and Environment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</a:pPr>
            <a:r>
              <a:rPr lang="en-GB" altLang="en-US" sz="2000" b="1" dirty="0">
                <a:solidFill>
                  <a:srgbClr val="005B82"/>
                </a:solidFill>
              </a:rPr>
              <a:t>Information and the </a:t>
            </a:r>
            <a:r>
              <a:rPr lang="en-GB" altLang="en-US" sz="2000" b="1" dirty="0" smtClean="0">
                <a:solidFill>
                  <a:srgbClr val="005B82"/>
                </a:solidFill>
              </a:rPr>
              <a:t>Brain</a:t>
            </a:r>
            <a:endParaRPr lang="en-GB" altLang="en-US" sz="2000" b="1" dirty="0">
              <a:solidFill>
                <a:srgbClr val="005B82"/>
              </a:solidFill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10482280" flipH="1">
            <a:off x="1188551" y="4360794"/>
            <a:ext cx="1477640" cy="228600"/>
          </a:xfrm>
          <a:prstGeom prst="notchedRightArrow">
            <a:avLst>
              <a:gd name="adj1" fmla="val 50000"/>
              <a:gd name="adj2" fmla="val 137794"/>
            </a:avLst>
          </a:prstGeom>
          <a:solidFill>
            <a:srgbClr val="FF6600">
              <a:alpha val="79608"/>
            </a:srgbClr>
          </a:solidFill>
          <a:ln>
            <a:noFill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endParaRPr lang="en-US" altLang="en-US" sz="2400"/>
          </a:p>
        </p:txBody>
      </p:sp>
      <p:sp>
        <p:nvSpPr>
          <p:cNvPr id="3" name="Textfeld 2"/>
          <p:cNvSpPr txBox="1"/>
          <p:nvPr/>
        </p:nvSpPr>
        <p:spPr>
          <a:xfrm>
            <a:off x="430431" y="4380175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Leuven</a:t>
            </a:r>
            <a:endParaRPr lang="de-DE" sz="1600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4835" y="4515040"/>
            <a:ext cx="736070" cy="58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927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Inter-Polymerization with SiO</a:t>
            </a:r>
            <a:r>
              <a:rPr lang="en-US" altLang="zh-CN" baseline="-25000" smtClean="0">
                <a:ea typeface="SimSun" pitchFamily="2" charset="-122"/>
              </a:rPr>
              <a:t>2</a:t>
            </a:r>
            <a:endParaRPr lang="en-US" altLang="de-DE" smtClean="0"/>
          </a:p>
        </p:txBody>
      </p:sp>
      <p:grpSp>
        <p:nvGrpSpPr>
          <p:cNvPr id="29699" name="组合 9"/>
          <p:cNvGrpSpPr>
            <a:grpSpLocks/>
          </p:cNvGrpSpPr>
          <p:nvPr/>
        </p:nvGrpSpPr>
        <p:grpSpPr bwMode="auto">
          <a:xfrm>
            <a:off x="5778500" y="2414588"/>
            <a:ext cx="3186113" cy="2238375"/>
            <a:chOff x="5940152" y="2413796"/>
            <a:chExt cx="3185487" cy="2239340"/>
          </a:xfrm>
        </p:grpSpPr>
        <p:sp>
          <p:nvSpPr>
            <p:cNvPr id="9" name="TextBox 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940152" y="2413797"/>
              <a:ext cx="3185487" cy="1977080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  <a:cs typeface="+mn-cs"/>
                </a:rPr>
                <a:t> </a:t>
              </a:r>
            </a:p>
          </p:txBody>
        </p:sp>
        <p:grpSp>
          <p:nvGrpSpPr>
            <p:cNvPr id="29704" name="Group 13"/>
            <p:cNvGrpSpPr>
              <a:grpSpLocks/>
            </p:cNvGrpSpPr>
            <p:nvPr/>
          </p:nvGrpSpPr>
          <p:grpSpPr bwMode="auto">
            <a:xfrm>
              <a:off x="6156010" y="2413796"/>
              <a:ext cx="2898205" cy="2239340"/>
              <a:chOff x="6156010" y="3963747"/>
              <a:chExt cx="2898205" cy="2239340"/>
            </a:xfrm>
          </p:grpSpPr>
          <p:sp>
            <p:nvSpPr>
              <p:cNvPr id="15" name="Frame 14"/>
              <p:cNvSpPr/>
              <p:nvPr/>
            </p:nvSpPr>
            <p:spPr>
              <a:xfrm>
                <a:off x="6156010" y="3963747"/>
                <a:ext cx="2898205" cy="1446835"/>
              </a:xfrm>
              <a:prstGeom prst="frame">
                <a:avLst>
                  <a:gd name="adj1" fmla="val 0"/>
                </a:avLst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62309" y="5772689"/>
                <a:ext cx="1395138" cy="4303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200" b="1" dirty="0">
                    <a:solidFill>
                      <a:srgbClr val="0070C0"/>
                    </a:solidFill>
                    <a:latin typeface="+mn-lt"/>
                    <a:cs typeface="+mn-cs"/>
                  </a:rPr>
                  <a:t>inter</a:t>
                </a:r>
                <a:r>
                  <a:rPr lang="en-US" altLang="zh-CN" sz="2200" b="1" dirty="0">
                    <a:solidFill>
                      <a:srgbClr val="0070C0"/>
                    </a:solidFill>
                    <a:latin typeface="+mn-lt"/>
                    <a:cs typeface="+mn-cs"/>
                  </a:rPr>
                  <a:t>-pol.</a:t>
                </a:r>
                <a:endParaRPr lang="en-US" sz="2200" b="1" dirty="0">
                  <a:solidFill>
                    <a:srgbClr val="0070C0"/>
                  </a:solidFill>
                  <a:latin typeface="+mn-lt"/>
                  <a:cs typeface="+mn-cs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7488453" y="5410582"/>
                <a:ext cx="35713" cy="362106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50174" y="1688068"/>
            <a:ext cx="3114314" cy="430887"/>
          </a:xfrm>
          <a:prstGeom prst="rect">
            <a:avLst/>
          </a:prstGeom>
          <a:blipFill rotWithShape="1">
            <a:blip r:embed="rId3"/>
            <a:stretch>
              <a:fillRect b="-2817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cs typeface="+mn-cs"/>
              </a:rPr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099" y="4941168"/>
            <a:ext cx="187801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530860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486650" cy="1143000"/>
          </a:xfrm>
        </p:spPr>
        <p:txBody>
          <a:bodyPr/>
          <a:lstStyle/>
          <a:p>
            <a:r>
              <a:rPr lang="en-US" altLang="de-DE" smtClean="0"/>
              <a:t>Amphoteric Effect of Al</a:t>
            </a:r>
            <a:r>
              <a:rPr lang="en-US" altLang="de-DE" baseline="-25000" smtClean="0"/>
              <a:t>2</a:t>
            </a:r>
            <a:r>
              <a:rPr lang="en-US" altLang="de-DE" smtClean="0"/>
              <a:t>O</a:t>
            </a:r>
            <a:r>
              <a:rPr lang="en-US" altLang="de-DE" baseline="-25000" smtClean="0"/>
              <a:t>3</a:t>
            </a:r>
          </a:p>
        </p:txBody>
      </p:sp>
      <p:pic>
        <p:nvPicPr>
          <p:cNvPr id="2765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06500"/>
            <a:ext cx="81280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ame 6"/>
          <p:cNvSpPr/>
          <p:nvPr/>
        </p:nvSpPr>
        <p:spPr>
          <a:xfrm>
            <a:off x="6289675" y="1439863"/>
            <a:ext cx="1295400" cy="1290637"/>
          </a:xfrm>
          <a:prstGeom prst="frame">
            <a:avLst>
              <a:gd name="adj1" fmla="val 0"/>
            </a:avLst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76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71913"/>
            <a:ext cx="83851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ame 8"/>
          <p:cNvSpPr/>
          <p:nvPr/>
        </p:nvSpPr>
        <p:spPr>
          <a:xfrm>
            <a:off x="6019800" y="4098925"/>
            <a:ext cx="1447800" cy="1295400"/>
          </a:xfrm>
          <a:prstGeom prst="frame">
            <a:avLst>
              <a:gd name="adj1" fmla="val 0"/>
            </a:avLst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4656138" y="3019425"/>
            <a:ext cx="452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de-DE" sz="2000">
                <a:solidFill>
                  <a:srgbClr val="0070C0"/>
                </a:solidFill>
              </a:rPr>
              <a:t>RAlO</a:t>
            </a:r>
            <a:r>
              <a:rPr lang="en-US" altLang="de-DE" sz="2000" baseline="-25000">
                <a:solidFill>
                  <a:srgbClr val="0070C0"/>
                </a:solidFill>
              </a:rPr>
              <a:t>2</a:t>
            </a:r>
            <a:r>
              <a:rPr lang="en-US" altLang="de-DE" sz="2000">
                <a:solidFill>
                  <a:srgbClr val="0070C0"/>
                </a:solidFill>
              </a:rPr>
              <a:t>, RAlSiO</a:t>
            </a:r>
            <a:r>
              <a:rPr lang="en-US" altLang="de-DE" sz="2000" baseline="-25000">
                <a:solidFill>
                  <a:srgbClr val="0070C0"/>
                </a:solidFill>
              </a:rPr>
              <a:t>4</a:t>
            </a:r>
            <a:r>
              <a:rPr lang="en-US" altLang="de-DE" sz="2000">
                <a:solidFill>
                  <a:srgbClr val="0070C0"/>
                </a:solidFill>
              </a:rPr>
              <a:t>, RAlSi</a:t>
            </a:r>
            <a:r>
              <a:rPr lang="en-US" altLang="de-DE" sz="2000" baseline="-25000">
                <a:solidFill>
                  <a:srgbClr val="0070C0"/>
                </a:solidFill>
              </a:rPr>
              <a:t>3</a:t>
            </a:r>
            <a:r>
              <a:rPr lang="en-US" altLang="de-DE" sz="2000">
                <a:solidFill>
                  <a:srgbClr val="0070C0"/>
                </a:solidFill>
              </a:rPr>
              <a:t>O</a:t>
            </a:r>
            <a:r>
              <a:rPr lang="en-US" altLang="de-DE" sz="2000" baseline="-25000">
                <a:solidFill>
                  <a:srgbClr val="0070C0"/>
                </a:solidFill>
              </a:rPr>
              <a:t>8 </a:t>
            </a:r>
            <a:r>
              <a:rPr lang="en-US" altLang="de-DE" sz="2000">
                <a:solidFill>
                  <a:srgbClr val="0070C0"/>
                </a:solidFill>
              </a:rPr>
              <a:t>or RAlSi</a:t>
            </a:r>
            <a:r>
              <a:rPr lang="en-US" altLang="de-DE" sz="2000" baseline="-25000">
                <a:solidFill>
                  <a:srgbClr val="0070C0"/>
                </a:solidFill>
              </a:rPr>
              <a:t>2</a:t>
            </a:r>
            <a:r>
              <a:rPr lang="en-US" altLang="de-DE" sz="2000">
                <a:solidFill>
                  <a:srgbClr val="0070C0"/>
                </a:solidFill>
              </a:rPr>
              <a:t>O</a:t>
            </a:r>
            <a:r>
              <a:rPr lang="en-US" altLang="de-DE" sz="2000" baseline="-25000">
                <a:solidFill>
                  <a:srgbClr val="0070C0"/>
                </a:solidFill>
              </a:rPr>
              <a:t>6</a:t>
            </a:r>
            <a:endParaRPr lang="en-US" altLang="de-DE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de-DE" sz="2000">
                <a:solidFill>
                  <a:srgbClr val="0070C0"/>
                </a:solidFill>
              </a:rPr>
              <a:t>R: Na, K</a:t>
            </a:r>
            <a:endParaRPr lang="de-DE" altLang="de-DE" sz="2000" b="1" baseline="-25000">
              <a:solidFill>
                <a:srgbClr val="0070C0"/>
              </a:solidFill>
            </a:endParaRPr>
          </a:p>
        </p:txBody>
      </p:sp>
      <p:sp>
        <p:nvSpPr>
          <p:cNvPr id="27656" name="TextBox 10"/>
          <p:cNvSpPr txBox="1">
            <a:spLocks noChangeArrowheads="1"/>
          </p:cNvSpPr>
          <p:nvPr/>
        </p:nvSpPr>
        <p:spPr bwMode="auto">
          <a:xfrm>
            <a:off x="4879975" y="5673725"/>
            <a:ext cx="4022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de-DE" sz="2000">
                <a:solidFill>
                  <a:srgbClr val="0070C0"/>
                </a:solidFill>
              </a:rPr>
              <a:t>MAl</a:t>
            </a:r>
            <a:r>
              <a:rPr lang="en-US" altLang="de-DE" sz="2000" baseline="-25000">
                <a:solidFill>
                  <a:srgbClr val="0070C0"/>
                </a:solidFill>
              </a:rPr>
              <a:t>2</a:t>
            </a:r>
            <a:r>
              <a:rPr lang="en-US" altLang="de-DE" sz="2000">
                <a:solidFill>
                  <a:srgbClr val="0070C0"/>
                </a:solidFill>
              </a:rPr>
              <a:t>O</a:t>
            </a:r>
            <a:r>
              <a:rPr lang="en-US" altLang="de-DE" sz="2000" baseline="-25000">
                <a:solidFill>
                  <a:srgbClr val="0070C0"/>
                </a:solidFill>
              </a:rPr>
              <a:t>4</a:t>
            </a:r>
            <a:r>
              <a:rPr lang="en-US" altLang="de-DE" sz="2000">
                <a:solidFill>
                  <a:srgbClr val="0070C0"/>
                </a:solidFill>
              </a:rPr>
              <a:t>, MSi</a:t>
            </a:r>
            <a:r>
              <a:rPr lang="en-US" altLang="de-DE" sz="2000" baseline="-25000">
                <a:solidFill>
                  <a:srgbClr val="0070C0"/>
                </a:solidFill>
              </a:rPr>
              <a:t>2</a:t>
            </a:r>
            <a:r>
              <a:rPr lang="en-US" altLang="de-DE" sz="2000">
                <a:solidFill>
                  <a:srgbClr val="0070C0"/>
                </a:solidFill>
              </a:rPr>
              <a:t>Al</a:t>
            </a:r>
            <a:r>
              <a:rPr lang="en-US" altLang="de-DE" sz="2000" baseline="-25000">
                <a:solidFill>
                  <a:srgbClr val="0070C0"/>
                </a:solidFill>
              </a:rPr>
              <a:t>2</a:t>
            </a:r>
            <a:r>
              <a:rPr lang="en-US" altLang="de-DE" sz="2000">
                <a:solidFill>
                  <a:srgbClr val="0070C0"/>
                </a:solidFill>
              </a:rPr>
              <a:t>O</a:t>
            </a:r>
            <a:r>
              <a:rPr lang="en-US" altLang="de-DE" sz="2000" baseline="-25000">
                <a:solidFill>
                  <a:srgbClr val="0070C0"/>
                </a:solidFill>
              </a:rPr>
              <a:t>8</a:t>
            </a:r>
            <a:r>
              <a:rPr lang="en-US" altLang="de-DE" sz="2000">
                <a:solidFill>
                  <a:srgbClr val="0070C0"/>
                </a:solidFill>
              </a:rPr>
              <a:t> or M</a:t>
            </a:r>
            <a:r>
              <a:rPr lang="en-US" altLang="de-DE" sz="2000" baseline="-25000">
                <a:solidFill>
                  <a:srgbClr val="0070C0"/>
                </a:solidFill>
              </a:rPr>
              <a:t>2</a:t>
            </a:r>
            <a:r>
              <a:rPr lang="en-US" altLang="de-DE" sz="2000">
                <a:solidFill>
                  <a:srgbClr val="0070C0"/>
                </a:solidFill>
              </a:rPr>
              <a:t>Al</a:t>
            </a:r>
            <a:r>
              <a:rPr lang="en-US" altLang="de-DE" sz="2000" baseline="-25000">
                <a:solidFill>
                  <a:srgbClr val="0070C0"/>
                </a:solidFill>
              </a:rPr>
              <a:t>4</a:t>
            </a:r>
            <a:r>
              <a:rPr lang="en-US" altLang="de-DE" sz="2000">
                <a:solidFill>
                  <a:srgbClr val="0070C0"/>
                </a:solidFill>
              </a:rPr>
              <a:t>Si</a:t>
            </a:r>
            <a:r>
              <a:rPr lang="en-US" altLang="de-DE" sz="2000" baseline="-25000">
                <a:solidFill>
                  <a:srgbClr val="0070C0"/>
                </a:solidFill>
              </a:rPr>
              <a:t>5</a:t>
            </a:r>
            <a:r>
              <a:rPr lang="en-US" altLang="de-DE" sz="2000">
                <a:solidFill>
                  <a:srgbClr val="0070C0"/>
                </a:solidFill>
              </a:rPr>
              <a:t>O</a:t>
            </a:r>
            <a:r>
              <a:rPr lang="en-US" altLang="de-DE" sz="2000" baseline="-25000">
                <a:solidFill>
                  <a:srgbClr val="0070C0"/>
                </a:solidFill>
              </a:rPr>
              <a:t>18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de-DE" sz="2000">
                <a:solidFill>
                  <a:srgbClr val="0070C0"/>
                </a:solidFill>
              </a:rPr>
              <a:t>M: Ca, Mg </a:t>
            </a:r>
            <a:endParaRPr lang="de-DE" altLang="de-DE" sz="20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486650" cy="1143000"/>
          </a:xfrm>
        </p:spPr>
        <p:txBody>
          <a:bodyPr/>
          <a:lstStyle/>
          <a:p>
            <a:r>
              <a:rPr lang="en-US" altLang="de-DE" smtClean="0"/>
              <a:t>Current Viscosity Model</a:t>
            </a:r>
            <a:br>
              <a:rPr lang="en-US" altLang="de-DE" smtClean="0"/>
            </a:br>
            <a:r>
              <a:rPr lang="en-US" altLang="zh-CN" sz="2400" smtClean="0">
                <a:ea typeface="SimSun" pitchFamily="2" charset="-122"/>
              </a:rPr>
              <a:t>Arrhenius model (modified)</a:t>
            </a:r>
            <a:br>
              <a:rPr lang="en-US" altLang="zh-CN" sz="2400" smtClean="0">
                <a:ea typeface="SimSun" pitchFamily="2" charset="-122"/>
              </a:rPr>
            </a:br>
            <a:endParaRPr lang="en-US" altLang="de-DE" sz="240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585788" y="5949950"/>
            <a:ext cx="8378825" cy="647700"/>
          </a:xfrm>
        </p:spPr>
        <p:txBody>
          <a:bodyPr/>
          <a:lstStyle/>
          <a:p>
            <a:pPr marL="0" indent="0" algn="just">
              <a:spcBef>
                <a:spcPts val="1200"/>
              </a:spcBef>
              <a:buClrTx/>
              <a:buSzPct val="120000"/>
            </a:pPr>
            <a:r>
              <a:rPr lang="en-US" altLang="zh-CN" sz="2400" dirty="0" smtClean="0">
                <a:ea typeface="SimSun" pitchFamily="2" charset="-122"/>
              </a:rPr>
              <a:t>System: SiO</a:t>
            </a:r>
            <a:r>
              <a:rPr lang="en-US" altLang="zh-CN" sz="2400" baseline="-25000" dirty="0" smtClean="0">
                <a:ea typeface="SimSun" pitchFamily="2" charset="-122"/>
              </a:rPr>
              <a:t>2</a:t>
            </a:r>
            <a:r>
              <a:rPr lang="en-US" altLang="zh-CN" sz="2400" dirty="0" smtClean="0">
                <a:ea typeface="SimSun" pitchFamily="2" charset="-122"/>
              </a:rPr>
              <a:t>-Al</a:t>
            </a:r>
            <a:r>
              <a:rPr lang="en-US" altLang="zh-CN" sz="2400" baseline="-25000" dirty="0" smtClean="0">
                <a:ea typeface="SimSun" pitchFamily="2" charset="-122"/>
              </a:rPr>
              <a:t>2</a:t>
            </a:r>
            <a:r>
              <a:rPr lang="en-US" altLang="zh-CN" sz="2400" dirty="0" smtClean="0">
                <a:ea typeface="SimSun" pitchFamily="2" charset="-122"/>
              </a:rPr>
              <a:t>O</a:t>
            </a:r>
            <a:r>
              <a:rPr lang="en-US" altLang="zh-CN" sz="2400" baseline="-25000" dirty="0" smtClean="0">
                <a:ea typeface="SimSun" pitchFamily="2" charset="-122"/>
              </a:rPr>
              <a:t>3</a:t>
            </a:r>
            <a:r>
              <a:rPr lang="en-US" altLang="zh-CN" sz="2400" dirty="0" smtClean="0">
                <a:ea typeface="SimSun" pitchFamily="2" charset="-122"/>
              </a:rPr>
              <a:t>-CaO-MgO-Na</a:t>
            </a:r>
            <a:r>
              <a:rPr lang="en-US" altLang="zh-CN" sz="2400" baseline="-25000" dirty="0" smtClean="0">
                <a:ea typeface="SimSun" pitchFamily="2" charset="-122"/>
              </a:rPr>
              <a:t>2</a:t>
            </a:r>
            <a:r>
              <a:rPr lang="en-US" altLang="zh-CN" sz="2400" dirty="0" smtClean="0">
                <a:ea typeface="SimSun" pitchFamily="2" charset="-122"/>
              </a:rPr>
              <a:t>O-K</a:t>
            </a:r>
            <a:r>
              <a:rPr lang="en-US" altLang="zh-CN" sz="2400" baseline="-25000" dirty="0" smtClean="0">
                <a:ea typeface="SimSun" pitchFamily="2" charset="-122"/>
              </a:rPr>
              <a:t>2</a:t>
            </a:r>
            <a:r>
              <a:rPr lang="en-US" altLang="zh-CN" sz="2400" dirty="0" smtClean="0">
                <a:ea typeface="SimSun" pitchFamily="2" charset="-122"/>
              </a:rPr>
              <a:t>O-FeO</a:t>
            </a:r>
            <a:r>
              <a:rPr lang="en-US" altLang="zh-CN" sz="2400" baseline="-25000" dirty="0" smtClean="0">
                <a:ea typeface="SimSun" pitchFamily="2" charset="-122"/>
              </a:rPr>
              <a:t>x</a:t>
            </a:r>
            <a:r>
              <a:rPr lang="en-US" altLang="zh-CN" sz="2400" dirty="0" smtClean="0">
                <a:ea typeface="SimSun" pitchFamily="2" charset="-122"/>
              </a:rPr>
              <a:t>-(P</a:t>
            </a:r>
            <a:r>
              <a:rPr lang="en-US" altLang="zh-CN" sz="2400" baseline="-25000" dirty="0" smtClean="0">
                <a:ea typeface="SimSun" pitchFamily="2" charset="-122"/>
              </a:rPr>
              <a:t>2</a:t>
            </a:r>
            <a:r>
              <a:rPr lang="en-US" altLang="zh-CN" sz="2400" dirty="0" smtClean="0">
                <a:ea typeface="SimSun" pitchFamily="2" charset="-122"/>
              </a:rPr>
              <a:t>O</a:t>
            </a:r>
            <a:r>
              <a:rPr lang="en-US" altLang="zh-CN" sz="2400" baseline="-25000" dirty="0" smtClean="0">
                <a:ea typeface="SimSun" pitchFamily="2" charset="-122"/>
              </a:rPr>
              <a:t>5</a:t>
            </a:r>
            <a:r>
              <a:rPr lang="en-US" altLang="zh-CN" sz="2400" dirty="0" smtClean="0">
                <a:ea typeface="SimSun" pitchFamily="2" charset="-122"/>
              </a:rPr>
              <a:t>)</a:t>
            </a:r>
          </a:p>
        </p:txBody>
      </p:sp>
      <p:sp>
        <p:nvSpPr>
          <p:cNvPr id="8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7465" y="1495286"/>
            <a:ext cx="7684504" cy="3640420"/>
          </a:xfrm>
          <a:prstGeom prst="rect">
            <a:avLst/>
          </a:prstGeom>
          <a:blipFill rotWithShape="1">
            <a:blip r:embed="rId2"/>
            <a:stretch>
              <a:fillRect l="-238" t="-2178" b="-7873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cs typeface="+mn-cs"/>
              </a:rPr>
              <a:t> </a:t>
            </a: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239838" y="1052513"/>
            <a:ext cx="7508875" cy="4360862"/>
            <a:chOff x="791580" y="789806"/>
            <a:chExt cx="7508931" cy="4360610"/>
          </a:xfrm>
        </p:grpSpPr>
        <p:grpSp>
          <p:nvGrpSpPr>
            <p:cNvPr id="30726" name="组合 36"/>
            <p:cNvGrpSpPr>
              <a:grpSpLocks/>
            </p:cNvGrpSpPr>
            <p:nvPr/>
          </p:nvGrpSpPr>
          <p:grpSpPr bwMode="auto">
            <a:xfrm>
              <a:off x="5487752" y="3369909"/>
              <a:ext cx="1728192" cy="1020297"/>
              <a:chOff x="5508104" y="3344807"/>
              <a:chExt cx="1728192" cy="1020297"/>
            </a:xfrm>
          </p:grpSpPr>
          <p:sp>
            <p:nvSpPr>
              <p:cNvPr id="10" name="Frame 6"/>
              <p:cNvSpPr/>
              <p:nvPr/>
            </p:nvSpPr>
            <p:spPr>
              <a:xfrm>
                <a:off x="5507792" y="3920472"/>
                <a:ext cx="1584337" cy="444474"/>
              </a:xfrm>
              <a:prstGeom prst="frame">
                <a:avLst>
                  <a:gd name="adj1" fmla="val 0"/>
                </a:avLst>
              </a:prstGeom>
              <a:solidFill>
                <a:schemeClr val="accent2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rgbClr val="0070C0"/>
                    </a:solidFill>
                  </a:ln>
                  <a:solidFill>
                    <a:srgbClr val="0070C0"/>
                  </a:solidFill>
                </a:endParaRPr>
              </a:p>
            </p:txBody>
          </p:sp>
          <p:sp>
            <p:nvSpPr>
              <p:cNvPr id="11" name="Frame 6"/>
              <p:cNvSpPr/>
              <p:nvPr/>
            </p:nvSpPr>
            <p:spPr>
              <a:xfrm>
                <a:off x="6153909" y="3344242"/>
                <a:ext cx="1082683" cy="452412"/>
              </a:xfrm>
              <a:prstGeom prst="frame">
                <a:avLst>
                  <a:gd name="adj1" fmla="val 0"/>
                </a:avLst>
              </a:prstGeom>
              <a:solidFill>
                <a:schemeClr val="accent2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rgbClr val="0070C0"/>
                    </a:solidFill>
                  </a:ln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74872" y="4750389"/>
              <a:ext cx="1508136" cy="4000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70C0"/>
                  </a:solidFill>
                  <a:latin typeface="+mn-lt"/>
                  <a:cs typeface="+mn-cs"/>
                </a:rPr>
                <a:t>Probability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952713" y="4437670"/>
              <a:ext cx="225427" cy="357166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29" name="Group 32"/>
            <p:cNvGrpSpPr>
              <a:grpSpLocks/>
            </p:cNvGrpSpPr>
            <p:nvPr/>
          </p:nvGrpSpPr>
          <p:grpSpPr bwMode="auto">
            <a:xfrm>
              <a:off x="791580" y="789806"/>
              <a:ext cx="7508931" cy="1957063"/>
              <a:chOff x="791580" y="789806"/>
              <a:chExt cx="7508931" cy="1957063"/>
            </a:xfrm>
          </p:grpSpPr>
          <p:cxnSp>
            <p:nvCxnSpPr>
              <p:cNvPr id="19" name="Straight Arrow Connector 12"/>
              <p:cNvCxnSpPr>
                <a:endCxn id="28" idx="1"/>
              </p:cNvCxnSpPr>
              <p:nvPr/>
            </p:nvCxnSpPr>
            <p:spPr>
              <a:xfrm>
                <a:off x="4503183" y="2242284"/>
                <a:ext cx="258764" cy="3047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31" name="Right Brace 19"/>
              <p:cNvSpPr>
                <a:spLocks/>
              </p:cNvSpPr>
              <p:nvPr/>
            </p:nvSpPr>
            <p:spPr bwMode="auto">
              <a:xfrm rot="10800000">
                <a:off x="971601" y="1757903"/>
                <a:ext cx="252028" cy="483790"/>
              </a:xfrm>
              <a:prstGeom prst="rightBrace">
                <a:avLst>
                  <a:gd name="adj1" fmla="val 8336"/>
                  <a:gd name="adj2" fmla="val 50000"/>
                </a:avLst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indent="12700"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ts val="2000"/>
                  </a:lnSpc>
                  <a:buClrTx/>
                </a:pPr>
                <a:endParaRPr lang="en-US" altLang="de-DE" sz="2400">
                  <a:solidFill>
                    <a:srgbClr val="515151"/>
                  </a:solidFill>
                </a:endParaRPr>
              </a:p>
            </p:txBody>
          </p:sp>
          <p:sp>
            <p:nvSpPr>
              <p:cNvPr id="30732" name="Right Brace 20"/>
              <p:cNvSpPr>
                <a:spLocks/>
              </p:cNvSpPr>
              <p:nvPr/>
            </p:nvSpPr>
            <p:spPr bwMode="auto">
              <a:xfrm>
                <a:off x="4392426" y="1757903"/>
                <a:ext cx="252028" cy="483790"/>
              </a:xfrm>
              <a:prstGeom prst="rightBrace">
                <a:avLst>
                  <a:gd name="adj1" fmla="val 8336"/>
                  <a:gd name="adj2" fmla="val 50000"/>
                </a:avLst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indent="12700"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ts val="2000"/>
                  </a:lnSpc>
                  <a:buClrTx/>
                </a:pPr>
                <a:endParaRPr lang="en-US" altLang="de-DE" sz="2400">
                  <a:solidFill>
                    <a:srgbClr val="515151"/>
                  </a:solidFill>
                </a:endParaRPr>
              </a:p>
            </p:txBody>
          </p:sp>
          <p:sp>
            <p:nvSpPr>
              <p:cNvPr id="30733" name="Right Brace 21"/>
              <p:cNvSpPr>
                <a:spLocks/>
              </p:cNvSpPr>
              <p:nvPr/>
            </p:nvSpPr>
            <p:spPr bwMode="auto">
              <a:xfrm rot="10800000">
                <a:off x="791580" y="1757902"/>
                <a:ext cx="252028" cy="483790"/>
              </a:xfrm>
              <a:prstGeom prst="rightBrace">
                <a:avLst>
                  <a:gd name="adj1" fmla="val 8336"/>
                  <a:gd name="adj2" fmla="val 50000"/>
                </a:avLst>
              </a:prstGeom>
              <a:noFill/>
              <a:ln w="9525" algn="ctr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indent="12700"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ts val="2000"/>
                  </a:lnSpc>
                  <a:buClrTx/>
                </a:pPr>
                <a:endParaRPr lang="en-US" altLang="de-DE" sz="2400">
                  <a:solidFill>
                    <a:srgbClr val="515151"/>
                  </a:solidFill>
                </a:endParaRPr>
              </a:p>
            </p:txBody>
          </p:sp>
          <p:sp>
            <p:nvSpPr>
              <p:cNvPr id="30734" name="Right Brace 22"/>
              <p:cNvSpPr>
                <a:spLocks/>
              </p:cNvSpPr>
              <p:nvPr/>
            </p:nvSpPr>
            <p:spPr bwMode="auto">
              <a:xfrm>
                <a:off x="6549091" y="1757903"/>
                <a:ext cx="252028" cy="483790"/>
              </a:xfrm>
              <a:prstGeom prst="rightBrace">
                <a:avLst>
                  <a:gd name="adj1" fmla="val 8336"/>
                  <a:gd name="adj2" fmla="val 50000"/>
                </a:avLst>
              </a:prstGeom>
              <a:noFill/>
              <a:ln w="9525" algn="ctr">
                <a:solidFill>
                  <a:srgbClr val="7030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indent="12700"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ts val="2000"/>
                  </a:lnSpc>
                  <a:buClrTx/>
                </a:pPr>
                <a:endParaRPr lang="en-US" altLang="de-DE" sz="2400">
                  <a:solidFill>
                    <a:srgbClr val="515151"/>
                  </a:solidFill>
                </a:endParaRPr>
              </a:p>
            </p:txBody>
          </p:sp>
          <p:cxnSp>
            <p:nvCxnSpPr>
              <p:cNvPr id="24" name="Straight Arrow Connector 12"/>
              <p:cNvCxnSpPr>
                <a:endCxn id="27" idx="2"/>
              </p:cNvCxnSpPr>
              <p:nvPr/>
            </p:nvCxnSpPr>
            <p:spPr>
              <a:xfrm flipV="1">
                <a:off x="6801900" y="1497790"/>
                <a:ext cx="49212" cy="501621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579516" y="789806"/>
                <a:ext cx="2543194" cy="70798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rgbClr val="7030A0"/>
                    </a:solidFill>
                    <a:latin typeface="+mn-lt"/>
                    <a:cs typeface="+mn-cs"/>
                  </a:rPr>
                  <a:t>Si-Al-based ternary associate species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761947" y="2347053"/>
                <a:ext cx="3538564" cy="40002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+mn-lt"/>
                    <a:cs typeface="+mn-cs"/>
                  </a:rPr>
                  <a:t>Si-based associate species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7802" r="9035" b="2837"/>
          <a:stretch>
            <a:fillRect/>
          </a:stretch>
        </p:blipFill>
        <p:spPr bwMode="auto">
          <a:xfrm>
            <a:off x="179512" y="765175"/>
            <a:ext cx="3717230" cy="306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Results: Lubricant Effect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2268538" y="765175"/>
            <a:ext cx="6750050" cy="5760169"/>
            <a:chOff x="2268538" y="765175"/>
            <a:chExt cx="6750050" cy="5760169"/>
          </a:xfrm>
        </p:grpSpPr>
        <p:sp>
          <p:nvSpPr>
            <p:cNvPr id="25603" name="Rectangle 36"/>
            <p:cNvSpPr>
              <a:spLocks noChangeArrowheads="1"/>
            </p:cNvSpPr>
            <p:nvPr/>
          </p:nvSpPr>
          <p:spPr bwMode="auto">
            <a:xfrm>
              <a:off x="4355976" y="1700808"/>
              <a:ext cx="1511300" cy="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dirty="0">
                  <a:ea typeface="SimSun" pitchFamily="2" charset="-122"/>
                </a:rPr>
                <a:t>where: </a:t>
              </a:r>
              <a:r>
                <a:rPr lang="en-US" altLang="zh-CN" sz="1800" dirty="0" smtClean="0">
                  <a:ea typeface="SimSun" pitchFamily="2" charset="-122"/>
                </a:rPr>
                <a:t>j=1,2.</a:t>
              </a:r>
              <a:endParaRPr lang="en-US" altLang="de-DE" sz="1800" dirty="0"/>
            </a:p>
          </p:txBody>
        </p:sp>
        <p:grpSp>
          <p:nvGrpSpPr>
            <p:cNvPr id="8" name="Gruppieren 7"/>
            <p:cNvGrpSpPr>
              <a:grpSpLocks/>
            </p:cNvGrpSpPr>
            <p:nvPr/>
          </p:nvGrpSpPr>
          <p:grpSpPr bwMode="auto">
            <a:xfrm>
              <a:off x="2268538" y="2105744"/>
              <a:ext cx="6750050" cy="4419600"/>
              <a:chOff x="2268100" y="2106115"/>
              <a:chExt cx="6750541" cy="4418535"/>
            </a:xfrm>
          </p:grpSpPr>
          <p:pic>
            <p:nvPicPr>
              <p:cNvPr id="25608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6" t="7690" r="10509" b="3134"/>
              <a:stretch>
                <a:fillRect/>
              </a:stretch>
            </p:blipFill>
            <p:spPr bwMode="auto">
              <a:xfrm>
                <a:off x="3851920" y="2106115"/>
                <a:ext cx="5166721" cy="4418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hteckiger Pfeil 6"/>
              <p:cNvSpPr/>
              <p:nvPr/>
            </p:nvSpPr>
            <p:spPr>
              <a:xfrm rot="10800000" flipH="1">
                <a:off x="2268100" y="3933757"/>
                <a:ext cx="1224051" cy="850695"/>
              </a:xfrm>
              <a:prstGeom prst="ben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765175"/>
              <a:ext cx="4573587" cy="982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21256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67429"/>
            <a:ext cx="33115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5021263" y="4283075"/>
            <a:ext cx="21002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cs typeface="+mn-cs"/>
              </a:rPr>
              <a:t>n</a:t>
            </a:r>
            <a:r>
              <a:rPr lang="en-US" sz="1600" b="1" baseline="-25000" dirty="0">
                <a:solidFill>
                  <a:srgbClr val="0070C0"/>
                </a:solidFill>
                <a:latin typeface="+mn-lt"/>
                <a:cs typeface="+mn-cs"/>
              </a:rPr>
              <a:t>1</a:t>
            </a:r>
            <a:r>
              <a:rPr lang="en-US" sz="1600" b="1" dirty="0">
                <a:solidFill>
                  <a:srgbClr val="0070C0"/>
                </a:solidFill>
                <a:latin typeface="+mn-lt"/>
                <a:cs typeface="+mn-cs"/>
              </a:rPr>
              <a:t>=6 and n</a:t>
            </a:r>
            <a:r>
              <a:rPr lang="en-US" sz="1600" b="1" baseline="-25000" dirty="0">
                <a:solidFill>
                  <a:srgbClr val="0070C0"/>
                </a:solidFill>
                <a:latin typeface="+mn-lt"/>
                <a:cs typeface="+mn-cs"/>
              </a:rPr>
              <a:t>2</a:t>
            </a:r>
            <a:r>
              <a:rPr lang="en-US" sz="1600" b="1" dirty="0">
                <a:solidFill>
                  <a:srgbClr val="0070C0"/>
                </a:solidFill>
                <a:latin typeface="+mn-lt"/>
                <a:cs typeface="+mn-cs"/>
              </a:rPr>
              <a:t>=109</a:t>
            </a:r>
          </a:p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cs typeface="+mn-cs"/>
              </a:rPr>
              <a:t>(SiO</a:t>
            </a:r>
            <a:r>
              <a:rPr lang="en-US" sz="1600" b="1" baseline="-25000" dirty="0">
                <a:solidFill>
                  <a:srgbClr val="0070C0"/>
                </a:solidFill>
                <a:latin typeface="+mn-lt"/>
                <a:cs typeface="+mn-cs"/>
              </a:rPr>
              <a:t>2</a:t>
            </a:r>
            <a:r>
              <a:rPr lang="en-US" sz="1600" b="1" dirty="0">
                <a:solidFill>
                  <a:srgbClr val="0070C0"/>
                </a:solidFill>
                <a:latin typeface="+mn-lt"/>
                <a:cs typeface="+mn-cs"/>
              </a:rPr>
              <a:t>)</a:t>
            </a:r>
            <a:r>
              <a:rPr lang="en-US" sz="1600" b="1" baseline="-25000" dirty="0">
                <a:solidFill>
                  <a:srgbClr val="0070C0"/>
                </a:solidFill>
                <a:latin typeface="+mn-lt"/>
                <a:cs typeface="+mn-cs"/>
              </a:rPr>
              <a:t>6</a:t>
            </a:r>
            <a:r>
              <a:rPr lang="en-US" sz="1600" b="1" dirty="0">
                <a:solidFill>
                  <a:srgbClr val="0070C0"/>
                </a:solidFill>
                <a:latin typeface="+mn-lt"/>
                <a:cs typeface="+mn-cs"/>
              </a:rPr>
              <a:t> and (SiO</a:t>
            </a:r>
            <a:r>
              <a:rPr lang="en-US" sz="1600" b="1" baseline="-25000" dirty="0">
                <a:solidFill>
                  <a:srgbClr val="0070C0"/>
                </a:solidFill>
                <a:latin typeface="+mn-lt"/>
                <a:cs typeface="+mn-cs"/>
              </a:rPr>
              <a:t>2</a:t>
            </a:r>
            <a:r>
              <a:rPr lang="en-US" sz="1600" b="1" dirty="0">
                <a:solidFill>
                  <a:srgbClr val="0070C0"/>
                </a:solidFill>
                <a:latin typeface="+mn-lt"/>
                <a:cs typeface="+mn-cs"/>
              </a:rPr>
              <a:t>)</a:t>
            </a:r>
            <a:r>
              <a:rPr lang="en-US" sz="1600" b="1" baseline="-25000" dirty="0">
                <a:solidFill>
                  <a:srgbClr val="0070C0"/>
                </a:solidFill>
                <a:latin typeface="+mn-lt"/>
                <a:cs typeface="+mn-cs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349963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mtClean="0"/>
              <a:t>Results: Amphoteric Effect</a:t>
            </a:r>
            <a:br>
              <a:rPr lang="en-GB" altLang="de-DE" smtClean="0"/>
            </a:br>
            <a:endParaRPr lang="en-GB" altLang="de-DE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7637" r="11195"/>
          <a:stretch>
            <a:fillRect/>
          </a:stretch>
        </p:blipFill>
        <p:spPr bwMode="auto">
          <a:xfrm>
            <a:off x="625029" y="981075"/>
            <a:ext cx="4090987" cy="34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8235" r="10658"/>
          <a:stretch>
            <a:fillRect/>
          </a:stretch>
        </p:blipFill>
        <p:spPr bwMode="auto">
          <a:xfrm>
            <a:off x="4842197" y="2924944"/>
            <a:ext cx="397827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图文框 38"/>
          <p:cNvSpPr/>
          <p:nvPr/>
        </p:nvSpPr>
        <p:spPr bwMode="auto">
          <a:xfrm>
            <a:off x="2411413" y="1830388"/>
            <a:ext cx="936625" cy="520700"/>
          </a:xfrm>
          <a:prstGeom prst="frame">
            <a:avLst>
              <a:gd name="adj1" fmla="val 5037"/>
            </a:avLst>
          </a:prstGeom>
          <a:solidFill>
            <a:schemeClr val="tx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7692" r="10332" b="3664"/>
          <a:stretch>
            <a:fillRect/>
          </a:stretch>
        </p:blipFill>
        <p:spPr bwMode="auto">
          <a:xfrm>
            <a:off x="4788024" y="3645024"/>
            <a:ext cx="352742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8975" r="10332" b="3113"/>
          <a:stretch>
            <a:fillRect/>
          </a:stretch>
        </p:blipFill>
        <p:spPr bwMode="auto">
          <a:xfrm>
            <a:off x="679450" y="692696"/>
            <a:ext cx="3527425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Results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8136" r="9995" b="3586"/>
          <a:stretch>
            <a:fillRect/>
          </a:stretch>
        </p:blipFill>
        <p:spPr bwMode="auto">
          <a:xfrm>
            <a:off x="679450" y="3611835"/>
            <a:ext cx="36163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8241" r="10274" b="3481"/>
          <a:stretch>
            <a:fillRect/>
          </a:stretch>
        </p:blipFill>
        <p:spPr bwMode="auto">
          <a:xfrm>
            <a:off x="4788024" y="684758"/>
            <a:ext cx="35433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3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6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r>
              <a:rPr lang="de-DE" altLang="de-DE" smtClean="0"/>
              <a:t>Role of Iron Oxide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-74062" y="1020320"/>
          <a:ext cx="4144529" cy="305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2772" name="Group 11"/>
          <p:cNvGrpSpPr>
            <a:grpSpLocks/>
          </p:cNvGrpSpPr>
          <p:nvPr/>
        </p:nvGrpSpPr>
        <p:grpSpPr bwMode="auto">
          <a:xfrm>
            <a:off x="617538" y="4070350"/>
            <a:ext cx="3014662" cy="1374775"/>
            <a:chOff x="5724128" y="1285440"/>
            <a:chExt cx="3384376" cy="1567496"/>
          </a:xfrm>
        </p:grpSpPr>
        <p:sp>
          <p:nvSpPr>
            <p:cNvPr id="32786" name="TextBox 12"/>
            <p:cNvSpPr txBox="1">
              <a:spLocks noChangeArrowheads="1"/>
            </p:cNvSpPr>
            <p:nvPr/>
          </p:nvSpPr>
          <p:spPr bwMode="auto">
            <a:xfrm>
              <a:off x="6275091" y="1856726"/>
              <a:ext cx="1869716" cy="404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 sz="2000"/>
                <a:t>Redox reaction</a:t>
              </a:r>
            </a:p>
          </p:txBody>
        </p:sp>
        <p:sp>
          <p:nvSpPr>
            <p:cNvPr id="32787" name="Explosion 2 13"/>
            <p:cNvSpPr>
              <a:spLocks noChangeArrowheads="1"/>
            </p:cNvSpPr>
            <p:nvPr/>
          </p:nvSpPr>
          <p:spPr bwMode="auto">
            <a:xfrm>
              <a:off x="5724128" y="1285440"/>
              <a:ext cx="3384376" cy="1567496"/>
            </a:xfrm>
            <a:prstGeom prst="irregularSeal2">
              <a:avLst/>
            </a:prstGeom>
            <a:noFill/>
            <a:ln w="1905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indent="12700"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ts val="2000"/>
                </a:lnSpc>
                <a:buClrTx/>
              </a:pPr>
              <a:endParaRPr lang="en-US" altLang="de-DE" sz="2000">
                <a:solidFill>
                  <a:srgbClr val="515151"/>
                </a:solidFill>
              </a:endParaRPr>
            </a:p>
          </p:txBody>
        </p:sp>
      </p:grpSp>
      <p:grpSp>
        <p:nvGrpSpPr>
          <p:cNvPr id="32773" name="Group 14"/>
          <p:cNvGrpSpPr>
            <a:grpSpLocks/>
          </p:cNvGrpSpPr>
          <p:nvPr/>
        </p:nvGrpSpPr>
        <p:grpSpPr bwMode="auto">
          <a:xfrm>
            <a:off x="4464050" y="1062038"/>
            <a:ext cx="2555875" cy="1038225"/>
            <a:chOff x="6143625" y="3527746"/>
            <a:chExt cx="2520280" cy="973610"/>
          </a:xfrm>
        </p:grpSpPr>
        <p:sp>
          <p:nvSpPr>
            <p:cNvPr id="32784" name="TextBox 15"/>
            <p:cNvSpPr txBox="1">
              <a:spLocks noChangeArrowheads="1"/>
            </p:cNvSpPr>
            <p:nvPr/>
          </p:nvSpPr>
          <p:spPr bwMode="auto">
            <a:xfrm>
              <a:off x="6737823" y="3811336"/>
              <a:ext cx="1234608" cy="34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 sz="2000"/>
                <a:t>Dual role</a:t>
              </a:r>
              <a:r>
                <a:rPr lang="en-US" altLang="zh-CN" sz="2000">
                  <a:ea typeface="SimSun" pitchFamily="2" charset="-122"/>
                </a:rPr>
                <a:t>s</a:t>
              </a:r>
              <a:endParaRPr lang="en-US" altLang="de-DE" sz="2000"/>
            </a:p>
          </p:txBody>
        </p:sp>
        <p:sp>
          <p:nvSpPr>
            <p:cNvPr id="32785" name="Explosion 2 16"/>
            <p:cNvSpPr>
              <a:spLocks noChangeArrowheads="1"/>
            </p:cNvSpPr>
            <p:nvPr/>
          </p:nvSpPr>
          <p:spPr bwMode="auto">
            <a:xfrm>
              <a:off x="6143625" y="3527746"/>
              <a:ext cx="2520280" cy="973610"/>
            </a:xfrm>
            <a:prstGeom prst="irregularSeal2">
              <a:avLst/>
            </a:prstGeom>
            <a:noFill/>
            <a:ln w="1905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indent="12700"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ts val="2000"/>
                </a:lnSpc>
                <a:buClrTx/>
              </a:pPr>
              <a:endParaRPr lang="en-US" altLang="de-DE" sz="2000">
                <a:solidFill>
                  <a:srgbClr val="515151"/>
                </a:solidFill>
              </a:endParaRPr>
            </a:p>
          </p:txBody>
        </p:sp>
      </p:grpSp>
      <p:sp>
        <p:nvSpPr>
          <p:cNvPr id="18" name="Left-Up Arrow 17"/>
          <p:cNvSpPr/>
          <p:nvPr/>
        </p:nvSpPr>
        <p:spPr bwMode="auto">
          <a:xfrm rot="17550725">
            <a:off x="2799557" y="1112044"/>
            <a:ext cx="890587" cy="1266825"/>
          </a:xfrm>
          <a:prstGeom prst="leftUpArrow">
            <a:avLst>
              <a:gd name="adj1" fmla="val 15307"/>
              <a:gd name="adj2" fmla="val 16516"/>
              <a:gd name="adj3" fmla="val 25000"/>
            </a:avLst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  <a:defRPr/>
            </a:pPr>
            <a:endParaRPr lang="en-US" sz="2400">
              <a:solidFill>
                <a:srgbClr val="515151"/>
              </a:solidFill>
              <a:cs typeface="+mn-cs"/>
            </a:endParaRP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3282950" y="10906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zh-CN" sz="1800">
                <a:solidFill>
                  <a:srgbClr val="FF6600"/>
                </a:solidFill>
                <a:ea typeface="SimSun" pitchFamily="2" charset="-122"/>
              </a:rPr>
              <a:t>T &amp; P</a:t>
            </a:r>
            <a:r>
              <a:rPr lang="en-US" altLang="de-DE" sz="1800" baseline="-25000">
                <a:solidFill>
                  <a:srgbClr val="FF6600"/>
                </a:solidFill>
              </a:rPr>
              <a:t>O</a:t>
            </a:r>
            <a:r>
              <a:rPr lang="en-US" altLang="de-DE" sz="1800" baseline="-50000">
                <a:solidFill>
                  <a:srgbClr val="FF6600"/>
                </a:solidFill>
              </a:rPr>
              <a:t>2</a:t>
            </a:r>
          </a:p>
        </p:txBody>
      </p:sp>
      <p:grpSp>
        <p:nvGrpSpPr>
          <p:cNvPr id="32776" name="Group 30"/>
          <p:cNvGrpSpPr>
            <a:grpSpLocks/>
          </p:cNvGrpSpPr>
          <p:nvPr/>
        </p:nvGrpSpPr>
        <p:grpSpPr bwMode="auto">
          <a:xfrm>
            <a:off x="2422525" y="1619250"/>
            <a:ext cx="860425" cy="825500"/>
            <a:chOff x="2946671" y="2364634"/>
            <a:chExt cx="1057515" cy="1057515"/>
          </a:xfrm>
        </p:grpSpPr>
        <p:sp>
          <p:nvSpPr>
            <p:cNvPr id="32" name="Oval 31"/>
            <p:cNvSpPr/>
            <p:nvPr/>
          </p:nvSpPr>
          <p:spPr>
            <a:xfrm>
              <a:off x="2946671" y="2364634"/>
              <a:ext cx="1057515" cy="1057515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3100811" y="2519194"/>
              <a:ext cx="749236" cy="7483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27940" tIns="27940" rIns="27940" bIns="2794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700" dirty="0" err="1"/>
                <a:t>CaO</a:t>
              </a:r>
              <a:endParaRPr lang="en-US" sz="17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82800" y="2170668"/>
            <a:ext cx="949331" cy="914922"/>
            <a:chOff x="2039884" y="72011"/>
            <a:chExt cx="1127124" cy="1127124"/>
          </a:xfrm>
          <a:solidFill>
            <a:srgbClr val="FF6600"/>
          </a:solidFill>
        </p:grpSpPr>
        <p:sp>
          <p:nvSpPr>
            <p:cNvPr id="24" name="Oval 23"/>
            <p:cNvSpPr/>
            <p:nvPr/>
          </p:nvSpPr>
          <p:spPr>
            <a:xfrm>
              <a:off x="2039884" y="72011"/>
              <a:ext cx="1127124" cy="112712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2232406" y="267241"/>
              <a:ext cx="742079" cy="7366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29210" tIns="29210" rIns="29210" bIns="2921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700" dirty="0" err="1"/>
                <a:t>FeO</a:t>
              </a:r>
              <a:endParaRPr lang="en-US" sz="1700" baseline="-25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71616" y="951469"/>
            <a:ext cx="936000" cy="936000"/>
            <a:chOff x="2039884" y="72011"/>
            <a:chExt cx="1127124" cy="1127124"/>
          </a:xfrm>
          <a:solidFill>
            <a:srgbClr val="FF6600"/>
          </a:solidFill>
        </p:grpSpPr>
        <p:sp>
          <p:nvSpPr>
            <p:cNvPr id="29" name="Oval 28"/>
            <p:cNvSpPr/>
            <p:nvPr/>
          </p:nvSpPr>
          <p:spPr>
            <a:xfrm>
              <a:off x="2039884" y="72011"/>
              <a:ext cx="1127124" cy="112712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2232935" y="255529"/>
              <a:ext cx="784899" cy="73084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29210" tIns="29210" rIns="29210" bIns="2921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700" dirty="0"/>
                <a:t>Fe</a:t>
              </a:r>
              <a:r>
                <a:rPr lang="en-US" sz="1700" baseline="-25000" dirty="0"/>
                <a:t>2</a:t>
              </a:r>
              <a:r>
                <a:rPr lang="en-US" sz="1700" dirty="0"/>
                <a:t>O</a:t>
              </a:r>
              <a:r>
                <a:rPr lang="en-US" sz="1700" baseline="-25000" dirty="0"/>
                <a:t>3</a:t>
              </a:r>
            </a:p>
          </p:txBody>
        </p:sp>
      </p:grp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2949575"/>
            <a:ext cx="515778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8350" y="2555875"/>
            <a:ext cx="33782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current model </a:t>
            </a:r>
            <a:r>
              <a:rPr lang="en-US" b="1" dirty="0">
                <a:solidFill>
                  <a:srgbClr val="0070C0"/>
                </a:solidFill>
                <a:latin typeface="+mn-lt"/>
                <a:cs typeface="+mn-cs"/>
              </a:rPr>
              <a:t>vs. </a:t>
            </a:r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Hurst model</a:t>
            </a:r>
            <a:r>
              <a:rPr lang="en-US" dirty="0">
                <a:cs typeface="+mn-cs"/>
              </a:rPr>
              <a:t>*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86200" y="6402388"/>
            <a:ext cx="38623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de-DE" sz="800" i="1"/>
              <a:t>*Source: H.J. Hurst, F. Novak, J.H. Patterson, Proc. V International Conference on Molten Slags, Fluxes and Salts, Sydney, Australia, 1997, pp. 873-876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8" name="Group 15"/>
          <p:cNvGrpSpPr>
            <a:grpSpLocks/>
          </p:cNvGrpSpPr>
          <p:nvPr/>
        </p:nvGrpSpPr>
        <p:grpSpPr bwMode="auto">
          <a:xfrm>
            <a:off x="477929" y="868626"/>
            <a:ext cx="4058361" cy="2573701"/>
            <a:chOff x="1953473" y="708350"/>
            <a:chExt cx="4660343" cy="2989144"/>
          </a:xfrm>
        </p:grpSpPr>
        <p:sp>
          <p:nvSpPr>
            <p:cNvPr id="15" name="Rectangle 14"/>
            <p:cNvSpPr/>
            <p:nvPr/>
          </p:nvSpPr>
          <p:spPr>
            <a:xfrm>
              <a:off x="2610540" y="3353021"/>
              <a:ext cx="2418769" cy="344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3803" name="Group 13"/>
            <p:cNvGrpSpPr>
              <a:grpSpLocks/>
            </p:cNvGrpSpPr>
            <p:nvPr/>
          </p:nvGrpSpPr>
          <p:grpSpPr bwMode="auto">
            <a:xfrm>
              <a:off x="1953473" y="708350"/>
              <a:ext cx="4660343" cy="2747346"/>
              <a:chOff x="2827532" y="1447800"/>
              <a:chExt cx="5298920" cy="2981325"/>
            </a:xfrm>
          </p:grpSpPr>
          <p:pic>
            <p:nvPicPr>
              <p:cNvPr id="33804" name="Picture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7532" y="1447800"/>
                <a:ext cx="4017021" cy="2981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5" name="TextBox 18"/>
              <p:cNvSpPr txBox="1">
                <a:spLocks noChangeArrowheads="1"/>
              </p:cNvSpPr>
              <p:nvPr/>
            </p:nvSpPr>
            <p:spPr bwMode="auto">
              <a:xfrm>
                <a:off x="6818442" y="1677611"/>
                <a:ext cx="1308010" cy="104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de-DE" altLang="de-DE" sz="800" i="1" dirty="0"/>
                  <a:t>Source: </a:t>
                </a:r>
                <a:r>
                  <a:rPr lang="en-US" altLang="de-DE" sz="800" i="1" dirty="0"/>
                  <a:t>M. Chen, S. Raghunath, B. Zhao,</a:t>
                </a:r>
              </a:p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de-DE" sz="800" i="1" dirty="0"/>
                  <a:t>Metall. Mater. Trans. B, 44 (2013) 506-515.</a:t>
                </a:r>
              </a:p>
            </p:txBody>
          </p:sp>
        </p:grpSp>
      </p:grpSp>
      <p:sp>
        <p:nvSpPr>
          <p:cNvPr id="33801" name="Titel 12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r>
              <a:rPr lang="de-DE" altLang="de-DE" smtClean="0"/>
              <a:t>System SiO</a:t>
            </a:r>
            <a:r>
              <a:rPr lang="de-DE" altLang="de-DE" baseline="-25000" smtClean="0"/>
              <a:t>2</a:t>
            </a:r>
            <a:r>
              <a:rPr lang="de-DE" altLang="de-DE" smtClean="0"/>
              <a:t>-FeO</a:t>
            </a:r>
            <a:r>
              <a:rPr lang="de-DE" altLang="de-DE" baseline="-25000" smtClean="0"/>
              <a:t>x</a:t>
            </a: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10202" r="12298" b="4842"/>
          <a:stretch/>
        </p:blipFill>
        <p:spPr>
          <a:xfrm>
            <a:off x="369622" y="3307335"/>
            <a:ext cx="4202378" cy="3506041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9926" r="12256" b="4767"/>
          <a:stretch/>
        </p:blipFill>
        <p:spPr>
          <a:xfrm>
            <a:off x="4932040" y="3367651"/>
            <a:ext cx="4039839" cy="3384376"/>
          </a:xfrm>
          <a:prstGeom prst="rect">
            <a:avLst/>
          </a:prstGeom>
        </p:spPr>
      </p:pic>
      <p:sp>
        <p:nvSpPr>
          <p:cNvPr id="19" name="Rectangle 4"/>
          <p:cNvSpPr/>
          <p:nvPr/>
        </p:nvSpPr>
        <p:spPr>
          <a:xfrm>
            <a:off x="6324128" y="873553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pecies </a:t>
            </a:r>
            <a:r>
              <a:rPr lang="en-US" b="1" dirty="0" err="1" smtClean="0">
                <a:solidFill>
                  <a:srgbClr val="000000"/>
                </a:solidFill>
              </a:rPr>
              <a:t>Fe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3</a:t>
            </a:r>
            <a:r>
              <a:rPr lang="en-US" b="1" dirty="0" err="1" smtClean="0">
                <a:solidFill>
                  <a:srgbClr val="000000"/>
                </a:solidFill>
              </a:rPr>
              <a:t>O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4</a:t>
            </a:r>
            <a:endParaRPr lang="en-US" b="1" baseline="-25000" dirty="0">
              <a:solidFill>
                <a:srgbClr val="000000"/>
              </a:solidFill>
            </a:endParaRPr>
          </a:p>
        </p:txBody>
      </p:sp>
      <p:pic>
        <p:nvPicPr>
          <p:cNvPr id="20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04" y="1519884"/>
            <a:ext cx="2660476" cy="1625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pPr>
              <a:defRPr/>
            </a:pPr>
            <a:r>
              <a:rPr lang="en-US" kern="1200" dirty="0"/>
              <a:t>Application of the </a:t>
            </a:r>
            <a:r>
              <a:rPr lang="en-US" kern="1200" dirty="0" smtClean="0"/>
              <a:t>Model</a:t>
            </a:r>
            <a:r>
              <a:rPr lang="en-US" kern="1200" dirty="0"/>
              <a:t/>
            </a:r>
            <a:br>
              <a:rPr lang="en-US" kern="1200" dirty="0"/>
            </a:br>
            <a:endParaRPr lang="de-DE" dirty="0"/>
          </a:p>
        </p:txBody>
      </p:sp>
      <p:grpSp>
        <p:nvGrpSpPr>
          <p:cNvPr id="34819" name="Group 12"/>
          <p:cNvGrpSpPr>
            <a:grpSpLocks noChangeAspect="1"/>
          </p:cNvGrpSpPr>
          <p:nvPr/>
        </p:nvGrpSpPr>
        <p:grpSpPr bwMode="auto">
          <a:xfrm>
            <a:off x="349250" y="609600"/>
            <a:ext cx="3765550" cy="2925763"/>
            <a:chOff x="926283" y="605411"/>
            <a:chExt cx="7207732" cy="5601482"/>
          </a:xfrm>
        </p:grpSpPr>
        <p:pic>
          <p:nvPicPr>
            <p:cNvPr id="34838" name="Grafik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763" y="605411"/>
              <a:ext cx="6954221" cy="560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1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6200000">
              <a:off x="518025" y="2968353"/>
              <a:ext cx="1228948" cy="41243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de-DE">
                  <a:noFill/>
                  <a:cs typeface="+mn-cs"/>
                </a:rPr>
                <a:t> </a:t>
              </a:r>
            </a:p>
          </p:txBody>
        </p:sp>
        <p:sp>
          <p:nvSpPr>
            <p:cNvPr id="34840" name="Textfeld 13"/>
            <p:cNvSpPr txBox="1">
              <a:spLocks noChangeArrowheads="1"/>
            </p:cNvSpPr>
            <p:nvPr/>
          </p:nvSpPr>
          <p:spPr bwMode="auto">
            <a:xfrm rot="1629567">
              <a:off x="2107317" y="5393707"/>
              <a:ext cx="1316871" cy="439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>
                  <a:ea typeface="SimSun" pitchFamily="2" charset="-122"/>
                </a:rPr>
                <a:t>T, </a:t>
              </a:r>
              <a:r>
                <a:rPr lang="en-US" altLang="zh-CN" sz="800" baseline="30000">
                  <a:ea typeface="SimSun" pitchFamily="2" charset="-122"/>
                </a:rPr>
                <a:t>o</a:t>
              </a:r>
              <a:r>
                <a:rPr lang="en-US" altLang="zh-CN" sz="800">
                  <a:ea typeface="SimSun" pitchFamily="2" charset="-122"/>
                </a:rPr>
                <a:t>C</a:t>
              </a:r>
              <a:endParaRPr lang="zh-CN" altLang="en-US" sz="800">
                <a:ea typeface="SimSun" pitchFamily="2" charset="-122"/>
              </a:endParaRPr>
            </a:p>
          </p:txBody>
        </p:sp>
        <p:sp>
          <p:nvSpPr>
            <p:cNvPr id="34841" name="Textfeld 14"/>
            <p:cNvSpPr txBox="1">
              <a:spLocks noChangeArrowheads="1"/>
            </p:cNvSpPr>
            <p:nvPr/>
          </p:nvSpPr>
          <p:spPr bwMode="auto">
            <a:xfrm rot="-1424014">
              <a:off x="4029559" y="5093204"/>
              <a:ext cx="4104456" cy="439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>
                  <a:ea typeface="SimSun" pitchFamily="2" charset="-122"/>
                </a:rPr>
                <a:t>mole fraction Al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O</a:t>
              </a:r>
              <a:r>
                <a:rPr lang="en-US" altLang="zh-CN" sz="800" baseline="-25000">
                  <a:ea typeface="SimSun" pitchFamily="2" charset="-122"/>
                </a:rPr>
                <a:t>3</a:t>
              </a:r>
              <a:r>
                <a:rPr lang="en-US" altLang="zh-CN" sz="800">
                  <a:ea typeface="SimSun" pitchFamily="2" charset="-122"/>
                </a:rPr>
                <a:t>/(Al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O</a:t>
              </a:r>
              <a:r>
                <a:rPr lang="en-US" altLang="zh-CN" sz="800" baseline="-25000">
                  <a:ea typeface="SimSun" pitchFamily="2" charset="-122"/>
                </a:rPr>
                <a:t>3</a:t>
              </a:r>
              <a:r>
                <a:rPr lang="en-US" altLang="zh-CN" sz="800">
                  <a:ea typeface="SimSun" pitchFamily="2" charset="-122"/>
                </a:rPr>
                <a:t>+CaO)</a:t>
              </a:r>
              <a:endParaRPr lang="zh-CN" altLang="en-US" sz="800">
                <a:ea typeface="SimSun" pitchFamily="2" charset="-122"/>
              </a:endParaRPr>
            </a:p>
          </p:txBody>
        </p:sp>
        <p:sp>
          <p:nvSpPr>
            <p:cNvPr id="34842" name="Textfeld 15"/>
            <p:cNvSpPr txBox="1">
              <a:spLocks noChangeArrowheads="1"/>
            </p:cNvSpPr>
            <p:nvPr/>
          </p:nvSpPr>
          <p:spPr bwMode="auto">
            <a:xfrm>
              <a:off x="5158147" y="908720"/>
              <a:ext cx="2420572" cy="70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500">
                  <a:ea typeface="SimSun" pitchFamily="2" charset="-122"/>
                </a:rPr>
                <a:t>Al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O</a:t>
              </a:r>
              <a:r>
                <a:rPr lang="en-US" altLang="zh-CN" sz="1500" baseline="-25000">
                  <a:ea typeface="SimSun" pitchFamily="2" charset="-122"/>
                </a:rPr>
                <a:t>3</a:t>
              </a:r>
              <a:r>
                <a:rPr lang="en-US" altLang="zh-CN" sz="1500">
                  <a:ea typeface="SimSun" pitchFamily="2" charset="-122"/>
                </a:rPr>
                <a:t>-CaO</a:t>
              </a:r>
              <a:endParaRPr lang="zh-CN" altLang="en-US" sz="1500">
                <a:ea typeface="SimSun" pitchFamily="2" charset="-122"/>
              </a:endParaRPr>
            </a:p>
          </p:txBody>
        </p:sp>
      </p:grp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990600" y="4748213"/>
            <a:ext cx="190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de-DE" sz="1800">
                <a:solidFill>
                  <a:srgbClr val="FF0000"/>
                </a:solidFill>
              </a:rPr>
              <a:t>fully liquid region</a:t>
            </a:r>
          </a:p>
        </p:txBody>
      </p:sp>
      <p:grpSp>
        <p:nvGrpSpPr>
          <p:cNvPr id="34821" name="Group 8"/>
          <p:cNvGrpSpPr>
            <a:grpSpLocks/>
          </p:cNvGrpSpPr>
          <p:nvPr/>
        </p:nvGrpSpPr>
        <p:grpSpPr bwMode="auto">
          <a:xfrm>
            <a:off x="5300663" y="627063"/>
            <a:ext cx="3767137" cy="2925762"/>
            <a:chOff x="536023" y="680872"/>
            <a:chExt cx="3335102" cy="2926080"/>
          </a:xfrm>
        </p:grpSpPr>
        <p:pic>
          <p:nvPicPr>
            <p:cNvPr id="3483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23" y="680872"/>
              <a:ext cx="3335102" cy="292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feld 1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6200000">
              <a:off x="468505" y="2036190"/>
              <a:ext cx="589470" cy="215444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de-DE">
                  <a:noFill/>
                  <a:cs typeface="+mn-cs"/>
                </a:rPr>
                <a:t> </a:t>
              </a:r>
            </a:p>
          </p:txBody>
        </p:sp>
        <p:sp>
          <p:nvSpPr>
            <p:cNvPr id="34835" name="Textfeld 13"/>
            <p:cNvSpPr txBox="1">
              <a:spLocks noChangeArrowheads="1"/>
            </p:cNvSpPr>
            <p:nvPr/>
          </p:nvSpPr>
          <p:spPr bwMode="auto">
            <a:xfrm rot="1323753">
              <a:off x="1291704" y="3263824"/>
              <a:ext cx="670789" cy="229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>
                  <a:ea typeface="SimSun" pitchFamily="2" charset="-122"/>
                </a:rPr>
                <a:t>T, </a:t>
              </a:r>
              <a:r>
                <a:rPr lang="en-US" altLang="zh-CN" sz="800" baseline="30000">
                  <a:ea typeface="SimSun" pitchFamily="2" charset="-122"/>
                </a:rPr>
                <a:t>o</a:t>
              </a:r>
              <a:r>
                <a:rPr lang="en-US" altLang="zh-CN" sz="800">
                  <a:ea typeface="SimSun" pitchFamily="2" charset="-122"/>
                </a:rPr>
                <a:t>C</a:t>
              </a:r>
              <a:endParaRPr lang="zh-CN" altLang="en-US" sz="800">
                <a:ea typeface="SimSun" pitchFamily="2" charset="-122"/>
              </a:endParaRPr>
            </a:p>
          </p:txBody>
        </p:sp>
        <p:sp>
          <p:nvSpPr>
            <p:cNvPr id="34836" name="Textfeld 14"/>
            <p:cNvSpPr txBox="1">
              <a:spLocks noChangeArrowheads="1"/>
            </p:cNvSpPr>
            <p:nvPr/>
          </p:nvSpPr>
          <p:spPr bwMode="auto">
            <a:xfrm rot="-1816992">
              <a:off x="2324719" y="3000688"/>
              <a:ext cx="13299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>
                  <a:ea typeface="SimSun" pitchFamily="2" charset="-122"/>
                </a:rPr>
                <a:t>mole fraction Ca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SiO</a:t>
              </a:r>
              <a:r>
                <a:rPr lang="en-US" altLang="zh-CN" sz="800" baseline="-25000">
                  <a:ea typeface="SimSun" pitchFamily="2" charset="-122"/>
                </a:rPr>
                <a:t>4 </a:t>
              </a:r>
              <a:r>
                <a:rPr lang="en-US" altLang="zh-CN" sz="800">
                  <a:ea typeface="SimSun" pitchFamily="2" charset="-122"/>
                </a:rPr>
                <a:t>/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>
                  <a:ea typeface="SimSun" pitchFamily="2" charset="-122"/>
                </a:rPr>
                <a:t>(Ca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SiO</a:t>
              </a:r>
              <a:r>
                <a:rPr lang="en-US" altLang="zh-CN" sz="800" baseline="-25000">
                  <a:ea typeface="SimSun" pitchFamily="2" charset="-122"/>
                </a:rPr>
                <a:t>4 </a:t>
              </a:r>
              <a:r>
                <a:rPr lang="en-US" altLang="zh-CN" sz="800">
                  <a:ea typeface="SimSun" pitchFamily="2" charset="-122"/>
                </a:rPr>
                <a:t>+MgAl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Si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O</a:t>
              </a:r>
              <a:r>
                <a:rPr lang="en-US" altLang="zh-CN" sz="800" baseline="-25000">
                  <a:ea typeface="SimSun" pitchFamily="2" charset="-122"/>
                </a:rPr>
                <a:t>8</a:t>
              </a:r>
              <a:r>
                <a:rPr lang="en-US" altLang="zh-CN" sz="800">
                  <a:ea typeface="SimSun" pitchFamily="2" charset="-122"/>
                </a:rPr>
                <a:t>)</a:t>
              </a:r>
              <a:endParaRPr lang="zh-CN" altLang="en-US" sz="800">
                <a:ea typeface="SimSun" pitchFamily="2" charset="-122"/>
              </a:endParaRPr>
            </a:p>
          </p:txBody>
        </p:sp>
        <p:sp>
          <p:nvSpPr>
            <p:cNvPr id="34837" name="Textfeld 15"/>
            <p:cNvSpPr txBox="1">
              <a:spLocks noChangeArrowheads="1"/>
            </p:cNvSpPr>
            <p:nvPr/>
          </p:nvSpPr>
          <p:spPr bwMode="auto">
            <a:xfrm>
              <a:off x="1885174" y="816186"/>
              <a:ext cx="192873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500">
                  <a:ea typeface="SimSun" pitchFamily="2" charset="-122"/>
                </a:rPr>
                <a:t>Ca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SiO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-MgAl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Si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O</a:t>
              </a:r>
              <a:r>
                <a:rPr lang="en-US" altLang="zh-CN" sz="1500" baseline="-25000">
                  <a:ea typeface="SimSun" pitchFamily="2" charset="-122"/>
                </a:rPr>
                <a:t>8</a:t>
              </a:r>
              <a:endParaRPr lang="zh-CN" altLang="en-US" sz="1500">
                <a:ea typeface="SimSun" pitchFamily="2" charset="-122"/>
              </a:endParaRPr>
            </a:p>
          </p:txBody>
        </p:sp>
      </p:grpSp>
      <p:grpSp>
        <p:nvGrpSpPr>
          <p:cNvPr id="34822" name="Group 29"/>
          <p:cNvGrpSpPr>
            <a:grpSpLocks/>
          </p:cNvGrpSpPr>
          <p:nvPr/>
        </p:nvGrpSpPr>
        <p:grpSpPr bwMode="auto">
          <a:xfrm>
            <a:off x="3144838" y="3276600"/>
            <a:ext cx="3400425" cy="3276600"/>
            <a:chOff x="3131382" y="3445369"/>
            <a:chExt cx="3400119" cy="3276600"/>
          </a:xfrm>
        </p:grpSpPr>
        <p:pic>
          <p:nvPicPr>
            <p:cNvPr id="34824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498749"/>
              <a:ext cx="3331101" cy="3206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5" name="Textfeld 14"/>
            <p:cNvSpPr txBox="1">
              <a:spLocks noChangeArrowheads="1"/>
            </p:cNvSpPr>
            <p:nvPr/>
          </p:nvSpPr>
          <p:spPr bwMode="auto">
            <a:xfrm rot="-1061945">
              <a:off x="3934946" y="6364073"/>
              <a:ext cx="16893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>
                  <a:ea typeface="SimSun" pitchFamily="2" charset="-122"/>
                </a:rPr>
                <a:t>mole fraction SiO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/(SiO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+Al</a:t>
              </a:r>
              <a:r>
                <a:rPr lang="en-US" altLang="zh-CN" sz="800" baseline="-25000">
                  <a:ea typeface="SimSun" pitchFamily="2" charset="-122"/>
                </a:rPr>
                <a:t>2</a:t>
              </a:r>
              <a:r>
                <a:rPr lang="en-US" altLang="zh-CN" sz="800">
                  <a:ea typeface="SimSun" pitchFamily="2" charset="-122"/>
                </a:rPr>
                <a:t>O</a:t>
              </a:r>
              <a:r>
                <a:rPr lang="en-US" altLang="zh-CN" sz="800" baseline="-25000">
                  <a:ea typeface="SimSun" pitchFamily="2" charset="-122"/>
                </a:rPr>
                <a:t>3</a:t>
              </a:r>
              <a:r>
                <a:rPr lang="en-US" altLang="zh-CN" sz="800">
                  <a:ea typeface="SimSun" pitchFamily="2" charset="-122"/>
                </a:rPr>
                <a:t>)</a:t>
              </a:r>
              <a:endParaRPr lang="zh-CN" altLang="en-US" sz="800">
                <a:ea typeface="SimSun" pitchFamily="2" charset="-122"/>
              </a:endParaRPr>
            </a:p>
          </p:txBody>
        </p:sp>
        <p:sp>
          <p:nvSpPr>
            <p:cNvPr id="33" name="Textfeld 1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6200000">
              <a:off x="2884182" y="4514398"/>
              <a:ext cx="709843" cy="215444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de-DE">
                  <a:noFill/>
                  <a:cs typeface="+mn-cs"/>
                </a:rPr>
                <a:t> </a:t>
              </a:r>
            </a:p>
          </p:txBody>
        </p:sp>
        <p:grpSp>
          <p:nvGrpSpPr>
            <p:cNvPr id="34827" name="Group 33"/>
            <p:cNvGrpSpPr>
              <a:grpSpLocks/>
            </p:cNvGrpSpPr>
            <p:nvPr/>
          </p:nvGrpSpPr>
          <p:grpSpPr bwMode="auto">
            <a:xfrm>
              <a:off x="4103771" y="3445369"/>
              <a:ext cx="1992229" cy="705145"/>
              <a:chOff x="3903304" y="3359671"/>
              <a:chExt cx="1992229" cy="705145"/>
            </a:xfrm>
          </p:grpSpPr>
          <p:sp>
            <p:nvSpPr>
              <p:cNvPr id="34831" name="Textfeld 2"/>
              <p:cNvSpPr txBox="1">
                <a:spLocks noChangeArrowheads="1"/>
              </p:cNvSpPr>
              <p:nvPr/>
            </p:nvSpPr>
            <p:spPr bwMode="auto">
              <a:xfrm>
                <a:off x="3903304" y="3359671"/>
                <a:ext cx="158241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zh-CN" sz="1500">
                    <a:ea typeface="SimSun" pitchFamily="2" charset="-122"/>
                  </a:rPr>
                  <a:t>SiO</a:t>
                </a:r>
                <a:r>
                  <a:rPr lang="en-US" altLang="zh-CN" sz="1500" baseline="-25000">
                    <a:ea typeface="SimSun" pitchFamily="2" charset="-122"/>
                  </a:rPr>
                  <a:t>2</a:t>
                </a:r>
                <a:r>
                  <a:rPr lang="en-US" altLang="zh-CN" sz="1500">
                    <a:ea typeface="SimSun" pitchFamily="2" charset="-122"/>
                  </a:rPr>
                  <a:t>-Al</a:t>
                </a:r>
                <a:r>
                  <a:rPr lang="en-US" altLang="zh-CN" sz="1500" baseline="-25000">
                    <a:ea typeface="SimSun" pitchFamily="2" charset="-122"/>
                  </a:rPr>
                  <a:t>2</a:t>
                </a:r>
                <a:r>
                  <a:rPr lang="en-US" altLang="zh-CN" sz="1500">
                    <a:ea typeface="SimSun" pitchFamily="2" charset="-122"/>
                  </a:rPr>
                  <a:t>O</a:t>
                </a:r>
                <a:r>
                  <a:rPr lang="en-US" altLang="zh-CN" sz="1500" baseline="-25000">
                    <a:ea typeface="SimSun" pitchFamily="2" charset="-122"/>
                  </a:rPr>
                  <a:t>3</a:t>
                </a:r>
                <a:r>
                  <a:rPr lang="en-US" altLang="zh-CN" sz="1500">
                    <a:ea typeface="SimSun" pitchFamily="2" charset="-122"/>
                  </a:rPr>
                  <a:t>-CaO</a:t>
                </a:r>
                <a:endParaRPr lang="zh-CN" altLang="en-US" sz="1500">
                  <a:ea typeface="SimSun" pitchFamily="2" charset="-122"/>
                </a:endParaRPr>
              </a:p>
            </p:txBody>
          </p:sp>
          <p:sp>
            <p:nvSpPr>
              <p:cNvPr id="34832" name="TextBox 38"/>
              <p:cNvSpPr txBox="1">
                <a:spLocks noChangeArrowheads="1"/>
              </p:cNvSpPr>
              <p:nvPr/>
            </p:nvSpPr>
            <p:spPr bwMode="auto">
              <a:xfrm>
                <a:off x="5018370" y="3787817"/>
                <a:ext cx="87716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de-DE" sz="1200"/>
                  <a:t>T=1600</a:t>
                </a:r>
                <a:r>
                  <a:rPr lang="en-US" altLang="de-DE" sz="1200" baseline="30000"/>
                  <a:t>o</a:t>
                </a:r>
                <a:r>
                  <a:rPr lang="en-US" altLang="de-DE" sz="1200"/>
                  <a:t>C</a:t>
                </a:r>
              </a:p>
            </p:txBody>
          </p:sp>
        </p:grpSp>
        <p:sp>
          <p:nvSpPr>
            <p:cNvPr id="34828" name="TextBox 34"/>
            <p:cNvSpPr txBox="1">
              <a:spLocks noChangeArrowheads="1"/>
            </p:cNvSpPr>
            <p:nvPr/>
          </p:nvSpPr>
          <p:spPr bwMode="auto">
            <a:xfrm>
              <a:off x="3163439" y="5426569"/>
              <a:ext cx="39626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 b="1">
                  <a:solidFill>
                    <a:srgbClr val="FF0000"/>
                  </a:solidFill>
                  <a:ea typeface="SimSun" pitchFamily="2" charset="-122"/>
                </a:rPr>
                <a:t>CaO</a:t>
              </a:r>
              <a:endParaRPr lang="en-US" altLang="de-DE" sz="800" b="1">
                <a:solidFill>
                  <a:srgbClr val="FF0000"/>
                </a:solidFill>
              </a:endParaRPr>
            </a:p>
          </p:txBody>
        </p:sp>
        <p:sp>
          <p:nvSpPr>
            <p:cNvPr id="34829" name="TextBox 35"/>
            <p:cNvSpPr txBox="1">
              <a:spLocks noChangeArrowheads="1"/>
            </p:cNvSpPr>
            <p:nvPr/>
          </p:nvSpPr>
          <p:spPr bwMode="auto">
            <a:xfrm>
              <a:off x="3496349" y="6506525"/>
              <a:ext cx="4443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 b="1">
                  <a:solidFill>
                    <a:srgbClr val="FF0000"/>
                  </a:solidFill>
                  <a:ea typeface="SimSun" pitchFamily="2" charset="-122"/>
                </a:rPr>
                <a:t>Al</a:t>
              </a:r>
              <a:r>
                <a:rPr lang="en-US" altLang="zh-CN" sz="800" b="1" baseline="-25000">
                  <a:solidFill>
                    <a:srgbClr val="FF0000"/>
                  </a:solidFill>
                  <a:ea typeface="SimSun" pitchFamily="2" charset="-122"/>
                </a:rPr>
                <a:t>2</a:t>
              </a:r>
              <a:r>
                <a:rPr lang="en-US" altLang="zh-CN" sz="800" b="1">
                  <a:solidFill>
                    <a:srgbClr val="FF0000"/>
                  </a:solidFill>
                  <a:ea typeface="SimSun" pitchFamily="2" charset="-122"/>
                </a:rPr>
                <a:t>O</a:t>
              </a:r>
              <a:r>
                <a:rPr lang="en-US" altLang="zh-CN" sz="800" b="1" baseline="-25000">
                  <a:solidFill>
                    <a:srgbClr val="FF0000"/>
                  </a:solidFill>
                  <a:ea typeface="SimSun" pitchFamily="2" charset="-122"/>
                </a:rPr>
                <a:t>3</a:t>
              </a:r>
              <a:endParaRPr lang="en-US" altLang="de-DE" sz="800" b="1" baseline="-25000">
                <a:solidFill>
                  <a:srgbClr val="FF0000"/>
                </a:solidFill>
              </a:endParaRPr>
            </a:p>
          </p:txBody>
        </p:sp>
        <p:sp>
          <p:nvSpPr>
            <p:cNvPr id="34830" name="TextBox 36"/>
            <p:cNvSpPr txBox="1">
              <a:spLocks noChangeArrowheads="1"/>
            </p:cNvSpPr>
            <p:nvPr/>
          </p:nvSpPr>
          <p:spPr bwMode="auto">
            <a:xfrm>
              <a:off x="5444629" y="5959969"/>
              <a:ext cx="4010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800" b="1">
                  <a:solidFill>
                    <a:srgbClr val="FF0000"/>
                  </a:solidFill>
                  <a:ea typeface="SimSun" pitchFamily="2" charset="-122"/>
                </a:rPr>
                <a:t>SiO</a:t>
              </a:r>
              <a:r>
                <a:rPr lang="en-US" altLang="zh-CN" sz="800" b="1" baseline="-25000">
                  <a:solidFill>
                    <a:srgbClr val="FF0000"/>
                  </a:solidFill>
                  <a:ea typeface="SimSun" pitchFamily="2" charset="-122"/>
                </a:rPr>
                <a:t>2</a:t>
              </a:r>
              <a:endParaRPr lang="en-US" altLang="de-DE" sz="800" b="1">
                <a:solidFill>
                  <a:srgbClr val="FF0000"/>
                </a:solidFill>
              </a:endParaRPr>
            </a:p>
          </p:txBody>
        </p:sp>
      </p:grpSp>
      <p:cxnSp>
        <p:nvCxnSpPr>
          <p:cNvPr id="7" name="Straight Arrow Connector 6"/>
          <p:cNvCxnSpPr>
            <a:stCxn id="34820" idx="3"/>
          </p:cNvCxnSpPr>
          <p:nvPr/>
        </p:nvCxnSpPr>
        <p:spPr>
          <a:xfrm>
            <a:off x="2894013" y="4933950"/>
            <a:ext cx="1441450" cy="539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2"/>
          <p:cNvGrpSpPr>
            <a:grpSpLocks noChangeAspect="1"/>
          </p:cNvGrpSpPr>
          <p:nvPr/>
        </p:nvGrpSpPr>
        <p:grpSpPr bwMode="auto">
          <a:xfrm>
            <a:off x="4114800" y="2786063"/>
            <a:ext cx="5080000" cy="3883025"/>
            <a:chOff x="11222" y="780975"/>
            <a:chExt cx="7246453" cy="5540025"/>
          </a:xfrm>
        </p:grpSpPr>
        <p:grpSp>
          <p:nvGrpSpPr>
            <p:cNvPr id="35857" name="Group 13"/>
            <p:cNvGrpSpPr>
              <a:grpSpLocks noChangeAspect="1"/>
            </p:cNvGrpSpPr>
            <p:nvPr/>
          </p:nvGrpSpPr>
          <p:grpSpPr bwMode="auto">
            <a:xfrm>
              <a:off x="11222" y="780975"/>
              <a:ext cx="7246453" cy="5540025"/>
              <a:chOff x="92324" y="771172"/>
              <a:chExt cx="4542859" cy="3473086"/>
            </a:xfrm>
          </p:grpSpPr>
          <p:pic>
            <p:nvPicPr>
              <p:cNvPr id="35882" name="Picture 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605" y="800484"/>
                <a:ext cx="3960772" cy="3439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83" name="TextBox 44"/>
              <p:cNvSpPr txBox="1">
                <a:spLocks noChangeArrowheads="1"/>
              </p:cNvSpPr>
              <p:nvPr/>
            </p:nvSpPr>
            <p:spPr bwMode="auto">
              <a:xfrm>
                <a:off x="1727637" y="771172"/>
                <a:ext cx="889569" cy="23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zh-CN" sz="1800" b="1">
                    <a:solidFill>
                      <a:srgbClr val="FF0000"/>
                    </a:solidFill>
                    <a:ea typeface="SimSun" pitchFamily="2" charset="-122"/>
                  </a:rPr>
                  <a:t>Ca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ea typeface="SimSun" pitchFamily="2" charset="-122"/>
                  </a:rPr>
                  <a:t>0.5</a:t>
                </a:r>
                <a:r>
                  <a:rPr lang="en-US" altLang="zh-CN" sz="1800" b="1">
                    <a:solidFill>
                      <a:srgbClr val="FF0000"/>
                    </a:solidFill>
                    <a:ea typeface="SimSun" pitchFamily="2" charset="-122"/>
                  </a:rPr>
                  <a:t>Mg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ea typeface="SimSun" pitchFamily="2" charset="-122"/>
                  </a:rPr>
                  <a:t>0.5</a:t>
                </a:r>
                <a:r>
                  <a:rPr lang="en-US" altLang="zh-CN" sz="1800" b="1">
                    <a:solidFill>
                      <a:srgbClr val="FF0000"/>
                    </a:solidFill>
                    <a:ea typeface="SimSun" pitchFamily="2" charset="-122"/>
                  </a:rPr>
                  <a:t>O</a:t>
                </a:r>
                <a:endParaRPr lang="en-US" altLang="de-DE" sz="18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5884" name="TextBox 45"/>
              <p:cNvSpPr txBox="1">
                <a:spLocks noChangeArrowheads="1"/>
              </p:cNvSpPr>
              <p:nvPr/>
            </p:nvSpPr>
            <p:spPr bwMode="auto">
              <a:xfrm>
                <a:off x="92324" y="3914001"/>
                <a:ext cx="47641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zh-CN" sz="1800" b="1">
                    <a:solidFill>
                      <a:srgbClr val="FF0000"/>
                    </a:solidFill>
                    <a:ea typeface="SimSun" pitchFamily="2" charset="-122"/>
                  </a:rPr>
                  <a:t>Al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ea typeface="SimSun" pitchFamily="2" charset="-122"/>
                  </a:rPr>
                  <a:t>2</a:t>
                </a:r>
                <a:r>
                  <a:rPr lang="en-US" altLang="zh-CN" sz="1800" b="1">
                    <a:solidFill>
                      <a:srgbClr val="FF0000"/>
                    </a:solidFill>
                    <a:ea typeface="SimSun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ea typeface="SimSun" pitchFamily="2" charset="-122"/>
                  </a:rPr>
                  <a:t>3</a:t>
                </a:r>
                <a:endParaRPr lang="en-US" altLang="de-DE" sz="1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5885" name="TextBox 46"/>
              <p:cNvSpPr txBox="1">
                <a:spLocks noChangeArrowheads="1"/>
              </p:cNvSpPr>
              <p:nvPr/>
            </p:nvSpPr>
            <p:spPr bwMode="auto">
              <a:xfrm>
                <a:off x="4038600" y="3914001"/>
                <a:ext cx="596583" cy="330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</a:pPr>
                <a:r>
                  <a:rPr lang="en-US" altLang="zh-CN" sz="1800" b="1">
                    <a:solidFill>
                      <a:srgbClr val="FF0000"/>
                    </a:solidFill>
                    <a:ea typeface="SimSun" pitchFamily="2" charset="-122"/>
                  </a:rPr>
                  <a:t>SiO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ea typeface="SimSun" pitchFamily="2" charset="-122"/>
                  </a:rPr>
                  <a:t>2</a:t>
                </a:r>
                <a:endParaRPr lang="en-US" altLang="de-DE" sz="1800" b="1" baseline="-250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H="1">
              <a:off x="4114526" y="3048172"/>
              <a:ext cx="305710" cy="24393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20236" y="3048172"/>
              <a:ext cx="1141316" cy="175305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114526" y="4801230"/>
              <a:ext cx="1447027" cy="6862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20236" y="3048172"/>
              <a:ext cx="532161" cy="205655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Connector 18"/>
            <p:cNvSpPr/>
            <p:nvPr/>
          </p:nvSpPr>
          <p:spPr>
            <a:xfrm>
              <a:off x="4968249" y="3924701"/>
              <a:ext cx="76994" cy="7474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099591" y="4962040"/>
              <a:ext cx="76994" cy="7700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4266249" y="4343713"/>
              <a:ext cx="1295303" cy="45751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114526" y="4114956"/>
              <a:ext cx="991858" cy="137254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66" name="TextBox 25"/>
            <p:cNvSpPr txBox="1">
              <a:spLocks noChangeArrowheads="1"/>
            </p:cNvSpPr>
            <p:nvPr/>
          </p:nvSpPr>
          <p:spPr bwMode="auto">
            <a:xfrm>
              <a:off x="4224785" y="2585425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chemeClr val="tx2"/>
                  </a:solidFill>
                  <a:ea typeface="SimSun" pitchFamily="2" charset="-122"/>
                </a:rPr>
                <a:t>A</a:t>
              </a:r>
              <a:endParaRPr lang="en-US" altLang="de-DE" sz="1800" b="1">
                <a:solidFill>
                  <a:schemeClr val="tx2"/>
                </a:solidFill>
              </a:endParaRPr>
            </a:p>
          </p:txBody>
        </p:sp>
        <p:sp>
          <p:nvSpPr>
            <p:cNvPr id="35867" name="TextBox 28"/>
            <p:cNvSpPr txBox="1">
              <a:spLocks noChangeArrowheads="1"/>
            </p:cNvSpPr>
            <p:nvPr/>
          </p:nvSpPr>
          <p:spPr bwMode="auto">
            <a:xfrm>
              <a:off x="3681340" y="5327928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chemeClr val="tx2"/>
                  </a:solidFill>
                  <a:ea typeface="SimSun" pitchFamily="2" charset="-122"/>
                </a:rPr>
                <a:t>C</a:t>
              </a:r>
              <a:endParaRPr lang="en-US" altLang="de-DE" sz="1800" b="1">
                <a:solidFill>
                  <a:schemeClr val="tx2"/>
                </a:solidFill>
              </a:endParaRPr>
            </a:p>
          </p:txBody>
        </p:sp>
        <p:sp>
          <p:nvSpPr>
            <p:cNvPr id="35868" name="TextBox 29"/>
            <p:cNvSpPr txBox="1">
              <a:spLocks noChangeArrowheads="1"/>
            </p:cNvSpPr>
            <p:nvPr/>
          </p:nvSpPr>
          <p:spPr bwMode="auto">
            <a:xfrm>
              <a:off x="5516022" y="4593193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chemeClr val="tx2"/>
                  </a:solidFill>
                  <a:ea typeface="SimSun" pitchFamily="2" charset="-122"/>
                </a:rPr>
                <a:t>B</a:t>
              </a:r>
              <a:endParaRPr lang="en-US" altLang="de-DE" sz="1800" b="1">
                <a:solidFill>
                  <a:schemeClr val="tx2"/>
                </a:solidFill>
              </a:endParaRPr>
            </a:p>
          </p:txBody>
        </p:sp>
        <p:sp>
          <p:nvSpPr>
            <p:cNvPr id="35869" name="TextBox 30"/>
            <p:cNvSpPr txBox="1">
              <a:spLocks noChangeArrowheads="1"/>
            </p:cNvSpPr>
            <p:nvPr/>
          </p:nvSpPr>
          <p:spPr bwMode="auto">
            <a:xfrm>
              <a:off x="5022162" y="3606891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rgbClr val="FF0000"/>
                  </a:solidFill>
                  <a:ea typeface="SimSun" pitchFamily="2" charset="-122"/>
                </a:rPr>
                <a:t>X</a:t>
              </a:r>
              <a:r>
                <a:rPr lang="en-US" altLang="zh-CN" sz="1800" b="1" baseline="-25000">
                  <a:solidFill>
                    <a:srgbClr val="FF0000"/>
                  </a:solidFill>
                  <a:ea typeface="SimSun" pitchFamily="2" charset="-122"/>
                </a:rPr>
                <a:t>1</a:t>
              </a:r>
              <a:endParaRPr lang="en-US" altLang="de-DE" sz="1800" b="1" baseline="-25000">
                <a:solidFill>
                  <a:srgbClr val="FF0000"/>
                </a:solidFill>
              </a:endParaRPr>
            </a:p>
          </p:txBody>
        </p:sp>
        <p:sp>
          <p:nvSpPr>
            <p:cNvPr id="35870" name="TextBox 31"/>
            <p:cNvSpPr txBox="1">
              <a:spLocks noChangeArrowheads="1"/>
            </p:cNvSpPr>
            <p:nvPr/>
          </p:nvSpPr>
          <p:spPr bwMode="auto">
            <a:xfrm>
              <a:off x="4358785" y="439317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rgbClr val="FF0000"/>
                  </a:solidFill>
                  <a:ea typeface="SimSun" pitchFamily="2" charset="-122"/>
                </a:rPr>
                <a:t>X</a:t>
              </a:r>
              <a:r>
                <a:rPr lang="en-US" altLang="zh-CN" sz="1800" b="1" baseline="-25000">
                  <a:solidFill>
                    <a:srgbClr val="FF0000"/>
                  </a:solidFill>
                  <a:ea typeface="SimSun" pitchFamily="2" charset="-122"/>
                </a:rPr>
                <a:t>3</a:t>
              </a:r>
              <a:endParaRPr lang="en-US" altLang="de-DE" sz="1800" b="1" baseline="-25000">
                <a:solidFill>
                  <a:srgbClr val="FF0000"/>
                </a:solidFill>
              </a:endParaRPr>
            </a:p>
          </p:txBody>
        </p:sp>
        <p:sp>
          <p:nvSpPr>
            <p:cNvPr id="35871" name="TextBox 32"/>
            <p:cNvSpPr txBox="1">
              <a:spLocks noChangeArrowheads="1"/>
            </p:cNvSpPr>
            <p:nvPr/>
          </p:nvSpPr>
          <p:spPr bwMode="auto">
            <a:xfrm>
              <a:off x="5105400" y="488846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rgbClr val="FF0000"/>
                  </a:solidFill>
                  <a:ea typeface="SimSun" pitchFamily="2" charset="-122"/>
                </a:rPr>
                <a:t>X</a:t>
              </a:r>
              <a:r>
                <a:rPr lang="en-US" altLang="zh-CN" sz="1800" b="1" baseline="-25000">
                  <a:solidFill>
                    <a:srgbClr val="FF0000"/>
                  </a:solidFill>
                  <a:ea typeface="SimSun" pitchFamily="2" charset="-122"/>
                </a:rPr>
                <a:t>2</a:t>
              </a:r>
              <a:endParaRPr lang="en-US" altLang="de-DE" sz="1800" b="1" baseline="-25000">
                <a:solidFill>
                  <a:srgbClr val="FF0000"/>
                </a:solidFill>
              </a:endParaRPr>
            </a:p>
          </p:txBody>
        </p:sp>
        <p:sp>
          <p:nvSpPr>
            <p:cNvPr id="35872" name="TextBox 33"/>
            <p:cNvSpPr txBox="1">
              <a:spLocks noChangeArrowheads="1"/>
            </p:cNvSpPr>
            <p:nvPr/>
          </p:nvSpPr>
          <p:spPr bwMode="auto">
            <a:xfrm>
              <a:off x="4796547" y="5000625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chemeClr val="tx2"/>
                  </a:solidFill>
                  <a:ea typeface="SimSun" pitchFamily="2" charset="-122"/>
                </a:rPr>
                <a:t>a</a:t>
              </a:r>
              <a:endParaRPr lang="en-US" altLang="de-DE" sz="1800" b="1" baseline="-25000">
                <a:solidFill>
                  <a:schemeClr val="tx2"/>
                </a:solidFill>
              </a:endParaRPr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5081475" y="4092306"/>
              <a:ext cx="47554" cy="45299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4922959" y="5059432"/>
              <a:ext cx="45290" cy="45299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4225488" y="4321064"/>
              <a:ext cx="45290" cy="45299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5525321" y="4762726"/>
              <a:ext cx="74728" cy="77008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4381739" y="3014198"/>
              <a:ext cx="74730" cy="77008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4078294" y="5435411"/>
              <a:ext cx="76994" cy="77008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879" name="TextBox 40"/>
            <p:cNvSpPr txBox="1">
              <a:spLocks noChangeArrowheads="1"/>
            </p:cNvSpPr>
            <p:nvPr/>
          </p:nvSpPr>
          <p:spPr bwMode="auto">
            <a:xfrm>
              <a:off x="5132769" y="3889694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chemeClr val="tx2"/>
                  </a:solidFill>
                  <a:ea typeface="SimSun" pitchFamily="2" charset="-122"/>
                </a:rPr>
                <a:t>c</a:t>
              </a:r>
              <a:endParaRPr lang="en-US" altLang="de-DE" sz="1800" b="1" baseline="-25000">
                <a:solidFill>
                  <a:schemeClr val="tx2"/>
                </a:solidFill>
              </a:endParaRPr>
            </a:p>
          </p:txBody>
        </p:sp>
        <p:sp>
          <p:nvSpPr>
            <p:cNvPr id="35880" name="TextBox 41"/>
            <p:cNvSpPr txBox="1">
              <a:spLocks noChangeArrowheads="1"/>
            </p:cNvSpPr>
            <p:nvPr/>
          </p:nvSpPr>
          <p:spPr bwMode="auto">
            <a:xfrm>
              <a:off x="3815339" y="4041647"/>
              <a:ext cx="3257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800" b="1">
                  <a:solidFill>
                    <a:schemeClr val="tx2"/>
                  </a:solidFill>
                  <a:ea typeface="SimSun" pitchFamily="2" charset="-122"/>
                </a:rPr>
                <a:t>b</a:t>
              </a:r>
              <a:endParaRPr lang="en-US" altLang="de-DE" sz="1800" b="1" baseline="-25000">
                <a:solidFill>
                  <a:schemeClr val="tx2"/>
                </a:solidFill>
              </a:endParaRPr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4762178" y="4490935"/>
              <a:ext cx="76994" cy="7700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5843" name="Group 47"/>
          <p:cNvGrpSpPr>
            <a:grpSpLocks noChangeAspect="1"/>
          </p:cNvGrpSpPr>
          <p:nvPr/>
        </p:nvGrpSpPr>
        <p:grpSpPr bwMode="auto">
          <a:xfrm>
            <a:off x="387350" y="1016000"/>
            <a:ext cx="4308475" cy="4425950"/>
            <a:chOff x="4421587" y="1625169"/>
            <a:chExt cx="4796622" cy="4928031"/>
          </a:xfrm>
        </p:grpSpPr>
        <p:pic>
          <p:nvPicPr>
            <p:cNvPr id="35848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1587" y="1947526"/>
              <a:ext cx="4796622" cy="460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Textfeld 2"/>
            <p:cNvSpPr txBox="1">
              <a:spLocks noChangeArrowheads="1"/>
            </p:cNvSpPr>
            <p:nvPr/>
          </p:nvSpPr>
          <p:spPr bwMode="auto">
            <a:xfrm>
              <a:off x="5439435" y="1625169"/>
              <a:ext cx="3328920" cy="358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1500">
                  <a:ea typeface="SimSun" pitchFamily="2" charset="-122"/>
                </a:rPr>
                <a:t>SiO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-Al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O</a:t>
              </a:r>
              <a:r>
                <a:rPr lang="en-US" altLang="zh-CN" sz="1500" baseline="-25000">
                  <a:ea typeface="SimSun" pitchFamily="2" charset="-122"/>
                </a:rPr>
                <a:t>3</a:t>
              </a:r>
              <a:r>
                <a:rPr lang="en-US" altLang="zh-CN" sz="1500">
                  <a:ea typeface="SimSun" pitchFamily="2" charset="-122"/>
                </a:rPr>
                <a:t>-CaO-MgO-Na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O-K</a:t>
              </a:r>
              <a:r>
                <a:rPr lang="en-US" altLang="zh-CN" sz="1500" baseline="-25000">
                  <a:ea typeface="SimSun" pitchFamily="2" charset="-122"/>
                </a:rPr>
                <a:t>2</a:t>
              </a:r>
              <a:r>
                <a:rPr lang="en-US" altLang="zh-CN" sz="1500">
                  <a:ea typeface="SimSun" pitchFamily="2" charset="-122"/>
                </a:rPr>
                <a:t>O</a:t>
              </a:r>
              <a:endParaRPr lang="zh-CN" altLang="en-US" sz="1500">
                <a:ea typeface="SimSun" pitchFamily="2" charset="-122"/>
              </a:endParaRPr>
            </a:p>
          </p:txBody>
        </p:sp>
        <p:sp>
          <p:nvSpPr>
            <p:cNvPr id="35850" name="TextBox 50"/>
            <p:cNvSpPr txBox="1">
              <a:spLocks noChangeArrowheads="1"/>
            </p:cNvSpPr>
            <p:nvPr/>
          </p:nvSpPr>
          <p:spPr bwMode="auto">
            <a:xfrm>
              <a:off x="6790060" y="1898739"/>
              <a:ext cx="18341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 sz="1200"/>
                <a:t>molar ratio CaO/MgO=1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 sz="1200"/>
                <a:t>molar fraction Na</a:t>
              </a:r>
              <a:r>
                <a:rPr lang="en-US" altLang="de-DE" sz="1200" baseline="-25000"/>
                <a:t>2</a:t>
              </a:r>
              <a:r>
                <a:rPr lang="en-US" altLang="de-DE" sz="1200"/>
                <a:t>O=0.1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 sz="1200"/>
                <a:t>molar fraction K</a:t>
              </a:r>
              <a:r>
                <a:rPr lang="en-US" altLang="de-DE" sz="1200" baseline="-25000"/>
                <a:t>2</a:t>
              </a:r>
              <a:r>
                <a:rPr lang="en-US" altLang="de-DE" sz="1200"/>
                <a:t>O=0.1</a:t>
              </a:r>
            </a:p>
          </p:txBody>
        </p:sp>
        <p:sp>
          <p:nvSpPr>
            <p:cNvPr id="35851" name="Rectangle 51"/>
            <p:cNvSpPr>
              <a:spLocks noChangeArrowheads="1"/>
            </p:cNvSpPr>
            <p:nvPr/>
          </p:nvSpPr>
          <p:spPr bwMode="auto">
            <a:xfrm>
              <a:off x="7723411" y="2555090"/>
              <a:ext cx="8771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de-DE" sz="1200"/>
                <a:t>T=1600</a:t>
              </a:r>
              <a:r>
                <a:rPr lang="en-US" altLang="de-DE" sz="1200" baseline="30000"/>
                <a:t>o</a:t>
              </a:r>
              <a:r>
                <a:rPr lang="en-US" altLang="de-DE" sz="1200"/>
                <a:t>C</a:t>
              </a:r>
            </a:p>
          </p:txBody>
        </p:sp>
        <p:sp>
          <p:nvSpPr>
            <p:cNvPr id="53" name="Textfeld 1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6200000">
              <a:off x="4172541" y="3459333"/>
              <a:ext cx="889066" cy="257036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de-DE">
                  <a:noFill/>
                  <a:cs typeface="+mn-cs"/>
                </a:rPr>
                <a:t> </a:t>
              </a:r>
            </a:p>
          </p:txBody>
        </p:sp>
        <p:sp>
          <p:nvSpPr>
            <p:cNvPr id="35853" name="TextBox 53"/>
            <p:cNvSpPr txBox="1">
              <a:spLocks noChangeArrowheads="1"/>
            </p:cNvSpPr>
            <p:nvPr/>
          </p:nvSpPr>
          <p:spPr bwMode="auto">
            <a:xfrm>
              <a:off x="4499107" y="4649695"/>
              <a:ext cx="80342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900" b="1">
                  <a:solidFill>
                    <a:srgbClr val="FF0000"/>
                  </a:solidFill>
                  <a:ea typeface="SimSun" pitchFamily="2" charset="-122"/>
                </a:rPr>
                <a:t>Ca</a:t>
              </a:r>
              <a:r>
                <a:rPr lang="en-US" altLang="zh-CN" sz="900" b="1" baseline="-25000">
                  <a:solidFill>
                    <a:srgbClr val="FF0000"/>
                  </a:solidFill>
                  <a:ea typeface="SimSun" pitchFamily="2" charset="-122"/>
                </a:rPr>
                <a:t>0.5</a:t>
              </a:r>
              <a:r>
                <a:rPr lang="en-US" altLang="zh-CN" sz="900" b="1">
                  <a:solidFill>
                    <a:srgbClr val="FF0000"/>
                  </a:solidFill>
                  <a:ea typeface="SimSun" pitchFamily="2" charset="-122"/>
                </a:rPr>
                <a:t>Mg</a:t>
              </a:r>
              <a:r>
                <a:rPr lang="en-US" altLang="zh-CN" sz="900" b="1" baseline="-25000">
                  <a:solidFill>
                    <a:srgbClr val="FF0000"/>
                  </a:solidFill>
                  <a:ea typeface="SimSun" pitchFamily="2" charset="-122"/>
                </a:rPr>
                <a:t>0.5</a:t>
              </a:r>
              <a:r>
                <a:rPr lang="en-US" altLang="zh-CN" sz="900" b="1">
                  <a:solidFill>
                    <a:srgbClr val="FF0000"/>
                  </a:solidFill>
                  <a:ea typeface="SimSun" pitchFamily="2" charset="-122"/>
                </a:rPr>
                <a:t>O</a:t>
              </a:r>
              <a:endParaRPr lang="en-US" altLang="de-DE" sz="900" b="1">
                <a:solidFill>
                  <a:srgbClr val="FF0000"/>
                </a:solidFill>
              </a:endParaRPr>
            </a:p>
          </p:txBody>
        </p:sp>
        <p:sp>
          <p:nvSpPr>
            <p:cNvPr id="35854" name="TextBox 54"/>
            <p:cNvSpPr txBox="1">
              <a:spLocks noChangeArrowheads="1"/>
            </p:cNvSpPr>
            <p:nvPr/>
          </p:nvSpPr>
          <p:spPr bwMode="auto">
            <a:xfrm>
              <a:off x="5181600" y="6185356"/>
              <a:ext cx="47641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900" b="1">
                  <a:solidFill>
                    <a:srgbClr val="FF0000"/>
                  </a:solidFill>
                  <a:ea typeface="SimSun" pitchFamily="2" charset="-122"/>
                </a:rPr>
                <a:t>Al</a:t>
              </a:r>
              <a:r>
                <a:rPr lang="en-US" altLang="zh-CN" sz="900" b="1" baseline="-25000">
                  <a:solidFill>
                    <a:srgbClr val="FF0000"/>
                  </a:solidFill>
                  <a:ea typeface="SimSun" pitchFamily="2" charset="-122"/>
                </a:rPr>
                <a:t>2</a:t>
              </a:r>
              <a:r>
                <a:rPr lang="en-US" altLang="zh-CN" sz="900" b="1">
                  <a:solidFill>
                    <a:srgbClr val="FF0000"/>
                  </a:solidFill>
                  <a:ea typeface="SimSun" pitchFamily="2" charset="-122"/>
                </a:rPr>
                <a:t>O</a:t>
              </a:r>
              <a:r>
                <a:rPr lang="en-US" altLang="zh-CN" sz="900" b="1" baseline="-25000">
                  <a:solidFill>
                    <a:srgbClr val="FF0000"/>
                  </a:solidFill>
                  <a:ea typeface="SimSun" pitchFamily="2" charset="-122"/>
                </a:rPr>
                <a:t>3</a:t>
              </a:r>
              <a:endParaRPr lang="en-US" altLang="de-DE" sz="900" b="1" baseline="-25000">
                <a:solidFill>
                  <a:srgbClr val="FF0000"/>
                </a:solidFill>
              </a:endParaRPr>
            </a:p>
          </p:txBody>
        </p:sp>
        <p:sp>
          <p:nvSpPr>
            <p:cNvPr id="35855" name="TextBox 55"/>
            <p:cNvSpPr txBox="1">
              <a:spLocks noChangeArrowheads="1"/>
            </p:cNvSpPr>
            <p:nvPr/>
          </p:nvSpPr>
          <p:spPr bwMode="auto">
            <a:xfrm>
              <a:off x="8027891" y="5378678"/>
              <a:ext cx="475161" cy="257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900" b="1">
                  <a:solidFill>
                    <a:srgbClr val="FF0000"/>
                  </a:solidFill>
                  <a:ea typeface="SimSun" pitchFamily="2" charset="-122"/>
                </a:rPr>
                <a:t>SiO</a:t>
              </a:r>
              <a:r>
                <a:rPr lang="en-US" altLang="zh-CN" sz="900" b="1" baseline="-25000">
                  <a:solidFill>
                    <a:srgbClr val="FF0000"/>
                  </a:solidFill>
                  <a:ea typeface="SimSun" pitchFamily="2" charset="-122"/>
                </a:rPr>
                <a:t>2</a:t>
              </a:r>
              <a:endParaRPr lang="en-US" altLang="de-DE" sz="900" b="1" baseline="-25000">
                <a:solidFill>
                  <a:srgbClr val="FF0000"/>
                </a:solidFill>
              </a:endParaRPr>
            </a:p>
          </p:txBody>
        </p:sp>
        <p:sp>
          <p:nvSpPr>
            <p:cNvPr id="35856" name="Textfeld 14"/>
            <p:cNvSpPr txBox="1">
              <a:spLocks noChangeArrowheads="1"/>
            </p:cNvSpPr>
            <p:nvPr/>
          </p:nvSpPr>
          <p:spPr bwMode="auto">
            <a:xfrm rot="-983677">
              <a:off x="6120879" y="5973737"/>
              <a:ext cx="196366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9EE0"/>
                </a:buClr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B82"/>
                </a:buClr>
                <a:buFont typeface="Wingdings" pitchFamily="2" charset="2"/>
                <a:buChar char="§"/>
                <a:defRPr sz="22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zh-CN" sz="900">
                  <a:ea typeface="SimSun" pitchFamily="2" charset="-122"/>
                </a:rPr>
                <a:t>mole fraction SiO</a:t>
              </a:r>
              <a:r>
                <a:rPr lang="en-US" altLang="zh-CN" sz="900" baseline="-25000">
                  <a:ea typeface="SimSun" pitchFamily="2" charset="-122"/>
                </a:rPr>
                <a:t>2</a:t>
              </a:r>
              <a:r>
                <a:rPr lang="en-US" altLang="zh-CN" sz="900">
                  <a:ea typeface="SimSun" pitchFamily="2" charset="-122"/>
                </a:rPr>
                <a:t>/(SiO</a:t>
              </a:r>
              <a:r>
                <a:rPr lang="en-US" altLang="zh-CN" sz="900" baseline="-25000">
                  <a:ea typeface="SimSun" pitchFamily="2" charset="-122"/>
                </a:rPr>
                <a:t>2</a:t>
              </a:r>
              <a:r>
                <a:rPr lang="en-US" altLang="zh-CN" sz="900">
                  <a:ea typeface="SimSun" pitchFamily="2" charset="-122"/>
                </a:rPr>
                <a:t>+Al</a:t>
              </a:r>
              <a:r>
                <a:rPr lang="en-US" altLang="zh-CN" sz="900" baseline="-25000">
                  <a:ea typeface="SimSun" pitchFamily="2" charset="-122"/>
                </a:rPr>
                <a:t>2</a:t>
              </a:r>
              <a:r>
                <a:rPr lang="en-US" altLang="zh-CN" sz="900">
                  <a:ea typeface="SimSun" pitchFamily="2" charset="-122"/>
                </a:rPr>
                <a:t>O</a:t>
              </a:r>
              <a:r>
                <a:rPr lang="en-US" altLang="zh-CN" sz="900" baseline="-25000">
                  <a:ea typeface="SimSun" pitchFamily="2" charset="-122"/>
                </a:rPr>
                <a:t>3</a:t>
              </a:r>
              <a:r>
                <a:rPr lang="en-US" altLang="zh-CN" sz="900">
                  <a:ea typeface="SimSun" pitchFamily="2" charset="-122"/>
                </a:rPr>
                <a:t>)</a:t>
              </a:r>
              <a:endParaRPr lang="zh-CN" altLang="en-US" sz="900">
                <a:ea typeface="SimSun" pitchFamily="2" charset="-122"/>
              </a:endParaRPr>
            </a:p>
          </p:txBody>
        </p:sp>
      </p:grpSp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600" y="5604746"/>
            <a:ext cx="4572000" cy="646331"/>
          </a:xfrm>
          <a:prstGeom prst="rect">
            <a:avLst/>
          </a:prstGeom>
          <a:blipFill rotWithShape="1">
            <a:blip r:embed="rId5"/>
            <a:stretch>
              <a:fillRect l="-1200" t="-4717" b="-14151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  <a:cs typeface="+mn-cs"/>
              </a:rPr>
              <a:t> </a:t>
            </a:r>
          </a:p>
        </p:txBody>
      </p:sp>
      <p:sp>
        <p:nvSpPr>
          <p:cNvPr id="8" name="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07459" y="1219456"/>
            <a:ext cx="3028329" cy="66422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  <a:cs typeface="+mn-cs"/>
              </a:rPr>
              <a:t> </a:t>
            </a:r>
          </a:p>
        </p:txBody>
      </p:sp>
      <p:sp>
        <p:nvSpPr>
          <p:cNvPr id="9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10665" y="1981723"/>
            <a:ext cx="3021916" cy="664221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  <a:cs typeface="+mn-cs"/>
              </a:rPr>
              <a:t> 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pPr>
              <a:defRPr/>
            </a:pPr>
            <a:r>
              <a:rPr lang="en-US" kern="1200" dirty="0"/>
              <a:t>Application of the </a:t>
            </a:r>
            <a:r>
              <a:rPr lang="en-US" kern="1200" dirty="0" smtClean="0"/>
              <a:t>Model (2)</a:t>
            </a:r>
            <a:r>
              <a:rPr lang="en-US" kern="1200" dirty="0"/>
              <a:t/>
            </a:r>
            <a:br>
              <a:rPr lang="en-US" kern="1200" dirty="0"/>
            </a:b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14375" y="142875"/>
            <a:ext cx="7486650" cy="1143000"/>
          </a:xfrm>
        </p:spPr>
        <p:txBody>
          <a:bodyPr/>
          <a:lstStyle/>
          <a:p>
            <a:r>
              <a:rPr lang="de-DE" altLang="en-US" dirty="0" err="1" smtClean="0"/>
              <a:t>Thermochemistry</a:t>
            </a:r>
            <a:r>
              <a:rPr lang="de-DE" altLang="en-US" dirty="0" smtClean="0"/>
              <a:t> Group at IEK-2</a:t>
            </a:r>
            <a:br>
              <a:rPr lang="de-DE" altLang="en-US" dirty="0" smtClean="0"/>
            </a:br>
            <a:r>
              <a:rPr lang="de-DE" altLang="en-US" sz="2800" dirty="0" smtClean="0"/>
              <a:t>Research Areas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14375" y="1268760"/>
            <a:ext cx="8085138" cy="4911725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3000"/>
              </a:spcBef>
            </a:pPr>
            <a:r>
              <a:rPr lang="en-US" altLang="en-US" sz="2400" dirty="0" smtClean="0"/>
              <a:t>High temperature chemistry of inorganic condensed and gaseous phases in </a:t>
            </a:r>
            <a:endParaRPr lang="de-DE" altLang="en-US" sz="2400" dirty="0" smtClean="0"/>
          </a:p>
          <a:p>
            <a:pPr marL="2505075" lvl="1">
              <a:lnSpc>
                <a:spcPct val="120000"/>
              </a:lnSpc>
              <a:spcBef>
                <a:spcPts val="3000"/>
              </a:spcBef>
            </a:pPr>
            <a:r>
              <a:rPr lang="de-DE" altLang="en-US" sz="2400" dirty="0" err="1" smtClean="0"/>
              <a:t>Advanced</a:t>
            </a:r>
            <a:r>
              <a:rPr lang="de-DE" altLang="en-US" sz="2400" dirty="0" smtClean="0"/>
              <a:t> power </a:t>
            </a:r>
            <a:r>
              <a:rPr lang="de-DE" altLang="en-US" sz="2400" dirty="0" err="1" smtClean="0"/>
              <a:t>plants</a:t>
            </a:r>
            <a:endParaRPr lang="de-DE" altLang="en-US" sz="2400" dirty="0" smtClean="0"/>
          </a:p>
          <a:p>
            <a:pPr marL="2505075" lvl="1">
              <a:lnSpc>
                <a:spcPct val="120000"/>
              </a:lnSpc>
              <a:spcBef>
                <a:spcPts val="3000"/>
              </a:spcBef>
            </a:pPr>
            <a:r>
              <a:rPr lang="de-DE" altLang="en-US" sz="2400" dirty="0" err="1" smtClean="0"/>
              <a:t>Biomass</a:t>
            </a:r>
            <a:r>
              <a:rPr lang="de-DE" altLang="en-US" sz="2400" dirty="0" smtClean="0"/>
              <a:t> </a:t>
            </a:r>
            <a:r>
              <a:rPr lang="de-DE" altLang="en-US" sz="2400" dirty="0" err="1" smtClean="0"/>
              <a:t>conversion</a:t>
            </a:r>
            <a:endParaRPr lang="de-DE" altLang="en-US" sz="2400" dirty="0" smtClean="0"/>
          </a:p>
          <a:p>
            <a:pPr marL="2505075" lvl="1">
              <a:lnSpc>
                <a:spcPct val="120000"/>
              </a:lnSpc>
              <a:spcBef>
                <a:spcPts val="3000"/>
              </a:spcBef>
            </a:pPr>
            <a:r>
              <a:rPr lang="de-DE" altLang="en-US" sz="2400" dirty="0" err="1" smtClean="0"/>
              <a:t>Energy</a:t>
            </a:r>
            <a:r>
              <a:rPr lang="de-DE" altLang="en-US" sz="2400" dirty="0" smtClean="0"/>
              <a:t> </a:t>
            </a:r>
            <a:r>
              <a:rPr lang="de-DE" altLang="en-US" sz="2400" dirty="0" err="1" smtClean="0"/>
              <a:t>storage</a:t>
            </a:r>
            <a:endParaRPr lang="de-DE" altLang="en-US" sz="2400" dirty="0" smtClean="0"/>
          </a:p>
          <a:p>
            <a:pPr marL="2505075" lvl="1">
              <a:lnSpc>
                <a:spcPct val="120000"/>
              </a:lnSpc>
              <a:spcBef>
                <a:spcPts val="3000"/>
              </a:spcBef>
            </a:pPr>
            <a:r>
              <a:rPr lang="de-DE" altLang="en-US" sz="2400" dirty="0" smtClean="0"/>
              <a:t>SOFC</a:t>
            </a:r>
          </a:p>
          <a:p>
            <a:pPr marL="2505075" lvl="1">
              <a:lnSpc>
                <a:spcPct val="120000"/>
              </a:lnSpc>
              <a:spcBef>
                <a:spcPts val="3000"/>
              </a:spcBef>
            </a:pPr>
            <a:r>
              <a:rPr lang="de-DE" altLang="en-US" sz="2400" dirty="0" err="1" smtClean="0"/>
              <a:t>Membranes</a:t>
            </a:r>
            <a:endParaRPr lang="de-DE" altLang="en-US" sz="2400" dirty="0" smtClean="0"/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348260"/>
            <a:ext cx="23764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799110"/>
            <a:ext cx="226377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645248"/>
            <a:ext cx="20891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6"/>
          <a:stretch>
            <a:fillRect/>
          </a:stretch>
        </p:blipFill>
        <p:spPr bwMode="auto">
          <a:xfrm>
            <a:off x="396875" y="4767610"/>
            <a:ext cx="230346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5301010"/>
            <a:ext cx="207803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955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/>
              <a:t>I</a:t>
            </a:r>
            <a:r>
              <a:rPr lang="de-DE" dirty="0" err="1" smtClean="0"/>
              <a:t>nfluence</a:t>
            </a:r>
            <a:r>
              <a:rPr lang="de-DE" dirty="0" smtClean="0"/>
              <a:t> on </a:t>
            </a:r>
            <a:r>
              <a:rPr lang="de-DE" dirty="0" err="1" smtClean="0"/>
              <a:t>Viscosity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8367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Flux</a:t>
            </a:r>
            <a:r>
              <a:rPr lang="de-DE" dirty="0" smtClean="0"/>
              <a:t>: </a:t>
            </a:r>
            <a:r>
              <a:rPr lang="de-DE" dirty="0" err="1" smtClean="0">
                <a:solidFill>
                  <a:srgbClr val="00B050"/>
                </a:solidFill>
              </a:rPr>
              <a:t>CaO</a:t>
            </a:r>
            <a:r>
              <a:rPr lang="de-DE" dirty="0" smtClean="0">
                <a:solidFill>
                  <a:srgbClr val="00B050"/>
                </a:solidFill>
              </a:rPr>
              <a:t>, </a:t>
            </a:r>
            <a:r>
              <a:rPr lang="de-DE" dirty="0" smtClean="0">
                <a:solidFill>
                  <a:srgbClr val="00B0F0"/>
                </a:solidFill>
              </a:rPr>
              <a:t>Na</a:t>
            </a:r>
            <a:r>
              <a:rPr lang="de-DE" baseline="-25000" dirty="0" smtClean="0">
                <a:solidFill>
                  <a:srgbClr val="00B0F0"/>
                </a:solidFill>
              </a:rPr>
              <a:t>2</a:t>
            </a:r>
            <a:r>
              <a:rPr lang="de-DE" dirty="0" smtClean="0">
                <a:solidFill>
                  <a:srgbClr val="00B0F0"/>
                </a:solidFill>
              </a:rPr>
              <a:t>O,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Albit</a:t>
            </a:r>
            <a:endParaRPr lang="de-DE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665833"/>
              </p:ext>
            </p:extLst>
          </p:nvPr>
        </p:nvGraphicFramePr>
        <p:xfrm>
          <a:off x="289375" y="1484784"/>
          <a:ext cx="50400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uppieren 4"/>
          <p:cNvGrpSpPr/>
          <p:nvPr/>
        </p:nvGrpSpPr>
        <p:grpSpPr>
          <a:xfrm>
            <a:off x="5436096" y="2489210"/>
            <a:ext cx="3632217" cy="3892118"/>
            <a:chOff x="5436096" y="2380818"/>
            <a:chExt cx="3632217" cy="3892118"/>
          </a:xfrm>
        </p:grpSpPr>
        <p:graphicFrame>
          <p:nvGraphicFramePr>
            <p:cNvPr id="9" name="Diagramm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51134212"/>
                </p:ext>
              </p:extLst>
            </p:nvPr>
          </p:nvGraphicFramePr>
          <p:xfrm>
            <a:off x="5436096" y="2852936"/>
            <a:ext cx="3600400" cy="34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Rechteck 3"/>
            <p:cNvSpPr/>
            <p:nvPr/>
          </p:nvSpPr>
          <p:spPr>
            <a:xfrm>
              <a:off x="5724128" y="2380818"/>
              <a:ext cx="33441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err="1" smtClean="0"/>
                <a:t>Influence</a:t>
              </a:r>
              <a:r>
                <a:rPr lang="de-DE" sz="2000" b="1" dirty="0" smtClean="0"/>
                <a:t> </a:t>
              </a:r>
              <a:r>
                <a:rPr lang="de-DE" sz="2000" b="1" dirty="0"/>
                <a:t>on </a:t>
              </a:r>
              <a:r>
                <a:rPr lang="de-DE" sz="2000" b="1" dirty="0" err="1"/>
                <a:t>solidification</a:t>
              </a:r>
              <a:endParaRPr lang="de-DE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244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0972"/>
            <a:ext cx="7558086" cy="1247764"/>
          </a:xfrm>
        </p:spPr>
        <p:txBody>
          <a:bodyPr/>
          <a:lstStyle/>
          <a:p>
            <a:r>
              <a:rPr lang="de-DE" dirty="0" err="1" smtClean="0"/>
              <a:t>Modelling</a:t>
            </a:r>
            <a:r>
              <a:rPr lang="de-DE" dirty="0" smtClean="0"/>
              <a:t> </a:t>
            </a:r>
            <a:r>
              <a:rPr lang="de-DE" dirty="0" err="1" smtClean="0"/>
              <a:t>Partially</a:t>
            </a:r>
            <a:r>
              <a:rPr lang="de-DE" dirty="0" smtClean="0"/>
              <a:t> </a:t>
            </a:r>
            <a:r>
              <a:rPr lang="de-DE" dirty="0" err="1" smtClean="0"/>
              <a:t>Crystallised</a:t>
            </a:r>
            <a:r>
              <a:rPr lang="de-DE" dirty="0" smtClean="0"/>
              <a:t> </a:t>
            </a:r>
            <a:r>
              <a:rPr lang="de-DE" dirty="0" err="1" smtClean="0"/>
              <a:t>Slag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Inhaltsplatzhalt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3"/>
          <a:stretch/>
        </p:blipFill>
        <p:spPr bwMode="auto">
          <a:xfrm>
            <a:off x="395536" y="980728"/>
            <a:ext cx="2464205" cy="18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3575682" y="1052736"/>
            <a:ext cx="373262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Composition</a:t>
            </a:r>
            <a:r>
              <a:rPr lang="de-DE" dirty="0" smtClean="0">
                <a:solidFill>
                  <a:schemeClr val="tx1"/>
                </a:solidFill>
              </a:rPr>
              <a:t>, </a:t>
            </a:r>
            <a:r>
              <a:rPr lang="de-DE" dirty="0" err="1" smtClean="0">
                <a:solidFill>
                  <a:schemeClr val="tx1"/>
                </a:solidFill>
              </a:rPr>
              <a:t>Temperature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387842" y="2348880"/>
            <a:ext cx="4216606" cy="504056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Thermodynamic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Calculation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263606" y="3597023"/>
            <a:ext cx="2108303" cy="504056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Viscosity</a:t>
            </a:r>
            <a:r>
              <a:rPr lang="de-DE" dirty="0" smtClean="0">
                <a:solidFill>
                  <a:schemeClr val="tx1"/>
                </a:solidFill>
              </a:rPr>
              <a:t> 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387842" y="3594863"/>
            <a:ext cx="2108303" cy="504056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Viscosity</a:t>
            </a:r>
            <a:r>
              <a:rPr lang="de-DE" dirty="0" smtClean="0">
                <a:solidFill>
                  <a:schemeClr val="tx1"/>
                </a:solidFill>
              </a:rPr>
              <a:t> 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496145" y="3597023"/>
            <a:ext cx="2108303" cy="504056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Density</a:t>
            </a:r>
            <a:r>
              <a:rPr lang="de-DE" dirty="0" smtClean="0">
                <a:solidFill>
                  <a:schemeClr val="tx1"/>
                </a:solidFill>
              </a:rPr>
              <a:t> 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496145" y="4869160"/>
            <a:ext cx="2108303" cy="720080"/>
          </a:xfrm>
          <a:prstGeom prst="rect">
            <a:avLst/>
          </a:prstGeom>
          <a:solidFill>
            <a:schemeClr val="bg1"/>
          </a:solidFill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Viscosity</a:t>
            </a:r>
            <a:r>
              <a:rPr lang="de-DE" dirty="0" smtClean="0">
                <a:solidFill>
                  <a:schemeClr val="tx1"/>
                </a:solidFill>
              </a:rPr>
              <a:t> Model</a:t>
            </a:r>
          </a:p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for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Suspensions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3851920" y="1556792"/>
            <a:ext cx="0" cy="2038071"/>
          </a:xfrm>
          <a:prstGeom prst="straightConnector1">
            <a:avLst/>
          </a:prstGeom>
          <a:ln w="38100">
            <a:solidFill>
              <a:srgbClr val="005B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410500" y="292042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Supercooled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7074786" y="176925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Equilibrium</a:t>
            </a:r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6228184" y="1558952"/>
            <a:ext cx="0" cy="789928"/>
          </a:xfrm>
          <a:prstGeom prst="straightConnector1">
            <a:avLst/>
          </a:prstGeom>
          <a:ln w="38100">
            <a:solidFill>
              <a:srgbClr val="005B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5940152" y="2852936"/>
            <a:ext cx="0" cy="744087"/>
          </a:xfrm>
          <a:prstGeom prst="straightConnector1">
            <a:avLst/>
          </a:prstGeom>
          <a:ln w="38100">
            <a:solidFill>
              <a:srgbClr val="005B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857804" y="292042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Residual</a:t>
            </a:r>
          </a:p>
          <a:p>
            <a:pPr algn="r"/>
            <a:r>
              <a:rPr lang="de-DE" dirty="0" smtClean="0"/>
              <a:t>Liquid</a:t>
            </a:r>
            <a:endParaRPr lang="de-DE" dirty="0"/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6948264" y="2871546"/>
            <a:ext cx="0" cy="744087"/>
          </a:xfrm>
          <a:prstGeom prst="straightConnector1">
            <a:avLst/>
          </a:prstGeom>
          <a:ln w="38100">
            <a:solidFill>
              <a:srgbClr val="005B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074786" y="304031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Particles</a:t>
            </a:r>
            <a:endParaRPr lang="de-DE" dirty="0"/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7452320" y="4101079"/>
            <a:ext cx="0" cy="744087"/>
          </a:xfrm>
          <a:prstGeom prst="straightConnector1">
            <a:avLst/>
          </a:prstGeom>
          <a:ln w="38100">
            <a:solidFill>
              <a:srgbClr val="005B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3317757" y="4125073"/>
            <a:ext cx="0" cy="1824207"/>
          </a:xfrm>
          <a:prstGeom prst="straightConnector1">
            <a:avLst/>
          </a:prstGeom>
          <a:ln w="38100">
            <a:solidFill>
              <a:srgbClr val="005B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1440570" y="5939988"/>
            <a:ext cx="6557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5B82"/>
                </a:solidFill>
                <a:sym typeface="Symbol"/>
              </a:rPr>
              <a:t></a:t>
            </a:r>
            <a:r>
              <a:rPr lang="en-GB" b="1" baseline="-25000" dirty="0" err="1" smtClean="0">
                <a:solidFill>
                  <a:srgbClr val="005B82"/>
                </a:solidFill>
              </a:rPr>
              <a:t>Eq</a:t>
            </a:r>
            <a:r>
              <a:rPr lang="en-GB" b="1" dirty="0" smtClean="0">
                <a:solidFill>
                  <a:srgbClr val="005B82"/>
                </a:solidFill>
              </a:rPr>
              <a:t> </a:t>
            </a:r>
            <a:r>
              <a:rPr lang="en-GB" b="1" dirty="0">
                <a:solidFill>
                  <a:srgbClr val="005B82"/>
                </a:solidFill>
              </a:rPr>
              <a:t>= </a:t>
            </a:r>
            <a:r>
              <a:rPr lang="en-GB" b="1" dirty="0" smtClean="0">
                <a:solidFill>
                  <a:srgbClr val="005B82"/>
                </a:solidFill>
              </a:rPr>
              <a:t>                </a:t>
            </a:r>
            <a:r>
              <a:rPr lang="en-GB" b="1" dirty="0" smtClean="0">
                <a:solidFill>
                  <a:srgbClr val="005B82"/>
                </a:solidFill>
                <a:sym typeface="Symbol"/>
              </a:rPr>
              <a:t> </a:t>
            </a:r>
            <a:r>
              <a:rPr lang="en-GB" b="1" baseline="-25000" dirty="0" err="1" smtClean="0">
                <a:solidFill>
                  <a:srgbClr val="005B82"/>
                </a:solidFill>
              </a:rPr>
              <a:t>Sc</a:t>
            </a:r>
            <a:r>
              <a:rPr lang="en-GB" b="1" dirty="0" smtClean="0">
                <a:solidFill>
                  <a:srgbClr val="005B82"/>
                </a:solidFill>
              </a:rPr>
              <a:t>           *           </a:t>
            </a:r>
            <a:r>
              <a:rPr lang="en-GB" b="1" dirty="0" smtClean="0">
                <a:solidFill>
                  <a:srgbClr val="005B82"/>
                </a:solidFill>
                <a:sym typeface="Symbol"/>
              </a:rPr>
              <a:t> </a:t>
            </a:r>
            <a:r>
              <a:rPr lang="en-GB" b="1" baseline="-25000" dirty="0" err="1" smtClean="0">
                <a:solidFill>
                  <a:srgbClr val="005B82"/>
                </a:solidFill>
              </a:rPr>
              <a:t>r,chem</a:t>
            </a:r>
            <a:r>
              <a:rPr lang="en-GB" b="1" dirty="0" smtClean="0">
                <a:solidFill>
                  <a:srgbClr val="005B82"/>
                </a:solidFill>
              </a:rPr>
              <a:t>           *           </a:t>
            </a:r>
            <a:r>
              <a:rPr lang="en-GB" b="1" dirty="0">
                <a:solidFill>
                  <a:srgbClr val="005B82"/>
                </a:solidFill>
                <a:sym typeface="Symbol"/>
              </a:rPr>
              <a:t> </a:t>
            </a:r>
            <a:r>
              <a:rPr lang="en-GB" b="1" baseline="-25000" dirty="0" err="1" smtClean="0">
                <a:solidFill>
                  <a:srgbClr val="005B82"/>
                </a:solidFill>
              </a:rPr>
              <a:t>r,phys</a:t>
            </a:r>
            <a:endParaRPr lang="de-DE" b="1" dirty="0">
              <a:solidFill>
                <a:srgbClr val="005B82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>
            <a:off x="5398978" y="4098919"/>
            <a:ext cx="0" cy="1824207"/>
          </a:xfrm>
          <a:prstGeom prst="straightConnector1">
            <a:avLst/>
          </a:prstGeom>
          <a:ln w="38100">
            <a:solidFill>
              <a:srgbClr val="005B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7550296" y="5589240"/>
            <a:ext cx="0" cy="360040"/>
          </a:xfrm>
          <a:prstGeom prst="straightConnector1">
            <a:avLst/>
          </a:prstGeom>
          <a:ln w="38100">
            <a:solidFill>
              <a:srgbClr val="005B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3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59" y="1228931"/>
            <a:ext cx="5320569" cy="3557588"/>
          </a:xfrm>
          <a:prstGeom prst="rect">
            <a:avLst/>
          </a:prstGeom>
        </p:spPr>
      </p:pic>
      <p:sp>
        <p:nvSpPr>
          <p:cNvPr id="51" name="Rechteck 50"/>
          <p:cNvSpPr/>
          <p:nvPr/>
        </p:nvSpPr>
        <p:spPr>
          <a:xfrm>
            <a:off x="5508104" y="4815129"/>
            <a:ext cx="2880320" cy="16350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467544" y="4818332"/>
            <a:ext cx="2160240" cy="163304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itchFamily="34" charset="0"/>
            </a:endParaRPr>
          </a:p>
        </p:txBody>
      </p:sp>
      <p:sp>
        <p:nvSpPr>
          <p:cNvPr id="7178" name="Ellipse 7177"/>
          <p:cNvSpPr/>
          <p:nvPr/>
        </p:nvSpPr>
        <p:spPr>
          <a:xfrm>
            <a:off x="7331429" y="5642935"/>
            <a:ext cx="268268" cy="30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792531" y="5577992"/>
                <a:ext cx="1403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</m:acc>
                        </m:e>
                        <m:sup>
                          <m:r>
                            <a:rPr lang="de-DE" i="1">
                              <a:latin typeface="Cambria Math"/>
                            </a:rPr>
                            <m:t>𝑛</m:t>
                          </m:r>
                          <m:r>
                            <a:rPr lang="de-DE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31" y="5577992"/>
                <a:ext cx="1403205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6246501" y="5588528"/>
                <a:ext cx="14035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</m:oMath>
                </a14:m>
                <a:r>
                  <a:rPr lang="de-DE" dirty="0">
                    <a:latin typeface="Myriad Pro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1+</m:t>
                    </m:r>
                    <m:r>
                      <a:rPr lang="de-DE" i="1">
                        <a:latin typeface="Cambria Math"/>
                      </a:rPr>
                      <m:t>𝑏</m:t>
                    </m:r>
                    <m:r>
                      <a:rPr lang="de-DE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endParaRPr lang="en-US" dirty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501" y="5588528"/>
                <a:ext cx="140352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5617738" y="484838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Myriad Pro" pitchFamily="34" charset="0"/>
              </a:rPr>
              <a:t>Einstein: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85106" y="4848387"/>
            <a:ext cx="214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Myriad Pro" pitchFamily="34" charset="0"/>
              </a:rPr>
              <a:t>Ostwald-de </a:t>
            </a:r>
            <a:r>
              <a:rPr lang="de-DE" dirty="0" err="1" smtClean="0">
                <a:latin typeface="Myriad Pro" pitchFamily="34" charset="0"/>
              </a:rPr>
              <a:t>Waele</a:t>
            </a:r>
            <a:r>
              <a:rPr lang="de-DE" dirty="0" smtClean="0">
                <a:latin typeface="Myriad Pro" pitchFamily="34" charset="0"/>
              </a:rPr>
              <a:t>:</a:t>
            </a:r>
            <a:endParaRPr lang="en-US" dirty="0">
              <a:latin typeface="Myriad Pro" pitchFamily="34" charset="0"/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flipH="1">
            <a:off x="2627784" y="4458292"/>
            <a:ext cx="741884" cy="3568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467544" y="4456336"/>
            <a:ext cx="2160241" cy="3619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" name="Rechteck 7167"/>
          <p:cNvSpPr/>
          <p:nvPr/>
        </p:nvSpPr>
        <p:spPr>
          <a:xfrm>
            <a:off x="2627784" y="4818332"/>
            <a:ext cx="2880320" cy="16350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itchFamily="34" charset="0"/>
            </a:endParaRPr>
          </a:p>
        </p:txBody>
      </p:sp>
      <p:cxnSp>
        <p:nvCxnSpPr>
          <p:cNvPr id="48" name="Gerade Verbindung 47"/>
          <p:cNvCxnSpPr/>
          <p:nvPr/>
        </p:nvCxnSpPr>
        <p:spPr>
          <a:xfrm>
            <a:off x="4842841" y="4456336"/>
            <a:ext cx="665263" cy="3619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3014001" y="5589821"/>
                <a:ext cx="2107886" cy="5312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</m:oMath>
                </a14:m>
                <a:r>
                  <a:rPr lang="de-DE" dirty="0">
                    <a:latin typeface="Myriad Pro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(1−</m:t>
                        </m:r>
                        <m:f>
                          <m:fPr>
                            <m:ctrlPr>
                              <a:rPr lang="de-DE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  <m:r>
                          <a:rPr lang="de-DE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  <m:r>
                          <a:rPr lang="de-DE" b="0" i="1" smtClean="0">
                            <a:latin typeface="Cambria Math"/>
                          </a:rPr>
                          <m:t>𝐵</m:t>
                        </m:r>
                        <m:sSub>
                          <m:sSubPr>
                            <m:ctrlPr>
                              <a:rPr lang="de-DE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sup>
                    </m:sSup>
                  </m:oMath>
                </a14:m>
                <a:endParaRPr lang="en-US" dirty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001" y="5589821"/>
                <a:ext cx="2107886" cy="531236"/>
              </a:xfrm>
              <a:prstGeom prst="rect">
                <a:avLst/>
              </a:prstGeom>
              <a:blipFill rotWithShape="1"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/>
          <p:cNvSpPr txBox="1"/>
          <p:nvPr/>
        </p:nvSpPr>
        <p:spPr>
          <a:xfrm>
            <a:off x="2681510" y="4848387"/>
            <a:ext cx="214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Myriad Pro" pitchFamily="34" charset="0"/>
              </a:rPr>
              <a:t>Herschel-</a:t>
            </a:r>
            <a:r>
              <a:rPr lang="de-DE" dirty="0" err="1" smtClean="0">
                <a:latin typeface="Myriad Pro" pitchFamily="34" charset="0"/>
              </a:rPr>
              <a:t>Bulkley</a:t>
            </a:r>
            <a:r>
              <a:rPr lang="de-DE" dirty="0" smtClean="0">
                <a:latin typeface="Myriad Pro" pitchFamily="34" charset="0"/>
              </a:rPr>
              <a:t>:</a:t>
            </a:r>
            <a:endParaRPr lang="en-US" dirty="0">
              <a:latin typeface="Myriad Pro" pitchFamily="34" charset="0"/>
            </a:endParaRPr>
          </a:p>
        </p:txBody>
      </p:sp>
      <p:cxnSp>
        <p:nvCxnSpPr>
          <p:cNvPr id="52" name="Gerade Verbindung 51"/>
          <p:cNvCxnSpPr/>
          <p:nvPr/>
        </p:nvCxnSpPr>
        <p:spPr>
          <a:xfrm>
            <a:off x="5581238" y="4458292"/>
            <a:ext cx="2807186" cy="36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4034036" y="5842984"/>
            <a:ext cx="432050" cy="30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itchFamily="34" charset="0"/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1691680" y="5591370"/>
            <a:ext cx="201554" cy="229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Flow </a:t>
            </a:r>
            <a:r>
              <a:rPr lang="de-DE" dirty="0" err="1" smtClean="0"/>
              <a:t>Behaviour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34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8" grpId="0" animBg="1"/>
      <p:bldP spid="7178" grpId="0" animBg="1"/>
      <p:bldP spid="8" grpId="0"/>
      <p:bldP spid="9" grpId="0"/>
      <p:bldP spid="18" grpId="0"/>
      <p:bldP spid="22" grpId="0"/>
      <p:bldP spid="7168" grpId="0" animBg="1"/>
      <p:bldP spid="6" grpId="0"/>
      <p:bldP spid="21" grpId="0"/>
      <p:bldP spid="60" grpId="0" animBg="1"/>
      <p:bldP spid="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012160" y="1376772"/>
            <a:ext cx="2160240" cy="9001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83568" y="1376772"/>
            <a:ext cx="2160240" cy="900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Supercooled </a:t>
            </a:r>
          </a:p>
          <a:p>
            <a:pPr algn="ctr"/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843808" y="1376772"/>
            <a:ext cx="3168352" cy="9001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Crystallisation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843808" y="2384884"/>
            <a:ext cx="3176314" cy="111612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Johnson-Mehl-Avrami-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Kolmogorov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022123" y="4005064"/>
            <a:ext cx="2685781" cy="22322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364088" y="4005064"/>
            <a:ext cx="2664296" cy="22322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Gerade Verbindung 29"/>
          <p:cNvCxnSpPr>
            <a:endCxn id="24" idx="0"/>
          </p:cNvCxnSpPr>
          <p:nvPr/>
        </p:nvCxnSpPr>
        <p:spPr>
          <a:xfrm flipH="1" flipV="1">
            <a:off x="2365014" y="4005064"/>
            <a:ext cx="10742" cy="22322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1691681" y="623731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/>
              <a:t>Temperature</a:t>
            </a:r>
            <a:endParaRPr lang="en-US" sz="1600" b="1" dirty="0"/>
          </a:p>
        </p:txBody>
      </p:sp>
      <p:sp>
        <p:nvSpPr>
          <p:cNvPr id="36" name="Freihandform 35"/>
          <p:cNvSpPr/>
          <p:nvPr/>
        </p:nvSpPr>
        <p:spPr>
          <a:xfrm>
            <a:off x="1810837" y="4678136"/>
            <a:ext cx="564919" cy="1234984"/>
          </a:xfrm>
          <a:custGeom>
            <a:avLst/>
            <a:gdLst>
              <a:gd name="connsiteX0" fmla="*/ 742950 w 742950"/>
              <a:gd name="connsiteY0" fmla="*/ 1593850 h 1593850"/>
              <a:gd name="connsiteX1" fmla="*/ 228600 w 742950"/>
              <a:gd name="connsiteY1" fmla="*/ 869950 h 1593850"/>
              <a:gd name="connsiteX2" fmla="*/ 0 w 742950"/>
              <a:gd name="connsiteY2" fmla="*/ 0 h 1593850"/>
              <a:gd name="connsiteX3" fmla="*/ 0 w 742950"/>
              <a:gd name="connsiteY3" fmla="*/ 0 h 159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1593850">
                <a:moveTo>
                  <a:pt x="742950" y="1593850"/>
                </a:moveTo>
                <a:cubicBezTo>
                  <a:pt x="547687" y="1364721"/>
                  <a:pt x="352425" y="1135592"/>
                  <a:pt x="228600" y="869950"/>
                </a:cubicBezTo>
                <a:cubicBezTo>
                  <a:pt x="104775" y="60430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 rot="16200000">
            <a:off x="300387" y="5036318"/>
            <a:ext cx="110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/>
              <a:t>Viscosity</a:t>
            </a:r>
            <a:endParaRPr lang="en-US" sz="1600" b="1" dirty="0"/>
          </a:p>
        </p:txBody>
      </p:sp>
      <p:sp>
        <p:nvSpPr>
          <p:cNvPr id="39" name="Textfeld 38"/>
          <p:cNvSpPr txBox="1"/>
          <p:nvPr/>
        </p:nvSpPr>
        <p:spPr>
          <a:xfrm>
            <a:off x="6347403" y="6258798"/>
            <a:ext cx="110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Time</a:t>
            </a:r>
            <a:endParaRPr lang="en-US" sz="1600" b="1" dirty="0"/>
          </a:p>
        </p:txBody>
      </p:sp>
      <p:sp>
        <p:nvSpPr>
          <p:cNvPr id="40" name="Textfeld 39"/>
          <p:cNvSpPr txBox="1"/>
          <p:nvPr/>
        </p:nvSpPr>
        <p:spPr>
          <a:xfrm rot="16200000">
            <a:off x="4548859" y="4964310"/>
            <a:ext cx="110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/>
              <a:t>Viscosity</a:t>
            </a:r>
            <a:endParaRPr lang="en-US" sz="1600" b="1" dirty="0"/>
          </a:p>
        </p:txBody>
      </p:sp>
      <p:sp>
        <p:nvSpPr>
          <p:cNvPr id="16" name="Rechteck 15"/>
          <p:cNvSpPr/>
          <p:nvPr/>
        </p:nvSpPr>
        <p:spPr>
          <a:xfrm>
            <a:off x="6020122" y="2384884"/>
            <a:ext cx="2160240" cy="11161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effect of crystals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83568" y="2384884"/>
            <a:ext cx="2160240" cy="11161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extrapolation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viscosity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supercooled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slag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ihandform 46"/>
          <p:cNvSpPr/>
          <p:nvPr/>
        </p:nvSpPr>
        <p:spPr>
          <a:xfrm>
            <a:off x="5564882" y="4581129"/>
            <a:ext cx="2103462" cy="1248172"/>
          </a:xfrm>
          <a:custGeom>
            <a:avLst/>
            <a:gdLst>
              <a:gd name="connsiteX0" fmla="*/ 0 w 1651000"/>
              <a:gd name="connsiteY0" fmla="*/ 960683 h 960683"/>
              <a:gd name="connsiteX1" fmla="*/ 412750 w 1651000"/>
              <a:gd name="connsiteY1" fmla="*/ 814633 h 960683"/>
              <a:gd name="connsiteX2" fmla="*/ 622300 w 1651000"/>
              <a:gd name="connsiteY2" fmla="*/ 560633 h 960683"/>
              <a:gd name="connsiteX3" fmla="*/ 736600 w 1651000"/>
              <a:gd name="connsiteY3" fmla="*/ 332033 h 960683"/>
              <a:gd name="connsiteX4" fmla="*/ 920750 w 1651000"/>
              <a:gd name="connsiteY4" fmla="*/ 135183 h 960683"/>
              <a:gd name="connsiteX5" fmla="*/ 1168400 w 1651000"/>
              <a:gd name="connsiteY5" fmla="*/ 20883 h 960683"/>
              <a:gd name="connsiteX6" fmla="*/ 1441450 w 1651000"/>
              <a:gd name="connsiteY6" fmla="*/ 1833 h 960683"/>
              <a:gd name="connsiteX7" fmla="*/ 1651000 w 1651000"/>
              <a:gd name="connsiteY7" fmla="*/ 1833 h 96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1000" h="960683">
                <a:moveTo>
                  <a:pt x="0" y="960683"/>
                </a:moveTo>
                <a:cubicBezTo>
                  <a:pt x="154516" y="920995"/>
                  <a:pt x="309033" y="881308"/>
                  <a:pt x="412750" y="814633"/>
                </a:cubicBezTo>
                <a:cubicBezTo>
                  <a:pt x="516467" y="747958"/>
                  <a:pt x="568325" y="641066"/>
                  <a:pt x="622300" y="560633"/>
                </a:cubicBezTo>
                <a:cubicBezTo>
                  <a:pt x="676275" y="480200"/>
                  <a:pt x="686858" y="402941"/>
                  <a:pt x="736600" y="332033"/>
                </a:cubicBezTo>
                <a:cubicBezTo>
                  <a:pt x="786342" y="261125"/>
                  <a:pt x="848783" y="187041"/>
                  <a:pt x="920750" y="135183"/>
                </a:cubicBezTo>
                <a:cubicBezTo>
                  <a:pt x="992717" y="83325"/>
                  <a:pt x="1081617" y="43108"/>
                  <a:pt x="1168400" y="20883"/>
                </a:cubicBezTo>
                <a:cubicBezTo>
                  <a:pt x="1255183" y="-1342"/>
                  <a:pt x="1361017" y="5008"/>
                  <a:pt x="1441450" y="1833"/>
                </a:cubicBezTo>
                <a:cubicBezTo>
                  <a:pt x="1521883" y="-1342"/>
                  <a:pt x="1586441" y="245"/>
                  <a:pt x="1651000" y="1833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5508104" y="579286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7668344" y="4527128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 rot="16200000">
            <a:off x="1866184" y="5088151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Liquidus</a:t>
            </a:r>
            <a:endParaRPr lang="en-US" sz="1600" b="1" dirty="0"/>
          </a:p>
        </p:txBody>
      </p:sp>
      <p:sp>
        <p:nvSpPr>
          <p:cNvPr id="49" name="Textfeld 48"/>
          <p:cNvSpPr txBox="1"/>
          <p:nvPr/>
        </p:nvSpPr>
        <p:spPr>
          <a:xfrm rot="16200000">
            <a:off x="3136196" y="479279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Volume </a:t>
            </a:r>
            <a:r>
              <a:rPr lang="de-DE" sz="1600" b="1" dirty="0" err="1" smtClean="0"/>
              <a:t>fraction</a:t>
            </a:r>
            <a:r>
              <a:rPr lang="de-DE" sz="1600" b="1" dirty="0" smtClean="0"/>
              <a:t> of </a:t>
            </a:r>
            <a:r>
              <a:rPr lang="de-DE" sz="1600" b="1" dirty="0" err="1" smtClean="0"/>
              <a:t>crystals</a:t>
            </a:r>
            <a:endParaRPr lang="en-US" sz="1600" b="1" dirty="0"/>
          </a:p>
        </p:txBody>
      </p:sp>
      <p:sp>
        <p:nvSpPr>
          <p:cNvPr id="51" name="Freihandform 50"/>
          <p:cNvSpPr/>
          <p:nvPr/>
        </p:nvSpPr>
        <p:spPr>
          <a:xfrm>
            <a:off x="1039231" y="5364480"/>
            <a:ext cx="1330589" cy="861060"/>
          </a:xfrm>
          <a:custGeom>
            <a:avLst/>
            <a:gdLst>
              <a:gd name="connsiteX0" fmla="*/ 1066800 w 1066800"/>
              <a:gd name="connsiteY0" fmla="*/ 861060 h 861060"/>
              <a:gd name="connsiteX1" fmla="*/ 289560 w 1066800"/>
              <a:gd name="connsiteY1" fmla="*/ 426720 h 861060"/>
              <a:gd name="connsiteX2" fmla="*/ 0 w 1066800"/>
              <a:gd name="connsiteY2" fmla="*/ 0 h 861060"/>
              <a:gd name="connsiteX3" fmla="*/ 0 w 1066800"/>
              <a:gd name="connsiteY3" fmla="*/ 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861060">
                <a:moveTo>
                  <a:pt x="1066800" y="861060"/>
                </a:moveTo>
                <a:cubicBezTo>
                  <a:pt x="767080" y="715645"/>
                  <a:pt x="467360" y="570230"/>
                  <a:pt x="289560" y="426720"/>
                </a:cubicBezTo>
                <a:cubicBezTo>
                  <a:pt x="111760" y="28321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ihandform 27"/>
          <p:cNvSpPr/>
          <p:nvPr/>
        </p:nvSpPr>
        <p:spPr>
          <a:xfrm>
            <a:off x="1022123" y="4678136"/>
            <a:ext cx="1990499" cy="1306285"/>
          </a:xfrm>
          <a:custGeom>
            <a:avLst/>
            <a:gdLst>
              <a:gd name="connsiteX0" fmla="*/ 1649185 w 1649185"/>
              <a:gd name="connsiteY0" fmla="*/ 1306285 h 1306285"/>
              <a:gd name="connsiteX1" fmla="*/ 604157 w 1649185"/>
              <a:gd name="connsiteY1" fmla="*/ 1045028 h 1306285"/>
              <a:gd name="connsiteX2" fmla="*/ 0 w 1649185"/>
              <a:gd name="connsiteY2" fmla="*/ 0 h 130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9185" h="1306285">
                <a:moveTo>
                  <a:pt x="1649185" y="1306285"/>
                </a:moveTo>
                <a:cubicBezTo>
                  <a:pt x="1264103" y="1284513"/>
                  <a:pt x="879021" y="1262742"/>
                  <a:pt x="604157" y="1045028"/>
                </a:cubicBezTo>
                <a:cubicBezTo>
                  <a:pt x="329293" y="827314"/>
                  <a:pt x="164646" y="413657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Crystallisation</a:t>
            </a:r>
            <a:r>
              <a:rPr lang="de-DE" dirty="0" smtClean="0"/>
              <a:t> </a:t>
            </a:r>
            <a:r>
              <a:rPr lang="de-DE" dirty="0" err="1" smtClean="0"/>
              <a:t>Kinetics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4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7" grpId="0" animBg="1"/>
      <p:bldP spid="36" grpId="0" animBg="1"/>
      <p:bldP spid="16" grpId="0" animBg="1"/>
      <p:bldP spid="13" grpId="0" animBg="1"/>
      <p:bldP spid="47" grpId="0" animBg="1"/>
      <p:bldP spid="41" grpId="0" animBg="1"/>
      <p:bldP spid="42" grpId="0" animBg="1"/>
      <p:bldP spid="48" grpId="0"/>
      <p:bldP spid="51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04" y="764704"/>
            <a:ext cx="3068175" cy="2664296"/>
          </a:xfrm>
          <a:prstGeom prst="rect">
            <a:avLst/>
          </a:prstGeom>
        </p:spPr>
      </p:pic>
      <p:pic>
        <p:nvPicPr>
          <p:cNvPr id="4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3566" r="11279" b="21912"/>
          <a:stretch/>
        </p:blipFill>
        <p:spPr bwMode="auto">
          <a:xfrm>
            <a:off x="539551" y="1484784"/>
            <a:ext cx="5284753" cy="479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1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486650" cy="1143000"/>
          </a:xfrm>
        </p:spPr>
        <p:txBody>
          <a:bodyPr/>
          <a:lstStyle/>
          <a:p>
            <a:r>
              <a:rPr lang="en-US" altLang="en-US" sz="2800" dirty="0" smtClean="0"/>
              <a:t>Summary</a:t>
            </a:r>
          </a:p>
        </p:txBody>
      </p:sp>
      <p:sp>
        <p:nvSpPr>
          <p:cNvPr id="37891" name="Inhaltsplatzhalter 1"/>
          <p:cNvSpPr>
            <a:spLocks noGrp="1"/>
          </p:cNvSpPr>
          <p:nvPr>
            <p:ph idx="1"/>
          </p:nvPr>
        </p:nvSpPr>
        <p:spPr>
          <a:xfrm>
            <a:off x="719138" y="1052214"/>
            <a:ext cx="7772400" cy="55451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GB" altLang="de-DE" sz="2000" dirty="0" smtClean="0"/>
              <a:t>Experiments show a significant influence of crystallisation on slag viscosity. The apparent viscosity is time dependant.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GB" altLang="de-DE" sz="2000" dirty="0" smtClean="0"/>
              <a:t>A self-consistent thermodynamic database for the system SiO</a:t>
            </a:r>
            <a:r>
              <a:rPr lang="en-GB" altLang="de-DE" sz="2000" baseline="-25000" dirty="0" smtClean="0"/>
              <a:t>2</a:t>
            </a:r>
            <a:r>
              <a:rPr lang="en-GB" altLang="de-DE" sz="2000" dirty="0" smtClean="0"/>
              <a:t>-Al</a:t>
            </a:r>
            <a:r>
              <a:rPr lang="en-GB" altLang="de-DE" sz="2000" baseline="-25000" dirty="0" smtClean="0"/>
              <a:t>2</a:t>
            </a:r>
            <a:r>
              <a:rPr lang="en-GB" altLang="de-DE" sz="2000" dirty="0" smtClean="0"/>
              <a:t>O</a:t>
            </a:r>
            <a:r>
              <a:rPr lang="en-GB" altLang="de-DE" sz="2000" baseline="-25000" dirty="0" smtClean="0"/>
              <a:t>3</a:t>
            </a:r>
            <a:r>
              <a:rPr lang="en-GB" altLang="de-DE" sz="2000" dirty="0" smtClean="0"/>
              <a:t>-Na</a:t>
            </a:r>
            <a:r>
              <a:rPr lang="en-GB" altLang="de-DE" sz="2000" baseline="-25000" dirty="0" smtClean="0"/>
              <a:t>2</a:t>
            </a:r>
            <a:r>
              <a:rPr lang="en-GB" altLang="de-DE" sz="2000" dirty="0" smtClean="0"/>
              <a:t>O-K</a:t>
            </a:r>
            <a:r>
              <a:rPr lang="en-GB" altLang="de-DE" sz="2000" baseline="-25000" dirty="0" smtClean="0"/>
              <a:t>2</a:t>
            </a:r>
            <a:r>
              <a:rPr lang="en-GB" altLang="de-DE" sz="2000" dirty="0" smtClean="0"/>
              <a:t>O-CaO-MgO-P</a:t>
            </a:r>
            <a:r>
              <a:rPr lang="en-GB" altLang="de-DE" sz="2000" baseline="-25000" dirty="0" smtClean="0"/>
              <a:t>2</a:t>
            </a:r>
            <a:r>
              <a:rPr lang="en-GB" altLang="de-DE" sz="2000" dirty="0" smtClean="0"/>
              <a:t>O</a:t>
            </a:r>
            <a:r>
              <a:rPr lang="en-GB" altLang="de-DE" sz="2000" baseline="-25000" dirty="0" smtClean="0"/>
              <a:t>5</a:t>
            </a:r>
            <a:r>
              <a:rPr lang="en-GB" altLang="de-DE" sz="2000" dirty="0" smtClean="0"/>
              <a:t>-Cr</a:t>
            </a:r>
            <a:r>
              <a:rPr lang="en-GB" altLang="de-DE" sz="2000" baseline="-25000" dirty="0" smtClean="0"/>
              <a:t>x</a:t>
            </a:r>
            <a:r>
              <a:rPr lang="en-GB" altLang="de-DE" sz="2000" dirty="0" smtClean="0"/>
              <a:t>O</a:t>
            </a:r>
            <a:r>
              <a:rPr lang="en-GB" altLang="de-DE" sz="2000" baseline="-25000" dirty="0" smtClean="0"/>
              <a:t>y</a:t>
            </a:r>
            <a:r>
              <a:rPr lang="en-GB" altLang="de-DE" sz="2000" dirty="0" smtClean="0"/>
              <a:t>-Mn</a:t>
            </a:r>
            <a:r>
              <a:rPr lang="en-GB" altLang="de-DE" sz="2000" baseline="-25000" dirty="0" smtClean="0"/>
              <a:t>x</a:t>
            </a:r>
            <a:r>
              <a:rPr lang="en-GB" altLang="de-DE" sz="2000" dirty="0" smtClean="0"/>
              <a:t>O</a:t>
            </a:r>
            <a:r>
              <a:rPr lang="en-GB" altLang="de-DE" sz="2000" baseline="-25000" dirty="0" smtClean="0"/>
              <a:t>y</a:t>
            </a:r>
            <a:r>
              <a:rPr lang="en-GB" altLang="de-DE" sz="2000" dirty="0" smtClean="0"/>
              <a:t>-Fe</a:t>
            </a:r>
            <a:r>
              <a:rPr lang="en-GB" altLang="de-DE" sz="2000" baseline="-25000" dirty="0" smtClean="0"/>
              <a:t>x</a:t>
            </a:r>
            <a:r>
              <a:rPr lang="en-GB" altLang="de-DE" sz="2000" dirty="0" smtClean="0"/>
              <a:t>O</a:t>
            </a:r>
            <a:r>
              <a:rPr lang="en-GB" altLang="de-DE" sz="2000" baseline="-25000" dirty="0" smtClean="0"/>
              <a:t>y</a:t>
            </a:r>
            <a:r>
              <a:rPr lang="en-GB" altLang="de-DE" sz="2000" dirty="0" smtClean="0"/>
              <a:t>-SO</a:t>
            </a:r>
            <a:r>
              <a:rPr lang="en-GB" altLang="de-DE" sz="2000" baseline="-25000" dirty="0" smtClean="0"/>
              <a:t>x</a:t>
            </a:r>
            <a:r>
              <a:rPr lang="en-GB" altLang="de-DE" sz="2000" dirty="0" smtClean="0"/>
              <a:t> has been developed using the non-ideal associate species model for the liquid phase.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US" altLang="de-DE" sz="2000" dirty="0" smtClean="0"/>
              <a:t>A new structurally-based, </a:t>
            </a:r>
            <a:r>
              <a:rPr lang="en-GB" altLang="de-DE" sz="2000" dirty="0" smtClean="0"/>
              <a:t>Arrhenius-type </a:t>
            </a:r>
            <a:r>
              <a:rPr lang="en-US" altLang="de-DE" sz="2000" dirty="0" smtClean="0"/>
              <a:t>viscosity model has been developed for the fully liquid oxide system SiO</a:t>
            </a:r>
            <a:r>
              <a:rPr lang="en-US" altLang="de-DE" sz="2000" baseline="-25000" dirty="0" smtClean="0"/>
              <a:t>2</a:t>
            </a:r>
            <a:r>
              <a:rPr lang="en-US" altLang="de-DE" sz="2000" dirty="0" smtClean="0"/>
              <a:t>-Al</a:t>
            </a:r>
            <a:r>
              <a:rPr lang="en-US" altLang="de-DE" sz="2000" baseline="-25000" dirty="0" smtClean="0"/>
              <a:t>2</a:t>
            </a:r>
            <a:r>
              <a:rPr lang="en-US" altLang="de-DE" sz="2000" dirty="0" smtClean="0"/>
              <a:t>O</a:t>
            </a:r>
            <a:r>
              <a:rPr lang="en-US" altLang="de-DE" sz="2000" baseline="-25000" dirty="0" smtClean="0"/>
              <a:t>3</a:t>
            </a:r>
            <a:r>
              <a:rPr lang="en-US" altLang="de-DE" sz="2000" dirty="0" smtClean="0"/>
              <a:t>-CaO-MgO-Na</a:t>
            </a:r>
            <a:r>
              <a:rPr lang="en-US" altLang="de-DE" sz="2000" baseline="-25000" dirty="0" smtClean="0"/>
              <a:t>2</a:t>
            </a:r>
            <a:r>
              <a:rPr lang="en-US" altLang="de-DE" sz="2000" dirty="0" smtClean="0"/>
              <a:t>O-K</a:t>
            </a:r>
            <a:r>
              <a:rPr lang="en-US" altLang="de-DE" sz="2000" baseline="-25000" dirty="0" smtClean="0"/>
              <a:t>2</a:t>
            </a:r>
            <a:r>
              <a:rPr lang="en-US" altLang="de-DE" sz="2000" dirty="0" smtClean="0"/>
              <a:t>O-FeO-Fe</a:t>
            </a:r>
            <a:r>
              <a:rPr lang="en-US" altLang="de-DE" sz="2000" baseline="-25000" dirty="0" smtClean="0"/>
              <a:t>2</a:t>
            </a:r>
            <a:r>
              <a:rPr lang="en-US" altLang="de-DE" sz="2000" dirty="0" smtClean="0"/>
              <a:t>O</a:t>
            </a:r>
            <a:r>
              <a:rPr lang="en-US" altLang="de-DE" sz="2000" baseline="-25000" dirty="0" smtClean="0"/>
              <a:t>3</a:t>
            </a:r>
            <a:r>
              <a:rPr lang="en-US" altLang="de-DE" sz="2000" dirty="0" smtClean="0"/>
              <a:t> over the whole range of compositions and a broad range of temperatures.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US" altLang="de-DE" sz="2000" dirty="0" smtClean="0"/>
              <a:t>Viscosity of partially </a:t>
            </a:r>
            <a:r>
              <a:rPr lang="en-US" altLang="de-DE" sz="2000" dirty="0" err="1" smtClean="0"/>
              <a:t>crystallised</a:t>
            </a:r>
            <a:r>
              <a:rPr lang="en-US" altLang="de-DE" sz="2000" dirty="0" smtClean="0"/>
              <a:t> slags can be calculated considering chemical and physical effects.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US" altLang="de-DE" sz="2000" dirty="0" smtClean="0"/>
              <a:t>Experimental data on </a:t>
            </a:r>
            <a:r>
              <a:rPr lang="en-US" altLang="de-DE" sz="2000" dirty="0" err="1" smtClean="0"/>
              <a:t>crystallisation</a:t>
            </a:r>
            <a:r>
              <a:rPr lang="en-US" altLang="de-DE" sz="2000" dirty="0" smtClean="0"/>
              <a:t> are needed.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60488"/>
            <a:ext cx="39719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376363"/>
            <a:ext cx="43259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hteck 1"/>
          <p:cNvSpPr>
            <a:spLocks noChangeArrowheads="1"/>
          </p:cNvSpPr>
          <p:nvPr/>
        </p:nvSpPr>
        <p:spPr bwMode="auto">
          <a:xfrm>
            <a:off x="428625" y="4365625"/>
            <a:ext cx="3971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en-US" altLang="de-DE" sz="1800">
                <a:solidFill>
                  <a:srgbClr val="005B82"/>
                </a:solidFill>
              </a:rPr>
              <a:t>Thank you for your attention! </a:t>
            </a:r>
            <a:br>
              <a:rPr lang="en-US" altLang="de-DE" sz="1800">
                <a:solidFill>
                  <a:srgbClr val="005B82"/>
                </a:solidFill>
              </a:rPr>
            </a:br>
            <a:r>
              <a:rPr lang="en-US" altLang="de-DE" sz="1800">
                <a:solidFill>
                  <a:srgbClr val="005B82"/>
                </a:solidFill>
              </a:rPr>
              <a:t>Merci de votre attention!</a:t>
            </a:r>
            <a:br>
              <a:rPr lang="en-US" altLang="de-DE" sz="1800">
                <a:solidFill>
                  <a:srgbClr val="005B82"/>
                </a:solidFill>
              </a:rPr>
            </a:br>
            <a:r>
              <a:rPr lang="az-Cyrl-AZ" altLang="de-DE" sz="1800">
                <a:solidFill>
                  <a:srgbClr val="005B82"/>
                </a:solidFill>
              </a:rPr>
              <a:t> Спасибо за внимание! </a:t>
            </a:r>
            <a:br>
              <a:rPr lang="az-Cyrl-AZ" altLang="de-DE" sz="1800">
                <a:solidFill>
                  <a:srgbClr val="005B82"/>
                </a:solidFill>
              </a:rPr>
            </a:br>
            <a:r>
              <a:rPr lang="hi-IN" altLang="de-DE" sz="1800">
                <a:solidFill>
                  <a:srgbClr val="005B82"/>
                </a:solidFill>
              </a:rPr>
              <a:t>आपका ध्यान के लिए धन्यवाद! </a:t>
            </a:r>
            <a:r>
              <a:rPr lang="de-DE" altLang="de-DE" sz="1800">
                <a:solidFill>
                  <a:srgbClr val="005B82"/>
                </a:solidFill>
              </a:rPr>
              <a:t/>
            </a:r>
            <a:br>
              <a:rPr lang="de-DE" altLang="de-DE" sz="1800">
                <a:solidFill>
                  <a:srgbClr val="005B82"/>
                </a:solidFill>
              </a:rPr>
            </a:br>
            <a:r>
              <a:rPr lang="zh-CN" altLang="de-DE" sz="1800">
                <a:solidFill>
                  <a:srgbClr val="005B82"/>
                </a:solidFill>
                <a:ea typeface="SimSun" pitchFamily="2" charset="-122"/>
              </a:rPr>
              <a:t>非常感谢您的参与！</a:t>
            </a:r>
            <a:endParaRPr lang="de-DE" altLang="de-DE" sz="1800">
              <a:solidFill>
                <a:srgbClr val="005B82"/>
              </a:solidFill>
            </a:endParaRPr>
          </a:p>
        </p:txBody>
      </p:sp>
      <p:sp>
        <p:nvSpPr>
          <p:cNvPr id="38917" name="Rechteck 2"/>
          <p:cNvSpPr>
            <a:spLocks noChangeArrowheads="1"/>
          </p:cNvSpPr>
          <p:nvPr/>
        </p:nvSpPr>
        <p:spPr bwMode="auto">
          <a:xfrm>
            <a:off x="4638675" y="4365625"/>
            <a:ext cx="4325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800">
                <a:solidFill>
                  <a:srgbClr val="005B82"/>
                </a:solidFill>
              </a:rPr>
              <a:t>Dziękuję za uwagę!</a:t>
            </a:r>
            <a:br>
              <a:rPr lang="de-DE" altLang="de-DE" sz="1800">
                <a:solidFill>
                  <a:srgbClr val="005B82"/>
                </a:solidFill>
              </a:rPr>
            </a:br>
            <a:r>
              <a:rPr lang="de-DE" altLang="de-DE" sz="1800">
                <a:solidFill>
                  <a:srgbClr val="005B82"/>
                </a:solidFill>
              </a:rPr>
              <a:t>Gracias por su atención!</a:t>
            </a:r>
            <a:br>
              <a:rPr lang="de-DE" altLang="de-DE" sz="1800">
                <a:solidFill>
                  <a:srgbClr val="005B82"/>
                </a:solidFill>
              </a:rPr>
            </a:br>
            <a:r>
              <a:rPr lang="nl-NL" altLang="de-DE" sz="1800">
                <a:solidFill>
                  <a:srgbClr val="005B82"/>
                </a:solidFill>
              </a:rPr>
              <a:t>Dank u voor uw aandacht!</a:t>
            </a:r>
            <a:r>
              <a:rPr lang="de-DE" altLang="de-DE" sz="1800">
                <a:solidFill>
                  <a:srgbClr val="005B82"/>
                </a:solidFill>
              </a:rPr>
              <a:t/>
            </a:r>
            <a:br>
              <a:rPr lang="de-DE" altLang="de-DE" sz="1800">
                <a:solidFill>
                  <a:srgbClr val="005B82"/>
                </a:solidFill>
              </a:rPr>
            </a:br>
            <a:r>
              <a:rPr lang="el-GR" altLang="de-DE" sz="1800">
                <a:solidFill>
                  <a:srgbClr val="005B82"/>
                </a:solidFill>
              </a:rPr>
              <a:t>Σας ευχαριστώ για την προσοχή σας</a:t>
            </a:r>
            <a:r>
              <a:rPr lang="de-DE" altLang="de-DE" sz="1800">
                <a:solidFill>
                  <a:srgbClr val="005B82"/>
                </a:solidFill>
              </a:rPr>
              <a:t>!</a:t>
            </a:r>
            <a:r>
              <a:rPr lang="en-US" altLang="de-DE" sz="1800">
                <a:solidFill>
                  <a:srgbClr val="005B82"/>
                </a:solidFill>
              </a:rPr>
              <a:t/>
            </a:r>
            <a:br>
              <a:rPr lang="en-US" altLang="de-DE" sz="1800">
                <a:solidFill>
                  <a:srgbClr val="005B82"/>
                </a:solidFill>
              </a:rPr>
            </a:br>
            <a:r>
              <a:rPr lang="de-DE" altLang="de-DE" sz="1800">
                <a:solidFill>
                  <a:srgbClr val="005B82"/>
                </a:solidFill>
              </a:rPr>
              <a:t> Vielen Dank für Ihre Aufmerksamkeit!</a:t>
            </a:r>
          </a:p>
        </p:txBody>
      </p:sp>
      <p:sp>
        <p:nvSpPr>
          <p:cNvPr id="38918" name="Titel 5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r>
              <a:rPr lang="en-US" altLang="de-DE" smtClean="0"/>
              <a:t>Alternative Use of Gasification Technology</a:t>
            </a:r>
            <a:br>
              <a:rPr lang="en-US" altLang="de-DE" smtClean="0"/>
            </a:br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571500" y="180975"/>
            <a:ext cx="7024688" cy="1247775"/>
          </a:xfrm>
        </p:spPr>
        <p:txBody>
          <a:bodyPr/>
          <a:lstStyle/>
          <a:p>
            <a:r>
              <a:rPr lang="de-DE" altLang="de-DE" sz="2800" smtClean="0"/>
              <a:t>Experimental Methods for Ash/Slag and Fuel Characterisation</a:t>
            </a:r>
          </a:p>
        </p:txBody>
      </p:sp>
      <p:pic>
        <p:nvPicPr>
          <p:cNvPr id="12291" name="Picture 4" descr="DTA schematis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8000"/>
            <a:ext cx="1270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[leer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1778000"/>
            <a:ext cx="16986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feld 4"/>
          <p:cNvSpPr txBox="1">
            <a:spLocks noChangeArrowheads="1"/>
          </p:cNvSpPr>
          <p:nvPr/>
        </p:nvSpPr>
        <p:spPr bwMode="auto">
          <a:xfrm>
            <a:off x="1763713" y="2005013"/>
            <a:ext cx="187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600"/>
              <a:t>DTA / DSC / TG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de-DE" altLang="de-DE" sz="1600"/>
              <a:t>Dropcalorimeter</a:t>
            </a:r>
          </a:p>
        </p:txBody>
      </p:sp>
      <p:sp>
        <p:nvSpPr>
          <p:cNvPr id="12294" name="Textfeld 5"/>
          <p:cNvSpPr txBox="1">
            <a:spLocks noChangeArrowheads="1"/>
          </p:cNvSpPr>
          <p:nvPr/>
        </p:nvSpPr>
        <p:spPr bwMode="auto">
          <a:xfrm>
            <a:off x="5580063" y="1844675"/>
            <a:ext cx="2520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800"/>
              <a:t>HT-HP</a:t>
            </a:r>
          </a:p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800"/>
              <a:t>Microscope</a:t>
            </a:r>
          </a:p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800"/>
              <a:t>and</a:t>
            </a:r>
          </a:p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800"/>
              <a:t>Viscosimeter </a:t>
            </a:r>
            <a:endParaRPr lang="en-US" altLang="de-DE" sz="1800"/>
          </a:p>
        </p:txBody>
      </p:sp>
      <p:pic>
        <p:nvPicPr>
          <p:cNvPr id="12295" name="Picture 8" descr="Schema KEMS statis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1270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feld 7"/>
          <p:cNvSpPr txBox="1">
            <a:spLocks noChangeArrowheads="1"/>
          </p:cNvSpPr>
          <p:nvPr/>
        </p:nvSpPr>
        <p:spPr bwMode="auto">
          <a:xfrm>
            <a:off x="1790700" y="3514725"/>
            <a:ext cx="2522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600"/>
              <a:t>Knudsen-Effusion-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de-DE" altLang="de-DE" sz="1600"/>
              <a:t>Mass-Spectrometry</a:t>
            </a:r>
          </a:p>
        </p:txBody>
      </p:sp>
      <p:sp>
        <p:nvSpPr>
          <p:cNvPr id="12297" name="Textfeld 12"/>
          <p:cNvSpPr txBox="1">
            <a:spLocks noChangeArrowheads="1"/>
          </p:cNvSpPr>
          <p:nvPr/>
        </p:nvSpPr>
        <p:spPr bwMode="auto">
          <a:xfrm>
            <a:off x="395288" y="1196975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800" b="1">
                <a:solidFill>
                  <a:srgbClr val="005B82"/>
                </a:solidFill>
              </a:rPr>
              <a:t>Thermoanalytical Methods</a:t>
            </a:r>
            <a:endParaRPr lang="en-US" altLang="de-DE" sz="1800" b="1">
              <a:solidFill>
                <a:srgbClr val="005B82"/>
              </a:solidFill>
            </a:endParaRPr>
          </a:p>
        </p:txBody>
      </p:sp>
      <p:sp>
        <p:nvSpPr>
          <p:cNvPr id="12298" name="Textfeld 13"/>
          <p:cNvSpPr txBox="1">
            <a:spLocks noChangeArrowheads="1"/>
          </p:cNvSpPr>
          <p:nvPr/>
        </p:nvSpPr>
        <p:spPr bwMode="auto">
          <a:xfrm>
            <a:off x="4211638" y="1195388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800" b="1">
                <a:solidFill>
                  <a:srgbClr val="005B82"/>
                </a:solidFill>
              </a:rPr>
              <a:t>Thermophysical Methods</a:t>
            </a:r>
            <a:endParaRPr lang="en-US" altLang="de-DE" sz="1800" b="1">
              <a:solidFill>
                <a:srgbClr val="005B82"/>
              </a:solidFill>
            </a:endParaRPr>
          </a:p>
        </p:txBody>
      </p:sp>
      <p:pic>
        <p:nvPicPr>
          <p:cNvPr id="12299" name="Picture 5" descr="C:\Dokumente und Einstellungen\tnentwig\Eigene Dateien\Dateien\Zeichnungen und Fotos\Versuchsaufbau\aufbau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381125"/>
            <a:ext cx="12128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feld 15"/>
          <p:cNvSpPr txBox="1">
            <a:spLocks noChangeArrowheads="1"/>
          </p:cNvSpPr>
          <p:nvPr/>
        </p:nvSpPr>
        <p:spPr bwMode="auto">
          <a:xfrm>
            <a:off x="4211638" y="364490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800" b="1">
                <a:solidFill>
                  <a:srgbClr val="005B82"/>
                </a:solidFill>
              </a:rPr>
              <a:t>Hot Gas Analysis</a:t>
            </a:r>
            <a:endParaRPr lang="en-US" altLang="de-DE" sz="1800" b="1">
              <a:solidFill>
                <a:srgbClr val="005B82"/>
              </a:solidFill>
            </a:endParaRPr>
          </a:p>
        </p:txBody>
      </p:sp>
      <p:sp>
        <p:nvSpPr>
          <p:cNvPr id="12301" name="Textfeld 37"/>
          <p:cNvSpPr txBox="1">
            <a:spLocks noChangeArrowheads="1"/>
          </p:cNvSpPr>
          <p:nvPr/>
        </p:nvSpPr>
        <p:spPr bwMode="auto">
          <a:xfrm>
            <a:off x="4708525" y="6381750"/>
            <a:ext cx="4040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600"/>
              <a:t>Molecular-Beam-Mass-Spectrometry</a:t>
            </a:r>
          </a:p>
        </p:txBody>
      </p:sp>
      <p:pic>
        <p:nvPicPr>
          <p:cNvPr id="12302" name="Picture 6" descr="E:\Sicherungen\Sicherung 23-11-08\Zwischenbericht\Abb.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4151313"/>
            <a:ext cx="164941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933825"/>
            <a:ext cx="3459162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Grafik 39" descr="Nas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151313"/>
            <a:ext cx="8286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Rechteck 1"/>
          <p:cNvSpPr>
            <a:spLocks noChangeArrowheads="1"/>
          </p:cNvSpPr>
          <p:nvPr/>
        </p:nvSpPr>
        <p:spPr bwMode="auto">
          <a:xfrm>
            <a:off x="395288" y="4859338"/>
            <a:ext cx="2535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GB" altLang="en-US" sz="1800" b="1">
                <a:solidFill>
                  <a:srgbClr val="005B82"/>
                </a:solidFill>
              </a:rPr>
              <a:t>Exposure / Annealing</a:t>
            </a:r>
            <a:endParaRPr lang="de-DE" altLang="de-DE" sz="1800" b="1">
              <a:solidFill>
                <a:srgbClr val="005B82"/>
              </a:solidFill>
            </a:endParaRPr>
          </a:p>
        </p:txBody>
      </p:sp>
      <p:pic>
        <p:nvPicPr>
          <p:cNvPr id="1230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340350"/>
            <a:ext cx="22145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Rechteck 2"/>
          <p:cNvSpPr>
            <a:spLocks noChangeArrowheads="1"/>
          </p:cNvSpPr>
          <p:nvPr/>
        </p:nvSpPr>
        <p:spPr bwMode="auto">
          <a:xfrm>
            <a:off x="414338" y="6092825"/>
            <a:ext cx="336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</a:pPr>
            <a:r>
              <a:rPr lang="en-GB" altLang="en-US" sz="1600"/>
              <a:t>Analytics: SEM, TEM, XRD, HT-XRD, chem. Analysis, etc.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6011863" y="1195388"/>
            <a:ext cx="3096641" cy="2233612"/>
            <a:chOff x="6011863" y="1195388"/>
            <a:chExt cx="3096641" cy="2233612"/>
          </a:xfrm>
        </p:grpSpPr>
        <p:sp>
          <p:nvSpPr>
            <p:cNvPr id="2" name="Abgerundetes Rechteck 1"/>
            <p:cNvSpPr/>
            <p:nvPr/>
          </p:nvSpPr>
          <p:spPr>
            <a:xfrm>
              <a:off x="7596336" y="1195388"/>
              <a:ext cx="1512168" cy="223361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Ellipse 2"/>
            <p:cNvSpPr/>
            <p:nvPr/>
          </p:nvSpPr>
          <p:spPr>
            <a:xfrm>
              <a:off x="6011863" y="2547333"/>
              <a:ext cx="1584473" cy="61912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232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4"/>
          <a:stretch/>
        </p:blipFill>
        <p:spPr bwMode="auto">
          <a:xfrm>
            <a:off x="395536" y="836613"/>
            <a:ext cx="7884368" cy="513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81322" y="6090101"/>
            <a:ext cx="8439150" cy="723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5B82"/>
                </a:solidFill>
                <a:cs typeface="+mn-cs"/>
              </a:rPr>
              <a:t>high efficiency </a:t>
            </a:r>
            <a:r>
              <a:rPr lang="en-US" dirty="0">
                <a:cs typeface="+mn-cs"/>
              </a:rPr>
              <a:t>(ca. 45% currently, &gt;50% in 5 years, &gt;55% in 12 years)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+mn-cs"/>
              </a:rPr>
              <a:t>opportunity for effective </a:t>
            </a:r>
            <a:r>
              <a:rPr lang="en-US" b="1" dirty="0">
                <a:solidFill>
                  <a:srgbClr val="005B82"/>
                </a:solidFill>
                <a:cs typeface="+mn-cs"/>
              </a:rPr>
              <a:t>CO</a:t>
            </a:r>
            <a:r>
              <a:rPr lang="en-US" b="1" baseline="-25000" dirty="0">
                <a:solidFill>
                  <a:srgbClr val="005B82"/>
                </a:solidFill>
                <a:cs typeface="+mn-cs"/>
              </a:rPr>
              <a:t>2</a:t>
            </a:r>
            <a:r>
              <a:rPr lang="en-US" b="1" dirty="0">
                <a:solidFill>
                  <a:srgbClr val="005B82"/>
                </a:solidFill>
                <a:cs typeface="+mn-cs"/>
              </a:rPr>
              <a:t> capture and </a:t>
            </a:r>
            <a:r>
              <a:rPr lang="en-US" b="1" dirty="0" smtClean="0">
                <a:solidFill>
                  <a:srgbClr val="005B82"/>
                </a:solidFill>
                <a:cs typeface="+mn-cs"/>
              </a:rPr>
              <a:t>storage</a:t>
            </a:r>
            <a:endParaRPr lang="en-US" dirty="0">
              <a:cs typeface="+mn-cs"/>
            </a:endParaRPr>
          </a:p>
        </p:txBody>
      </p:sp>
      <p:sp>
        <p:nvSpPr>
          <p:cNvPr id="8197" name="Titel 1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r>
              <a:rPr lang="en-US" altLang="de-DE" smtClean="0"/>
              <a:t>IGCC</a:t>
            </a:r>
            <a:endParaRPr lang="de-DE" altLang="de-DE" smtClean="0"/>
          </a:p>
        </p:txBody>
      </p:sp>
      <p:sp>
        <p:nvSpPr>
          <p:cNvPr id="2" name="Textfeld 1"/>
          <p:cNvSpPr txBox="1"/>
          <p:nvPr/>
        </p:nvSpPr>
        <p:spPr>
          <a:xfrm>
            <a:off x="6812053" y="572400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Source: Abraham, TKIS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/>
          <p:cNvSpPr>
            <a:spLocks noGrp="1"/>
          </p:cNvSpPr>
          <p:nvPr>
            <p:ph type="title"/>
          </p:nvPr>
        </p:nvSpPr>
        <p:spPr>
          <a:xfrm>
            <a:off x="571500" y="180975"/>
            <a:ext cx="7558088" cy="1247775"/>
          </a:xfrm>
        </p:spPr>
        <p:txBody>
          <a:bodyPr/>
          <a:lstStyle/>
          <a:p>
            <a:r>
              <a:rPr lang="en-US" altLang="de-DE" smtClean="0"/>
              <a:t>Entrained Flow Slagging Gasifiers</a:t>
            </a:r>
            <a:endParaRPr lang="de-DE" altLang="de-DE" smtClean="0"/>
          </a:p>
        </p:txBody>
      </p:sp>
      <p:pic>
        <p:nvPicPr>
          <p:cNvPr id="9219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/>
          <a:stretch/>
        </p:blipFill>
        <p:spPr bwMode="auto">
          <a:xfrm>
            <a:off x="323528" y="1111250"/>
            <a:ext cx="5473368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443663" y="980728"/>
            <a:ext cx="2359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</a:pPr>
            <a:r>
              <a:rPr lang="de-DE" altLang="de-DE" sz="2000" b="1" dirty="0" err="1">
                <a:solidFill>
                  <a:srgbClr val="005B82"/>
                </a:solidFill>
              </a:rPr>
              <a:t>Thermochemistry</a:t>
            </a:r>
            <a:r>
              <a:rPr lang="de-DE" altLang="de-DE" sz="2000" b="1" dirty="0">
                <a:solidFill>
                  <a:srgbClr val="005B82"/>
                </a:solidFill>
              </a:rPr>
              <a:t/>
            </a:r>
            <a:br>
              <a:rPr lang="de-DE" altLang="de-DE" sz="2000" b="1" dirty="0">
                <a:solidFill>
                  <a:srgbClr val="005B82"/>
                </a:solidFill>
              </a:rPr>
            </a:br>
            <a:r>
              <a:rPr lang="de-DE" altLang="de-DE" sz="2000" b="1" dirty="0">
                <a:solidFill>
                  <a:srgbClr val="005B82"/>
                </a:solidFill>
              </a:rPr>
              <a:t>of </a:t>
            </a:r>
            <a:r>
              <a:rPr lang="de-DE" altLang="de-DE" sz="2000" b="1" dirty="0" err="1">
                <a:solidFill>
                  <a:srgbClr val="005B82"/>
                </a:solidFill>
              </a:rPr>
              <a:t>slag</a:t>
            </a:r>
            <a:r>
              <a:rPr lang="de-DE" altLang="de-DE" sz="2000" b="1" dirty="0">
                <a:solidFill>
                  <a:srgbClr val="005B82"/>
                </a:solidFill>
              </a:rPr>
              <a:t>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2000" b="1" dirty="0" err="1">
                <a:solidFill>
                  <a:srgbClr val="005B82"/>
                </a:solidFill>
              </a:rPr>
              <a:t>Viscosity</a:t>
            </a:r>
            <a:r>
              <a:rPr lang="de-DE" altLang="de-DE" sz="2000" b="1" dirty="0">
                <a:solidFill>
                  <a:srgbClr val="005B82"/>
                </a:solidFill>
              </a:rPr>
              <a:t> of </a:t>
            </a:r>
            <a:r>
              <a:rPr lang="de-DE" altLang="de-DE" sz="2000" b="1" dirty="0" err="1">
                <a:solidFill>
                  <a:srgbClr val="005B82"/>
                </a:solidFill>
              </a:rPr>
              <a:t>slag</a:t>
            </a:r>
            <a:r>
              <a:rPr lang="de-DE" altLang="de-DE" sz="2000" b="1" dirty="0">
                <a:solidFill>
                  <a:srgbClr val="005B82"/>
                </a:solidFill>
              </a:rPr>
              <a:t>?</a:t>
            </a:r>
          </a:p>
        </p:txBody>
      </p:sp>
      <p:sp>
        <p:nvSpPr>
          <p:cNvPr id="2" name="Rechteck 1"/>
          <p:cNvSpPr/>
          <p:nvPr/>
        </p:nvSpPr>
        <p:spPr>
          <a:xfrm>
            <a:off x="323528" y="4437112"/>
            <a:ext cx="79174" cy="571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5"/>
          <p:cNvCxnSpPr/>
          <p:nvPr/>
        </p:nvCxnSpPr>
        <p:spPr>
          <a:xfrm>
            <a:off x="437386" y="4432355"/>
            <a:ext cx="0" cy="576064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5818432" y="4814769"/>
            <a:ext cx="2952329" cy="86409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5818432" y="4363786"/>
            <a:ext cx="2952329" cy="45098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818432" y="3067643"/>
            <a:ext cx="2952329" cy="129614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7982926" y="4046379"/>
            <a:ext cx="883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25 </a:t>
            </a:r>
            <a:r>
              <a:rPr lang="de-DE" sz="1400" b="1" dirty="0" err="1" smtClean="0"/>
              <a:t>Pa·s</a:t>
            </a:r>
            <a:endParaRPr lang="en-US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7978672" y="4821983"/>
            <a:ext cx="888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10 </a:t>
            </a:r>
            <a:r>
              <a:rPr lang="de-DE" sz="1400" b="1" dirty="0" err="1"/>
              <a:t>Pa·s</a:t>
            </a:r>
            <a:endParaRPr lang="en-US" b="1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454026" y="2768696"/>
            <a:ext cx="3527425" cy="3279775"/>
            <a:chOff x="5454026" y="2768696"/>
            <a:chExt cx="3527425" cy="3279775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026" y="2768696"/>
              <a:ext cx="3527425" cy="327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reihandform 17"/>
            <p:cNvSpPr/>
            <p:nvPr/>
          </p:nvSpPr>
          <p:spPr>
            <a:xfrm>
              <a:off x="5913655" y="3274276"/>
              <a:ext cx="2791854" cy="2179021"/>
            </a:xfrm>
            <a:custGeom>
              <a:avLst/>
              <a:gdLst>
                <a:gd name="connsiteX0" fmla="*/ 0 w 2791838"/>
                <a:gd name="connsiteY0" fmla="*/ 0 h 2178996"/>
                <a:gd name="connsiteX1" fmla="*/ 564204 w 2791838"/>
                <a:gd name="connsiteY1" fmla="*/ 972766 h 2178996"/>
                <a:gd name="connsiteX2" fmla="*/ 1410510 w 2791838"/>
                <a:gd name="connsiteY2" fmla="*/ 1682885 h 2178996"/>
                <a:gd name="connsiteX3" fmla="*/ 2791838 w 2791838"/>
                <a:gd name="connsiteY3" fmla="*/ 2178996 h 21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1838" h="2178996">
                  <a:moveTo>
                    <a:pt x="0" y="0"/>
                  </a:moveTo>
                  <a:cubicBezTo>
                    <a:pt x="164559" y="346142"/>
                    <a:pt x="329119" y="692285"/>
                    <a:pt x="564204" y="972766"/>
                  </a:cubicBezTo>
                  <a:cubicBezTo>
                    <a:pt x="799289" y="1253247"/>
                    <a:pt x="1039238" y="1481847"/>
                    <a:pt x="1410510" y="1682885"/>
                  </a:cubicBezTo>
                  <a:cubicBezTo>
                    <a:pt x="1781782" y="1883923"/>
                    <a:pt x="2514600" y="2083341"/>
                    <a:pt x="2791838" y="217899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9" name="Freihandform 18"/>
          <p:cNvSpPr/>
          <p:nvPr/>
        </p:nvSpPr>
        <p:spPr>
          <a:xfrm>
            <a:off x="7170486" y="3221856"/>
            <a:ext cx="304800" cy="1797050"/>
          </a:xfrm>
          <a:custGeom>
            <a:avLst/>
            <a:gdLst>
              <a:gd name="connsiteX0" fmla="*/ 304800 w 304800"/>
              <a:gd name="connsiteY0" fmla="*/ 1797050 h 1797050"/>
              <a:gd name="connsiteX1" fmla="*/ 139700 w 304800"/>
              <a:gd name="connsiteY1" fmla="*/ 1593850 h 1797050"/>
              <a:gd name="connsiteX2" fmla="*/ 88900 w 304800"/>
              <a:gd name="connsiteY2" fmla="*/ 1130300 h 1797050"/>
              <a:gd name="connsiteX3" fmla="*/ 0 w 304800"/>
              <a:gd name="connsiteY3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1797050">
                <a:moveTo>
                  <a:pt x="304800" y="1797050"/>
                </a:moveTo>
                <a:cubicBezTo>
                  <a:pt x="240241" y="1751012"/>
                  <a:pt x="175683" y="1704975"/>
                  <a:pt x="139700" y="1593850"/>
                </a:cubicBezTo>
                <a:cubicBezTo>
                  <a:pt x="103717" y="1482725"/>
                  <a:pt x="112183" y="1395942"/>
                  <a:pt x="88900" y="1130300"/>
                </a:cubicBezTo>
                <a:cubicBezTo>
                  <a:pt x="65617" y="864658"/>
                  <a:pt x="32808" y="432329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/>
          <p:cNvSpPr txBox="1"/>
          <p:nvPr/>
        </p:nvSpPr>
        <p:spPr>
          <a:xfrm>
            <a:off x="5364088" y="6300028"/>
            <a:ext cx="376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critical</a:t>
            </a:r>
            <a:r>
              <a:rPr lang="de-DE" dirty="0" smtClean="0"/>
              <a:t> </a:t>
            </a:r>
            <a:r>
              <a:rPr lang="de-DE" dirty="0" err="1" smtClean="0"/>
              <a:t>viscosity</a:t>
            </a:r>
            <a:r>
              <a:rPr lang="de-DE" dirty="0" smtClean="0"/>
              <a:t>,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cv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13" grpId="0" animBg="1"/>
      <p:bldP spid="14" grpId="0" animBg="1"/>
      <p:bldP spid="16" grpId="0"/>
      <p:bldP spid="17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3" r="19912" b="9228"/>
          <a:stretch/>
        </p:blipFill>
        <p:spPr>
          <a:xfrm>
            <a:off x="4874020" y="934869"/>
            <a:ext cx="3802436" cy="3858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355976" y="4699010"/>
                <a:ext cx="4536504" cy="14773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latin typeface="Myriad Pro" pitchFamily="34" charset="0"/>
                  </a:rPr>
                  <a:t>Isothermal </a:t>
                </a:r>
                <a:r>
                  <a:rPr lang="de-DE" dirty="0" err="1" smtClean="0">
                    <a:latin typeface="Myriad Pro" pitchFamily="34" charset="0"/>
                  </a:rPr>
                  <a:t>procedure</a:t>
                </a:r>
                <a:endParaRPr lang="de-DE" dirty="0" smtClean="0">
                  <a:latin typeface="Myriad Pro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de-DE" i="1" dirty="0">
                            <a:latin typeface="Myriad Pro" pitchFamily="34" charset="0"/>
                          </a:rPr>
                          <m:t> </m:t>
                        </m:r>
                      </m:e>
                    </m:acc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𝑐𝑜𝑛𝑠𝑡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de-DE" b="0" dirty="0" smtClean="0">
                  <a:latin typeface="Myriad Pro" pitchFamily="34" charset="0"/>
                  <a:ea typeface="Cambria Math"/>
                </a:endParaRPr>
              </a:p>
              <a:p>
                <a:pPr lvl="1"/>
                <a:r>
                  <a:rPr lang="de-DE" dirty="0" smtClean="0">
                    <a:latin typeface="Myriad Pro" pitchFamily="34" charset="0"/>
                    <a:sym typeface="Wingdings" panose="05000000000000000000" pitchFamily="2" charset="2"/>
                  </a:rPr>
                  <a:t>Evolution </a:t>
                </a:r>
                <a:r>
                  <a:rPr lang="de-DE" dirty="0" err="1" smtClean="0">
                    <a:latin typeface="Myriad Pro" pitchFamily="34" charset="0"/>
                    <a:sym typeface="Wingdings" panose="05000000000000000000" pitchFamily="2" charset="2"/>
                  </a:rPr>
                  <a:t>of</a:t>
                </a:r>
                <a:r>
                  <a:rPr lang="de-DE" dirty="0" smtClean="0">
                    <a:latin typeface="Myriad Pro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dirty="0" err="1" smtClean="0">
                    <a:latin typeface="Myriad Pro" pitchFamily="34" charset="0"/>
                    <a:sym typeface="Wingdings" panose="05000000000000000000" pitchFamily="2" charset="2"/>
                  </a:rPr>
                  <a:t>viscosity</a:t>
                </a:r>
                <a:r>
                  <a:rPr lang="de-DE" dirty="0" smtClean="0">
                    <a:latin typeface="Myriad Pro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𝜂</m:t>
                    </m:r>
                    <m:r>
                      <a:rPr lang="de-DE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(</m:t>
                    </m:r>
                    <m:r>
                      <a:rPr lang="de-DE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𝑡</m:t>
                    </m:r>
                    <m:r>
                      <a:rPr lang="de-DE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de-DE" dirty="0" smtClean="0">
                  <a:latin typeface="Myriad Pro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latin typeface="Myriad Pro" pitchFamily="34" charset="0"/>
                  </a:rPr>
                  <a:t>Increasing</a:t>
                </a:r>
                <a:r>
                  <a:rPr lang="de-DE" dirty="0" smtClean="0">
                    <a:latin typeface="Myriad Pro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de-DE" dirty="0">
                            <a:latin typeface="Myriad Pro" pitchFamily="34" charset="0"/>
                          </a:rPr>
                          <m:t> </m:t>
                        </m:r>
                      </m:e>
                    </m:acc>
                  </m:oMath>
                </a14:m>
                <a:endParaRPr lang="de-DE" dirty="0">
                  <a:latin typeface="Myriad Pro" pitchFamily="34" charset="0"/>
                </a:endParaRPr>
              </a:p>
              <a:p>
                <a:pPr lvl="1"/>
                <a:r>
                  <a:rPr lang="de-DE" dirty="0">
                    <a:latin typeface="Myriad Pro" pitchFamily="34" charset="0"/>
                    <a:sym typeface="Wingdings" panose="05000000000000000000" pitchFamily="2" charset="2"/>
                  </a:rPr>
                  <a:t> </a:t>
                </a:r>
                <a:r>
                  <a:rPr lang="de-DE" dirty="0" smtClean="0">
                    <a:latin typeface="Myriad Pro" pitchFamily="34" charset="0"/>
                    <a:sym typeface="Wingdings" panose="05000000000000000000" pitchFamily="2" charset="2"/>
                  </a:rPr>
                  <a:t>Flow behavior </a:t>
                </a:r>
                <a:r>
                  <a:rPr lang="el-GR" i="1" dirty="0" smtClean="0">
                    <a:latin typeface="Myriad Pro" pitchFamily="34" charset="0"/>
                    <a:sym typeface="Wingdings" panose="05000000000000000000" pitchFamily="2" charset="2"/>
                  </a:rPr>
                  <a:t>η</a:t>
                </a:r>
                <a:r>
                  <a:rPr lang="de-DE" i="1" dirty="0">
                    <a:latin typeface="Myriad Pro" pitchFamily="34" charset="0"/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acc>
                  </m:oMath>
                </a14:m>
                <a:r>
                  <a:rPr lang="de-DE" i="1" dirty="0">
                    <a:latin typeface="Myriad Pro" pitchFamily="34" charset="0"/>
                    <a:sym typeface="Wingdings" panose="05000000000000000000" pitchFamily="2" charset="2"/>
                  </a:rPr>
                  <a:t>)</a:t>
                </a:r>
                <a:endParaRPr lang="de-DE" dirty="0" smtClean="0">
                  <a:latin typeface="Myriad Pro" pitchFamily="34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699010"/>
                <a:ext cx="4536504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804" t="-1230" b="-57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4110492" y="126876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Isotherm:</a:t>
            </a:r>
            <a:endParaRPr lang="en-US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Rheometry</a:t>
            </a:r>
            <a:endParaRPr lang="de-DE" dirty="0"/>
          </a:p>
        </p:txBody>
      </p:sp>
      <p:sp>
        <p:nvSpPr>
          <p:cNvPr id="12" name="AutoShape 4"/>
          <p:cNvSpPr>
            <a:spLocks noChangeAspect="1" noChangeArrowheads="1" noTextEdit="1"/>
          </p:cNvSpPr>
          <p:nvPr/>
        </p:nvSpPr>
        <p:spPr bwMode="auto">
          <a:xfrm>
            <a:off x="323528" y="1773238"/>
            <a:ext cx="3529657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432124" y="1792288"/>
            <a:ext cx="3421063" cy="4448175"/>
            <a:chOff x="781" y="1129"/>
            <a:chExt cx="2155" cy="2802"/>
          </a:xfrm>
        </p:grpSpPr>
        <p:pic>
          <p:nvPicPr>
            <p:cNvPr id="266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129"/>
              <a:ext cx="978" cy="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781" y="1435"/>
              <a:ext cx="79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800" b="0" i="0" u="none" strike="noStrike" cap="none" normalizeH="0" baseline="0" dirty="0" err="1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Viscometer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781" y="1777"/>
              <a:ext cx="10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Universal joint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781" y="2120"/>
              <a:ext cx="124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800" b="0" i="0" u="none" strike="noStrike" cap="none" normalizeH="0" baseline="0" dirty="0" err="1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Magnetic</a:t>
              </a:r>
              <a:r>
                <a:rPr kumimoji="0" lang="de-DE" altLang="de-DE" sz="1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de-DE" altLang="de-DE" sz="1800" b="0" i="0" u="none" strike="noStrike" cap="none" normalizeH="0" baseline="0" dirty="0" err="1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coupling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781" y="2886"/>
              <a:ext cx="81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800" b="0" i="0" u="none" strike="noStrike" cap="none" normalizeH="0" baseline="0" dirty="0" err="1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Crucible</a:t>
              </a:r>
              <a:r>
                <a:rPr kumimoji="0" lang="de-DE" altLang="de-DE" sz="1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 and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spindle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781" y="3331"/>
              <a:ext cx="100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800" b="0" i="0" u="none" strike="noStrike" cap="none" normalizeH="0" baseline="0" dirty="0" err="1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itchFamily="34" charset="0"/>
                  <a:cs typeface="Arial" pitchFamily="34" charset="0"/>
                </a:rPr>
                <a:t>Thermocouple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V="1">
              <a:off x="1576" y="1514"/>
              <a:ext cx="757" cy="13"/>
            </a:xfrm>
            <a:prstGeom prst="line">
              <a:avLst/>
            </a:prstGeom>
            <a:noFill/>
            <a:ln w="1111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1783" y="1871"/>
              <a:ext cx="645" cy="0"/>
            </a:xfrm>
            <a:prstGeom prst="line">
              <a:avLst/>
            </a:prstGeom>
            <a:noFill/>
            <a:ln w="1111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984" y="2220"/>
              <a:ext cx="395" cy="0"/>
            </a:xfrm>
            <a:prstGeom prst="line">
              <a:avLst/>
            </a:prstGeom>
            <a:noFill/>
            <a:ln w="1111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1665" y="3120"/>
              <a:ext cx="742" cy="0"/>
            </a:xfrm>
            <a:prstGeom prst="line">
              <a:avLst/>
            </a:prstGeom>
            <a:noFill/>
            <a:ln w="1111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783" y="3423"/>
              <a:ext cx="658" cy="0"/>
            </a:xfrm>
            <a:prstGeom prst="line">
              <a:avLst/>
            </a:prstGeom>
            <a:noFill/>
            <a:ln w="1111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5169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5141266" cy="4464496"/>
          </a:xfrm>
          <a:prstGeom prst="rect">
            <a:avLst/>
          </a:prstGeom>
        </p:spPr>
      </p:pic>
      <p:sp>
        <p:nvSpPr>
          <p:cNvPr id="8" name="Freihandform 7"/>
          <p:cNvSpPr/>
          <p:nvPr/>
        </p:nvSpPr>
        <p:spPr>
          <a:xfrm>
            <a:off x="3052540" y="1730829"/>
            <a:ext cx="2058024" cy="2718560"/>
          </a:xfrm>
          <a:custGeom>
            <a:avLst/>
            <a:gdLst>
              <a:gd name="connsiteX0" fmla="*/ 1992086 w 1992086"/>
              <a:gd name="connsiteY0" fmla="*/ 2579914 h 2579914"/>
              <a:gd name="connsiteX1" fmla="*/ 1208315 w 1992086"/>
              <a:gd name="connsiteY1" fmla="*/ 2375807 h 2579914"/>
              <a:gd name="connsiteX2" fmla="*/ 751115 w 1992086"/>
              <a:gd name="connsiteY2" fmla="*/ 2147207 h 2579914"/>
              <a:gd name="connsiteX3" fmla="*/ 383722 w 1992086"/>
              <a:gd name="connsiteY3" fmla="*/ 1730828 h 2579914"/>
              <a:gd name="connsiteX4" fmla="*/ 155122 w 1992086"/>
              <a:gd name="connsiteY4" fmla="*/ 1053192 h 2579914"/>
              <a:gd name="connsiteX5" fmla="*/ 0 w 1992086"/>
              <a:gd name="connsiteY5" fmla="*/ 0 h 25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086" h="2579914">
                <a:moveTo>
                  <a:pt x="1992086" y="2579914"/>
                </a:moveTo>
                <a:cubicBezTo>
                  <a:pt x="1703614" y="2513919"/>
                  <a:pt x="1415143" y="2447925"/>
                  <a:pt x="1208315" y="2375807"/>
                </a:cubicBezTo>
                <a:cubicBezTo>
                  <a:pt x="1001487" y="2303689"/>
                  <a:pt x="888547" y="2254703"/>
                  <a:pt x="751115" y="2147207"/>
                </a:cubicBezTo>
                <a:cubicBezTo>
                  <a:pt x="613683" y="2039710"/>
                  <a:pt x="483054" y="1913164"/>
                  <a:pt x="383722" y="1730828"/>
                </a:cubicBezTo>
                <a:cubicBezTo>
                  <a:pt x="284390" y="1548492"/>
                  <a:pt x="219076" y="1341663"/>
                  <a:pt x="155122" y="1053192"/>
                </a:cubicBezTo>
                <a:cubicBezTo>
                  <a:pt x="91168" y="764721"/>
                  <a:pt x="45584" y="38236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ihandform 8"/>
          <p:cNvSpPr/>
          <p:nvPr/>
        </p:nvSpPr>
        <p:spPr>
          <a:xfrm>
            <a:off x="1623790" y="3427373"/>
            <a:ext cx="1619429" cy="937731"/>
          </a:xfrm>
          <a:custGeom>
            <a:avLst/>
            <a:gdLst>
              <a:gd name="connsiteX0" fmla="*/ 0 w 1567543"/>
              <a:gd name="connsiteY0" fmla="*/ 889907 h 889907"/>
              <a:gd name="connsiteX1" fmla="*/ 179615 w 1567543"/>
              <a:gd name="connsiteY1" fmla="*/ 824593 h 889907"/>
              <a:gd name="connsiteX2" fmla="*/ 440872 w 1567543"/>
              <a:gd name="connsiteY2" fmla="*/ 587829 h 889907"/>
              <a:gd name="connsiteX3" fmla="*/ 751115 w 1567543"/>
              <a:gd name="connsiteY3" fmla="*/ 310243 h 889907"/>
              <a:gd name="connsiteX4" fmla="*/ 1273629 w 1567543"/>
              <a:gd name="connsiteY4" fmla="*/ 114300 h 889907"/>
              <a:gd name="connsiteX5" fmla="*/ 1567543 w 1567543"/>
              <a:gd name="connsiteY5" fmla="*/ 0 h 88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889907">
                <a:moveTo>
                  <a:pt x="0" y="889907"/>
                </a:moveTo>
                <a:cubicBezTo>
                  <a:pt x="53068" y="882423"/>
                  <a:pt x="106136" y="874939"/>
                  <a:pt x="179615" y="824593"/>
                </a:cubicBezTo>
                <a:cubicBezTo>
                  <a:pt x="253094" y="774247"/>
                  <a:pt x="440872" y="587829"/>
                  <a:pt x="440872" y="587829"/>
                </a:cubicBezTo>
                <a:cubicBezTo>
                  <a:pt x="536122" y="502104"/>
                  <a:pt x="612322" y="389164"/>
                  <a:pt x="751115" y="310243"/>
                </a:cubicBezTo>
                <a:cubicBezTo>
                  <a:pt x="889908" y="231322"/>
                  <a:pt x="1273629" y="114300"/>
                  <a:pt x="1273629" y="114300"/>
                </a:cubicBezTo>
                <a:lnTo>
                  <a:pt x="1567543" y="0"/>
                </a:ln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ihandform 11"/>
          <p:cNvSpPr/>
          <p:nvPr/>
        </p:nvSpPr>
        <p:spPr>
          <a:xfrm>
            <a:off x="1395190" y="2628900"/>
            <a:ext cx="2150804" cy="1643181"/>
          </a:xfrm>
          <a:custGeom>
            <a:avLst/>
            <a:gdLst>
              <a:gd name="connsiteX0" fmla="*/ 2081893 w 2081893"/>
              <a:gd name="connsiteY0" fmla="*/ 1559379 h 1559379"/>
              <a:gd name="connsiteX1" fmla="*/ 1061358 w 2081893"/>
              <a:gd name="connsiteY1" fmla="*/ 1306286 h 1559379"/>
              <a:gd name="connsiteX2" fmla="*/ 212272 w 2081893"/>
              <a:gd name="connsiteY2" fmla="*/ 400050 h 1559379"/>
              <a:gd name="connsiteX3" fmla="*/ 0 w 2081893"/>
              <a:gd name="connsiteY3" fmla="*/ 0 h 155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1893" h="1559379">
                <a:moveTo>
                  <a:pt x="2081893" y="1559379"/>
                </a:moveTo>
                <a:cubicBezTo>
                  <a:pt x="1727427" y="1529443"/>
                  <a:pt x="1372962" y="1499508"/>
                  <a:pt x="1061358" y="1306286"/>
                </a:cubicBezTo>
                <a:cubicBezTo>
                  <a:pt x="749754" y="1113064"/>
                  <a:pt x="389165" y="617764"/>
                  <a:pt x="212272" y="400050"/>
                </a:cubicBezTo>
                <a:cubicBezTo>
                  <a:pt x="35379" y="182336"/>
                  <a:pt x="17689" y="9116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/>
          <p:cNvSpPr txBox="1"/>
          <p:nvPr/>
        </p:nvSpPr>
        <p:spPr>
          <a:xfrm>
            <a:off x="4095287" y="1772816"/>
            <a:ext cx="83375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ST-D-2</a:t>
            </a:r>
          </a:p>
          <a:p>
            <a:r>
              <a:rPr lang="de-DE" sz="1600" dirty="0" smtClean="0"/>
              <a:t>Ar/H</a:t>
            </a:r>
            <a:r>
              <a:rPr lang="de-DE" sz="1600" baseline="-25000" dirty="0" smtClean="0"/>
              <a:t>2</a:t>
            </a:r>
          </a:p>
          <a:p>
            <a:r>
              <a:rPr lang="de-DE" sz="1600" dirty="0" smtClean="0"/>
              <a:t>10 </a:t>
            </a:r>
            <a:r>
              <a:rPr lang="de-DE" sz="1600" dirty="0" err="1" smtClean="0"/>
              <a:t>rpm</a:t>
            </a:r>
            <a:endParaRPr lang="en-US" sz="1600" dirty="0"/>
          </a:p>
        </p:txBody>
      </p:sp>
      <p:sp>
        <p:nvSpPr>
          <p:cNvPr id="24" name="Rechteck 23"/>
          <p:cNvSpPr/>
          <p:nvPr/>
        </p:nvSpPr>
        <p:spPr>
          <a:xfrm>
            <a:off x="5941210" y="1484904"/>
            <a:ext cx="3078469" cy="10800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 flipH="1">
            <a:off x="6013218" y="1484904"/>
            <a:ext cx="3006461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viscosity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5935387" y="4365223"/>
            <a:ext cx="3078469" cy="1080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 flipH="1">
            <a:off x="5941210" y="4365224"/>
            <a:ext cx="3072646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1400" dirty="0" err="1" smtClean="0">
                <a:solidFill>
                  <a:schemeClr val="tx1"/>
                </a:solidFill>
                <a:latin typeface="Myriad Pro" pitchFamily="34" charset="0"/>
              </a:rPr>
              <a:t>Increasing</a:t>
            </a:r>
            <a:r>
              <a:rPr lang="de-DE" sz="14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latin typeface="Myriad Pro" pitchFamily="34" charset="0"/>
              </a:rPr>
              <a:t>viscosity</a:t>
            </a:r>
            <a:endParaRPr lang="en-US" sz="14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 flipH="1">
            <a:off x="5935387" y="2924944"/>
            <a:ext cx="3078466" cy="10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Supercooling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Isothermal</a:t>
            </a:r>
            <a:r>
              <a:rPr lang="de-DE" dirty="0"/>
              <a:t> Measurement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31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24" grpId="0" animBg="1"/>
      <p:bldP spid="25" grpId="0"/>
      <p:bldP spid="26" grpId="0" animBg="1"/>
      <p:bldP spid="27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6012160" y="4272376"/>
            <a:ext cx="3078469" cy="1440160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6012160" y="3163680"/>
            <a:ext cx="3078469" cy="11086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6012160" y="2302703"/>
            <a:ext cx="3078469" cy="864096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6012160" y="1628800"/>
            <a:ext cx="3078469" cy="673903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 flipH="1">
                <a:off x="6084168" y="2302703"/>
                <a:ext cx="3095286" cy="86409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t"/>
              <a:lstStyle/>
              <a:p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Incubation: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Metastable fluid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𝑠𝑐</m:t>
                        </m:r>
                      </m:sub>
                    </m:sSub>
                  </m:oMath>
                </a14:m>
                <a:endPara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Crystallization inhibited</a:t>
                </a:r>
                <a:endPara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84168" y="2302703"/>
                <a:ext cx="3095286" cy="864096"/>
              </a:xfrm>
              <a:prstGeom prst="rect">
                <a:avLst/>
              </a:prstGeom>
              <a:blipFill rotWithShape="1">
                <a:blip r:embed="rId3"/>
                <a:stretch>
                  <a:fillRect l="-394" t="-7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hteck 12"/>
          <p:cNvSpPr/>
          <p:nvPr/>
        </p:nvSpPr>
        <p:spPr>
          <a:xfrm flipH="1">
            <a:off x="6084168" y="3187563"/>
            <a:ext cx="293445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Crystallization: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of the viscosity caused by the increase of precipitation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 flipH="1">
                <a:off x="6084168" y="4272376"/>
                <a:ext cx="2773620" cy="5760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t"/>
              <a:lstStyle/>
              <a:p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“Equilibrium”: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Viscosity is invariant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𝐸𝑞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Precipitation in equilibrium with the melt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84168" y="4272376"/>
                <a:ext cx="2773620" cy="576064"/>
              </a:xfrm>
              <a:prstGeom prst="rect">
                <a:avLst/>
              </a:prstGeom>
              <a:blipFill rotWithShape="1">
                <a:blip r:embed="rId4"/>
                <a:stretch>
                  <a:fillRect l="-440" t="-1064" b="-787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hteck 15"/>
          <p:cNvSpPr/>
          <p:nvPr/>
        </p:nvSpPr>
        <p:spPr>
          <a:xfrm flipH="1">
            <a:off x="6084168" y="1726639"/>
            <a:ext cx="309528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r>
              <a:rPr lang="en-US" sz="1400" dirty="0" err="1" smtClean="0">
                <a:solidFill>
                  <a:schemeClr val="tx1"/>
                </a:solidFill>
                <a:latin typeface="Myriad Pro" pitchFamily="34" charset="0"/>
              </a:rPr>
              <a:t>Themal</a:t>
            </a:r>
            <a:r>
              <a:rPr lang="en-US" sz="1400" dirty="0" smtClean="0">
                <a:solidFill>
                  <a:schemeClr val="tx1"/>
                </a:solidFill>
                <a:latin typeface="Myriad Pro" pitchFamily="34" charset="0"/>
              </a:rPr>
              <a:t> relaxation: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  <a:latin typeface="Myriad Pro" pitchFamily="34" charset="0"/>
              </a:rPr>
              <a:t>Exponentially</a:t>
            </a:r>
            <a:r>
              <a:rPr lang="de-DE" sz="14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latin typeface="Myriad Pro" pitchFamily="34" charset="0"/>
              </a:rPr>
              <a:t>increase</a:t>
            </a:r>
            <a:r>
              <a:rPr lang="de-DE" sz="14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latin typeface="Myriad Pro" pitchFamily="34" charset="0"/>
              </a:rPr>
              <a:t>of</a:t>
            </a:r>
            <a:r>
              <a:rPr lang="de-DE" sz="14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el-GR" sz="1400" dirty="0" smtClean="0">
                <a:solidFill>
                  <a:schemeClr val="tx1"/>
                </a:solidFill>
                <a:latin typeface="Myriad Pro" pitchFamily="34" charset="0"/>
              </a:rPr>
              <a:t>η</a:t>
            </a:r>
            <a:endParaRPr lang="en-US" sz="1400" dirty="0" smtClean="0">
              <a:solidFill>
                <a:schemeClr val="tx1"/>
              </a:solidFill>
              <a:latin typeface="Myriad Pro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411760" y="5760774"/>
                <a:ext cx="1800200" cy="679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de-DE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/>
                                </a:rPr>
                                <m:t>𝐸𝑞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/>
                                </a:rPr>
                                <m:t>𝑠𝑐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5760774"/>
                <a:ext cx="1800200" cy="67928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feld 23"/>
          <p:cNvSpPr txBox="1"/>
          <p:nvPr/>
        </p:nvSpPr>
        <p:spPr>
          <a:xfrm>
            <a:off x="1345188" y="5760774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Definition:</a:t>
            </a:r>
            <a:endParaRPr lang="en-US" sz="2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8" y="1916832"/>
            <a:ext cx="5694344" cy="33578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Evolution of </a:t>
            </a:r>
            <a:r>
              <a:rPr lang="de-DE" dirty="0" err="1" smtClean="0"/>
              <a:t>Viscosity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5" grpId="0" animBg="1"/>
      <p:bldP spid="12" grpId="0"/>
      <p:bldP spid="13" grpId="0"/>
      <p:bldP spid="14" grpId="0"/>
      <p:bldP spid="16" grpId="0"/>
      <p:bldP spid="6" grpId="0"/>
      <p:bldP spid="24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1172</Words>
  <Application>Microsoft Office PowerPoint</Application>
  <PresentationFormat>Bildschirmpräsentation (4:3)</PresentationFormat>
  <Paragraphs>323</Paragraphs>
  <Slides>36</Slides>
  <Notes>7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39" baseType="lpstr">
      <vt:lpstr>Standarddesign</vt:lpstr>
      <vt:lpstr>Equation</vt:lpstr>
      <vt:lpstr>Graph</vt:lpstr>
      <vt:lpstr>Experimental Investigation and Modelling of the Viscosity of Oxide Slag Systems  </vt:lpstr>
      <vt:lpstr>Forschungszentrum Jülich Mitglied der Helmholtzgemeinschaft</vt:lpstr>
      <vt:lpstr>Thermochemistry Group at IEK-2 Research Areas</vt:lpstr>
      <vt:lpstr>Experimental Methods for Ash/Slag and Fuel Characterisation</vt:lpstr>
      <vt:lpstr>IGCC</vt:lpstr>
      <vt:lpstr>Entrained Flow Slagging Gasifiers</vt:lpstr>
      <vt:lpstr>Rheometry</vt:lpstr>
      <vt:lpstr>Isothermal Measurement </vt:lpstr>
      <vt:lpstr>Evolution of Viscosity </vt:lpstr>
      <vt:lpstr>Resulting Relative Viscosity </vt:lpstr>
      <vt:lpstr>Chemical Relative Viscosity </vt:lpstr>
      <vt:lpstr>Thermodynamic Database</vt:lpstr>
      <vt:lpstr>Optimisation </vt:lpstr>
      <vt:lpstr>Models</vt:lpstr>
      <vt:lpstr>Highlights from Thermodynamic Database (before final optimisation)</vt:lpstr>
      <vt:lpstr>Highlights from Thermodynamic Database </vt:lpstr>
      <vt:lpstr>Development of New Viscosity Model</vt:lpstr>
      <vt:lpstr>Simple Associate Based Model</vt:lpstr>
      <vt:lpstr>Self-Polymerization of SiO2</vt:lpstr>
      <vt:lpstr>Inter-Polymerization with SiO2</vt:lpstr>
      <vt:lpstr>Amphoteric Effect of Al2O3</vt:lpstr>
      <vt:lpstr>Current Viscosity Model Arrhenius model (modified) </vt:lpstr>
      <vt:lpstr>Results: Lubricant Effect</vt:lpstr>
      <vt:lpstr>Results: Amphoteric Effect </vt:lpstr>
      <vt:lpstr>Results</vt:lpstr>
      <vt:lpstr>Role of Iron Oxide</vt:lpstr>
      <vt:lpstr>System SiO2-FeOx</vt:lpstr>
      <vt:lpstr>Application of the Model </vt:lpstr>
      <vt:lpstr>Application of the Model (2) </vt:lpstr>
      <vt:lpstr>Flux Influence on Viscosity</vt:lpstr>
      <vt:lpstr>Modelling Partially Crystallised Slag </vt:lpstr>
      <vt:lpstr>Flow Behaviour </vt:lpstr>
      <vt:lpstr>Crystallisation Kinetics</vt:lpstr>
      <vt:lpstr>Results</vt:lpstr>
      <vt:lpstr>Summary</vt:lpstr>
      <vt:lpstr>Alternative Use of Gasification Technology 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Michael Müller</cp:lastModifiedBy>
  <cp:revision>423</cp:revision>
  <cp:lastPrinted>2015-09-11T09:55:06Z</cp:lastPrinted>
  <dcterms:created xsi:type="dcterms:W3CDTF">2006-01-19T12:56:44Z</dcterms:created>
  <dcterms:modified xsi:type="dcterms:W3CDTF">2017-04-02T18:09:26Z</dcterms:modified>
</cp:coreProperties>
</file>