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0" r:id="rId5"/>
    <p:sldMasterId id="2147483758" r:id="rId6"/>
  </p:sldMasterIdLst>
  <p:notesMasterIdLst>
    <p:notesMasterId r:id="rId24"/>
  </p:notesMasterIdLst>
  <p:handoutMasterIdLst>
    <p:handoutMasterId r:id="rId25"/>
  </p:handoutMasterIdLst>
  <p:sldIdLst>
    <p:sldId id="256" r:id="rId7"/>
    <p:sldId id="262" r:id="rId8"/>
    <p:sldId id="274" r:id="rId9"/>
    <p:sldId id="273" r:id="rId10"/>
    <p:sldId id="284" r:id="rId11"/>
    <p:sldId id="275" r:id="rId12"/>
    <p:sldId id="276" r:id="rId13"/>
    <p:sldId id="277" r:id="rId14"/>
    <p:sldId id="287" r:id="rId15"/>
    <p:sldId id="291" r:id="rId16"/>
    <p:sldId id="285" r:id="rId17"/>
    <p:sldId id="290" r:id="rId18"/>
    <p:sldId id="279" r:id="rId19"/>
    <p:sldId id="281" r:id="rId20"/>
    <p:sldId id="286" r:id="rId21"/>
    <p:sldId id="293" r:id="rId22"/>
    <p:sldId id="261" r:id="rId23"/>
  </p:sldIdLst>
  <p:sldSz cx="9906000" cy="6858000" type="A4"/>
  <p:notesSz cx="6858000" cy="9144000"/>
  <p:custDataLst>
    <p:tags r:id="rId26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3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8DDDFF"/>
    <a:srgbClr val="00B0F0"/>
    <a:srgbClr val="0066FF"/>
    <a:srgbClr val="0B1662"/>
    <a:srgbClr val="CCFF99"/>
    <a:srgbClr val="92D050"/>
    <a:srgbClr val="00B050"/>
    <a:srgbClr val="0000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3593" autoAdjust="0"/>
  </p:normalViewPr>
  <p:slideViewPr>
    <p:cSldViewPr>
      <p:cViewPr varScale="1">
        <p:scale>
          <a:sx n="48" d="100"/>
          <a:sy n="48" d="100"/>
        </p:scale>
        <p:origin x="442" y="53"/>
      </p:cViewPr>
      <p:guideLst>
        <p:guide orient="horz" pos="2795"/>
        <p:guide pos="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"/>
    </p:cViewPr>
  </p:sorterViewPr>
  <p:notesViewPr>
    <p:cSldViewPr>
      <p:cViewPr varScale="1">
        <p:scale>
          <a:sx n="85" d="100"/>
          <a:sy n="85" d="100"/>
        </p:scale>
        <p:origin x="272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C54FD32-BA05-461A-B459-6206F4CB17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31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r>
              <a:rPr lang="en-GB" noProof="0" dirty="0" smtClean="0"/>
              <a:t> </a:t>
            </a:r>
            <a:r>
              <a:rPr lang="en-GB" noProof="0" dirty="0" err="1" smtClean="0"/>
              <a:t>napsauttamalla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toinen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kolmas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neljäs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viides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455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5AFCA7-A251-4329-83DB-7AEB6D0EDF3D}" type="slidenum">
              <a:rPr lang="en-GB" sz="1200" smtClean="0">
                <a:latin typeface="Times New Roman" pitchFamily="18" charset="0"/>
              </a:rPr>
              <a:pPr/>
              <a:t>1</a:t>
            </a:fld>
            <a:endParaRPr lang="en-GB" sz="1200" dirty="0" smtClean="0"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noProof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869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908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799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30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958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172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84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3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6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24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28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844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8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1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89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Rectangle 3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68675" y="3213101"/>
            <a:ext cx="5976938" cy="1512044"/>
          </a:xfrm>
          <a:prstGeom prst="rect">
            <a:avLst/>
          </a:prstGeom>
        </p:spPr>
        <p:txBody>
          <a:bodyPr anchor="t" anchorCtr="0"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368675" y="5013325"/>
            <a:ext cx="5976938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921727" cy="2934560"/>
            <a:chOff x="0" y="0"/>
            <a:chExt cx="9921727" cy="293456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0"/>
              <a:ext cx="9906000" cy="2852936"/>
            </a:xfrm>
            <a:prstGeom prst="rect">
              <a:avLst/>
            </a:prstGeom>
            <a:solidFill>
              <a:srgbClr val="009EE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921727" cy="293456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 userDrawn="1"/>
        </p:nvSpPr>
        <p:spPr>
          <a:xfrm>
            <a:off x="776536" y="188640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VTT TECHNICAL RESEARCH CENTRE OF FINLAND LTD</a:t>
            </a:r>
            <a:endParaRPr lang="en-GB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8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773238"/>
            <a:ext cx="8390709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</a:rPr>
              <a:pPr/>
              <a:t>02/04/2017</a:t>
            </a:fld>
            <a:endParaRPr lang="en-GB" sz="900" noProof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7779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424863" cy="938808"/>
          </a:xfrm>
          <a:prstGeom prst="rect">
            <a:avLst/>
          </a:prstGeom>
        </p:spPr>
        <p:txBody>
          <a:bodyPr anchor="t" anchorCtr="0"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772816"/>
            <a:ext cx="424497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2816"/>
            <a:ext cx="402748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chemeClr val="tx1"/>
                </a:solidFill>
              </a:rPr>
              <a:pPr/>
              <a:t>02/04/2017</a:t>
            </a:fld>
            <a:endParaRPr lang="en-GB" sz="9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19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</a:rPr>
              <a:pPr/>
              <a:t>02/04/2017</a:t>
            </a:fld>
            <a:endParaRPr lang="en-GB" sz="900" noProof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35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762000"/>
            <a:ext cx="8283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773238"/>
            <a:ext cx="82835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61" r:id="rId2"/>
    <p:sldLayoutId id="2147483735" r:id="rId3"/>
    <p:sldLayoutId id="2147483762" r:id="rId4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ti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tif"/><Relationship Id="rId11" Type="http://schemas.openxmlformats.org/officeDocument/2006/relationships/image" Target="../media/image34.emf"/><Relationship Id="rId5" Type="http://schemas.openxmlformats.org/officeDocument/2006/relationships/image" Target="../media/image28.tif"/><Relationship Id="rId15" Type="http://schemas.openxmlformats.org/officeDocument/2006/relationships/image" Target="../media/image25.emf"/><Relationship Id="rId10" Type="http://schemas.openxmlformats.org/officeDocument/2006/relationships/image" Target="../media/image33.tif"/><Relationship Id="rId4" Type="http://schemas.openxmlformats.org/officeDocument/2006/relationships/image" Target="../media/image27.tif"/><Relationship Id="rId9" Type="http://schemas.openxmlformats.org/officeDocument/2006/relationships/image" Target="../media/image32.tif"/><Relationship Id="rId1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8.emf"/><Relationship Id="rId5" Type="http://schemas.openxmlformats.org/officeDocument/2006/relationships/image" Target="../media/image40.tif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9.tiff"/><Relationship Id="rId9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"/><Relationship Id="rId3" Type="http://schemas.openxmlformats.org/officeDocument/2006/relationships/image" Target="../media/image17.tif"/><Relationship Id="rId7" Type="http://schemas.openxmlformats.org/officeDocument/2006/relationships/image" Target="../media/image21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tif"/><Relationship Id="rId5" Type="http://schemas.openxmlformats.org/officeDocument/2006/relationships/image" Target="../media/image19.tif"/><Relationship Id="rId4" Type="http://schemas.openxmlformats.org/officeDocument/2006/relationships/image" Target="../media/image18.tif"/><Relationship Id="rId9" Type="http://schemas.openxmlformats.org/officeDocument/2006/relationships/image" Target="../media/image2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4661" y="3213101"/>
            <a:ext cx="5976938" cy="1512044"/>
          </a:xfrm>
        </p:spPr>
        <p:txBody>
          <a:bodyPr/>
          <a:lstStyle/>
          <a:p>
            <a:r>
              <a:rPr lang="en-GB" sz="2400" dirty="0"/>
              <a:t>CHARACTERIZATION OF STEEL INDUSTRY SLAG SUITABILITY AS RAW MATERIAL FOR REFRACTORY CASTABLES</a:t>
            </a:r>
            <a:r>
              <a:rPr lang="fi-FI" sz="2400" dirty="0"/>
              <a:t/>
            </a:r>
            <a:br>
              <a:rPr lang="fi-FI" sz="2400" dirty="0"/>
            </a:br>
            <a:endParaRPr lang="en-GB" sz="2400" dirty="0"/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224660" y="5013325"/>
            <a:ext cx="6537325" cy="1800051"/>
          </a:xfrm>
          <a:noFill/>
        </p:spPr>
        <p:txBody>
          <a:bodyPr anchor="t" anchorCtr="0"/>
          <a:lstStyle/>
          <a:p>
            <a:r>
              <a:rPr lang="fi-FI" dirty="0" smtClean="0"/>
              <a:t>5th </a:t>
            </a:r>
            <a:r>
              <a:rPr lang="fi-FI" dirty="0"/>
              <a:t>International </a:t>
            </a:r>
            <a:r>
              <a:rPr lang="fi-FI" dirty="0" err="1"/>
              <a:t>Slag</a:t>
            </a:r>
            <a:r>
              <a:rPr lang="fi-FI" dirty="0"/>
              <a:t> </a:t>
            </a:r>
            <a:r>
              <a:rPr lang="fi-FI" dirty="0" err="1"/>
              <a:t>Valorisation</a:t>
            </a:r>
            <a:r>
              <a:rPr lang="fi-FI" dirty="0"/>
              <a:t> </a:t>
            </a:r>
            <a:r>
              <a:rPr lang="fi-FI" dirty="0" smtClean="0"/>
              <a:t>Symposium, 3-5 </a:t>
            </a:r>
            <a:r>
              <a:rPr lang="fi-FI" dirty="0" err="1" smtClean="0"/>
              <a:t>April</a:t>
            </a:r>
            <a:r>
              <a:rPr lang="fi-FI" dirty="0" smtClean="0"/>
              <a:t>, </a:t>
            </a:r>
            <a:r>
              <a:rPr lang="fi-FI" dirty="0" err="1" smtClean="0"/>
              <a:t>Leuven</a:t>
            </a:r>
            <a:r>
              <a:rPr lang="fi-FI" dirty="0" smtClean="0"/>
              <a:t>, </a:t>
            </a:r>
            <a:r>
              <a:rPr lang="fi-FI" dirty="0" err="1" smtClean="0"/>
              <a:t>Belgium</a:t>
            </a:r>
            <a:r>
              <a:rPr lang="en-GB" dirty="0" smtClean="0">
                <a:solidFill>
                  <a:srgbClr val="000099"/>
                </a:solidFill>
              </a:rPr>
              <a:t/>
            </a:r>
            <a:br>
              <a:rPr lang="en-GB" dirty="0" smtClean="0">
                <a:solidFill>
                  <a:srgbClr val="000099"/>
                </a:solidFill>
              </a:rPr>
            </a:br>
            <a:endParaRPr lang="en-GB" dirty="0" smtClean="0">
              <a:solidFill>
                <a:srgbClr val="000099"/>
              </a:solidFill>
            </a:endParaRPr>
          </a:p>
          <a:p>
            <a:r>
              <a:rPr lang="fi-FI" sz="1400" u="sng" dirty="0" smtClean="0"/>
              <a:t>Marjaana </a:t>
            </a:r>
            <a:r>
              <a:rPr lang="fi-FI" sz="1400" u="sng" dirty="0"/>
              <a:t>KARHU</a:t>
            </a:r>
            <a:r>
              <a:rPr lang="fi-FI" sz="1400" dirty="0"/>
              <a:t>, Pertti LINTUNEN, Juha LAGERBOM, Tomi LINDROOS</a:t>
            </a:r>
          </a:p>
          <a:p>
            <a:r>
              <a:rPr lang="en-GB" sz="1400" dirty="0"/>
              <a:t>VTT Technical Research Centre of Finland </a:t>
            </a:r>
            <a:r>
              <a:rPr lang="en-GB" sz="1400" dirty="0" smtClean="0"/>
              <a:t>Ltd</a:t>
            </a:r>
            <a:r>
              <a:rPr lang="en-GB" sz="1400" dirty="0" smtClean="0">
                <a:solidFill>
                  <a:srgbClr val="000099"/>
                </a:solidFill>
              </a:rPr>
              <a:t/>
            </a:r>
            <a:br>
              <a:rPr lang="en-GB" sz="1400" dirty="0" smtClean="0">
                <a:solidFill>
                  <a:srgbClr val="000099"/>
                </a:solidFill>
              </a:rPr>
            </a:br>
            <a:endParaRPr lang="en-GB" sz="1400" dirty="0" smtClean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3140968"/>
            <a:ext cx="2727198" cy="2521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696" y="146408"/>
            <a:ext cx="8379973" cy="904203"/>
          </a:xfrm>
        </p:spPr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, </a:t>
            </a:r>
            <a:r>
              <a:rPr lang="fi-FI" dirty="0" err="1" smtClean="0"/>
              <a:t>microstructure</a:t>
            </a:r>
            <a:r>
              <a:rPr lang="fi-FI" dirty="0" smtClean="0"/>
              <a:t> 3/3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3517" y="1228469"/>
            <a:ext cx="460648" cy="365125"/>
          </a:xfrm>
        </p:spPr>
        <p:txBody>
          <a:bodyPr/>
          <a:lstStyle/>
          <a:p>
            <a:r>
              <a:rPr lang="en-GB" sz="1200" b="1" noProof="0" dirty="0" smtClean="0">
                <a:solidFill>
                  <a:srgbClr val="000000"/>
                </a:solidFill>
              </a:rPr>
              <a:t>Al</a:t>
            </a:r>
            <a:endParaRPr lang="en-GB" sz="1200" b="1" noProof="0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285516" y="5296808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Ca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9328665" y="3429000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Fe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9338252" y="1711258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Cr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-43517" y="3148891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Si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-43517" y="5479370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Mg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01" y="2281079"/>
            <a:ext cx="3890660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9" y="993820"/>
            <a:ext cx="2431662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9" y="2834629"/>
            <a:ext cx="2431662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9" y="4675438"/>
            <a:ext cx="2431662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62" y="993820"/>
            <a:ext cx="2431662" cy="1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62" y="2821079"/>
            <a:ext cx="2431662" cy="180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62" y="4675438"/>
            <a:ext cx="2431662" cy="1800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1568" y="845808"/>
            <a:ext cx="5617966" cy="1548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5457056" y="1772816"/>
            <a:ext cx="504056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24144"/>
              </p:ext>
            </p:extLst>
          </p:nvPr>
        </p:nvGraphicFramePr>
        <p:xfrm>
          <a:off x="3314004" y="838351"/>
          <a:ext cx="5620037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Document" r:id="rId12" imgW="6270382" imgH="1727311" progId="Word.Document.12">
                  <p:embed/>
                </p:oleObj>
              </mc:Choice>
              <mc:Fallback>
                <p:oleObj name="Document" r:id="rId12" imgW="6270382" imgH="1727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4004" y="838351"/>
                        <a:ext cx="5620037" cy="15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 bwMode="auto">
          <a:xfrm>
            <a:off x="4016896" y="2132856"/>
            <a:ext cx="504056" cy="14787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20946"/>
              </p:ext>
            </p:extLst>
          </p:nvPr>
        </p:nvGraphicFramePr>
        <p:xfrm>
          <a:off x="3265392" y="5244635"/>
          <a:ext cx="5620037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Document" r:id="rId14" imgW="6270382" imgH="1727311" progId="Word.Document.12">
                  <p:embed/>
                </p:oleObj>
              </mc:Choice>
              <mc:Fallback>
                <p:oleObj name="Document" r:id="rId14" imgW="6270382" imgH="1727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65392" y="5244635"/>
                        <a:ext cx="5620037" cy="15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 bwMode="auto">
          <a:xfrm flipV="1">
            <a:off x="3440832" y="4734357"/>
            <a:ext cx="441311" cy="5178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409874"/>
              </p:ext>
            </p:extLst>
          </p:nvPr>
        </p:nvGraphicFramePr>
        <p:xfrm>
          <a:off x="5015180" y="5252810"/>
          <a:ext cx="6270625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Document" r:id="rId16" imgW="6259233" imgH="859339" progId="Word.Document.12">
                  <p:embed/>
                </p:oleObj>
              </mc:Choice>
              <mc:Fallback>
                <p:oleObj name="Document" r:id="rId16" imgW="6259233" imgH="8593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15180" y="5252810"/>
                        <a:ext cx="6270625" cy="85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 flipH="1" flipV="1">
            <a:off x="5961112" y="4675438"/>
            <a:ext cx="576064" cy="569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61385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4728" y="548680"/>
            <a:ext cx="6589814" cy="938213"/>
          </a:xfrm>
        </p:spPr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, XRD </a:t>
            </a:r>
            <a:r>
              <a:rPr lang="fi-FI" dirty="0" err="1" smtClean="0"/>
              <a:t>analysis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340768"/>
            <a:ext cx="9145015" cy="4536157"/>
          </a:xfrm>
        </p:spPr>
        <p:txBody>
          <a:bodyPr/>
          <a:lstStyle/>
          <a:p>
            <a:r>
              <a:rPr lang="en-GB" sz="1800" dirty="0" smtClean="0"/>
              <a:t>According to XRD analysis, the </a:t>
            </a:r>
            <a:r>
              <a:rPr lang="en-GB" sz="1800" dirty="0"/>
              <a:t>spinel </a:t>
            </a:r>
            <a:r>
              <a:rPr lang="en-GB" sz="1800" dirty="0" smtClean="0"/>
              <a:t>phases appear </a:t>
            </a:r>
            <a:r>
              <a:rPr lang="en-GB" sz="1800" dirty="0"/>
              <a:t>as main crystalline </a:t>
            </a:r>
            <a:r>
              <a:rPr lang="en-GB" sz="1800" dirty="0" smtClean="0"/>
              <a:t>peaks, </a:t>
            </a:r>
            <a:r>
              <a:rPr lang="en-GB" sz="1800" dirty="0"/>
              <a:t>o</a:t>
            </a:r>
            <a:r>
              <a:rPr lang="en-GB" sz="1800" dirty="0" smtClean="0"/>
              <a:t>ther </a:t>
            </a:r>
            <a:r>
              <a:rPr lang="en-GB" sz="1800" dirty="0"/>
              <a:t>phases identified are magnesium silicates: </a:t>
            </a:r>
            <a:r>
              <a:rPr lang="en-GB" sz="1800" dirty="0" err="1"/>
              <a:t>forsterite</a:t>
            </a:r>
            <a:r>
              <a:rPr lang="en-GB" sz="1800" dirty="0"/>
              <a:t> and enstatite. </a:t>
            </a:r>
            <a:endParaRPr lang="en-GB" sz="1800" dirty="0" smtClean="0"/>
          </a:p>
          <a:p>
            <a:r>
              <a:rPr lang="en-GB" sz="1800" dirty="0" smtClean="0"/>
              <a:t>Slag was heat-treated at 800°C, </a:t>
            </a:r>
            <a:r>
              <a:rPr lang="en-GB" sz="1800" dirty="0"/>
              <a:t>at </a:t>
            </a:r>
            <a:r>
              <a:rPr lang="en-GB" sz="1800" dirty="0" smtClean="0"/>
              <a:t>1000°C and at 1500°C and cooled down with the furnace to see the difference in the phase structure.</a:t>
            </a:r>
          </a:p>
          <a:p>
            <a:pPr lvl="1"/>
            <a:r>
              <a:rPr lang="en-GB" sz="1600" dirty="0" smtClean="0"/>
              <a:t>Spinel </a:t>
            </a:r>
            <a:r>
              <a:rPr lang="en-GB" sz="1600" dirty="0" smtClean="0"/>
              <a:t>phases appear </a:t>
            </a:r>
            <a:r>
              <a:rPr lang="en-GB" sz="1600" dirty="0"/>
              <a:t>still as main crystalline peaks.</a:t>
            </a:r>
            <a:endParaRPr lang="fi-FI" sz="1600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12640" y="6309320"/>
            <a:ext cx="6048672" cy="365125"/>
          </a:xfrm>
        </p:spPr>
        <p:txBody>
          <a:bodyPr/>
          <a:lstStyle/>
          <a:p>
            <a:r>
              <a:rPr lang="en-GB" dirty="0" smtClean="0"/>
              <a:t>Figure1. XRD </a:t>
            </a:r>
            <a:r>
              <a:rPr lang="en-GB" dirty="0"/>
              <a:t>patterns of </a:t>
            </a:r>
            <a:r>
              <a:rPr lang="en-GB" dirty="0" err="1"/>
              <a:t>FeCr</a:t>
            </a:r>
            <a:r>
              <a:rPr lang="en-GB" dirty="0"/>
              <a:t> slag at room temperature, at 800 °C, at 1000 °C and at 1500 °C</a:t>
            </a:r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5" name="Picture 2" descr="FeC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3069320"/>
            <a:ext cx="464896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49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651" y="156895"/>
            <a:ext cx="8390709" cy="938213"/>
          </a:xfrm>
        </p:spPr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, </a:t>
            </a:r>
            <a:r>
              <a:rPr lang="fi-FI" dirty="0" err="1" smtClean="0"/>
              <a:t>microstructure</a:t>
            </a:r>
            <a:r>
              <a:rPr lang="fi-FI" dirty="0" smtClean="0"/>
              <a:t> </a:t>
            </a:r>
            <a:r>
              <a:rPr lang="fi-FI" dirty="0" err="1" smtClean="0"/>
              <a:t>after</a:t>
            </a:r>
            <a:r>
              <a:rPr lang="fi-FI" dirty="0" smtClean="0"/>
              <a:t> 1500°C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908720"/>
            <a:ext cx="3840000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84984"/>
            <a:ext cx="3840000" cy="28800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064568" y="4221088"/>
            <a:ext cx="2448272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More homogenous aggregates after heat-treatment and cooling with the furnace</a:t>
            </a:r>
            <a:endParaRPr lang="en-US" sz="1200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636226"/>
              </p:ext>
            </p:extLst>
          </p:nvPr>
        </p:nvGraphicFramePr>
        <p:xfrm>
          <a:off x="4376936" y="1412776"/>
          <a:ext cx="5620037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Document" r:id="rId6" imgW="6259233" imgH="1727311" progId="Word.Document.12">
                  <p:embed/>
                </p:oleObj>
              </mc:Choice>
              <mc:Fallback>
                <p:oleObj name="Document" r:id="rId6" imgW="6259233" imgH="1727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76936" y="1412776"/>
                        <a:ext cx="5620037" cy="15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273326"/>
              </p:ext>
            </p:extLst>
          </p:nvPr>
        </p:nvGraphicFramePr>
        <p:xfrm>
          <a:off x="6177136" y="1412776"/>
          <a:ext cx="5620037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Document" r:id="rId8" imgW="6270382" imgH="1727311" progId="Word.Document.12">
                  <p:embed/>
                </p:oleObj>
              </mc:Choice>
              <mc:Fallback>
                <p:oleObj name="Document" r:id="rId8" imgW="6270382" imgH="1727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77136" y="1412776"/>
                        <a:ext cx="5620037" cy="15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064723"/>
              </p:ext>
            </p:extLst>
          </p:nvPr>
        </p:nvGraphicFramePr>
        <p:xfrm>
          <a:off x="8087055" y="1416046"/>
          <a:ext cx="5620037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Document" r:id="rId10" imgW="6270382" imgH="1727311" progId="Word.Document.12">
                  <p:embed/>
                </p:oleObj>
              </mc:Choice>
              <mc:Fallback>
                <p:oleObj name="Document" r:id="rId10" imgW="6270382" imgH="1727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87055" y="1416046"/>
                        <a:ext cx="5620037" cy="15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4808984" y="2780928"/>
            <a:ext cx="2016224" cy="1152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969224" y="2708920"/>
            <a:ext cx="288032" cy="144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8049344" y="2780928"/>
            <a:ext cx="1008112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024608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80" y="326353"/>
            <a:ext cx="7238581" cy="938213"/>
          </a:xfrm>
        </p:spPr>
        <p:txBody>
          <a:bodyPr/>
          <a:lstStyle/>
          <a:p>
            <a:r>
              <a:rPr lang="fi-FI" dirty="0" err="1" smtClean="0"/>
              <a:t>Thermal</a:t>
            </a:r>
            <a:r>
              <a:rPr lang="fi-FI" dirty="0" smtClean="0"/>
              <a:t> </a:t>
            </a:r>
            <a:r>
              <a:rPr lang="fi-FI" dirty="0" err="1" smtClean="0"/>
              <a:t>behaviour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936" y="1484785"/>
            <a:ext cx="4968551" cy="2088232"/>
          </a:xfrm>
        </p:spPr>
        <p:txBody>
          <a:bodyPr/>
          <a:lstStyle/>
          <a:p>
            <a:pPr algn="just"/>
            <a:r>
              <a:rPr lang="en-GB" sz="1600" dirty="0" smtClean="0"/>
              <a:t>In </a:t>
            </a:r>
            <a:r>
              <a:rPr lang="en-GB" sz="1600" dirty="0"/>
              <a:t>air, the weight loss curve starts to increase after 400 °C showing also a small exothermic peak in the DSC curve (T</a:t>
            </a:r>
            <a:r>
              <a:rPr lang="en-GB" sz="1600" baseline="-25000" dirty="0"/>
              <a:t>1</a:t>
            </a:r>
            <a:r>
              <a:rPr lang="en-GB" sz="1600" dirty="0"/>
              <a:t>). Small amount of CO</a:t>
            </a:r>
            <a:r>
              <a:rPr lang="en-GB" sz="1600" baseline="-25000" dirty="0"/>
              <a:t>2</a:t>
            </a:r>
            <a:r>
              <a:rPr lang="en-GB" sz="1600" dirty="0"/>
              <a:t> release is also detected connected to this transformation which indicates carbon combustion in small quantities.  In air, the weight curve continues to increase relating most probably to metal </a:t>
            </a:r>
            <a:r>
              <a:rPr lang="en-GB" sz="1600" dirty="0" smtClean="0"/>
              <a:t>droplets (Fe) </a:t>
            </a:r>
            <a:r>
              <a:rPr lang="en-GB" sz="1600" dirty="0"/>
              <a:t>oxidation.  </a:t>
            </a:r>
            <a:endParaRPr lang="fi-FI" dirty="0"/>
          </a:p>
        </p:txBody>
      </p:sp>
      <p:pic>
        <p:nvPicPr>
          <p:cNvPr id="5" name="Picture 2" descr="TG 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015676"/>
            <a:ext cx="376083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TG 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793236"/>
            <a:ext cx="376299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48943" y="3793236"/>
            <a:ext cx="4896543" cy="439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5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81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GB" sz="1600" kern="0" dirty="0" smtClean="0"/>
              <a:t>In both atmospheres an exothermic peak is detected is DSC curve above 900°C (T</a:t>
            </a:r>
            <a:r>
              <a:rPr lang="en-GB" sz="1600" kern="0" baseline="-25000" dirty="0" smtClean="0"/>
              <a:t>2</a:t>
            </a:r>
            <a:r>
              <a:rPr lang="en-GB" sz="1600" kern="0" dirty="0" smtClean="0"/>
              <a:t>) relating probably to crystallization of amorphous glass phase. Above 1200°C (T</a:t>
            </a:r>
            <a:r>
              <a:rPr lang="en-GB" sz="1600" kern="0" baseline="-25000" dirty="0" smtClean="0"/>
              <a:t>3</a:t>
            </a:r>
            <a:r>
              <a:rPr lang="en-GB" sz="1600" kern="0" dirty="0" smtClean="0"/>
              <a:t>) both in air atmosphere and in argon atmosphere shows transformation which relates probably to liquid phase formation</a:t>
            </a:r>
            <a:r>
              <a:rPr lang="en-GB" sz="1800" kern="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1800" kern="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kern="0" dirty="0" err="1" smtClean="0"/>
              <a:t>FeCr</a:t>
            </a:r>
            <a:r>
              <a:rPr lang="en-GB" sz="1600" kern="0" dirty="0" smtClean="0"/>
              <a:t> slag potential option to withstand   temperatures up to 1200°C.</a:t>
            </a:r>
          </a:p>
          <a:p>
            <a:endParaRPr lang="fi-FI" sz="1800" kern="0" dirty="0" smtClean="0"/>
          </a:p>
          <a:p>
            <a:pPr marL="0" indent="0">
              <a:buNone/>
            </a:pPr>
            <a:endParaRPr lang="fi-FI" kern="0" dirty="0"/>
          </a:p>
        </p:txBody>
      </p:sp>
    </p:spTree>
    <p:extLst>
      <p:ext uri="{BB962C8B-B14F-4D97-AF65-F5344CB8AC3E}">
        <p14:creationId xmlns:p14="http://schemas.microsoft.com/office/powerpoint/2010/main" val="3198018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80" y="625004"/>
            <a:ext cx="5725718" cy="938213"/>
          </a:xfrm>
        </p:spPr>
        <p:txBody>
          <a:bodyPr/>
          <a:lstStyle/>
          <a:p>
            <a:r>
              <a:rPr lang="en-GB" dirty="0"/>
              <a:t>Thermodynamic calculations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484784"/>
            <a:ext cx="9361040" cy="4103687"/>
          </a:xfrm>
        </p:spPr>
        <p:txBody>
          <a:bodyPr/>
          <a:lstStyle/>
          <a:p>
            <a:r>
              <a:rPr lang="en-GB" sz="1800" dirty="0" err="1"/>
              <a:t>FactSage</a:t>
            </a:r>
            <a:r>
              <a:rPr lang="en-GB" sz="1800" dirty="0"/>
              <a:t> simulations for main equilibrium phases and their amounts for </a:t>
            </a:r>
            <a:r>
              <a:rPr lang="en-GB" sz="1800" dirty="0" err="1"/>
              <a:t>FeCr</a:t>
            </a:r>
            <a:r>
              <a:rPr lang="en-GB" sz="1800" dirty="0"/>
              <a:t> slag. </a:t>
            </a:r>
            <a:endParaRPr lang="en-GB" sz="1800" dirty="0" smtClean="0"/>
          </a:p>
          <a:p>
            <a:pPr lvl="1"/>
            <a:r>
              <a:rPr lang="en-GB" sz="1800" dirty="0" smtClean="0"/>
              <a:t>Spinel </a:t>
            </a:r>
            <a:r>
              <a:rPr lang="en-GB" sz="1800" dirty="0" smtClean="0"/>
              <a:t>phases </a:t>
            </a:r>
            <a:r>
              <a:rPr lang="en-GB" sz="1800" dirty="0" smtClean="0"/>
              <a:t>as</a:t>
            </a:r>
            <a:r>
              <a:rPr lang="en-GB" sz="1800" dirty="0" smtClean="0"/>
              <a:t> </a:t>
            </a:r>
            <a:r>
              <a:rPr lang="en-GB" sz="1800" dirty="0"/>
              <a:t>main crystalline </a:t>
            </a:r>
            <a:r>
              <a:rPr lang="en-GB" sz="1800" dirty="0" smtClean="0"/>
              <a:t>phase.</a:t>
            </a:r>
          </a:p>
          <a:p>
            <a:pPr lvl="1"/>
            <a:r>
              <a:rPr lang="en-GB" sz="1800" dirty="0" smtClean="0"/>
              <a:t>Liquid </a:t>
            </a:r>
            <a:r>
              <a:rPr lang="en-GB" sz="1800" dirty="0"/>
              <a:t>slag phase is formed at a temperature between 1261-1262 °C. </a:t>
            </a:r>
            <a:endParaRPr lang="en-GB" sz="18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1600" dirty="0" smtClean="0"/>
              <a:t>Simulation </a:t>
            </a:r>
            <a:r>
              <a:rPr lang="en-GB" sz="1600" dirty="0"/>
              <a:t>results support the characterization results presented previously. </a:t>
            </a:r>
            <a:endParaRPr lang="en-GB" sz="1600" dirty="0" smtClean="0"/>
          </a:p>
          <a:p>
            <a:pPr lvl="1"/>
            <a:r>
              <a:rPr lang="en-GB" sz="1800" dirty="0" smtClean="0"/>
              <a:t>However</a:t>
            </a:r>
            <a:r>
              <a:rPr lang="en-GB" sz="1800" dirty="0"/>
              <a:t>, it must be noted that the non-equilibrium phase or metastable phase cannot be included to equilibrium calculations straightforward. </a:t>
            </a:r>
            <a:endParaRPr lang="fi-FI" sz="1800" dirty="0"/>
          </a:p>
          <a:p>
            <a:endParaRPr lang="fi-FI" dirty="0"/>
          </a:p>
        </p:txBody>
      </p:sp>
      <p:pic>
        <p:nvPicPr>
          <p:cNvPr id="1026" name="Picture 2" descr="ku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6" y="3536627"/>
            <a:ext cx="4258549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706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696" y="476672"/>
            <a:ext cx="6013750" cy="938213"/>
          </a:xfrm>
        </p:spPr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3" y="1340768"/>
            <a:ext cx="9361040" cy="4608512"/>
          </a:xfrm>
        </p:spPr>
        <p:txBody>
          <a:bodyPr/>
          <a:lstStyle/>
          <a:p>
            <a:pPr algn="just"/>
            <a:r>
              <a:rPr lang="en-GB" sz="1800" dirty="0"/>
              <a:t>H</a:t>
            </a:r>
            <a:r>
              <a:rPr lang="en-GB" sz="1800" dirty="0" smtClean="0"/>
              <a:t>igh </a:t>
            </a:r>
            <a:r>
              <a:rPr lang="en-GB" sz="1800" dirty="0"/>
              <a:t>carbon ferrochrome (</a:t>
            </a:r>
            <a:r>
              <a:rPr lang="en-GB" sz="1800" dirty="0" err="1" smtClean="0"/>
              <a:t>HCFeCr</a:t>
            </a:r>
            <a:r>
              <a:rPr lang="en-GB" sz="1800" dirty="0" smtClean="0"/>
              <a:t>)</a:t>
            </a:r>
            <a:r>
              <a:rPr lang="en-GB" sz="1800" dirty="0"/>
              <a:t> </a:t>
            </a:r>
            <a:r>
              <a:rPr lang="en-GB" sz="1800" dirty="0" smtClean="0"/>
              <a:t>production by-product, ferrochrome (</a:t>
            </a:r>
            <a:r>
              <a:rPr lang="en-GB" sz="1800" dirty="0" err="1" smtClean="0"/>
              <a:t>FeCr</a:t>
            </a:r>
            <a:r>
              <a:rPr lang="en-GB" sz="1800" dirty="0" smtClean="0"/>
              <a:t>) slag</a:t>
            </a:r>
            <a:r>
              <a:rPr lang="en-GB" sz="1800" dirty="0"/>
              <a:t>, was analysed </a:t>
            </a:r>
            <a:r>
              <a:rPr lang="en-GB" sz="1800" dirty="0" smtClean="0"/>
              <a:t>to </a:t>
            </a:r>
            <a:r>
              <a:rPr lang="en-GB" sz="1800" dirty="0"/>
              <a:t>find out its characteristic properties in order to be utilized as raw material in the manufacturing of novel refractory </a:t>
            </a:r>
            <a:r>
              <a:rPr lang="en-GB" sz="1800" dirty="0" err="1"/>
              <a:t>castables</a:t>
            </a:r>
            <a:r>
              <a:rPr lang="en-GB" sz="1800" dirty="0"/>
              <a:t>. </a:t>
            </a:r>
            <a:endParaRPr lang="en-GB" sz="1800" dirty="0" smtClean="0"/>
          </a:p>
          <a:p>
            <a:pPr lvl="1" algn="just"/>
            <a:r>
              <a:rPr lang="en-GB" sz="1800" dirty="0" smtClean="0"/>
              <a:t>Slag was analysed by </a:t>
            </a:r>
            <a:r>
              <a:rPr lang="en-GB" sz="1800" dirty="0"/>
              <a:t>laser diffractometer, SEM/EDS, XRD and thermal </a:t>
            </a:r>
            <a:r>
              <a:rPr lang="en-GB" sz="1800" dirty="0" smtClean="0"/>
              <a:t>analysis and also performed some thermodynamic calculations (</a:t>
            </a:r>
            <a:r>
              <a:rPr lang="en-GB" sz="1800" dirty="0" err="1" smtClean="0"/>
              <a:t>FactSage</a:t>
            </a:r>
            <a:r>
              <a:rPr lang="en-GB" sz="1800" dirty="0" smtClean="0"/>
              <a:t>).</a:t>
            </a:r>
          </a:p>
          <a:p>
            <a:pPr algn="just"/>
            <a:r>
              <a:rPr lang="en-GB" sz="1800" dirty="0" smtClean="0"/>
              <a:t>Characterization </a:t>
            </a:r>
            <a:r>
              <a:rPr lang="en-GB" sz="1800" dirty="0"/>
              <a:t>and simulation results indicate that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ferrochrome slag will be the potential option to achieve successful properties for refractories to withstand high temperatures up to 1200 °C in gaseous atmosphere</a:t>
            </a:r>
            <a:r>
              <a:rPr lang="en-GB" sz="1800" dirty="0"/>
              <a:t>. </a:t>
            </a:r>
            <a:endParaRPr lang="en-GB" sz="1800" dirty="0" smtClean="0"/>
          </a:p>
          <a:p>
            <a:pPr algn="just"/>
            <a:r>
              <a:rPr lang="en-GB" sz="1800" dirty="0" smtClean="0"/>
              <a:t>Presented </a:t>
            </a:r>
            <a:r>
              <a:rPr lang="en-GB" sz="1800" dirty="0"/>
              <a:t>study is a first part of the research work which eventually aims to the industrial pilot scale demonstration of processing route for refractory </a:t>
            </a:r>
            <a:r>
              <a:rPr lang="en-GB" sz="1800" dirty="0" err="1"/>
              <a:t>castables</a:t>
            </a:r>
            <a:r>
              <a:rPr lang="en-GB" sz="1800" dirty="0"/>
              <a:t> based on maximal utilization of secondary raw materials. </a:t>
            </a:r>
          </a:p>
          <a:p>
            <a:pPr algn="just"/>
            <a:r>
              <a:rPr lang="en-GB" sz="1800" dirty="0" smtClean="0"/>
              <a:t>Next steps on research work concentrate on (</a:t>
            </a:r>
            <a:r>
              <a:rPr lang="en-GB" sz="1800" dirty="0" err="1" smtClean="0"/>
              <a:t>i</a:t>
            </a:r>
            <a:r>
              <a:rPr lang="en-GB" sz="1800" dirty="0" smtClean="0"/>
              <a:t>) </a:t>
            </a:r>
            <a:r>
              <a:rPr lang="en-US" sz="1800" dirty="0" smtClean="0"/>
              <a:t>modelling</a:t>
            </a:r>
            <a:r>
              <a:rPr lang="fi-FI" sz="1800" dirty="0" smtClean="0"/>
              <a:t> </a:t>
            </a:r>
            <a:r>
              <a:rPr lang="fi-FI" sz="1800" dirty="0"/>
              <a:t>and </a:t>
            </a:r>
            <a:r>
              <a:rPr lang="en-US" sz="1800" dirty="0" smtClean="0"/>
              <a:t>calculations</a:t>
            </a:r>
            <a:r>
              <a:rPr lang="fi-FI" sz="1800" dirty="0" smtClean="0"/>
              <a:t> (</a:t>
            </a:r>
            <a:r>
              <a:rPr lang="en-US" sz="1800" dirty="0"/>
              <a:t>p</a:t>
            </a:r>
            <a:r>
              <a:rPr lang="en-US" sz="1800" dirty="0" smtClean="0"/>
              <a:t>ackaging </a:t>
            </a:r>
            <a:r>
              <a:rPr lang="en-US" sz="1800" dirty="0"/>
              <a:t>models </a:t>
            </a:r>
            <a:r>
              <a:rPr lang="en-US" sz="1800" dirty="0" smtClean="0"/>
              <a:t>utilized to </a:t>
            </a:r>
            <a:r>
              <a:rPr lang="en-US" sz="1800" dirty="0"/>
              <a:t>calculate the optimal particle size distribution for </a:t>
            </a:r>
            <a:r>
              <a:rPr lang="en-US" sz="1800" dirty="0" err="1"/>
              <a:t>castables</a:t>
            </a:r>
            <a:r>
              <a:rPr lang="en-US" sz="1800" dirty="0"/>
              <a:t> </a:t>
            </a:r>
            <a:r>
              <a:rPr lang="en-US" sz="1800" dirty="0" smtClean="0"/>
              <a:t>and phase </a:t>
            </a:r>
            <a:r>
              <a:rPr lang="en-US" sz="1800" dirty="0"/>
              <a:t>diagrams </a:t>
            </a:r>
            <a:r>
              <a:rPr lang="en-US" sz="1800" dirty="0" smtClean="0"/>
              <a:t>and </a:t>
            </a:r>
            <a:r>
              <a:rPr lang="en-US" sz="1800" dirty="0" err="1" smtClean="0"/>
              <a:t>thermodynamical</a:t>
            </a:r>
            <a:r>
              <a:rPr lang="en-US" sz="1800" dirty="0" smtClean="0"/>
              <a:t> calculations to </a:t>
            </a:r>
            <a:r>
              <a:rPr lang="en-US" sz="1800" dirty="0"/>
              <a:t>estimate thermal </a:t>
            </a:r>
            <a:r>
              <a:rPr lang="en-US" sz="1800" dirty="0" smtClean="0"/>
              <a:t>stability)</a:t>
            </a:r>
            <a:r>
              <a:rPr lang="en-US" sz="1800" dirty="0"/>
              <a:t> </a:t>
            </a:r>
            <a:r>
              <a:rPr lang="fi-FI" sz="1800" dirty="0" smtClean="0"/>
              <a:t>and (ii) </a:t>
            </a:r>
            <a:r>
              <a:rPr lang="en-US" sz="1800" dirty="0" smtClean="0"/>
              <a:t>formulation </a:t>
            </a:r>
            <a:r>
              <a:rPr lang="en-US" sz="1800" dirty="0" smtClean="0"/>
              <a:t>of the </a:t>
            </a:r>
            <a:r>
              <a:rPr lang="en-US" sz="1800" dirty="0"/>
              <a:t>alternative recipes for refractory </a:t>
            </a:r>
            <a:r>
              <a:rPr lang="en-US" sz="1800" dirty="0" smtClean="0"/>
              <a:t>materials based on maximal </a:t>
            </a:r>
            <a:r>
              <a:rPr lang="en-GB" sz="1800" dirty="0"/>
              <a:t>utilization of secondary raw materials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3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60" y="0"/>
            <a:ext cx="9993560" cy="68580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5961112" y="58679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Funded by the European Union’s H2020 </a:t>
            </a:r>
            <a:r>
              <a:rPr lang="en-US" sz="90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Waste-1-2014.  GA - 642067</a:t>
            </a:r>
            <a:endParaRPr lang="es-ES" sz="9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2 CuadroTexto"/>
          <p:cNvSpPr txBox="1"/>
          <p:nvPr/>
        </p:nvSpPr>
        <p:spPr>
          <a:xfrm>
            <a:off x="3224808" y="414908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www.REslag.eu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0592" t="42125" r="41698" b="26375"/>
          <a:stretch/>
        </p:blipFill>
        <p:spPr>
          <a:xfrm>
            <a:off x="4562196" y="4869160"/>
            <a:ext cx="360040" cy="360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0592" t="17516" r="41698" b="50984"/>
          <a:stretch/>
        </p:blipFill>
        <p:spPr>
          <a:xfrm>
            <a:off x="5551137" y="4872199"/>
            <a:ext cx="360000" cy="360000"/>
          </a:xfrm>
          <a:prstGeom prst="rect">
            <a:avLst/>
          </a:prstGeom>
        </p:spPr>
      </p:pic>
      <p:sp>
        <p:nvSpPr>
          <p:cNvPr id="7" name="12 CuadroTexto"/>
          <p:cNvSpPr txBox="1"/>
          <p:nvPr/>
        </p:nvSpPr>
        <p:spPr>
          <a:xfrm>
            <a:off x="4142735" y="5210974"/>
            <a:ext cx="1198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reslag_eu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12 CuadroTexto"/>
          <p:cNvSpPr txBox="1"/>
          <p:nvPr/>
        </p:nvSpPr>
        <p:spPr>
          <a:xfrm>
            <a:off x="5385048" y="5210974"/>
            <a:ext cx="75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reslag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008784" y="527851"/>
            <a:ext cx="608575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kern="0" dirty="0" err="1" smtClean="0">
                <a:solidFill>
                  <a:schemeClr val="bg1"/>
                </a:solidFill>
              </a:rPr>
              <a:t>Acknowledgement</a:t>
            </a:r>
            <a:endParaRPr lang="fi-FI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51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9E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4" y="0"/>
            <a:ext cx="9907587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029" y="980728"/>
            <a:ext cx="3090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500438"/>
            <a:ext cx="9705975" cy="1008062"/>
          </a:xfrm>
          <a:prstGeom prst="rect">
            <a:avLst/>
          </a:prstGeom>
        </p:spPr>
        <p:txBody>
          <a:bodyPr/>
          <a:lstStyle/>
          <a:p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84848" y="762000"/>
            <a:ext cx="5437686" cy="938213"/>
          </a:xfrm>
        </p:spPr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and research goals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Materials and methods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Results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4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24" y="418509"/>
            <a:ext cx="2664296" cy="938213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480" y="1196752"/>
            <a:ext cx="9145016" cy="5184576"/>
          </a:xfrm>
        </p:spPr>
        <p:txBody>
          <a:bodyPr/>
          <a:lstStyle/>
          <a:p>
            <a:pPr algn="just"/>
            <a:r>
              <a:rPr lang="en-GB" sz="1800" dirty="0"/>
              <a:t>Refractories are inorganic non-metallic materials which are used at high temperatures usually exceeding 1000 °C and they should remain chemically and physically stable at high </a:t>
            </a:r>
            <a:r>
              <a:rPr lang="en-GB" sz="1800" dirty="0" smtClean="0"/>
              <a:t>temperatures.</a:t>
            </a:r>
          </a:p>
          <a:p>
            <a:pPr algn="just"/>
            <a:r>
              <a:rPr lang="en-GB" sz="1800" dirty="0" err="1" smtClean="0"/>
              <a:t>Castable</a:t>
            </a:r>
            <a:r>
              <a:rPr lang="en-GB" sz="1800" dirty="0" smtClean="0"/>
              <a:t> </a:t>
            </a:r>
            <a:r>
              <a:rPr lang="en-GB" sz="1800" dirty="0"/>
              <a:t>refractory materials are needed in all thermal energy intensive industries for example in the construction of the furnaces, kilns, incinerators or reactors. </a:t>
            </a:r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endParaRPr lang="en-GB" sz="1800" dirty="0" smtClean="0"/>
          </a:p>
          <a:p>
            <a:r>
              <a:rPr lang="en-GB" sz="1800" dirty="0" smtClean="0"/>
              <a:t>Key </a:t>
            </a:r>
            <a:r>
              <a:rPr lang="en-GB" sz="1800" dirty="0"/>
              <a:t>aspects for more sustainable refractories </a:t>
            </a:r>
            <a:r>
              <a:rPr lang="en-GB" sz="1800" dirty="0" smtClean="0"/>
              <a:t>development is to </a:t>
            </a:r>
            <a:r>
              <a:rPr lang="en-GB" sz="1800" dirty="0"/>
              <a:t>decrease environmental </a:t>
            </a:r>
            <a:r>
              <a:rPr lang="en-GB" sz="1800" dirty="0" smtClean="0"/>
              <a:t>loading, such </a:t>
            </a:r>
            <a:r>
              <a:rPr lang="en-GB" sz="1800" dirty="0"/>
              <a:t>as CO</a:t>
            </a:r>
            <a:r>
              <a:rPr lang="en-GB" sz="1800" baseline="-25000" dirty="0"/>
              <a:t>2</a:t>
            </a:r>
            <a:r>
              <a:rPr lang="en-GB" sz="1800" dirty="0"/>
              <a:t> emissions </a:t>
            </a:r>
            <a:r>
              <a:rPr lang="en-GB" sz="1800" dirty="0" smtClean="0"/>
              <a:t>by</a:t>
            </a:r>
          </a:p>
          <a:p>
            <a:pPr lvl="1"/>
            <a:r>
              <a:rPr lang="en-GB" sz="1800" dirty="0" smtClean="0"/>
              <a:t>Utilization </a:t>
            </a:r>
            <a:r>
              <a:rPr lang="en-GB" sz="1800" dirty="0"/>
              <a:t>of industrial by-products </a:t>
            </a:r>
            <a:endParaRPr lang="en-GB" sz="1800" dirty="0" smtClean="0"/>
          </a:p>
          <a:p>
            <a:pPr lvl="1"/>
            <a:r>
              <a:rPr lang="en-GB" sz="1800" dirty="0" smtClean="0"/>
              <a:t>Innovative </a:t>
            </a:r>
            <a:r>
              <a:rPr lang="en-GB" sz="1800" dirty="0"/>
              <a:t>processing </a:t>
            </a:r>
            <a:r>
              <a:rPr lang="en-GB" sz="1800" dirty="0" smtClean="0"/>
              <a:t>routes.</a:t>
            </a:r>
            <a:endParaRPr lang="fi-FI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61712" y="4546955"/>
            <a:ext cx="3917032" cy="36512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http://www.sevenrefractories.com/category/our-solutions/</a:t>
            </a:r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2773166"/>
            <a:ext cx="5471160" cy="1767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114" y="4890464"/>
            <a:ext cx="168716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59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324" y="546571"/>
            <a:ext cx="5941742" cy="938213"/>
          </a:xfrm>
        </p:spPr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64" y="1484784"/>
            <a:ext cx="8894071" cy="4392141"/>
          </a:xfrm>
        </p:spPr>
        <p:txBody>
          <a:bodyPr/>
          <a:lstStyle/>
          <a:p>
            <a:pPr algn="just"/>
            <a:r>
              <a:rPr lang="en-GB" sz="1800" dirty="0"/>
              <a:t>Presented study is a first part of the research work which eventually aims to the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pilot scale demonstration of processing route for refractory </a:t>
            </a:r>
            <a:r>
              <a:rPr lang="en-GB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castables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based on maximal utilization of secondary raw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Two </a:t>
            </a:r>
            <a:r>
              <a:rPr lang="en-US" sz="1800" dirty="0"/>
              <a:t>main approaches to decrease energy intensity: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Maximizing amount of by-products in raw material </a:t>
            </a:r>
            <a:r>
              <a:rPr lang="en-US" sz="1800" dirty="0" smtClean="0"/>
              <a:t>mixtures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Study </a:t>
            </a:r>
            <a:r>
              <a:rPr lang="en-US" sz="1800" dirty="0"/>
              <a:t>possibilities to taking profit of the exothermal reactions of raw materials (</a:t>
            </a:r>
            <a:r>
              <a:rPr lang="fi-FI" sz="1800" dirty="0" err="1"/>
              <a:t>low</a:t>
            </a:r>
            <a:r>
              <a:rPr lang="fi-FI" sz="1800" dirty="0"/>
              <a:t> </a:t>
            </a:r>
            <a:r>
              <a:rPr lang="fi-FI" sz="1800" dirty="0" err="1"/>
              <a:t>energy</a:t>
            </a:r>
            <a:r>
              <a:rPr lang="fi-FI" sz="1800" dirty="0"/>
              <a:t> </a:t>
            </a:r>
            <a:r>
              <a:rPr lang="fi-FI" sz="1800" dirty="0" err="1"/>
              <a:t>processing</a:t>
            </a:r>
            <a:r>
              <a:rPr lang="fi-FI" sz="1800" dirty="0" smtClean="0"/>
              <a:t>), </a:t>
            </a:r>
            <a:r>
              <a:rPr lang="fi-FI" sz="1800" dirty="0" err="1" smtClean="0"/>
              <a:t>because</a:t>
            </a:r>
            <a:r>
              <a:rPr lang="fi-FI" sz="1800" dirty="0" smtClean="0"/>
              <a:t> </a:t>
            </a:r>
            <a:r>
              <a:rPr lang="en-US" sz="1800" dirty="0"/>
              <a:t>t</a:t>
            </a:r>
            <a:r>
              <a:rPr lang="en-US" sz="1800" dirty="0" smtClean="0"/>
              <a:t>hermal </a:t>
            </a:r>
            <a:r>
              <a:rPr lang="en-US" sz="1800" dirty="0"/>
              <a:t>processing (high temperature firing) is the most remarkable step for energy </a:t>
            </a:r>
            <a:r>
              <a:rPr lang="en-US" sz="1800" dirty="0" smtClean="0"/>
              <a:t>consumption for refractories.</a:t>
            </a:r>
          </a:p>
          <a:p>
            <a:pPr marL="476250" lvl="1" indent="0">
              <a:buNone/>
            </a:pPr>
            <a:r>
              <a:rPr lang="en-US" dirty="0" smtClean="0"/>
              <a:t> </a:t>
            </a:r>
            <a:endParaRPr lang="en-GB" sz="1800" dirty="0"/>
          </a:p>
          <a:p>
            <a:r>
              <a:rPr lang="en-GB" sz="1800" dirty="0" smtClean="0"/>
              <a:t>In </a:t>
            </a:r>
            <a:r>
              <a:rPr lang="en-GB" sz="1800" dirty="0"/>
              <a:t>the current work, high carbon ferrochrome (</a:t>
            </a:r>
            <a:r>
              <a:rPr lang="en-GB" sz="1800" dirty="0" err="1"/>
              <a:t>HCFeCr</a:t>
            </a:r>
            <a:r>
              <a:rPr lang="en-GB" sz="1800" dirty="0"/>
              <a:t>)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production by-product, </a:t>
            </a:r>
            <a:r>
              <a:rPr lang="en-GB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FeCr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slag,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suitability as raw </a:t>
            </a:r>
            <a:endParaRPr lang="en-GB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material for 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refractory </a:t>
            </a:r>
            <a:r>
              <a:rPr lang="en-GB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castables</a:t>
            </a: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dirty="0"/>
              <a:t>was studied.</a:t>
            </a:r>
            <a:endParaRPr lang="fi-FI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9064" y="6450013"/>
            <a:ext cx="3917032" cy="365125"/>
          </a:xfrm>
        </p:spPr>
        <p:txBody>
          <a:bodyPr/>
          <a:lstStyle/>
          <a:p>
            <a:r>
              <a:rPr lang="en-GB" noProof="0" dirty="0" smtClean="0">
                <a:solidFill>
                  <a:srgbClr val="000000"/>
                </a:solidFill>
              </a:rPr>
              <a:t>Flow chart for pilot scale demonstration of processing route for refractory </a:t>
            </a:r>
            <a:r>
              <a:rPr lang="en-GB" noProof="0" dirty="0" err="1" smtClean="0">
                <a:solidFill>
                  <a:srgbClr val="000000"/>
                </a:solidFill>
              </a:rPr>
              <a:t>castable</a:t>
            </a:r>
            <a:r>
              <a:rPr lang="en-GB" noProof="0" dirty="0" smtClean="0">
                <a:solidFill>
                  <a:srgbClr val="000000"/>
                </a:solidFill>
              </a:rPr>
              <a:t> </a:t>
            </a:r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3904564"/>
            <a:ext cx="33617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768" y="404416"/>
            <a:ext cx="6229775" cy="938213"/>
          </a:xfrm>
        </p:spPr>
        <p:txBody>
          <a:bodyPr/>
          <a:lstStyle/>
          <a:p>
            <a:r>
              <a:rPr lang="en-US" dirty="0" smtClean="0"/>
              <a:t>Ferrochrome slag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196752"/>
            <a:ext cx="8928992" cy="4680173"/>
          </a:xfrm>
        </p:spPr>
        <p:txBody>
          <a:bodyPr/>
          <a:lstStyle/>
          <a:p>
            <a:pPr algn="just"/>
            <a:r>
              <a:rPr lang="en-US" sz="1800" dirty="0" smtClean="0"/>
              <a:t>Almost </a:t>
            </a:r>
            <a:r>
              <a:rPr lang="en-US" sz="1800" dirty="0"/>
              <a:t>all </a:t>
            </a:r>
            <a:r>
              <a:rPr lang="en-GB" sz="1800" dirty="0" smtClean="0"/>
              <a:t>high </a:t>
            </a:r>
            <a:r>
              <a:rPr lang="en-GB" sz="1800" dirty="0"/>
              <a:t>carbon ferrochrome (</a:t>
            </a:r>
            <a:r>
              <a:rPr lang="en-GB" sz="1800" dirty="0" err="1" smtClean="0"/>
              <a:t>HCFeCr</a:t>
            </a:r>
            <a:r>
              <a:rPr lang="en-GB" sz="1800" dirty="0" smtClean="0"/>
              <a:t>) </a:t>
            </a:r>
            <a:r>
              <a:rPr lang="en-US" sz="1800" dirty="0" smtClean="0"/>
              <a:t>is </a:t>
            </a:r>
            <a:r>
              <a:rPr lang="en-US" sz="1800" dirty="0"/>
              <a:t>produced in </a:t>
            </a:r>
            <a:r>
              <a:rPr lang="en-US" sz="1800" dirty="0" smtClean="0"/>
              <a:t>submerged electric</a:t>
            </a:r>
            <a:r>
              <a:rPr lang="fi-FI" sz="1800" dirty="0" smtClean="0"/>
              <a:t> </a:t>
            </a:r>
            <a:r>
              <a:rPr lang="en-US" sz="1800" dirty="0" smtClean="0"/>
              <a:t>arc</a:t>
            </a:r>
            <a:r>
              <a:rPr lang="fi-FI" sz="1800" dirty="0" smtClean="0"/>
              <a:t> </a:t>
            </a:r>
            <a:r>
              <a:rPr lang="en-US" sz="1800" dirty="0" smtClean="0"/>
              <a:t>furnaces</a:t>
            </a:r>
            <a:r>
              <a:rPr lang="fi-FI" sz="1800" dirty="0" smtClean="0"/>
              <a:t>.</a:t>
            </a:r>
          </a:p>
          <a:p>
            <a:pPr algn="just"/>
            <a:r>
              <a:rPr lang="en-US" sz="1800" dirty="0" smtClean="0"/>
              <a:t>Smelted </a:t>
            </a:r>
            <a:r>
              <a:rPr lang="en-US" sz="1800" dirty="0"/>
              <a:t>products obtained from the smelting furnaces are </a:t>
            </a:r>
            <a:r>
              <a:rPr lang="en-US" sz="1800" dirty="0" smtClean="0"/>
              <a:t>the ferrochrome </a:t>
            </a:r>
            <a:r>
              <a:rPr lang="en-US" sz="1800" dirty="0"/>
              <a:t>alloy and </a:t>
            </a:r>
            <a:r>
              <a:rPr lang="en-US" sz="1800" dirty="0" smtClean="0"/>
              <a:t>the ferrochrome slag (</a:t>
            </a:r>
            <a:r>
              <a:rPr lang="en-GB" sz="1800" dirty="0" smtClean="0"/>
              <a:t>by-product).</a:t>
            </a:r>
            <a:endParaRPr lang="fi-FI" sz="1800" dirty="0" smtClean="0"/>
          </a:p>
          <a:p>
            <a:pPr algn="just"/>
            <a:r>
              <a:rPr lang="fi-FI" sz="1800" dirty="0" smtClean="0"/>
              <a:t>Outokumpu </a:t>
            </a:r>
            <a:r>
              <a:rPr lang="fi-FI" sz="1800" dirty="0"/>
              <a:t>Tornio Works </a:t>
            </a:r>
            <a:r>
              <a:rPr lang="en-US" sz="1800" dirty="0" smtClean="0"/>
              <a:t>produces</a:t>
            </a:r>
            <a:r>
              <a:rPr lang="fi-FI" sz="1800" dirty="0" smtClean="0"/>
              <a:t> </a:t>
            </a:r>
            <a:r>
              <a:rPr lang="fi-FI" sz="1800" dirty="0"/>
              <a:t>320 000 t </a:t>
            </a:r>
            <a:r>
              <a:rPr lang="en-US" sz="1800" dirty="0" err="1" smtClean="0"/>
              <a:t>FeCr</a:t>
            </a:r>
            <a:r>
              <a:rPr lang="en-US" sz="1800" dirty="0" smtClean="0"/>
              <a:t>-slag/a</a:t>
            </a:r>
            <a:r>
              <a:rPr lang="fi-FI" sz="1800" dirty="0" smtClean="0"/>
              <a:t>. </a:t>
            </a:r>
            <a:r>
              <a:rPr lang="en-US" sz="1800" dirty="0" smtClean="0"/>
              <a:t> </a:t>
            </a:r>
          </a:p>
          <a:p>
            <a:pPr algn="just"/>
            <a:r>
              <a:rPr lang="en-US" sz="1800" dirty="0"/>
              <a:t>S</a:t>
            </a:r>
            <a:r>
              <a:rPr lang="en-US" sz="1800" dirty="0" smtClean="0"/>
              <a:t>lag </a:t>
            </a:r>
            <a:r>
              <a:rPr lang="en-US" sz="1800" dirty="0"/>
              <a:t>products from the process are </a:t>
            </a:r>
            <a:r>
              <a:rPr lang="en-US" sz="1800" dirty="0" smtClean="0"/>
              <a:t>aggregates of </a:t>
            </a:r>
            <a:r>
              <a:rPr lang="en-US" sz="1800" dirty="0"/>
              <a:t>0-4, 4-11 and 11-22 </a:t>
            </a:r>
            <a:r>
              <a:rPr lang="en-US" sz="1800" dirty="0" smtClean="0"/>
              <a:t>mm.</a:t>
            </a:r>
            <a:endParaRPr lang="fi-FI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0472" y="6523385"/>
            <a:ext cx="9145016" cy="365125"/>
          </a:xfrm>
        </p:spPr>
        <p:txBody>
          <a:bodyPr/>
          <a:lstStyle/>
          <a:p>
            <a:r>
              <a:rPr lang="en-GB" noProof="0" dirty="0" smtClean="0">
                <a:solidFill>
                  <a:srgbClr val="000000"/>
                </a:solidFill>
              </a:rPr>
              <a:t>Source: </a:t>
            </a:r>
            <a:r>
              <a:rPr lang="en-GB" dirty="0"/>
              <a:t>P. </a:t>
            </a:r>
            <a:r>
              <a:rPr lang="en-GB" dirty="0" err="1"/>
              <a:t>Niemelä</a:t>
            </a:r>
            <a:r>
              <a:rPr lang="en-GB" dirty="0"/>
              <a:t> and M. </a:t>
            </a:r>
            <a:r>
              <a:rPr lang="en-GB" dirty="0" err="1"/>
              <a:t>Kauppi</a:t>
            </a:r>
            <a:r>
              <a:rPr lang="en-GB" dirty="0"/>
              <a:t>, “Production, characteristics and use of ferrochromium slags” </a:t>
            </a:r>
            <a:r>
              <a:rPr lang="en-GB" i="1" dirty="0"/>
              <a:t>INFACON XI</a:t>
            </a:r>
            <a:r>
              <a:rPr lang="en-GB" dirty="0"/>
              <a:t>, New Delhi, India (2007)</a:t>
            </a:r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28" y="3212976"/>
            <a:ext cx="4289448" cy="28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464951"/>
            <a:ext cx="466863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9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995" y="549362"/>
            <a:ext cx="6402390" cy="938213"/>
          </a:xfrm>
        </p:spPr>
        <p:txBody>
          <a:bodyPr/>
          <a:lstStyle/>
          <a:p>
            <a:r>
              <a:rPr lang="fi-FI" dirty="0" err="1" smtClean="0"/>
              <a:t>Materials</a:t>
            </a:r>
            <a:r>
              <a:rPr lang="fi-FI" dirty="0" smtClean="0"/>
              <a:t> and </a:t>
            </a:r>
            <a:r>
              <a:rPr lang="fi-FI" dirty="0" err="1" smtClean="0"/>
              <a:t>Methods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1340768"/>
            <a:ext cx="8390014" cy="4536157"/>
          </a:xfrm>
        </p:spPr>
        <p:txBody>
          <a:bodyPr/>
          <a:lstStyle/>
          <a:p>
            <a:r>
              <a:rPr lang="en-GB" sz="1800" dirty="0" err="1"/>
              <a:t>FeCr</a:t>
            </a:r>
            <a:r>
              <a:rPr lang="en-GB" sz="1800" dirty="0"/>
              <a:t> slag fine aggregates (0-4 mm) was selected for characterization. </a:t>
            </a:r>
            <a:endParaRPr lang="en-GB" sz="1800" dirty="0" smtClean="0"/>
          </a:p>
          <a:p>
            <a:r>
              <a:rPr lang="en-GB" sz="1800" dirty="0" smtClean="0"/>
              <a:t>Particle </a:t>
            </a:r>
            <a:r>
              <a:rPr lang="en-GB" sz="1800" dirty="0"/>
              <a:t>size and its distribution was determined with laser </a:t>
            </a:r>
            <a:r>
              <a:rPr lang="en-GB" sz="1800" dirty="0" err="1"/>
              <a:t>diffractometry</a:t>
            </a:r>
            <a:r>
              <a:rPr lang="en-GB" sz="1800" dirty="0"/>
              <a:t> (Malvern </a:t>
            </a:r>
            <a:r>
              <a:rPr lang="en-GB" sz="1800" dirty="0" err="1"/>
              <a:t>Mastersizer</a:t>
            </a:r>
            <a:r>
              <a:rPr lang="en-GB" sz="1800" dirty="0"/>
              <a:t>). </a:t>
            </a:r>
            <a:endParaRPr lang="en-GB" sz="1800" dirty="0" smtClean="0"/>
          </a:p>
          <a:p>
            <a:r>
              <a:rPr lang="en-GB" sz="1800" dirty="0" smtClean="0"/>
              <a:t>Microstructure was </a:t>
            </a:r>
            <a:r>
              <a:rPr lang="en-GB" sz="1800" dirty="0"/>
              <a:t>investigated </a:t>
            </a:r>
            <a:r>
              <a:rPr lang="en-GB" sz="1800" dirty="0" smtClean="0"/>
              <a:t>using </a:t>
            </a:r>
            <a:r>
              <a:rPr lang="en-US" sz="1800" dirty="0">
                <a:cs typeface="Times New Roman" panose="02020603050405020304" pitchFamily="18" charset="0"/>
              </a:rPr>
              <a:t>a</a:t>
            </a:r>
            <a:r>
              <a:rPr lang="en-US" altLang="fi-FI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field-emission SEM (FESEM, Zeiss </a:t>
            </a:r>
            <a:r>
              <a:rPr lang="en-US" altLang="fi-FI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ULTRAplus</a:t>
            </a:r>
            <a:r>
              <a:rPr lang="en-US" alt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fi-FI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which is </a:t>
            </a:r>
            <a:r>
              <a:rPr lang="en-US" altLang="fi-FI" sz="1800" dirty="0">
                <a:ea typeface="Calibri" panose="020F0502020204030204" pitchFamily="34" charset="0"/>
                <a:cs typeface="Times New Roman" panose="02020603050405020304" pitchFamily="18" charset="0"/>
              </a:rPr>
              <a:t>equipped with an energy dispersive spectrometer (EDS, INCA x-act silicon-drift detector (SDD), Oxford Instruments</a:t>
            </a:r>
            <a:r>
              <a:rPr lang="en-US" altLang="fi-FI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altLang="fi-FI" sz="1800" dirty="0"/>
          </a:p>
          <a:p>
            <a:r>
              <a:rPr lang="en-GB" sz="1800" dirty="0" smtClean="0"/>
              <a:t>The </a:t>
            </a:r>
            <a:r>
              <a:rPr lang="en-GB" sz="1800" dirty="0"/>
              <a:t>identification of crystalline phases was done by using an X-ray diffractometer (XRD, Empyrean, </a:t>
            </a:r>
            <a:r>
              <a:rPr lang="en-GB" sz="1800" dirty="0" err="1" smtClean="0"/>
              <a:t>PANalytical</a:t>
            </a:r>
            <a:r>
              <a:rPr lang="en-GB" sz="1800" dirty="0" smtClean="0"/>
              <a:t> </a:t>
            </a:r>
            <a:r>
              <a:rPr lang="en-GB" sz="1800" dirty="0"/>
              <a:t>B.V., ALMELO, Netherlands) with Cu-Kα radiation source, and analysed using </a:t>
            </a:r>
            <a:r>
              <a:rPr lang="en-GB" sz="1800" dirty="0" err="1"/>
              <a:t>HighScore</a:t>
            </a:r>
            <a:r>
              <a:rPr lang="en-GB" sz="1800" dirty="0"/>
              <a:t> Plus software.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thermal behaviour was studied using </a:t>
            </a:r>
            <a:r>
              <a:rPr lang="en-GB" sz="1800" dirty="0" err="1"/>
              <a:t>thermogravimetry</a:t>
            </a:r>
            <a:r>
              <a:rPr lang="en-GB" sz="1800" dirty="0"/>
              <a:t> (TGA, </a:t>
            </a:r>
            <a:r>
              <a:rPr lang="en-GB" sz="1800" dirty="0" err="1"/>
              <a:t>Netzsch</a:t>
            </a:r>
            <a:r>
              <a:rPr lang="en-GB" sz="1800" dirty="0"/>
              <a:t> STA 449 F1 Jupiter) giving a simultaneous Differential Scanning Calorimetry (DSC) signal. The measurements were made in air and in argon atmosphere with a heating rate of 10 °C/min. </a:t>
            </a:r>
            <a:endParaRPr lang="en-GB" sz="1800" dirty="0" smtClean="0"/>
          </a:p>
          <a:p>
            <a:r>
              <a:rPr lang="en-GB" sz="1800" dirty="0" smtClean="0"/>
              <a:t>Thermodynamic </a:t>
            </a:r>
            <a:r>
              <a:rPr lang="en-GB" sz="1800" dirty="0"/>
              <a:t>calculations were performed using </a:t>
            </a:r>
            <a:r>
              <a:rPr lang="en-GB" sz="1800" dirty="0" err="1"/>
              <a:t>FactSage</a:t>
            </a:r>
            <a:r>
              <a:rPr lang="en-GB" sz="1800" dirty="0"/>
              <a:t> 7.0 thermochemical software with </a:t>
            </a:r>
            <a:r>
              <a:rPr lang="en-GB" sz="1800" dirty="0" err="1"/>
              <a:t>FToxid</a:t>
            </a:r>
            <a:r>
              <a:rPr lang="en-GB" sz="1800" dirty="0"/>
              <a:t> database.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592023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664" y="473075"/>
            <a:ext cx="6917358" cy="938213"/>
          </a:xfrm>
        </p:spPr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, </a:t>
            </a:r>
            <a:r>
              <a:rPr lang="fi-FI" dirty="0" err="1" smtClean="0"/>
              <a:t>chemical</a:t>
            </a:r>
            <a:r>
              <a:rPr lang="fi-FI" dirty="0" smtClean="0"/>
              <a:t> composition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124744"/>
            <a:ext cx="8534031" cy="4752181"/>
          </a:xfrm>
        </p:spPr>
        <p:txBody>
          <a:bodyPr/>
          <a:lstStyle/>
          <a:p>
            <a:r>
              <a:rPr lang="en-GB" sz="1800" dirty="0"/>
              <a:t>According </a:t>
            </a:r>
            <a:r>
              <a:rPr lang="en-GB" sz="1800" dirty="0" smtClean="0"/>
              <a:t>EDS </a:t>
            </a:r>
            <a:r>
              <a:rPr lang="en-GB" sz="1800" dirty="0"/>
              <a:t>spectrum and tabulated quantitative results the main elements in the slag are Al, Mg, Si and </a:t>
            </a:r>
            <a:r>
              <a:rPr lang="en-GB" sz="1800" dirty="0" smtClean="0"/>
              <a:t>O, </a:t>
            </a:r>
            <a:r>
              <a:rPr lang="en-GB" sz="1800" dirty="0"/>
              <a:t>a</a:t>
            </a:r>
            <a:r>
              <a:rPr lang="en-GB" sz="1800" dirty="0" smtClean="0"/>
              <a:t>lso </a:t>
            </a:r>
            <a:r>
              <a:rPr lang="en-GB" sz="1800" dirty="0"/>
              <a:t>Fe, Cr, Ca and K </a:t>
            </a:r>
            <a:r>
              <a:rPr lang="en-GB" sz="1800" dirty="0" smtClean="0"/>
              <a:t>identified</a:t>
            </a:r>
            <a:r>
              <a:rPr lang="en-GB" sz="1800" dirty="0"/>
              <a:t>. </a:t>
            </a:r>
            <a:endParaRPr lang="en-GB" sz="1800" dirty="0" smtClean="0"/>
          </a:p>
          <a:p>
            <a:r>
              <a:rPr lang="en-GB" sz="1800" dirty="0" smtClean="0"/>
              <a:t>Typical chemical composition</a:t>
            </a:r>
            <a:r>
              <a:rPr lang="en-GB" sz="1800" baseline="30000" dirty="0" smtClean="0"/>
              <a:t>(1)</a:t>
            </a:r>
            <a:r>
              <a:rPr lang="en-GB" sz="1800" dirty="0" smtClean="0"/>
              <a:t>: 30</a:t>
            </a:r>
            <a:r>
              <a:rPr lang="en-GB" sz="1800" dirty="0"/>
              <a:t>% SiO</a:t>
            </a:r>
            <a:r>
              <a:rPr lang="en-GB" sz="1800" baseline="-25000" dirty="0"/>
              <a:t>2</a:t>
            </a:r>
            <a:r>
              <a:rPr lang="en-GB" sz="1800" dirty="0"/>
              <a:t>, 26% Al</a:t>
            </a:r>
            <a:r>
              <a:rPr lang="en-GB" sz="1800" baseline="-25000" dirty="0"/>
              <a:t>2</a:t>
            </a:r>
            <a:r>
              <a:rPr lang="en-GB" sz="1800" dirty="0"/>
              <a:t>O</a:t>
            </a:r>
            <a:r>
              <a:rPr lang="en-GB" sz="1800" baseline="-25000" dirty="0"/>
              <a:t>3</a:t>
            </a:r>
            <a:r>
              <a:rPr lang="en-GB" sz="1800" dirty="0"/>
              <a:t>, 23% </a:t>
            </a:r>
            <a:r>
              <a:rPr lang="en-GB" sz="1800" dirty="0" err="1"/>
              <a:t>MgO</a:t>
            </a:r>
            <a:r>
              <a:rPr lang="en-GB" sz="1800" dirty="0"/>
              <a:t>, 8% Cr, 4% Fe and  2% </a:t>
            </a:r>
            <a:r>
              <a:rPr lang="en-GB" sz="1800" dirty="0" err="1" smtClean="0"/>
              <a:t>CaO</a:t>
            </a:r>
            <a:r>
              <a:rPr lang="en-GB" sz="1800" dirty="0" smtClean="0"/>
              <a:t>.</a:t>
            </a:r>
            <a:endParaRPr lang="fi-FI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69224" y="5694362"/>
            <a:ext cx="3917032" cy="365125"/>
          </a:xfrm>
        </p:spPr>
        <p:txBody>
          <a:bodyPr/>
          <a:lstStyle/>
          <a:p>
            <a:r>
              <a:rPr lang="en-GB" noProof="0" dirty="0" smtClean="0">
                <a:solidFill>
                  <a:srgbClr val="000000"/>
                </a:solidFill>
              </a:rPr>
              <a:t>Ref:</a:t>
            </a:r>
          </a:p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0" y="2458268"/>
            <a:ext cx="2487023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0" y="4414992"/>
            <a:ext cx="2482128" cy="1861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56" y="2564904"/>
            <a:ext cx="5680224" cy="3600000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200472" y="6523385"/>
            <a:ext cx="9145016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baseline="30000" dirty="0" smtClean="0"/>
              <a:t>(1) </a:t>
            </a:r>
            <a:r>
              <a:rPr lang="en-GB" dirty="0" smtClean="0"/>
              <a:t>P. </a:t>
            </a:r>
            <a:r>
              <a:rPr lang="en-GB" dirty="0" err="1" smtClean="0"/>
              <a:t>Niemelä</a:t>
            </a:r>
            <a:r>
              <a:rPr lang="en-GB" dirty="0" smtClean="0"/>
              <a:t> and M. </a:t>
            </a:r>
            <a:r>
              <a:rPr lang="en-GB" dirty="0" err="1" smtClean="0"/>
              <a:t>Kauppi</a:t>
            </a:r>
            <a:r>
              <a:rPr lang="en-GB" dirty="0" smtClean="0"/>
              <a:t>, “Production, characteristics and use of ferrochromium slags” </a:t>
            </a:r>
            <a:r>
              <a:rPr lang="en-GB" i="1" dirty="0" smtClean="0"/>
              <a:t>INFACON XI</a:t>
            </a:r>
            <a:r>
              <a:rPr lang="en-GB" dirty="0" smtClean="0"/>
              <a:t>, New Delhi, India (2007)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60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704" y="579341"/>
            <a:ext cx="6751291" cy="938213"/>
          </a:xfrm>
        </p:spPr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, </a:t>
            </a:r>
            <a:r>
              <a:rPr lang="fi-FI" dirty="0" err="1" smtClean="0"/>
              <a:t>microstructure</a:t>
            </a:r>
            <a:r>
              <a:rPr lang="fi-FI" dirty="0" smtClean="0"/>
              <a:t> 1/3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412776"/>
            <a:ext cx="9145015" cy="4464149"/>
          </a:xfrm>
        </p:spPr>
        <p:txBody>
          <a:bodyPr/>
          <a:lstStyle/>
          <a:p>
            <a:pPr algn="just"/>
            <a:r>
              <a:rPr lang="en-GB" sz="1800" dirty="0" smtClean="0"/>
              <a:t>Mineralogy </a:t>
            </a:r>
            <a:r>
              <a:rPr lang="en-GB" sz="1800" dirty="0"/>
              <a:t>of </a:t>
            </a:r>
            <a:r>
              <a:rPr lang="en-GB" sz="1800" dirty="0" err="1"/>
              <a:t>FeCr</a:t>
            </a:r>
            <a:r>
              <a:rPr lang="en-GB" sz="1800" dirty="0"/>
              <a:t> slag </a:t>
            </a:r>
            <a:r>
              <a:rPr lang="en-GB" sz="1800" dirty="0" smtClean="0"/>
              <a:t>show Fe-Mg-Cr-Al-</a:t>
            </a:r>
            <a:r>
              <a:rPr lang="en-GB" sz="1800" dirty="0" err="1" smtClean="0"/>
              <a:t>spinels</a:t>
            </a:r>
            <a:r>
              <a:rPr lang="en-GB" sz="1800" dirty="0"/>
              <a:t>, </a:t>
            </a:r>
            <a:r>
              <a:rPr lang="en-GB" sz="1800" dirty="0" err="1"/>
              <a:t>forsterite</a:t>
            </a:r>
            <a:r>
              <a:rPr lang="en-GB" sz="1800" dirty="0"/>
              <a:t> (</a:t>
            </a:r>
            <a:r>
              <a:rPr lang="en-US" sz="1800" dirty="0"/>
              <a:t>Mg</a:t>
            </a:r>
            <a:r>
              <a:rPr lang="en-US" sz="1800" baseline="-25000" dirty="0"/>
              <a:t>2</a:t>
            </a:r>
            <a:r>
              <a:rPr lang="en-US" sz="1800" dirty="0"/>
              <a:t>SiO</a:t>
            </a:r>
            <a:r>
              <a:rPr lang="en-US" sz="1800" baseline="-25000" dirty="0"/>
              <a:t>4</a:t>
            </a:r>
            <a:r>
              <a:rPr lang="en-US" sz="1800" dirty="0"/>
              <a:t>)</a:t>
            </a:r>
            <a:r>
              <a:rPr lang="en-GB" sz="1800" dirty="0"/>
              <a:t>, </a:t>
            </a:r>
            <a:r>
              <a:rPr lang="en-GB" sz="1800" dirty="0" smtClean="0"/>
              <a:t>Mg-Al-silicates </a:t>
            </a:r>
            <a:r>
              <a:rPr lang="en-GB" sz="1800" dirty="0"/>
              <a:t>and metal droplets as crystalline </a:t>
            </a:r>
            <a:r>
              <a:rPr lang="en-GB" sz="1800" dirty="0" smtClean="0"/>
              <a:t>phases</a:t>
            </a:r>
            <a:r>
              <a:rPr lang="en-GB" sz="1800" baseline="30000" dirty="0" smtClean="0"/>
              <a:t>(2)</a:t>
            </a:r>
            <a:r>
              <a:rPr lang="en-GB" sz="1800" dirty="0" smtClean="0"/>
              <a:t>. </a:t>
            </a:r>
          </a:p>
          <a:p>
            <a:pPr algn="just"/>
            <a:r>
              <a:rPr lang="en-GB" sz="1800" dirty="0" smtClean="0"/>
              <a:t>With </a:t>
            </a:r>
            <a:r>
              <a:rPr lang="en-GB" sz="1800" dirty="0"/>
              <a:t>fast cooling rates, the slag is not totally crystalline and amorphous glass phase is solidifying between the </a:t>
            </a:r>
            <a:r>
              <a:rPr lang="en-GB" sz="1800" dirty="0" smtClean="0"/>
              <a:t>crystalline phases. </a:t>
            </a:r>
            <a:r>
              <a:rPr lang="en-GB" sz="1800" dirty="0"/>
              <a:t>The amount of amorphous glass phase depends on the cooling rate being typically between 60-70% in </a:t>
            </a:r>
            <a:r>
              <a:rPr lang="en-GB" sz="1800" dirty="0" err="1" smtClean="0"/>
              <a:t>FeCr</a:t>
            </a:r>
            <a:r>
              <a:rPr lang="en-GB" sz="1800" dirty="0" smtClean="0"/>
              <a:t> slag.</a:t>
            </a:r>
            <a:endParaRPr lang="fi-FI" sz="1800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496" y="3284984"/>
            <a:ext cx="384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6" y="3282804"/>
            <a:ext cx="2880000" cy="21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67" y="4635924"/>
            <a:ext cx="2880000" cy="2160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432720" y="4005064"/>
            <a:ext cx="3168352" cy="7199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3440832" y="4941168"/>
            <a:ext cx="4680520" cy="9357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509848"/>
              </p:ext>
            </p:extLst>
          </p:nvPr>
        </p:nvGraphicFramePr>
        <p:xfrm>
          <a:off x="8228739" y="3253008"/>
          <a:ext cx="5620037" cy="15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cument" r:id="rId7" imgW="6270382" imgH="1727311" progId="Word.Document.12">
                  <p:embed/>
                </p:oleObj>
              </mc:Choice>
              <mc:Fallback>
                <p:oleObj name="Document" r:id="rId7" imgW="6270382" imgH="1727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28739" y="3253008"/>
                        <a:ext cx="5620037" cy="15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9633520" y="3861048"/>
            <a:ext cx="0" cy="774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Footer Placeholder 3"/>
          <p:cNvSpPr txBox="1">
            <a:spLocks/>
          </p:cNvSpPr>
          <p:nvPr/>
        </p:nvSpPr>
        <p:spPr>
          <a:xfrm>
            <a:off x="-555612" y="6488189"/>
            <a:ext cx="9145016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i-FI" baseline="30000" dirty="0" smtClean="0"/>
              <a:t>(2)</a:t>
            </a:r>
            <a:r>
              <a:rPr lang="fi-FI" dirty="0" smtClean="0"/>
              <a:t> H.T</a:t>
            </a:r>
            <a:r>
              <a:rPr lang="fi-FI" dirty="0"/>
              <a:t>. Makkonen and P.A. Tanskanen, “Outokumpu Chrome Oy:n Ferrokromikuonan </a:t>
            </a:r>
            <a:r>
              <a:rPr lang="fi-FI" dirty="0" smtClean="0"/>
              <a:t>mineralogia</a:t>
            </a:r>
          </a:p>
          <a:p>
            <a:r>
              <a:rPr lang="fi-FI" dirty="0" smtClean="0"/>
              <a:t> </a:t>
            </a:r>
            <a:r>
              <a:rPr lang="fi-FI" dirty="0"/>
              <a:t>ja liukoisuusominaisuudet” </a:t>
            </a:r>
            <a:r>
              <a:rPr lang="fi-FI" i="1" dirty="0" err="1"/>
              <a:t>University</a:t>
            </a:r>
            <a:r>
              <a:rPr lang="fi-FI" i="1" dirty="0"/>
              <a:t> of Oulu Report</a:t>
            </a:r>
            <a:r>
              <a:rPr lang="fi-FI" dirty="0"/>
              <a:t> </a:t>
            </a:r>
            <a:r>
              <a:rPr lang="fi-FI" b="1" dirty="0"/>
              <a:t>313</a:t>
            </a:r>
            <a:r>
              <a:rPr lang="fi-FI" dirty="0"/>
              <a:t>, (2005)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99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533" y="235394"/>
            <a:ext cx="6302477" cy="938213"/>
          </a:xfrm>
        </p:spPr>
        <p:txBody>
          <a:bodyPr/>
          <a:lstStyle/>
          <a:p>
            <a:r>
              <a:rPr lang="fi-FI" dirty="0" err="1" smtClean="0"/>
              <a:t>Results</a:t>
            </a:r>
            <a:r>
              <a:rPr lang="fi-FI" dirty="0" smtClean="0"/>
              <a:t>, </a:t>
            </a:r>
            <a:r>
              <a:rPr lang="fi-FI" dirty="0" err="1" smtClean="0"/>
              <a:t>microstructure</a:t>
            </a:r>
            <a:r>
              <a:rPr lang="fi-FI" dirty="0" smtClean="0"/>
              <a:t> 2/3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3517" y="1228469"/>
            <a:ext cx="460648" cy="365125"/>
          </a:xfrm>
        </p:spPr>
        <p:txBody>
          <a:bodyPr/>
          <a:lstStyle/>
          <a:p>
            <a:r>
              <a:rPr lang="en-GB" sz="1200" b="1" noProof="0" dirty="0" smtClean="0">
                <a:solidFill>
                  <a:srgbClr val="000000"/>
                </a:solidFill>
              </a:rPr>
              <a:t>Al</a:t>
            </a:r>
            <a:endParaRPr lang="en-GB" sz="1200" b="1" noProof="0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9291012" y="5475367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Ca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9355196" y="3148890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Fe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9291012" y="1228468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Cr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6" y="2253822"/>
            <a:ext cx="3890660" cy="288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1" y="993822"/>
            <a:ext cx="2431663" cy="1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7" y="2793822"/>
            <a:ext cx="2431663" cy="1800000"/>
          </a:xfrm>
          <a:prstGeom prst="rect">
            <a:avLst/>
          </a:prstGeom>
        </p:spPr>
      </p:pic>
      <p:sp>
        <p:nvSpPr>
          <p:cNvPr id="16" name="Footer Placeholder 3"/>
          <p:cNvSpPr txBox="1">
            <a:spLocks/>
          </p:cNvSpPr>
          <p:nvPr/>
        </p:nvSpPr>
        <p:spPr>
          <a:xfrm>
            <a:off x="-43517" y="3148891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Si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8" y="4632131"/>
            <a:ext cx="2431662" cy="1800000"/>
          </a:xfrm>
          <a:prstGeom prst="rect">
            <a:avLst/>
          </a:prstGeom>
        </p:spPr>
      </p:pic>
      <p:sp>
        <p:nvSpPr>
          <p:cNvPr id="18" name="Footer Placeholder 3"/>
          <p:cNvSpPr txBox="1">
            <a:spLocks/>
          </p:cNvSpPr>
          <p:nvPr/>
        </p:nvSpPr>
        <p:spPr>
          <a:xfrm>
            <a:off x="-1971" y="5483766"/>
            <a:ext cx="460648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>
                <a:solidFill>
                  <a:srgbClr val="000000"/>
                </a:solidFill>
              </a:rPr>
              <a:t>Mg</a:t>
            </a:r>
            <a:endParaRPr lang="en-GB" sz="1200" b="1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78" y="993821"/>
            <a:ext cx="2431662" cy="18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50" y="2793822"/>
            <a:ext cx="2431662" cy="180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92" y="4632131"/>
            <a:ext cx="2431662" cy="1800000"/>
          </a:xfrm>
          <a:prstGeom prst="rect">
            <a:avLst/>
          </a:prstGeom>
        </p:spPr>
      </p:pic>
      <p:sp>
        <p:nvSpPr>
          <p:cNvPr id="22" name="Footer Placeholder 3"/>
          <p:cNvSpPr txBox="1">
            <a:spLocks/>
          </p:cNvSpPr>
          <p:nvPr/>
        </p:nvSpPr>
        <p:spPr>
          <a:xfrm>
            <a:off x="3309442" y="1178024"/>
            <a:ext cx="1744166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Al, Cr, Mg → </a:t>
            </a:r>
            <a:r>
              <a:rPr lang="en-GB" sz="1200" b="1" dirty="0" err="1" smtClean="0"/>
              <a:t>Spinels</a:t>
            </a:r>
            <a:r>
              <a:rPr lang="en-GB" sz="1200" b="1" dirty="0" smtClean="0"/>
              <a:t>, </a:t>
            </a:r>
            <a:r>
              <a:rPr lang="fi-FI" sz="1200" b="1" dirty="0"/>
              <a:t>(</a:t>
            </a:r>
            <a:r>
              <a:rPr lang="fi-FI" sz="1200" b="1" dirty="0" smtClean="0"/>
              <a:t>Mg)(</a:t>
            </a:r>
            <a:r>
              <a:rPr lang="fi-FI" sz="1200" b="1" dirty="0" err="1"/>
              <a:t>Al,Cr</a:t>
            </a:r>
            <a:r>
              <a:rPr lang="fi-FI" sz="1200" b="1" dirty="0"/>
              <a:t>)</a:t>
            </a:r>
            <a:r>
              <a:rPr lang="fi-FI" sz="1200" b="1" baseline="-25000" dirty="0"/>
              <a:t>2</a:t>
            </a:r>
            <a:r>
              <a:rPr lang="fi-FI" sz="1200" b="1" dirty="0"/>
              <a:t>O</a:t>
            </a:r>
            <a:r>
              <a:rPr lang="fi-FI" sz="1200" b="1" baseline="-25000" dirty="0"/>
              <a:t>4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4520952" y="1870399"/>
            <a:ext cx="231364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Mg, Si → </a:t>
            </a:r>
            <a:r>
              <a:rPr lang="en-GB" sz="1200" b="1" dirty="0" err="1" smtClean="0"/>
              <a:t>Forsterite</a:t>
            </a:r>
            <a:r>
              <a:rPr lang="en-GB" sz="1200" b="1" dirty="0" smtClean="0"/>
              <a:t>, </a:t>
            </a:r>
            <a:r>
              <a:rPr lang="fi-FI" sz="1200" b="1" dirty="0"/>
              <a:t>Mg</a:t>
            </a:r>
            <a:r>
              <a:rPr lang="fi-FI" sz="1200" b="1" baseline="-25000" dirty="0"/>
              <a:t>2</a:t>
            </a:r>
            <a:r>
              <a:rPr lang="fi-FI" sz="1200" b="1" dirty="0"/>
              <a:t>SiO</a:t>
            </a:r>
            <a:r>
              <a:rPr lang="fi-FI" sz="1200" b="1" baseline="-25000" dirty="0"/>
              <a:t>4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2916076" y="5479370"/>
            <a:ext cx="1744166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Mg, Si </a:t>
            </a:r>
            <a:r>
              <a:rPr lang="en-GB" sz="1200" b="1" dirty="0"/>
              <a:t>→ </a:t>
            </a:r>
            <a:r>
              <a:rPr lang="en-GB" sz="1200" b="1" dirty="0" smtClean="0"/>
              <a:t>magnesium-silicate</a:t>
            </a:r>
            <a:endParaRPr lang="en-GB" sz="1200" b="1" dirty="0">
              <a:solidFill>
                <a:srgbClr val="000000"/>
              </a:solidFill>
            </a:endParaRP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5051000" y="5479369"/>
            <a:ext cx="1744166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Fe</a:t>
            </a:r>
            <a:r>
              <a:rPr lang="en-GB" sz="1200" b="1" dirty="0"/>
              <a:t> </a:t>
            </a:r>
            <a:r>
              <a:rPr lang="en-GB" sz="1200" b="1" dirty="0" smtClean="0"/>
              <a:t>→ metal droplets </a:t>
            </a:r>
            <a:endParaRPr lang="en-GB" sz="1200" b="1" dirty="0">
              <a:solidFill>
                <a:srgbClr val="0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3224808" y="1593594"/>
            <a:ext cx="956717" cy="21002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5169024" y="2076383"/>
            <a:ext cx="432048" cy="11365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5961112" y="4005064"/>
            <a:ext cx="144016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/>
          <p:cNvCxnSpPr>
            <a:stCxn id="24" idx="0"/>
          </p:cNvCxnSpPr>
          <p:nvPr/>
        </p:nvCxnSpPr>
        <p:spPr bwMode="auto">
          <a:xfrm flipV="1">
            <a:off x="3788159" y="4365104"/>
            <a:ext cx="393366" cy="1114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Footer Placeholder 3"/>
          <p:cNvSpPr txBox="1">
            <a:spLocks/>
          </p:cNvSpPr>
          <p:nvPr/>
        </p:nvSpPr>
        <p:spPr>
          <a:xfrm>
            <a:off x="3843506" y="5869902"/>
            <a:ext cx="1744166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200" b="1" dirty="0" smtClean="0"/>
              <a:t>Si, Ca </a:t>
            </a:r>
            <a:r>
              <a:rPr lang="en-GB" sz="1200" b="1" dirty="0"/>
              <a:t>→ </a:t>
            </a:r>
            <a:r>
              <a:rPr lang="en-GB" sz="1200" b="1" dirty="0" smtClean="0"/>
              <a:t>amorphous glass phase</a:t>
            </a:r>
            <a:endParaRPr lang="en-GB" sz="1200" b="1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H="1" flipV="1">
            <a:off x="4416619" y="3611562"/>
            <a:ext cx="219356" cy="2182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3810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753CA5ED-BDA7-4257-A37C-AC5DDC426CCD}" vid="{0949498C-4D2E-4396-B809-8353F3AFA227}"/>
    </a:ext>
  </a:extLst>
</a:theme>
</file>

<file path=ppt/theme/theme2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53CA5ED-BDA7-4257-A37C-AC5DDC426CCD}" vid="{AEA3EE69-2A1B-4D93-838F-30EED624862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56a3d3-32a1-49d0-b08b-6dc2c1f2dfe8">
      <Value>956</Value>
      <Value>1393</Value>
      <Value>2533</Value>
      <Value>1554</Value>
    </TaxCatchAll>
    <Language xmlns="3ab9937b-39cc-48b6-afb4-69d2d6492a0d">Both</Language>
    <PublishingExpirationDate xmlns="http://schemas.microsoft.com/sharepoint/v3" xsi:nil="true"/>
    <MetadataConnectorTaxHTField0 xmlns="5056a3d3-32a1-49d0-b08b-6dc2c1f2df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 ja julkaiseminen</TermName>
          <TermId xmlns="http://schemas.microsoft.com/office/infopath/2007/PartnerControls">d99c8b11-3a9b-4350-b55d-3e246bcfcc0b</TermId>
        </TermInfo>
        <TermInfo xmlns="http://schemas.microsoft.com/office/infopath/2007/PartnerControls">
          <TermName xmlns="http://schemas.microsoft.com/office/infopath/2007/PartnerControls">Esitteet ja esittelymateriaalit</TermName>
          <TermId xmlns="http://schemas.microsoft.com/office/infopath/2007/PartnerControls">07e41ec6-0313-4bf8-b163-7708eece0827</TermId>
        </TermInfo>
      </Terms>
    </MetadataConnectorTaxHTField0>
    <EnglishTitle xmlns="3ab9937b-39cc-48b6-afb4-69d2d6492a0d">VTT slide 2014</EnglishTitle>
    <PublishingStartDate xmlns="http://schemas.microsoft.com/sharepoint/v3" xsi:nil="true"/>
    <f6a7540b7e854874be238066af1e26bc xmlns="7c3e60c7-760f-4d7f-a4bf-1e42c3be79df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 ja julkaiseminen</TermName>
          <TermId xmlns="http://schemas.microsoft.com/office/infopath/2007/PartnerControls">eeca91d3-78e1-4330-945d-6a5938e65661</TermId>
        </TermInfo>
      </Terms>
    </f6a7540b7e854874be238066af1e26bc>
    <p9d21c6daca4444aaf71ab8964f42452 xmlns="3ab9937b-39cc-48b6-afb4-69d2d6492a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(03) Pohjat</TermName>
          <TermId xmlns="http://schemas.microsoft.com/office/infopath/2007/PartnerControls">0a1af191-198e-43de-b641-cbc85835d9b7</TermId>
        </TermInfo>
      </Terms>
    </p9d21c6daca4444aaf71ab8964f42452>
    <_dlc_DocId xmlns="5056a3d3-32a1-49d0-b08b-6dc2c1f2dfe8">J6XDZUVXSRJP-767-1975</_dlc_DocId>
    <_dlc_DocIdUrl xmlns="5056a3d3-32a1-49d0-b08b-6dc2c1f2dfe8">
      <Url>http://intranet.vtt.fi/Suomi/Prosessi/_layouts/DocIdRedir.aspx?ID=J6XDZUVXSRJP-767-1975</Url>
      <Description>J6XDZUVXSRJP-767-1975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DBF94BD2BC8445A71CA5828938156A" ma:contentTypeVersion="33" ma:contentTypeDescription="Luo uusi asiakirja." ma:contentTypeScope="" ma:versionID="f6ce7518e8e4b2cae43fd845dab6510c">
  <xsd:schema xmlns:xsd="http://www.w3.org/2001/XMLSchema" xmlns:xs="http://www.w3.org/2001/XMLSchema" xmlns:p="http://schemas.microsoft.com/office/2006/metadata/properties" xmlns:ns1="http://schemas.microsoft.com/sharepoint/v3" xmlns:ns2="5056a3d3-32a1-49d0-b08b-6dc2c1f2dfe8" xmlns:ns3="3ab9937b-39cc-48b6-afb4-69d2d6492a0d" xmlns:ns4="7c3e60c7-760f-4d7f-a4bf-1e42c3be79df" targetNamespace="http://schemas.microsoft.com/office/2006/metadata/properties" ma:root="true" ma:fieldsID="9b88c5f4d4a8cf69278949bb8db32b02" ns1:_="" ns2:_="" ns3:_="" ns4:_="">
    <xsd:import namespace="http://schemas.microsoft.com/sharepoint/v3"/>
    <xsd:import namespace="5056a3d3-32a1-49d0-b08b-6dc2c1f2dfe8"/>
    <xsd:import namespace="3ab9937b-39cc-48b6-afb4-69d2d6492a0d"/>
    <xsd:import namespace="7c3e60c7-760f-4d7f-a4bf-1e42c3be79df"/>
    <xsd:element name="properties">
      <xsd:complexType>
        <xsd:sequence>
          <xsd:element name="documentManagement">
            <xsd:complexType>
              <xsd:all>
                <xsd:element ref="ns3:EnglishTitle" minOccurs="0"/>
                <xsd:element ref="ns3:Language" minOccurs="0"/>
                <xsd:element ref="ns1:PublishingStartDate" minOccurs="0"/>
                <xsd:element ref="ns1:PublishingExpirationDate" minOccurs="0"/>
                <xsd:element ref="ns2:MetadataConnectorTaxHTField0" minOccurs="0"/>
                <xsd:element ref="ns2:TaxCatchAll" minOccurs="0"/>
                <xsd:element ref="ns3:p9d21c6daca4444aaf71ab8964f42452" minOccurs="0"/>
                <xsd:element ref="ns4:f6a7540b7e854874be238066af1e26bc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6a3d3-32a1-49d0-b08b-6dc2c1f2dfe8" elementFormDefault="qualified">
    <xsd:import namespace="http://schemas.microsoft.com/office/2006/documentManagement/types"/>
    <xsd:import namespace="http://schemas.microsoft.com/office/infopath/2007/PartnerControls"/>
    <xsd:element name="MetadataConnectorTaxHTField0" ma:index="13" nillable="true" ma:taxonomy="true" ma:internalName="MetadataConnectorTaxHTField0" ma:taxonomyFieldName="MetadataConnector" ma:displayName="MetadataConnector" ma:readOnly="false" ma:default="" ma:fieldId="{4c33514d-358a-4f9c-aaa6-e2af302054f4}" ma:taxonomyMulti="true" ma:sspId="264f6116-ec61-4c45-ba46-ad2c091e708b" ma:termSetId="d3a6c41d-79d5-4a1d-a596-9d1841821a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a1e65e65-d1ae-4cf0-9ef9-519186ae5070}" ma:internalName="TaxCatchAll" ma:showField="CatchAllData" ma:web="5056a3d3-32a1-49d0-b08b-6dc2c1f2d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3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9937b-39cc-48b6-afb4-69d2d6492a0d" elementFormDefault="qualified">
    <xsd:import namespace="http://schemas.microsoft.com/office/2006/documentManagement/types"/>
    <xsd:import namespace="http://schemas.microsoft.com/office/infopath/2007/PartnerControls"/>
    <xsd:element name="EnglishTitle" ma:index="5" nillable="true" ma:displayName="EnglishTitle" ma:internalName="EnglishTitle">
      <xsd:simpleType>
        <xsd:restriction base="dms:Text">
          <xsd:maxLength value="255"/>
        </xsd:restriction>
      </xsd:simpleType>
    </xsd:element>
    <xsd:element name="Language" ma:index="6" nillable="true" ma:displayName="Language" ma:default="Suomi" ma:format="RadioButtons" ma:internalName="Language">
      <xsd:simpleType>
        <xsd:restriction base="dms:Choice">
          <xsd:enumeration value="Suomi"/>
          <xsd:enumeration value="English"/>
          <xsd:enumeration value="Both"/>
        </xsd:restriction>
      </xsd:simpleType>
    </xsd:element>
    <xsd:element name="p9d21c6daca4444aaf71ab8964f42452" ma:index="15" ma:taxonomy="true" ma:internalName="p9d21c6daca4444aaf71ab8964f42452" ma:taxonomyFieldName="CategoryData" ma:displayName="CategoryData" ma:readOnly="false" ma:default="" ma:fieldId="{99d21c6d-aca4-444a-af71-ab8964f42452}" ma:sspId="264f6116-ec61-4c45-ba46-ad2c091e708b" ma:termSetId="688bd76b-edef-49c3-8921-b600aa5d1b6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e60c7-760f-4d7f-a4bf-1e42c3be79df" elementFormDefault="qualified">
    <xsd:import namespace="http://schemas.microsoft.com/office/2006/documentManagement/types"/>
    <xsd:import namespace="http://schemas.microsoft.com/office/infopath/2007/PartnerControls"/>
    <xsd:element name="f6a7540b7e854874be238066af1e26bc" ma:index="17" nillable="true" ma:taxonomy="true" ma:internalName="f6a7540b7e854874be238066af1e26bc" ma:taxonomyFieldName="Kategoria" ma:displayName="Kategoria" ma:default="" ma:fieldId="{f6a7540b-7e85-4874-be23-8066af1e26bc}" ma:sspId="264f6116-ec61-4c45-ba46-ad2c091e708b" ma:termSetId="211f8293-2c27-409e-86c8-afdfe3af4ba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4E3058-3919-4396-B5EE-0316878070C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315D4F4-72F8-4FC5-BFFC-45E55DEF791D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5056a3d3-32a1-49d0-b08b-6dc2c1f2dfe8"/>
    <ds:schemaRef ds:uri="http://schemas.microsoft.com/sharepoint/v3"/>
    <ds:schemaRef ds:uri="http://schemas.microsoft.com/office/infopath/2007/PartnerControls"/>
    <ds:schemaRef ds:uri="7c3e60c7-760f-4d7f-a4bf-1e42c3be79df"/>
    <ds:schemaRef ds:uri="3ab9937b-39cc-48b6-afb4-69d2d6492a0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62FB026-8B8F-4955-A6B5-A20516F8A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56a3d3-32a1-49d0-b08b-6dc2c1f2dfe8"/>
    <ds:schemaRef ds:uri="3ab9937b-39cc-48b6-afb4-69d2d6492a0d"/>
    <ds:schemaRef ds:uri="7c3e60c7-760f-4d7f-a4bf-1e42c3be7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4AAEC9-C353-4266-8684-49584A4056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 (English)</Template>
  <TotalTime>972</TotalTime>
  <Words>858</Words>
  <Application>Microsoft Office PowerPoint</Application>
  <PresentationFormat>A4 Paper (210x297 mm)</PresentationFormat>
  <Paragraphs>125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Courier New</vt:lpstr>
      <vt:lpstr>Times New Roman</vt:lpstr>
      <vt:lpstr>Wingdings</vt:lpstr>
      <vt:lpstr>Kalvopohja (English)</vt:lpstr>
      <vt:lpstr>Blanco</vt:lpstr>
      <vt:lpstr>Document</vt:lpstr>
      <vt:lpstr>CHARACTERIZATION OF STEEL INDUSTRY SLAG SUITABILITY AS RAW MATERIAL FOR REFRACTORY CASTABLES </vt:lpstr>
      <vt:lpstr>Outline</vt:lpstr>
      <vt:lpstr>Introduction</vt:lpstr>
      <vt:lpstr>Research goals</vt:lpstr>
      <vt:lpstr>Ferrochrome slag</vt:lpstr>
      <vt:lpstr>Materials and Methods</vt:lpstr>
      <vt:lpstr>Results, chemical composition</vt:lpstr>
      <vt:lpstr>Results, microstructure 1/3</vt:lpstr>
      <vt:lpstr>Results, microstructure 2/3</vt:lpstr>
      <vt:lpstr>Results, microstructure 3/3</vt:lpstr>
      <vt:lpstr>Results, XRD analysis</vt:lpstr>
      <vt:lpstr>Results, microstructure after 1500°C</vt:lpstr>
      <vt:lpstr>Thermal behaviour analysis</vt:lpstr>
      <vt:lpstr>Thermodynamic calculations</vt:lpstr>
      <vt:lpstr>Summary and Conclusions</vt:lpstr>
      <vt:lpstr>PowerPoint Presentation</vt:lpstr>
      <vt:lpstr>Thank you for your attention!</vt:lpstr>
    </vt:vector>
  </TitlesOfParts>
  <Company>VTT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STEEL INDUSTRY SLAG SUITABILITY AS RAW MATERIAL FOR REFRACTORY CASTABLES</dc:title>
  <dc:creator>Karhu Marjaana</dc:creator>
  <cp:lastModifiedBy>Karhu Marjaana</cp:lastModifiedBy>
  <cp:revision>72</cp:revision>
  <dcterms:created xsi:type="dcterms:W3CDTF">2017-03-20T13:23:58Z</dcterms:created>
  <dcterms:modified xsi:type="dcterms:W3CDTF">2017-04-02T19:25:15Z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0x0101004BDBF94BD2BC8445A71CA5828938156A</vt:lpwstr>
  </property>
  <property fmtid="{D5CDD505-2E9C-101B-9397-08002B2CF9AE}" pid="3" name="_dlc_DocIdItemGuid">
    <vt:lpwstr>e24f59db-47b3-4592-826d-bd25bae9491d</vt:lpwstr>
  </property>
  <property fmtid="{D5CDD505-2E9C-101B-9397-08002B2CF9AE}" pid="4" name="CategoryData">
    <vt:lpwstr>1554;#(03) Pohjat|0a1af191-198e-43de-b641-cbc85835d9b7</vt:lpwstr>
  </property>
  <property fmtid="{D5CDD505-2E9C-101B-9397-08002B2CF9AE}" pid="5" name="Kategoria">
    <vt:lpwstr>2533;#Viestintä ja julkaiseminen|eeca91d3-78e1-4330-945d-6a5938e65661</vt:lpwstr>
  </property>
  <property fmtid="{D5CDD505-2E9C-101B-9397-08002B2CF9AE}" pid="6" name="MetadataConnector">
    <vt:lpwstr>1393;#Viestintä ja julkaiseminen|d99c8b11-3a9b-4350-b55d-3e246bcfcc0b;#956;#Esitteet ja esittelymateriaalit|07e41ec6-0313-4bf8-b163-7708eece0827</vt:lpwstr>
  </property>
  <property fmtid="{D5CDD505-2E9C-101B-9397-08002B2CF9AE}" pid="7" name="_AdHocReviewCycleID">
    <vt:i4>1767992642</vt:i4>
  </property>
  <property fmtid="{D5CDD505-2E9C-101B-9397-08002B2CF9AE}" pid="8" name="_NewReviewCycle">
    <vt:lpwstr/>
  </property>
  <property fmtid="{D5CDD505-2E9C-101B-9397-08002B2CF9AE}" pid="9" name="_EmailSubject">
    <vt:lpwstr>Kalvopohjat - pieni viilaus tehty</vt:lpwstr>
  </property>
  <property fmtid="{D5CDD505-2E9C-101B-9397-08002B2CF9AE}" pid="10" name="_AuthorEmail">
    <vt:lpwstr>Sari.Halme@vtt.fi</vt:lpwstr>
  </property>
  <property fmtid="{D5CDD505-2E9C-101B-9397-08002B2CF9AE}" pid="11" name="_AuthorEmailDisplayName">
    <vt:lpwstr>Halme Sari</vt:lpwstr>
  </property>
  <property fmtid="{D5CDD505-2E9C-101B-9397-08002B2CF9AE}" pid="12" name="_PreviousAdHocReviewCycleID">
    <vt:i4>-1502409934</vt:i4>
  </property>
</Properties>
</file>