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98" r:id="rId3"/>
    <p:sldId id="299" r:id="rId4"/>
    <p:sldId id="297" r:id="rId5"/>
    <p:sldId id="306" r:id="rId6"/>
    <p:sldId id="301" r:id="rId7"/>
    <p:sldId id="307" r:id="rId8"/>
    <p:sldId id="300" r:id="rId9"/>
    <p:sldId id="281" r:id="rId10"/>
    <p:sldId id="276" r:id="rId11"/>
    <p:sldId id="275" r:id="rId12"/>
    <p:sldId id="304" r:id="rId13"/>
    <p:sldId id="305" r:id="rId14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3681"/>
    <a:srgbClr val="FB6421"/>
    <a:srgbClr val="F96F23"/>
    <a:srgbClr val="92368B"/>
    <a:srgbClr val="F85E08"/>
    <a:srgbClr val="EB5B03"/>
    <a:srgbClr val="8C8580"/>
    <a:srgbClr val="9F92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Stijl, licht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Stijl, licht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ijl, licht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42" autoAdjust="0"/>
    <p:restoredTop sz="91382" autoAdjust="0"/>
  </p:normalViewPr>
  <p:slideViewPr>
    <p:cSldViewPr>
      <p:cViewPr varScale="1">
        <p:scale>
          <a:sx n="68" d="100"/>
          <a:sy n="68" d="100"/>
        </p:scale>
        <p:origin x="147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ABFDE-2413-4DB7-BF61-9C840B1F089D}" type="datetimeFigureOut">
              <a:rPr lang="nl-BE" smtClean="0"/>
              <a:pPr/>
              <a:t>5/04/2017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CBB1D-090E-4D8D-91D2-D615C4AA16DE}" type="slidenum">
              <a:rPr lang="nl-BE" smtClean="0"/>
              <a:pPr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89671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hyperlink" Target="http://www.google.be/url?sa=i&amp;rct=j&amp;q=group+machiels+logo&amp;source=images&amp;cd=&amp;cad=rja&amp;docid=Iv_JylYNaurW0M&amp;tbnid=T1WwrEaJjhc2ZM:&amp;ved=0CAUQjRw&amp;url=http://www.machiels.com/AboutHistory.aspx&amp;ei=RUs-UbabEoGm0AWfyYHIBQ&amp;bvm=bv.43287494,d.d2k&amp;psig=AFQjCNHlfrSBr0pekBQKvHzjvie_DTFrhQ&amp;ust=1363123394100565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8.tiff"/><Relationship Id="rId14" Type="http://schemas.openxmlformats.org/officeDocument/2006/relationships/image" Target="../media/image1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slag-valorisation-symposium.eu/images/site/centr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2218" y="1458392"/>
            <a:ext cx="2160000" cy="750600"/>
          </a:xfrm>
          <a:prstGeom prst="rect">
            <a:avLst/>
          </a:prstGeom>
          <a:noFill/>
        </p:spPr>
      </p:pic>
      <p:pic>
        <p:nvPicPr>
          <p:cNvPr id="8" name="Picture 4" descr="http://www.slag-valorisation-symposium.eu/images/site/mtm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7912" y="221823"/>
            <a:ext cx="2160000" cy="1042200"/>
          </a:xfrm>
          <a:prstGeom prst="rect">
            <a:avLst/>
          </a:prstGeom>
          <a:noFill/>
        </p:spPr>
      </p:pic>
      <p:pic>
        <p:nvPicPr>
          <p:cNvPr id="9" name="Afbeelding 8"/>
          <p:cNvPicPr>
            <a:picLocks noChangeAspect="1"/>
          </p:cNvPicPr>
          <p:nvPr userDrawn="1"/>
        </p:nvPicPr>
        <p:blipFill rotWithShape="1">
          <a:blip r:embed="rId4"/>
          <a:srcRect l="14389" t="11653" r="34141" b="6908"/>
          <a:stretch/>
        </p:blipFill>
        <p:spPr>
          <a:xfrm>
            <a:off x="636390" y="-33546"/>
            <a:ext cx="5303710" cy="4718185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 rotWithShape="1">
          <a:blip r:embed="rId5"/>
          <a:srcRect l="4619" t="30313" r="24542" b="7673"/>
          <a:stretch/>
        </p:blipFill>
        <p:spPr>
          <a:xfrm>
            <a:off x="637031" y="4277504"/>
            <a:ext cx="5303121" cy="261013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 userDrawn="1"/>
        </p:nvPicPr>
        <p:blipFill rotWithShape="1">
          <a:blip r:embed="rId4"/>
          <a:srcRect l="30531" t="79632" r="37995" b="8943"/>
          <a:stretch/>
        </p:blipFill>
        <p:spPr>
          <a:xfrm>
            <a:off x="2195736" y="3946564"/>
            <a:ext cx="3243202" cy="661878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775" y="4373665"/>
            <a:ext cx="1080000" cy="568584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127" y="5753625"/>
            <a:ext cx="1260000" cy="260895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249" y="5076954"/>
            <a:ext cx="1080000" cy="432534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 userDrawn="1"/>
        </p:nvPicPr>
        <p:blipFill rotWithShape="1">
          <a:blip r:embed="rId4"/>
          <a:srcRect l="30531" t="85468" r="54876" b="9560"/>
          <a:stretch/>
        </p:blipFill>
        <p:spPr>
          <a:xfrm>
            <a:off x="2915816" y="4569710"/>
            <a:ext cx="1503784" cy="28803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78114" y="4556721"/>
            <a:ext cx="3096344" cy="76963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BE" dirty="0"/>
          </a:p>
        </p:txBody>
      </p:sp>
      <p:pic>
        <p:nvPicPr>
          <p:cNvPr id="17" name="Picture 6" descr="logos_aperam.tif"/>
          <p:cNvPicPr>
            <a:picLocks noChangeAspect="1"/>
          </p:cNvPicPr>
          <p:nvPr userDrawn="1"/>
        </p:nvPicPr>
        <p:blipFill>
          <a:blip r:embed="rId9" cstate="print"/>
          <a:srcRect l="8896" r="7483" b="5999"/>
          <a:stretch>
            <a:fillRect/>
          </a:stretch>
        </p:blipFill>
        <p:spPr>
          <a:xfrm>
            <a:off x="6418805" y="4608442"/>
            <a:ext cx="1080000" cy="390639"/>
          </a:xfrm>
          <a:prstGeom prst="rect">
            <a:avLst/>
          </a:prstGeom>
        </p:spPr>
      </p:pic>
      <p:pic>
        <p:nvPicPr>
          <p:cNvPr id="18" name="Picture 4" descr="http://cms10.condros.eu/Fleximages/groupmachiels/photo_3d5c5941-5cf4-476e-bd68-b3e486b56120_image.jpg">
            <a:hlinkClick r:id="rId10"/>
          </p:cNvPr>
          <p:cNvPicPr>
            <a:picLocks noChangeAspect="1" noChangeArrowheads="1"/>
          </p:cNvPicPr>
          <p:nvPr userDrawn="1"/>
        </p:nvPicPr>
        <p:blipFill>
          <a:blip r:embed="rId11" cstate="print"/>
          <a:srcRect t="15539" b="16088"/>
          <a:stretch>
            <a:fillRect/>
          </a:stretch>
        </p:blipFill>
        <p:spPr bwMode="auto">
          <a:xfrm>
            <a:off x="6373856" y="5114044"/>
            <a:ext cx="1080000" cy="409655"/>
          </a:xfrm>
          <a:prstGeom prst="rect">
            <a:avLst/>
          </a:prstGeom>
          <a:noFill/>
        </p:spPr>
      </p:pic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78" y="6244446"/>
            <a:ext cx="978454" cy="333653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127" y="5602926"/>
            <a:ext cx="1276244" cy="562295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916" y="6216299"/>
            <a:ext cx="1080000" cy="361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5FC51-14E4-447D-9408-48D0FD2DA6B0}" type="datetime1">
              <a:rPr lang="nl-BE" smtClean="0"/>
              <a:t>5/04/2017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267B7-F4AC-4761-A210-D8266E95B9DC}" type="datetime1">
              <a:rPr lang="nl-BE" smtClean="0"/>
              <a:t>5/04/2017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23850" y="1340768"/>
            <a:ext cx="8478838" cy="5040560"/>
          </a:xfrm>
        </p:spPr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en-GB" dirty="0"/>
          </a:p>
        </p:txBody>
      </p:sp>
      <p:sp>
        <p:nvSpPr>
          <p:cNvPr id="8" name="Tijdelijke aanduiding voor titel 1"/>
          <p:cNvSpPr>
            <a:spLocks noGrp="1"/>
          </p:cNvSpPr>
          <p:nvPr>
            <p:ph type="title"/>
          </p:nvPr>
        </p:nvSpPr>
        <p:spPr>
          <a:xfrm>
            <a:off x="323850" y="116632"/>
            <a:ext cx="8478000" cy="108012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42BB-47BD-4D34-8B47-219C03748E14}" type="datetime1">
              <a:rPr lang="nl-BE" smtClean="0"/>
              <a:t>5/04/2017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EC7DF-F475-4ABD-8591-8E15758D0B6E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835696" y="-99391"/>
            <a:ext cx="7416824" cy="548680"/>
          </a:xfrm>
          <a:prstGeom prst="rect">
            <a:avLst/>
          </a:prstGeom>
          <a:solidFill>
            <a:srgbClr val="9C368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-61892"/>
            <a:ext cx="7164288" cy="466556"/>
          </a:xfrm>
        </p:spPr>
        <p:txBody>
          <a:bodyPr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BE" dirty="0"/>
          </a:p>
        </p:txBody>
      </p:sp>
      <p:cxnSp>
        <p:nvCxnSpPr>
          <p:cNvPr id="12" name="Rechte verbindingslijn 11"/>
          <p:cNvCxnSpPr/>
          <p:nvPr userDrawn="1"/>
        </p:nvCxnSpPr>
        <p:spPr>
          <a:xfrm>
            <a:off x="1835695" y="-99392"/>
            <a:ext cx="0" cy="54868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Afbeelding 12"/>
          <p:cNvPicPr>
            <a:picLocks noChangeAspect="1"/>
          </p:cNvPicPr>
          <p:nvPr userDrawn="1"/>
        </p:nvPicPr>
        <p:blipFill rotWithShape="1">
          <a:blip r:embed="rId2"/>
          <a:srcRect l="4981" t="11812" r="24733" b="6485"/>
          <a:stretch/>
        </p:blipFill>
        <p:spPr>
          <a:xfrm>
            <a:off x="-61586" y="-99392"/>
            <a:ext cx="1897281" cy="1239955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 userDrawn="1"/>
        </p:nvPicPr>
        <p:blipFill rotWithShape="1">
          <a:blip r:embed="rId3"/>
          <a:srcRect l="5172" t="12501" r="65305" b="5703"/>
          <a:stretch/>
        </p:blipFill>
        <p:spPr>
          <a:xfrm>
            <a:off x="-61587" y="1027929"/>
            <a:ext cx="796934" cy="1241384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 rotWithShape="1">
          <a:blip r:embed="rId4"/>
          <a:srcRect l="5172" t="12594" r="68263" b="6689"/>
          <a:stretch/>
        </p:blipFill>
        <p:spPr>
          <a:xfrm>
            <a:off x="-60837" y="2210130"/>
            <a:ext cx="717083" cy="1225017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 userDrawn="1"/>
        </p:nvPicPr>
        <p:blipFill rotWithShape="1">
          <a:blip r:embed="rId5"/>
          <a:srcRect l="5172" t="11610" r="69924" b="5704"/>
          <a:stretch/>
        </p:blipFill>
        <p:spPr>
          <a:xfrm>
            <a:off x="-60703" y="4636463"/>
            <a:ext cx="672263" cy="1254892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 userDrawn="1"/>
        </p:nvPicPr>
        <p:blipFill rotWithShape="1">
          <a:blip r:embed="rId6"/>
          <a:srcRect l="5172" t="13579" r="68817" b="6688"/>
          <a:stretch/>
        </p:blipFill>
        <p:spPr>
          <a:xfrm>
            <a:off x="-61587" y="5759616"/>
            <a:ext cx="702143" cy="1210077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 userDrawn="1"/>
        </p:nvPicPr>
        <p:blipFill rotWithShape="1">
          <a:blip r:embed="rId7"/>
          <a:srcRect l="5172" t="12594" r="68263" b="5704"/>
          <a:stretch/>
        </p:blipFill>
        <p:spPr>
          <a:xfrm>
            <a:off x="-60837" y="3417757"/>
            <a:ext cx="717083" cy="123995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106" y="1412776"/>
            <a:ext cx="7592366" cy="4968551"/>
          </a:xfrm>
        </p:spPr>
        <p:txBody>
          <a:bodyPr>
            <a:normAutofit/>
          </a:bodyPr>
          <a:lstStyle>
            <a:lvl1pPr marL="342900" indent="-342900">
              <a:buFont typeface="Wingdings" panose="05000000000000000000" pitchFamily="2" charset="2"/>
              <a:buChar char="§"/>
              <a:defRPr sz="2800"/>
            </a:lvl1pPr>
            <a:lvl2pPr marL="742950" indent="-285750">
              <a:buFont typeface="Wingdings" panose="05000000000000000000" pitchFamily="2" charset="2"/>
              <a:buChar char="§"/>
              <a:defRPr sz="2400"/>
            </a:lvl2pPr>
            <a:lvl3pPr marL="1143000" indent="-228600">
              <a:buFont typeface="Wingdings" panose="05000000000000000000" pitchFamily="2" charset="2"/>
              <a:buChar char="§"/>
              <a:defRPr sz="2000"/>
            </a:lvl3pPr>
            <a:lvl4pPr marL="1600200" indent="-228600">
              <a:buFont typeface="Wingdings" panose="05000000000000000000" pitchFamily="2" charset="2"/>
              <a:buChar char="§"/>
              <a:defRPr sz="1800"/>
            </a:lvl4pPr>
            <a:lvl5pPr marL="2057400" indent="-228600">
              <a:buFont typeface="Wingdings" panose="05000000000000000000" pitchFamily="2" charset="2"/>
              <a:buChar char="§"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nl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5A28-2236-47CB-BD24-E0D13B16888F}" type="datetime1">
              <a:rPr lang="nl-BE" smtClean="0"/>
              <a:t>5/04/2017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EA0B-55B7-4155-842C-8480CF85E9DF}" type="datetime1">
              <a:rPr lang="nl-BE" smtClean="0"/>
              <a:t>5/04/2017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8989-16B6-4DD4-A3B9-5E4326435A8E}" type="datetime1">
              <a:rPr lang="nl-BE" smtClean="0"/>
              <a:t>5/04/2017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61C2-B1D8-431A-A186-8382C193C5CE}" type="datetime1">
              <a:rPr lang="nl-BE" smtClean="0"/>
              <a:t>5/04/2017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AE128-E150-4364-8A03-E45018F82527}" type="datetime1">
              <a:rPr lang="nl-BE" smtClean="0"/>
              <a:t>5/04/2017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7AC4-0E23-4C06-9DA8-A8BD9D3CA70F}" type="datetime1">
              <a:rPr lang="nl-BE" smtClean="0"/>
              <a:t>5/04/2017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EE5F2-A172-4528-B3C7-C5E9237AF83A}" type="datetime1">
              <a:rPr lang="nl-BE" smtClean="0"/>
              <a:t>5/04/2017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6588224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92E88-229A-4278-BADC-F6AEC41A1FE3}" type="datetime1">
              <a:rPr lang="nl-BE" smtClean="0"/>
              <a:t>5/04/2017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5E23C-0511-4952-BF64-B23F107A5771}" type="slidenum">
              <a:rPr lang="nl-BE" smtClean="0"/>
              <a:pPr/>
              <a:t>‹nr.›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9.jpe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12" Type="http://schemas.openxmlformats.org/officeDocument/2006/relationships/hyperlink" Target="http://www.google.be/url?sa=i&amp;rct=j&amp;q=group+machiels+logo&amp;source=images&amp;cd=&amp;cad=rja&amp;docid=Iv_JylYNaurW0M&amp;tbnid=T1WwrEaJjhc2ZM:&amp;ved=0CAUQjRw&amp;url=http://www.machiels.com/AboutHistory.aspx&amp;ei=RUs-UbabEoGm0AWfyYHIBQ&amp;bvm=bv.43287494,d.d2k&amp;psig=AFQjCNHlfrSBr0pekBQKvHzjvie_DTFrhQ&amp;ust=1363123394100565" TargetMode="External"/><Relationship Id="rId2" Type="http://schemas.openxmlformats.org/officeDocument/2006/relationships/image" Target="../media/image38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8.tiff"/><Relationship Id="rId5" Type="http://schemas.openxmlformats.org/officeDocument/2006/relationships/image" Target="../media/image41.png"/><Relationship Id="rId15" Type="http://schemas.openxmlformats.org/officeDocument/2006/relationships/image" Target="../media/image48.tiff"/><Relationship Id="rId10" Type="http://schemas.openxmlformats.org/officeDocument/2006/relationships/image" Target="../media/image46.jpe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61.jpg"/><Relationship Id="rId3" Type="http://schemas.openxmlformats.org/officeDocument/2006/relationships/image" Target="../media/image51.jpg"/><Relationship Id="rId7" Type="http://schemas.openxmlformats.org/officeDocument/2006/relationships/image" Target="../media/image55.jpeg"/><Relationship Id="rId12" Type="http://schemas.openxmlformats.org/officeDocument/2006/relationships/image" Target="../media/image60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g"/><Relationship Id="rId15" Type="http://schemas.openxmlformats.org/officeDocument/2006/relationships/image" Target="../media/image63.jpg"/><Relationship Id="rId10" Type="http://schemas.openxmlformats.org/officeDocument/2006/relationships/image" Target="../media/image58.png"/><Relationship Id="rId4" Type="http://schemas.openxmlformats.org/officeDocument/2006/relationships/image" Target="../media/image52.jpg"/><Relationship Id="rId9" Type="http://schemas.openxmlformats.org/officeDocument/2006/relationships/image" Target="../media/image57.jpeg"/><Relationship Id="rId1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2267744" y="4581128"/>
            <a:ext cx="3096344" cy="769637"/>
          </a:xfrm>
        </p:spPr>
        <p:txBody>
          <a:bodyPr>
            <a:normAutofit/>
          </a:bodyPr>
          <a:lstStyle/>
          <a:p>
            <a:r>
              <a:rPr lang="nl-BE" sz="1600" dirty="0" smtClean="0">
                <a:solidFill>
                  <a:schemeClr val="bg1">
                    <a:lumMod val="85000"/>
                  </a:schemeClr>
                </a:solidFill>
              </a:rPr>
              <a:t>Dr. Ir. Remus Ion </a:t>
            </a:r>
            <a:r>
              <a:rPr lang="nl-BE" sz="1600" dirty="0" err="1" smtClean="0">
                <a:solidFill>
                  <a:schemeClr val="bg1">
                    <a:lumMod val="85000"/>
                  </a:schemeClr>
                </a:solidFill>
              </a:rPr>
              <a:t>Iacobescu</a:t>
            </a:r>
            <a:endParaRPr lang="nl-BE" sz="1600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nl-BE" sz="1600" dirty="0" smtClean="0">
                <a:solidFill>
                  <a:schemeClr val="bg1">
                    <a:lumMod val="85000"/>
                  </a:schemeClr>
                </a:solidFill>
              </a:rPr>
              <a:t>Dr. Ir. Annelies </a:t>
            </a:r>
            <a:r>
              <a:rPr lang="nl-BE" sz="1600" dirty="0" err="1" smtClean="0">
                <a:solidFill>
                  <a:schemeClr val="bg1">
                    <a:lumMod val="85000"/>
                  </a:schemeClr>
                </a:solidFill>
              </a:rPr>
              <a:t>Malfliet</a:t>
            </a:r>
            <a:endParaRPr lang="nl-BE" sz="16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Thanks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...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 err="1" smtClean="0"/>
              <a:t>Our</a:t>
            </a:r>
            <a:r>
              <a:rPr lang="nl-BE" dirty="0" smtClean="0"/>
              <a:t> sponsors, </a:t>
            </a:r>
            <a:r>
              <a:rPr lang="nl-BE" dirty="0" err="1" smtClean="0"/>
              <a:t>exhibitors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supporters</a:t>
            </a:r>
            <a:endParaRPr lang="nl-B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971" y="1966835"/>
            <a:ext cx="1800000" cy="94763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206" y="5081856"/>
            <a:ext cx="2160000" cy="7074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690" y="3068960"/>
            <a:ext cx="1800000" cy="720889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971" y="3809190"/>
            <a:ext cx="1800000" cy="13086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040" y="3139323"/>
            <a:ext cx="1692000" cy="57697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991" y="5011613"/>
            <a:ext cx="2160000" cy="777643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226420"/>
            <a:ext cx="2160000" cy="44724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685" y="4505693"/>
            <a:ext cx="1800000" cy="1492916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970" y="2914474"/>
            <a:ext cx="2160000" cy="951665"/>
          </a:xfrm>
          <a:prstGeom prst="rect">
            <a:avLst/>
          </a:prstGeom>
        </p:spPr>
      </p:pic>
      <p:pic>
        <p:nvPicPr>
          <p:cNvPr id="13" name="Picture 12" descr="logos_aperam.tif"/>
          <p:cNvPicPr>
            <a:picLocks noChangeAspect="1"/>
          </p:cNvPicPr>
          <p:nvPr/>
        </p:nvPicPr>
        <p:blipFill>
          <a:blip r:embed="rId11" cstate="print"/>
          <a:srcRect l="8896" r="7483" b="5999"/>
          <a:stretch>
            <a:fillRect/>
          </a:stretch>
        </p:blipFill>
        <p:spPr>
          <a:xfrm>
            <a:off x="1550991" y="2172247"/>
            <a:ext cx="1926000" cy="696639"/>
          </a:xfrm>
          <a:prstGeom prst="rect">
            <a:avLst/>
          </a:prstGeom>
        </p:spPr>
      </p:pic>
      <p:pic>
        <p:nvPicPr>
          <p:cNvPr id="14" name="Picture 4" descr="http://cms10.condros.eu/Fleximages/groupmachiels/photo_3d5c5941-5cf4-476e-bd68-b3e486b56120_image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 t="15539" b="16088"/>
          <a:stretch>
            <a:fillRect/>
          </a:stretch>
        </p:blipFill>
        <p:spPr bwMode="auto">
          <a:xfrm>
            <a:off x="3811255" y="4040895"/>
            <a:ext cx="1809281" cy="686279"/>
          </a:xfrm>
          <a:prstGeom prst="rect">
            <a:avLst/>
          </a:prstGeom>
          <a:noFill/>
        </p:spPr>
      </p:pic>
      <p:pic>
        <p:nvPicPr>
          <p:cNvPr id="16" name="Picture 15" descr="logo_CR3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752399" y="5975724"/>
            <a:ext cx="1440000" cy="695122"/>
          </a:xfrm>
          <a:prstGeom prst="rect">
            <a:avLst/>
          </a:prstGeom>
        </p:spPr>
      </p:pic>
      <p:pic>
        <p:nvPicPr>
          <p:cNvPr id="17" name="Picture 16" descr="logo_SIM2.T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176828" y="5945445"/>
            <a:ext cx="1440000" cy="771615"/>
          </a:xfrm>
          <a:prstGeom prst="rect">
            <a:avLst/>
          </a:prstGeom>
        </p:spPr>
      </p:pic>
      <p:pic>
        <p:nvPicPr>
          <p:cNvPr id="22" name="Afbeelding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615" y="4019766"/>
            <a:ext cx="1800000" cy="60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6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Thanks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…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 err="1"/>
              <a:t>O</a:t>
            </a:r>
            <a:r>
              <a:rPr lang="nl-BE" dirty="0" err="1" smtClean="0"/>
              <a:t>ur</a:t>
            </a:r>
            <a:r>
              <a:rPr lang="nl-BE" dirty="0" smtClean="0"/>
              <a:t> co-</a:t>
            </a:r>
          </a:p>
          <a:p>
            <a:pPr marL="0" indent="0">
              <a:buNone/>
            </a:pPr>
            <a:r>
              <a:rPr lang="nl-BE" dirty="0" err="1" smtClean="0"/>
              <a:t>organizers</a:t>
            </a:r>
            <a:endParaRPr lang="nl-BE" dirty="0" smtClean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031" y="1203540"/>
            <a:ext cx="1440000" cy="180220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013" y="1268760"/>
            <a:ext cx="1390650" cy="1743075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361" y="1231844"/>
            <a:ext cx="1440000" cy="1797372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23" y="3098823"/>
            <a:ext cx="1440000" cy="180480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336" y="3101223"/>
            <a:ext cx="1440000" cy="18000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868" y="3101223"/>
            <a:ext cx="1440000" cy="180000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436" y="3101223"/>
            <a:ext cx="1440000" cy="18000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397" y="3101224"/>
            <a:ext cx="1440000" cy="1800247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642" y="4989161"/>
            <a:ext cx="1440000" cy="1799999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336" y="4982432"/>
            <a:ext cx="1440000" cy="1800000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30" y="4982432"/>
            <a:ext cx="1440000" cy="1804138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724" y="4986570"/>
            <a:ext cx="1440000" cy="180259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418" y="4986570"/>
            <a:ext cx="1440000" cy="1800000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436" y="1203540"/>
            <a:ext cx="1440000" cy="18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Thanks</a:t>
            </a:r>
            <a:r>
              <a:rPr lang="nl-BE" dirty="0" smtClean="0"/>
              <a:t> </a:t>
            </a:r>
            <a:r>
              <a:rPr lang="nl-BE" dirty="0" err="1" smtClean="0"/>
              <a:t>to</a:t>
            </a:r>
            <a:r>
              <a:rPr lang="nl-BE" dirty="0" smtClean="0"/>
              <a:t>…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Our</a:t>
            </a:r>
            <a:r>
              <a:rPr lang="nl-BE" dirty="0" smtClean="0"/>
              <a:t> conference </a:t>
            </a:r>
            <a:r>
              <a:rPr lang="nl-BE" dirty="0" err="1" smtClean="0"/>
              <a:t>coordinator</a:t>
            </a:r>
            <a:r>
              <a:rPr lang="nl-BE" dirty="0" smtClean="0"/>
              <a:t> Marie-Laure </a:t>
            </a:r>
            <a:r>
              <a:rPr lang="nl-BE" dirty="0" err="1" smtClean="0"/>
              <a:t>Bettens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4308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The end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We </a:t>
            </a:r>
            <a:r>
              <a:rPr lang="nl-BE" dirty="0" err="1" smtClean="0"/>
              <a:t>wish</a:t>
            </a:r>
            <a:r>
              <a:rPr lang="nl-BE" dirty="0" smtClean="0"/>
              <a:t> </a:t>
            </a:r>
            <a:r>
              <a:rPr lang="nl-BE" dirty="0" err="1" smtClean="0"/>
              <a:t>you</a:t>
            </a:r>
            <a:r>
              <a:rPr lang="nl-BE" dirty="0" smtClean="0"/>
              <a:t> a </a:t>
            </a:r>
            <a:r>
              <a:rPr lang="nl-BE" dirty="0" err="1" smtClean="0"/>
              <a:t>nice</a:t>
            </a:r>
            <a:r>
              <a:rPr lang="nl-BE" dirty="0" smtClean="0"/>
              <a:t> trip back </a:t>
            </a:r>
            <a:br>
              <a:rPr lang="nl-BE" dirty="0" smtClean="0"/>
            </a:br>
            <a:r>
              <a:rPr lang="nl-BE" dirty="0" smtClean="0"/>
              <a:t>			…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see</a:t>
            </a:r>
            <a:r>
              <a:rPr lang="nl-BE" dirty="0" smtClean="0"/>
              <a:t> </a:t>
            </a:r>
            <a:r>
              <a:rPr lang="nl-BE" dirty="0" err="1" smtClean="0"/>
              <a:t>you</a:t>
            </a:r>
            <a:r>
              <a:rPr lang="nl-BE" dirty="0" smtClean="0"/>
              <a:t> next time!</a:t>
            </a:r>
            <a:endParaRPr lang="nl-B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746357"/>
            <a:ext cx="5436096" cy="362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19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14950" t="12329" r="34156" b="58846"/>
          <a:stretch/>
        </p:blipFill>
        <p:spPr>
          <a:xfrm>
            <a:off x="1907704" y="476672"/>
            <a:ext cx="7236296" cy="23042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From</a:t>
            </a:r>
            <a:r>
              <a:rPr lang="nl-BE" dirty="0" smtClean="0"/>
              <a:t> </a:t>
            </a:r>
            <a:r>
              <a:rPr lang="nl-BE" dirty="0" err="1" smtClean="0"/>
              <a:t>fundamentals</a:t>
            </a:r>
            <a:r>
              <a:rPr lang="nl-BE" dirty="0" smtClean="0"/>
              <a:t>…</a:t>
            </a:r>
            <a:endParaRPr lang="nl-BE" dirty="0"/>
          </a:p>
        </p:txBody>
      </p:sp>
      <p:sp>
        <p:nvSpPr>
          <p:cNvPr id="6" name="Gelijkbenige driehoek 5"/>
          <p:cNvSpPr/>
          <p:nvPr/>
        </p:nvSpPr>
        <p:spPr>
          <a:xfrm>
            <a:off x="6948641" y="1989113"/>
            <a:ext cx="2195359" cy="863823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Gelijkbenige driehoek 6"/>
          <p:cNvSpPr/>
          <p:nvPr/>
        </p:nvSpPr>
        <p:spPr>
          <a:xfrm flipH="1">
            <a:off x="1770395" y="1412777"/>
            <a:ext cx="4392488" cy="1468582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2276872"/>
            <a:ext cx="7592366" cy="5013175"/>
          </a:xfrm>
        </p:spPr>
        <p:txBody>
          <a:bodyPr>
            <a:normAutofit lnSpcReduction="10000"/>
          </a:bodyPr>
          <a:lstStyle/>
          <a:p>
            <a:r>
              <a:rPr lang="nl-BE" sz="2400" dirty="0" err="1" smtClean="0"/>
              <a:t>During</a:t>
            </a:r>
            <a:r>
              <a:rPr lang="nl-BE" sz="2400" dirty="0" smtClean="0"/>
              <a:t> these 3 </a:t>
            </a:r>
            <a:r>
              <a:rPr lang="nl-BE" sz="2400" dirty="0" err="1" smtClean="0"/>
              <a:t>days</a:t>
            </a:r>
            <a:r>
              <a:rPr lang="nl-BE" sz="2400" dirty="0" smtClean="0"/>
              <a:t>, we </a:t>
            </a:r>
            <a:br>
              <a:rPr lang="nl-BE" sz="2400" dirty="0" smtClean="0"/>
            </a:br>
            <a:r>
              <a:rPr lang="nl-BE" sz="2400" dirty="0" err="1" smtClean="0"/>
              <a:t>gained</a:t>
            </a:r>
            <a:r>
              <a:rPr lang="nl-BE" sz="2400" dirty="0" smtClean="0"/>
              <a:t> </a:t>
            </a:r>
            <a:r>
              <a:rPr lang="nl-BE" sz="2400" dirty="0" err="1" smtClean="0"/>
              <a:t>insights</a:t>
            </a:r>
            <a:r>
              <a:rPr lang="nl-BE" sz="2400" dirty="0" smtClean="0"/>
              <a:t> in </a:t>
            </a:r>
            <a:r>
              <a:rPr lang="nl-BE" sz="2400" dirty="0" smtClean="0"/>
              <a:t>(</a:t>
            </a:r>
            <a:r>
              <a:rPr lang="nl-BE" sz="2400" dirty="0" err="1" smtClean="0"/>
              <a:t>amongst</a:t>
            </a:r>
            <a:r>
              <a:rPr lang="nl-BE" sz="2400" dirty="0" smtClean="0"/>
              <a:t> </a:t>
            </a:r>
            <a:r>
              <a:rPr lang="nl-BE" sz="2400" dirty="0" err="1" smtClean="0"/>
              <a:t>others</a:t>
            </a:r>
            <a:r>
              <a:rPr lang="nl-BE" sz="2400" dirty="0" smtClean="0"/>
              <a:t>):</a:t>
            </a:r>
            <a:endParaRPr lang="nl-BE" sz="2400" dirty="0" smtClean="0"/>
          </a:p>
          <a:p>
            <a:pPr lvl="1"/>
            <a:r>
              <a:rPr lang="nl-BE" sz="2000" dirty="0" smtClean="0"/>
              <a:t>Slag </a:t>
            </a:r>
            <a:r>
              <a:rPr lang="nl-BE" sz="2000" dirty="0" err="1" smtClean="0"/>
              <a:t>viscosity</a:t>
            </a:r>
            <a:r>
              <a:rPr lang="nl-BE" sz="2000" dirty="0" smtClean="0"/>
              <a:t> </a:t>
            </a:r>
            <a:r>
              <a:rPr lang="nl-BE" sz="2000" dirty="0" err="1" smtClean="0"/>
              <a:t>modelling</a:t>
            </a:r>
            <a:r>
              <a:rPr lang="nl-BE" sz="2000" dirty="0" smtClean="0"/>
              <a:t> </a:t>
            </a:r>
            <a:r>
              <a:rPr lang="nl-BE" sz="2000" dirty="0" err="1" smtClean="0"/>
              <a:t>considering</a:t>
            </a:r>
            <a:r>
              <a:rPr lang="nl-BE" sz="2000" dirty="0" smtClean="0"/>
              <a:t> </a:t>
            </a:r>
            <a:r>
              <a:rPr lang="nl-BE" sz="2000" dirty="0" err="1" smtClean="0"/>
              <a:t>crystallisation</a:t>
            </a:r>
            <a:r>
              <a:rPr lang="nl-BE" sz="2000" dirty="0" smtClean="0"/>
              <a:t> </a:t>
            </a:r>
            <a:r>
              <a:rPr lang="nl-BE" sz="2000" dirty="0" err="1" smtClean="0"/>
              <a:t>behavior</a:t>
            </a:r>
            <a:endParaRPr lang="nl-BE" sz="2000" dirty="0" smtClean="0"/>
          </a:p>
          <a:p>
            <a:pPr lvl="1"/>
            <a:r>
              <a:rPr lang="nl-BE" sz="2000" dirty="0" err="1" smtClean="0"/>
              <a:t>Relation</a:t>
            </a:r>
            <a:r>
              <a:rPr lang="nl-BE" sz="2000" dirty="0" smtClean="0"/>
              <a:t> </a:t>
            </a:r>
            <a:r>
              <a:rPr lang="nl-BE" sz="2000" dirty="0" err="1" smtClean="0"/>
              <a:t>between</a:t>
            </a:r>
            <a:r>
              <a:rPr lang="nl-BE" sz="2000" dirty="0" smtClean="0"/>
              <a:t> </a:t>
            </a:r>
            <a:r>
              <a:rPr lang="nl-BE" sz="2000" dirty="0" err="1" smtClean="0"/>
              <a:t>mineralogy</a:t>
            </a:r>
            <a:r>
              <a:rPr lang="nl-BE" sz="2000" dirty="0" smtClean="0"/>
              <a:t> </a:t>
            </a:r>
            <a:r>
              <a:rPr lang="nl-BE" sz="2000" dirty="0" err="1" smtClean="0"/>
              <a:t>and</a:t>
            </a:r>
            <a:r>
              <a:rPr lang="nl-BE" sz="2000" dirty="0" smtClean="0"/>
              <a:t> </a:t>
            </a:r>
            <a:r>
              <a:rPr lang="nl-BE" sz="2000" dirty="0" err="1" smtClean="0"/>
              <a:t>leaching</a:t>
            </a:r>
            <a:endParaRPr lang="nl-BE" sz="2000" dirty="0" smtClean="0"/>
          </a:p>
          <a:p>
            <a:pPr lvl="1"/>
            <a:r>
              <a:rPr lang="nl-BE" sz="2000" dirty="0"/>
              <a:t>Fe </a:t>
            </a:r>
            <a:r>
              <a:rPr lang="nl-BE" sz="2000" dirty="0" err="1"/>
              <a:t>transformation</a:t>
            </a:r>
            <a:r>
              <a:rPr lang="nl-BE" sz="2000" dirty="0"/>
              <a:t> </a:t>
            </a:r>
            <a:r>
              <a:rPr lang="nl-BE" sz="2000" dirty="0" err="1"/>
              <a:t>during</a:t>
            </a:r>
            <a:r>
              <a:rPr lang="nl-BE" sz="2000" dirty="0"/>
              <a:t> </a:t>
            </a:r>
            <a:r>
              <a:rPr lang="nl-BE" sz="2000" dirty="0" err="1"/>
              <a:t>geopolymerization</a:t>
            </a:r>
            <a:endParaRPr lang="nl-BE" sz="2000" dirty="0"/>
          </a:p>
          <a:p>
            <a:pPr lvl="1"/>
            <a:r>
              <a:rPr lang="nl-BE" sz="2000" dirty="0" err="1" smtClean="0"/>
              <a:t>Crystallization</a:t>
            </a:r>
            <a:r>
              <a:rPr lang="nl-BE" sz="2000" dirty="0" smtClean="0"/>
              <a:t> kinetics in </a:t>
            </a:r>
            <a:r>
              <a:rPr lang="nl-BE" sz="2000" dirty="0" err="1" smtClean="0"/>
              <a:t>slags</a:t>
            </a:r>
            <a:endParaRPr lang="nl-BE" sz="2000" dirty="0" smtClean="0"/>
          </a:p>
          <a:p>
            <a:pPr lvl="1"/>
            <a:r>
              <a:rPr lang="nl-BE" sz="2000" dirty="0" err="1" smtClean="0"/>
              <a:t>Durability</a:t>
            </a:r>
            <a:r>
              <a:rPr lang="nl-BE" sz="2000" dirty="0" smtClean="0"/>
              <a:t> test </a:t>
            </a:r>
            <a:r>
              <a:rPr lang="nl-BE" sz="2000" dirty="0" err="1" smtClean="0"/>
              <a:t>methods</a:t>
            </a:r>
            <a:r>
              <a:rPr lang="nl-BE" sz="2000" dirty="0" smtClean="0"/>
              <a:t> </a:t>
            </a:r>
            <a:r>
              <a:rPr lang="nl-BE" sz="2000" dirty="0" err="1" smtClean="0"/>
              <a:t>for</a:t>
            </a:r>
            <a:r>
              <a:rPr lang="nl-BE" sz="2000" dirty="0" smtClean="0"/>
              <a:t> </a:t>
            </a:r>
            <a:r>
              <a:rPr lang="nl-BE" sz="2000" dirty="0" err="1" smtClean="0"/>
              <a:t>inorganic</a:t>
            </a:r>
            <a:r>
              <a:rPr lang="nl-BE" sz="2000" dirty="0" smtClean="0"/>
              <a:t> </a:t>
            </a:r>
            <a:r>
              <a:rPr lang="nl-BE" sz="2000" dirty="0" err="1" smtClean="0"/>
              <a:t>polymers</a:t>
            </a:r>
            <a:endParaRPr lang="nl-BE" sz="2000" dirty="0" smtClean="0"/>
          </a:p>
          <a:p>
            <a:pPr lvl="1"/>
            <a:r>
              <a:rPr lang="nl-BE" sz="2000" dirty="0" err="1"/>
              <a:t>Thermodynamic</a:t>
            </a:r>
            <a:r>
              <a:rPr lang="nl-BE" sz="2000" dirty="0"/>
              <a:t> </a:t>
            </a:r>
            <a:r>
              <a:rPr lang="nl-BE" sz="2000" dirty="0" err="1"/>
              <a:t>modelling</a:t>
            </a:r>
            <a:r>
              <a:rPr lang="nl-BE" sz="2000" dirty="0"/>
              <a:t> of </a:t>
            </a:r>
            <a:r>
              <a:rPr lang="nl-BE" sz="2000" dirty="0" err="1"/>
              <a:t>multicomponent</a:t>
            </a:r>
            <a:r>
              <a:rPr lang="nl-BE" sz="2000" dirty="0"/>
              <a:t> systems</a:t>
            </a:r>
          </a:p>
          <a:p>
            <a:pPr lvl="1"/>
            <a:r>
              <a:rPr lang="nl-BE" sz="2000" dirty="0" err="1" smtClean="0"/>
              <a:t>Novel</a:t>
            </a:r>
            <a:r>
              <a:rPr lang="nl-BE" sz="2000" dirty="0" smtClean="0"/>
              <a:t> approaches (eg. </a:t>
            </a:r>
            <a:r>
              <a:rPr lang="nl-BE" sz="2000" dirty="0" err="1" smtClean="0"/>
              <a:t>modelling</a:t>
            </a:r>
            <a:r>
              <a:rPr lang="nl-BE" sz="2000" dirty="0" smtClean="0"/>
              <a:t>, heavy metal </a:t>
            </a:r>
            <a:r>
              <a:rPr lang="nl-BE" sz="2000" dirty="0" err="1" smtClean="0"/>
              <a:t>encapsulation</a:t>
            </a:r>
            <a:r>
              <a:rPr lang="nl-BE" sz="2000" dirty="0" smtClean="0"/>
              <a:t>) </a:t>
            </a:r>
            <a:r>
              <a:rPr lang="nl-BE" sz="2000" dirty="0" err="1" smtClean="0"/>
              <a:t>for</a:t>
            </a:r>
            <a:r>
              <a:rPr lang="nl-BE" sz="2000" dirty="0" smtClean="0"/>
              <a:t> </a:t>
            </a:r>
            <a:r>
              <a:rPr lang="nl-BE" sz="2000" dirty="0" err="1" smtClean="0"/>
              <a:t>studying</a:t>
            </a:r>
            <a:r>
              <a:rPr lang="nl-BE" sz="2000" dirty="0" smtClean="0"/>
              <a:t> </a:t>
            </a:r>
            <a:r>
              <a:rPr lang="nl-BE" sz="2000" dirty="0" err="1" smtClean="0"/>
              <a:t>the</a:t>
            </a:r>
            <a:r>
              <a:rPr lang="nl-BE" sz="2000" dirty="0" smtClean="0"/>
              <a:t> </a:t>
            </a:r>
            <a:r>
              <a:rPr lang="nl-BE" sz="2000" dirty="0" err="1" smtClean="0"/>
              <a:t>relation</a:t>
            </a:r>
            <a:r>
              <a:rPr lang="nl-BE" sz="2000" dirty="0" smtClean="0"/>
              <a:t> </a:t>
            </a:r>
            <a:r>
              <a:rPr lang="nl-BE" sz="2000" dirty="0" err="1" smtClean="0"/>
              <a:t>between</a:t>
            </a:r>
            <a:r>
              <a:rPr lang="nl-BE" sz="2000" dirty="0" smtClean="0"/>
              <a:t> </a:t>
            </a:r>
            <a:r>
              <a:rPr lang="nl-BE" sz="2000" dirty="0" err="1" smtClean="0"/>
              <a:t>foamed</a:t>
            </a:r>
            <a:r>
              <a:rPr lang="nl-BE" sz="2000" dirty="0" smtClean="0"/>
              <a:t> </a:t>
            </a:r>
            <a:r>
              <a:rPr lang="nl-BE" sz="2000" dirty="0" err="1" smtClean="0"/>
              <a:t>inorganic</a:t>
            </a:r>
            <a:r>
              <a:rPr lang="nl-BE" sz="2000" dirty="0" smtClean="0"/>
              <a:t> </a:t>
            </a:r>
            <a:r>
              <a:rPr lang="nl-BE" sz="2000" dirty="0" err="1" smtClean="0"/>
              <a:t>polymers</a:t>
            </a:r>
            <a:r>
              <a:rPr lang="nl-BE" sz="2000" dirty="0" smtClean="0"/>
              <a:t> </a:t>
            </a:r>
            <a:r>
              <a:rPr lang="nl-BE" sz="2000" dirty="0" err="1" smtClean="0"/>
              <a:t>and</a:t>
            </a:r>
            <a:r>
              <a:rPr lang="nl-BE" sz="2000" dirty="0" smtClean="0"/>
              <a:t> </a:t>
            </a:r>
            <a:r>
              <a:rPr lang="nl-BE" sz="2000" dirty="0" err="1" smtClean="0"/>
              <a:t>properties</a:t>
            </a:r>
            <a:r>
              <a:rPr lang="nl-BE" sz="2000" dirty="0"/>
              <a:t> </a:t>
            </a:r>
            <a:r>
              <a:rPr lang="nl-BE" sz="2000" dirty="0" err="1" smtClean="0"/>
              <a:t>with</a:t>
            </a:r>
            <a:r>
              <a:rPr lang="nl-BE" sz="2000" dirty="0" smtClean="0"/>
              <a:t> a view on </a:t>
            </a:r>
            <a:r>
              <a:rPr lang="nl-BE" sz="2000" dirty="0" err="1" smtClean="0"/>
              <a:t>application</a:t>
            </a:r>
            <a:endParaRPr lang="nl-BE" sz="2000" dirty="0" smtClean="0"/>
          </a:p>
          <a:p>
            <a:pPr lvl="1"/>
            <a:r>
              <a:rPr lang="nl-BE" sz="2000" dirty="0" err="1" smtClean="0"/>
              <a:t>Theory</a:t>
            </a:r>
            <a:r>
              <a:rPr lang="nl-BE" sz="2000" dirty="0" smtClean="0"/>
              <a:t> of slag cleaning </a:t>
            </a:r>
            <a:endParaRPr lang="nl-BE" sz="2000" dirty="0" smtClean="0"/>
          </a:p>
          <a:p>
            <a:pPr lvl="1"/>
            <a:r>
              <a:rPr lang="nl-BE" sz="2000" dirty="0" smtClean="0"/>
              <a:t>High </a:t>
            </a:r>
            <a:r>
              <a:rPr lang="nl-BE" sz="2000" dirty="0" err="1" smtClean="0"/>
              <a:t>temperature</a:t>
            </a:r>
            <a:r>
              <a:rPr lang="nl-BE" sz="2000" dirty="0" smtClean="0"/>
              <a:t> slag </a:t>
            </a:r>
            <a:r>
              <a:rPr lang="nl-BE" sz="2000" dirty="0" err="1" smtClean="0"/>
              <a:t>modification</a:t>
            </a:r>
            <a:r>
              <a:rPr lang="nl-BE" sz="2000" dirty="0" smtClean="0"/>
              <a:t> </a:t>
            </a:r>
          </a:p>
          <a:p>
            <a:pPr lvl="1"/>
            <a:r>
              <a:rPr lang="nl-BE" sz="2000" dirty="0" smtClean="0"/>
              <a:t>… </a:t>
            </a:r>
            <a:r>
              <a:rPr lang="nl-BE" sz="2000" dirty="0" err="1" smtClean="0"/>
              <a:t>and</a:t>
            </a:r>
            <a:r>
              <a:rPr lang="nl-BE" sz="2000" dirty="0" smtClean="0"/>
              <a:t> </a:t>
            </a:r>
            <a:r>
              <a:rPr lang="nl-BE" sz="2000" dirty="0" err="1" smtClean="0"/>
              <a:t>many</a:t>
            </a:r>
            <a:r>
              <a:rPr lang="nl-BE" sz="2000" dirty="0" smtClean="0"/>
              <a:t> more</a:t>
            </a:r>
          </a:p>
          <a:p>
            <a:pPr lvl="1"/>
            <a:endParaRPr lang="nl-BE" dirty="0" smtClean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10712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… </a:t>
            </a:r>
            <a:r>
              <a:rPr lang="nl-BE" dirty="0" err="1" smtClean="0"/>
              <a:t>to</a:t>
            </a:r>
            <a:r>
              <a:rPr lang="nl-BE" dirty="0" smtClean="0"/>
              <a:t> </a:t>
            </a:r>
            <a:r>
              <a:rPr lang="nl-BE" dirty="0" err="1" smtClean="0"/>
              <a:t>applications</a:t>
            </a:r>
            <a:endParaRPr lang="nl-BE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/>
          <a:srcRect l="4619" t="42769" r="24542" b="7672"/>
          <a:stretch/>
        </p:blipFill>
        <p:spPr>
          <a:xfrm>
            <a:off x="1907704" y="4077072"/>
            <a:ext cx="7236000" cy="2846127"/>
          </a:xfrm>
          <a:prstGeom prst="rect">
            <a:avLst/>
          </a:prstGeom>
        </p:spPr>
      </p:pic>
      <p:sp>
        <p:nvSpPr>
          <p:cNvPr id="7" name="Gelijkbenige driehoek 6"/>
          <p:cNvSpPr/>
          <p:nvPr/>
        </p:nvSpPr>
        <p:spPr>
          <a:xfrm flipV="1">
            <a:off x="1979712" y="3861048"/>
            <a:ext cx="7757249" cy="1368152"/>
          </a:xfrm>
          <a:prstGeom prst="triangle">
            <a:avLst>
              <a:gd name="adj" fmla="val 5772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106" y="980728"/>
            <a:ext cx="7592366" cy="5400599"/>
          </a:xfrm>
        </p:spPr>
        <p:txBody>
          <a:bodyPr/>
          <a:lstStyle/>
          <a:p>
            <a:r>
              <a:rPr lang="nl-BE" sz="2400" dirty="0" smtClean="0"/>
              <a:t>… </a:t>
            </a:r>
            <a:r>
              <a:rPr lang="nl-BE" sz="2400" dirty="0" err="1" smtClean="0"/>
              <a:t>and</a:t>
            </a:r>
            <a:r>
              <a:rPr lang="nl-BE" sz="2400" dirty="0" smtClean="0"/>
              <a:t> </a:t>
            </a:r>
            <a:r>
              <a:rPr lang="nl-BE" sz="2400" dirty="0" err="1" smtClean="0"/>
              <a:t>saw</a:t>
            </a:r>
            <a:r>
              <a:rPr lang="nl-BE" sz="2400" dirty="0" smtClean="0"/>
              <a:t> </a:t>
            </a:r>
            <a:r>
              <a:rPr lang="nl-BE" sz="2400" dirty="0" err="1" smtClean="0"/>
              <a:t>following</a:t>
            </a:r>
            <a:r>
              <a:rPr lang="nl-BE" sz="2400" dirty="0" smtClean="0"/>
              <a:t> </a:t>
            </a:r>
            <a:r>
              <a:rPr lang="nl-BE" sz="2400" dirty="0" err="1" smtClean="0"/>
              <a:t>realisations</a:t>
            </a:r>
            <a:r>
              <a:rPr lang="nl-BE" sz="2400" dirty="0" smtClean="0"/>
              <a:t> (</a:t>
            </a:r>
            <a:r>
              <a:rPr lang="nl-BE" sz="2400" dirty="0" err="1" smtClean="0"/>
              <a:t>amongst</a:t>
            </a:r>
            <a:r>
              <a:rPr lang="nl-BE" sz="2400" dirty="0" smtClean="0"/>
              <a:t> </a:t>
            </a:r>
            <a:r>
              <a:rPr lang="nl-BE" sz="2400" dirty="0" err="1" smtClean="0"/>
              <a:t>others</a:t>
            </a:r>
            <a:r>
              <a:rPr lang="nl-BE" sz="2400" dirty="0" smtClean="0"/>
              <a:t>):</a:t>
            </a:r>
            <a:endParaRPr lang="nl-BE" sz="2400" dirty="0" smtClean="0"/>
          </a:p>
          <a:p>
            <a:pPr lvl="1"/>
            <a:r>
              <a:rPr lang="nl-BE" sz="2000" dirty="0" smtClean="0"/>
              <a:t>Industrial </a:t>
            </a:r>
            <a:r>
              <a:rPr lang="nl-BE" sz="2000" dirty="0" err="1" smtClean="0"/>
              <a:t>scale</a:t>
            </a:r>
            <a:r>
              <a:rPr lang="nl-BE" sz="2000" dirty="0" smtClean="0"/>
              <a:t> </a:t>
            </a:r>
            <a:r>
              <a:rPr lang="nl-BE" sz="2000" dirty="0" err="1" smtClean="0"/>
              <a:t>inorganic</a:t>
            </a:r>
            <a:r>
              <a:rPr lang="nl-BE" sz="2000" dirty="0" smtClean="0"/>
              <a:t> </a:t>
            </a:r>
            <a:r>
              <a:rPr lang="nl-BE" sz="2000" dirty="0" err="1" smtClean="0"/>
              <a:t>polymer</a:t>
            </a:r>
            <a:r>
              <a:rPr lang="nl-BE" sz="2000" dirty="0" smtClean="0"/>
              <a:t> </a:t>
            </a:r>
            <a:r>
              <a:rPr lang="nl-BE" sz="2000" dirty="0" err="1" smtClean="0"/>
              <a:t>production</a:t>
            </a:r>
            <a:endParaRPr lang="nl-BE" sz="2000" dirty="0" smtClean="0"/>
          </a:p>
          <a:p>
            <a:pPr lvl="1"/>
            <a:r>
              <a:rPr lang="nl-BE" sz="2000" dirty="0" err="1"/>
              <a:t>N</a:t>
            </a:r>
            <a:r>
              <a:rPr lang="nl-BE" sz="2000" dirty="0" err="1" smtClean="0"/>
              <a:t>ear</a:t>
            </a:r>
            <a:r>
              <a:rPr lang="nl-BE" sz="2000" dirty="0" smtClean="0"/>
              <a:t> zero waste slag engineering approach</a:t>
            </a:r>
          </a:p>
          <a:p>
            <a:pPr lvl="1"/>
            <a:r>
              <a:rPr lang="nl-BE" sz="2000" dirty="0" smtClean="0"/>
              <a:t>Slag as </a:t>
            </a:r>
            <a:r>
              <a:rPr lang="nl-BE" sz="2000" dirty="0" err="1" smtClean="0"/>
              <a:t>inorganic</a:t>
            </a:r>
            <a:r>
              <a:rPr lang="nl-BE" sz="2000" dirty="0" smtClean="0"/>
              <a:t> </a:t>
            </a:r>
            <a:r>
              <a:rPr lang="nl-BE" sz="2000" dirty="0" err="1" smtClean="0"/>
              <a:t>polymer</a:t>
            </a:r>
            <a:r>
              <a:rPr lang="nl-BE" sz="2000" dirty="0" smtClean="0"/>
              <a:t> </a:t>
            </a:r>
            <a:r>
              <a:rPr lang="nl-BE" sz="2000" dirty="0" err="1" smtClean="0"/>
              <a:t>photocatalytic</a:t>
            </a:r>
            <a:r>
              <a:rPr lang="nl-BE" sz="2000" dirty="0" smtClean="0"/>
              <a:t> </a:t>
            </a:r>
            <a:r>
              <a:rPr lang="nl-BE" sz="2000" dirty="0" err="1" smtClean="0"/>
              <a:t>candidate</a:t>
            </a:r>
            <a:endParaRPr lang="nl-BE" sz="2000" dirty="0" smtClean="0"/>
          </a:p>
          <a:p>
            <a:pPr lvl="1"/>
            <a:r>
              <a:rPr lang="nl-BE" sz="2000" dirty="0" smtClean="0"/>
              <a:t>3D </a:t>
            </a:r>
            <a:r>
              <a:rPr lang="nl-BE" sz="2000" dirty="0" err="1" smtClean="0"/>
              <a:t>printing</a:t>
            </a:r>
            <a:r>
              <a:rPr lang="nl-BE" sz="2000" dirty="0" smtClean="0"/>
              <a:t> of building </a:t>
            </a:r>
            <a:r>
              <a:rPr lang="nl-BE" sz="2000" dirty="0" err="1" smtClean="0"/>
              <a:t>elements</a:t>
            </a:r>
            <a:endParaRPr lang="nl-BE" sz="2000" dirty="0" smtClean="0"/>
          </a:p>
          <a:p>
            <a:pPr lvl="1"/>
            <a:r>
              <a:rPr lang="nl-BE" sz="2000" dirty="0" err="1" smtClean="0"/>
              <a:t>Submerged</a:t>
            </a:r>
            <a:r>
              <a:rPr lang="nl-BE" sz="2000" dirty="0" smtClean="0"/>
              <a:t> </a:t>
            </a:r>
            <a:r>
              <a:rPr lang="nl-BE" sz="2000" dirty="0" err="1" smtClean="0"/>
              <a:t>arc</a:t>
            </a:r>
            <a:r>
              <a:rPr lang="nl-BE" sz="2000" dirty="0" smtClean="0"/>
              <a:t> </a:t>
            </a:r>
            <a:r>
              <a:rPr lang="nl-BE" sz="2000" dirty="0" err="1" smtClean="0"/>
              <a:t>furnace</a:t>
            </a:r>
            <a:r>
              <a:rPr lang="nl-BE" sz="2000" dirty="0" smtClean="0"/>
              <a:t> </a:t>
            </a:r>
            <a:r>
              <a:rPr lang="nl-BE" sz="2000" dirty="0" err="1" smtClean="0"/>
              <a:t>applications</a:t>
            </a:r>
            <a:r>
              <a:rPr lang="nl-BE" sz="2000" dirty="0" smtClean="0"/>
              <a:t> </a:t>
            </a:r>
            <a:r>
              <a:rPr lang="nl-BE" sz="2000" dirty="0" err="1" smtClean="0"/>
              <a:t>coupled</a:t>
            </a:r>
            <a:r>
              <a:rPr lang="nl-BE" sz="2000" dirty="0" smtClean="0"/>
              <a:t> </a:t>
            </a:r>
            <a:r>
              <a:rPr lang="nl-BE" sz="2000" dirty="0" err="1" smtClean="0"/>
              <a:t>with</a:t>
            </a:r>
            <a:r>
              <a:rPr lang="nl-BE" sz="2000" dirty="0" smtClean="0"/>
              <a:t> research</a:t>
            </a:r>
          </a:p>
          <a:p>
            <a:pPr lvl="1"/>
            <a:r>
              <a:rPr lang="nl-BE" sz="2000" dirty="0" err="1" smtClean="0"/>
              <a:t>Novel</a:t>
            </a:r>
            <a:r>
              <a:rPr lang="nl-BE" sz="2000" dirty="0" smtClean="0"/>
              <a:t> GBFS-</a:t>
            </a:r>
            <a:r>
              <a:rPr lang="nl-BE" sz="2000" dirty="0" err="1" smtClean="0"/>
              <a:t>based</a:t>
            </a:r>
            <a:r>
              <a:rPr lang="nl-BE" sz="2000" dirty="0" smtClean="0"/>
              <a:t> </a:t>
            </a:r>
            <a:r>
              <a:rPr lang="nl-BE" sz="2000" dirty="0" err="1" smtClean="0"/>
              <a:t>products</a:t>
            </a:r>
            <a:endParaRPr lang="nl-BE" sz="2000" dirty="0" smtClean="0"/>
          </a:p>
          <a:p>
            <a:pPr lvl="1"/>
            <a:r>
              <a:rPr lang="nl-BE" sz="2000" dirty="0" err="1" smtClean="0"/>
              <a:t>Inorganic</a:t>
            </a:r>
            <a:r>
              <a:rPr lang="nl-BE" sz="2000" dirty="0" smtClean="0"/>
              <a:t> </a:t>
            </a:r>
            <a:r>
              <a:rPr lang="nl-BE" sz="2000" dirty="0" err="1" smtClean="0"/>
              <a:t>polymer</a:t>
            </a:r>
            <a:r>
              <a:rPr lang="nl-BE" sz="2000" dirty="0" smtClean="0"/>
              <a:t> as </a:t>
            </a:r>
            <a:r>
              <a:rPr lang="nl-BE" sz="2000" dirty="0" err="1" smtClean="0"/>
              <a:t>fire-resistant</a:t>
            </a:r>
            <a:r>
              <a:rPr lang="nl-BE" sz="2000" dirty="0" smtClean="0"/>
              <a:t> coating</a:t>
            </a:r>
            <a:endParaRPr lang="nl-BE" sz="2000" dirty="0"/>
          </a:p>
          <a:p>
            <a:pPr lvl="1" algn="ctr"/>
            <a:r>
              <a:rPr lang="nl-BE" sz="2000" dirty="0" smtClean="0"/>
              <a:t>…</a:t>
            </a:r>
            <a:endParaRPr lang="nl-BE" sz="2000" dirty="0" smtClean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7816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884" y="4033772"/>
            <a:ext cx="3600000" cy="240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A tour </a:t>
            </a:r>
            <a:r>
              <a:rPr lang="nl-BE" dirty="0" err="1" smtClean="0"/>
              <a:t>throughout</a:t>
            </a:r>
            <a:r>
              <a:rPr lang="nl-BE" dirty="0" smtClean="0"/>
              <a:t> </a:t>
            </a:r>
            <a:r>
              <a:rPr lang="nl-BE" dirty="0" err="1" smtClean="0"/>
              <a:t>the</a:t>
            </a:r>
            <a:r>
              <a:rPr lang="nl-BE" dirty="0" smtClean="0"/>
              <a:t> symposium</a:t>
            </a:r>
            <a:endParaRPr lang="nl-BE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62" y="4037205"/>
            <a:ext cx="3600000" cy="24000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884" y="872090"/>
            <a:ext cx="3600000" cy="2400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08" y="831000"/>
            <a:ext cx="3600000" cy="2400000"/>
          </a:xfrm>
          <a:prstGeom prst="rect">
            <a:avLst/>
          </a:prstGeom>
        </p:spPr>
      </p:pic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410869"/>
            <a:ext cx="3600000" cy="2400000"/>
          </a:xfrm>
        </p:spPr>
      </p:pic>
    </p:spTree>
    <p:extLst>
      <p:ext uri="{BB962C8B-B14F-4D97-AF65-F5344CB8AC3E}">
        <p14:creationId xmlns:p14="http://schemas.microsoft.com/office/powerpoint/2010/main" val="151241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A tour </a:t>
            </a:r>
            <a:r>
              <a:rPr lang="nl-BE" dirty="0" err="1" smtClean="0"/>
              <a:t>throughout</a:t>
            </a:r>
            <a:r>
              <a:rPr lang="nl-BE" dirty="0" smtClean="0"/>
              <a:t> </a:t>
            </a:r>
            <a:r>
              <a:rPr lang="nl-BE" dirty="0" err="1" smtClean="0"/>
              <a:t>the</a:t>
            </a:r>
            <a:r>
              <a:rPr lang="nl-BE" dirty="0" smtClean="0"/>
              <a:t> symposium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762172"/>
            <a:ext cx="2880000" cy="4320001"/>
          </a:xfr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814" y="692696"/>
            <a:ext cx="4320000" cy="2880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271438"/>
            <a:ext cx="3779940" cy="251996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0"/>
          <a:stretch/>
        </p:blipFill>
        <p:spPr>
          <a:xfrm>
            <a:off x="1156766" y="3212976"/>
            <a:ext cx="2718048" cy="3578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34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A tour </a:t>
            </a:r>
            <a:r>
              <a:rPr lang="nl-BE" dirty="0" err="1" smtClean="0"/>
              <a:t>throughout</a:t>
            </a:r>
            <a:r>
              <a:rPr lang="nl-BE" dirty="0" smtClean="0"/>
              <a:t> </a:t>
            </a:r>
            <a:r>
              <a:rPr lang="nl-BE" dirty="0" err="1" smtClean="0"/>
              <a:t>the</a:t>
            </a:r>
            <a:r>
              <a:rPr lang="nl-BE" dirty="0" smtClean="0"/>
              <a:t> symposium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502" y="544285"/>
            <a:ext cx="4490708" cy="2993805"/>
          </a:xfr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608" y="4358709"/>
            <a:ext cx="3600000" cy="2400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80" y="1781846"/>
            <a:ext cx="2880000" cy="43200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856" y="2564904"/>
            <a:ext cx="3600000" cy="240000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358709"/>
            <a:ext cx="3600000" cy="2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6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A tour </a:t>
            </a:r>
            <a:r>
              <a:rPr lang="nl-BE" dirty="0" err="1" smtClean="0"/>
              <a:t>throughout</a:t>
            </a:r>
            <a:r>
              <a:rPr lang="nl-BE" dirty="0" smtClean="0"/>
              <a:t> </a:t>
            </a:r>
            <a:r>
              <a:rPr lang="nl-BE" dirty="0" err="1" smtClean="0"/>
              <a:t>the</a:t>
            </a:r>
            <a:r>
              <a:rPr lang="nl-BE" dirty="0" smtClean="0"/>
              <a:t> symposium</a:t>
            </a:r>
            <a:endParaRPr lang="nl-BE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24744"/>
            <a:ext cx="3600000" cy="24000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289" y="3812776"/>
            <a:ext cx="3600000" cy="240000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289" y="1124744"/>
            <a:ext cx="3600000" cy="2400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812776"/>
            <a:ext cx="3600000" cy="2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Remarkable</a:t>
            </a:r>
            <a:r>
              <a:rPr lang="nl-BE" dirty="0" smtClean="0"/>
              <a:t> quotes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 smtClean="0"/>
              <a:t>“We </a:t>
            </a:r>
            <a:r>
              <a:rPr lang="nl-BE" dirty="0" err="1" smtClean="0"/>
              <a:t>didn’t</a:t>
            </a:r>
            <a:r>
              <a:rPr lang="nl-BE" dirty="0" smtClean="0"/>
              <a:t> have a </a:t>
            </a:r>
            <a:r>
              <a:rPr lang="nl-BE" dirty="0" err="1" smtClean="0"/>
              <a:t>bauxite</a:t>
            </a:r>
            <a:r>
              <a:rPr lang="nl-BE" dirty="0" smtClean="0"/>
              <a:t> </a:t>
            </a:r>
            <a:r>
              <a:rPr lang="nl-BE" dirty="0" err="1" smtClean="0"/>
              <a:t>problem</a:t>
            </a:r>
            <a:r>
              <a:rPr lang="nl-BE" dirty="0" smtClean="0"/>
              <a:t> in Belgium, but </a:t>
            </a:r>
            <a:r>
              <a:rPr lang="nl-BE" dirty="0" err="1" smtClean="0"/>
              <a:t>now</a:t>
            </a:r>
            <a:r>
              <a:rPr lang="nl-BE" dirty="0" smtClean="0"/>
              <a:t>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Yiannis</a:t>
            </a:r>
            <a:r>
              <a:rPr lang="nl-BE" dirty="0" smtClean="0"/>
              <a:t> we have” - </a:t>
            </a:r>
            <a:r>
              <a:rPr lang="nl-BE" i="1" dirty="0" smtClean="0"/>
              <a:t>Bart </a:t>
            </a:r>
            <a:r>
              <a:rPr lang="nl-BE" i="1" dirty="0" err="1" smtClean="0"/>
              <a:t>Blanpain</a:t>
            </a:r>
            <a:endParaRPr lang="nl-BE" i="1" dirty="0" smtClean="0"/>
          </a:p>
          <a:p>
            <a:r>
              <a:rPr lang="nl-BE" dirty="0" smtClean="0"/>
              <a:t>“I </a:t>
            </a:r>
            <a:r>
              <a:rPr lang="nl-BE" dirty="0" err="1" smtClean="0"/>
              <a:t>am</a:t>
            </a:r>
            <a:r>
              <a:rPr lang="nl-BE" dirty="0" smtClean="0"/>
              <a:t> a </a:t>
            </a:r>
            <a:r>
              <a:rPr lang="nl-BE" dirty="0" err="1" smtClean="0"/>
              <a:t>chemist</a:t>
            </a:r>
            <a:r>
              <a:rPr lang="nl-BE" dirty="0" smtClean="0"/>
              <a:t>, </a:t>
            </a:r>
            <a:r>
              <a:rPr lang="nl-BE" dirty="0" err="1" smtClean="0"/>
              <a:t>for</a:t>
            </a:r>
            <a:r>
              <a:rPr lang="nl-BE" dirty="0" smtClean="0"/>
              <a:t> me </a:t>
            </a:r>
            <a:r>
              <a:rPr lang="nl-BE" dirty="0" err="1" smtClean="0"/>
              <a:t>the</a:t>
            </a:r>
            <a:r>
              <a:rPr lang="nl-BE" dirty="0" smtClean="0"/>
              <a:t> </a:t>
            </a:r>
            <a:r>
              <a:rPr lang="nl-BE" dirty="0" err="1" smtClean="0"/>
              <a:t>periodic</a:t>
            </a:r>
            <a:r>
              <a:rPr lang="nl-BE" dirty="0" smtClean="0"/>
              <a:t> </a:t>
            </a:r>
            <a:r>
              <a:rPr lang="nl-BE" dirty="0" err="1" smtClean="0"/>
              <a:t>table</a:t>
            </a:r>
            <a:r>
              <a:rPr lang="nl-BE" dirty="0" smtClean="0"/>
              <a:t> is </a:t>
            </a:r>
            <a:r>
              <a:rPr lang="nl-BE" dirty="0" err="1" smtClean="0"/>
              <a:t>the</a:t>
            </a:r>
            <a:r>
              <a:rPr lang="nl-BE" dirty="0" smtClean="0"/>
              <a:t> most </a:t>
            </a:r>
            <a:r>
              <a:rPr lang="nl-BE" dirty="0" err="1" smtClean="0"/>
              <a:t>beautiful</a:t>
            </a:r>
            <a:r>
              <a:rPr lang="nl-BE" dirty="0" smtClean="0"/>
              <a:t> </a:t>
            </a:r>
            <a:r>
              <a:rPr lang="nl-BE" dirty="0" err="1" smtClean="0"/>
              <a:t>thing</a:t>
            </a:r>
            <a:r>
              <a:rPr lang="nl-BE" dirty="0" smtClean="0"/>
              <a:t> on </a:t>
            </a:r>
            <a:r>
              <a:rPr lang="nl-BE" dirty="0" err="1" smtClean="0"/>
              <a:t>earth</a:t>
            </a:r>
            <a:r>
              <a:rPr lang="nl-BE" dirty="0" smtClean="0"/>
              <a:t>” </a:t>
            </a:r>
            <a:r>
              <a:rPr lang="nl-BE" i="1" dirty="0" smtClean="0"/>
              <a:t>– Ernst </a:t>
            </a:r>
            <a:r>
              <a:rPr lang="nl-BE" i="1" dirty="0" err="1" smtClean="0"/>
              <a:t>Worrell</a:t>
            </a:r>
            <a:endParaRPr lang="nl-BE" i="1" dirty="0" smtClean="0"/>
          </a:p>
          <a:p>
            <a:r>
              <a:rPr lang="nl-BE" dirty="0" smtClean="0"/>
              <a:t>“BC is </a:t>
            </a:r>
            <a:r>
              <a:rPr lang="nl-BE" dirty="0" err="1" smtClean="0"/>
              <a:t>for</a:t>
            </a:r>
            <a:r>
              <a:rPr lang="nl-BE" dirty="0" smtClean="0"/>
              <a:t> me </a:t>
            </a:r>
            <a:r>
              <a:rPr lang="nl-BE" dirty="0" err="1" smtClean="0"/>
              <a:t>before</a:t>
            </a:r>
            <a:r>
              <a:rPr lang="nl-BE" dirty="0" smtClean="0"/>
              <a:t> computer” </a:t>
            </a:r>
            <a:r>
              <a:rPr lang="nl-BE" i="1" dirty="0" smtClean="0"/>
              <a:t>– Peter Hayes</a:t>
            </a:r>
          </a:p>
          <a:p>
            <a:r>
              <a:rPr lang="nl-BE" dirty="0" smtClean="0"/>
              <a:t>“Slag </a:t>
            </a:r>
            <a:r>
              <a:rPr lang="nl-BE" dirty="0" err="1" smtClean="0"/>
              <a:t>production</a:t>
            </a:r>
            <a:r>
              <a:rPr lang="nl-BE" dirty="0" smtClean="0"/>
              <a:t> is </a:t>
            </a:r>
            <a:r>
              <a:rPr lang="nl-BE" dirty="0" err="1" smtClean="0"/>
              <a:t>nothing</a:t>
            </a:r>
            <a:r>
              <a:rPr lang="nl-BE" dirty="0" smtClean="0"/>
              <a:t> </a:t>
            </a:r>
            <a:r>
              <a:rPr lang="nl-BE" dirty="0" err="1" smtClean="0"/>
              <a:t>else</a:t>
            </a:r>
            <a:r>
              <a:rPr lang="nl-BE" dirty="0" smtClean="0"/>
              <a:t> </a:t>
            </a:r>
            <a:r>
              <a:rPr lang="nl-BE" dirty="0" err="1" smtClean="0"/>
              <a:t>than</a:t>
            </a:r>
            <a:r>
              <a:rPr lang="nl-BE" dirty="0" smtClean="0"/>
              <a:t> </a:t>
            </a:r>
            <a:r>
              <a:rPr lang="nl-BE" dirty="0" err="1" smtClean="0"/>
              <a:t>soup</a:t>
            </a:r>
            <a:r>
              <a:rPr lang="nl-BE" dirty="0" smtClean="0"/>
              <a:t> </a:t>
            </a:r>
            <a:r>
              <a:rPr lang="nl-BE" dirty="0" err="1" smtClean="0"/>
              <a:t>cooking</a:t>
            </a:r>
            <a:r>
              <a:rPr lang="nl-BE" dirty="0" smtClean="0"/>
              <a:t>” </a:t>
            </a:r>
            <a:r>
              <a:rPr lang="nl-BE" i="1" dirty="0" smtClean="0"/>
              <a:t>– Dirk </a:t>
            </a:r>
            <a:r>
              <a:rPr lang="nl-BE" i="1" dirty="0" err="1" smtClean="0"/>
              <a:t>Mudersbach</a:t>
            </a:r>
            <a:endParaRPr lang="nl-BE" i="1" dirty="0" smtClean="0"/>
          </a:p>
          <a:p>
            <a:r>
              <a:rPr lang="nl-BE" dirty="0" smtClean="0"/>
              <a:t>“</a:t>
            </a:r>
            <a:r>
              <a:rPr lang="nl-BE" dirty="0" err="1" smtClean="0"/>
              <a:t>If</a:t>
            </a:r>
            <a:r>
              <a:rPr lang="nl-BE" dirty="0" smtClean="0"/>
              <a:t> </a:t>
            </a:r>
            <a:r>
              <a:rPr lang="nl-BE" dirty="0" err="1" smtClean="0"/>
              <a:t>you</a:t>
            </a:r>
            <a:r>
              <a:rPr lang="nl-BE" dirty="0" smtClean="0"/>
              <a:t> want </a:t>
            </a:r>
            <a:r>
              <a:rPr lang="nl-BE" dirty="0" err="1" smtClean="0"/>
              <a:t>to</a:t>
            </a:r>
            <a:r>
              <a:rPr lang="nl-BE" dirty="0" smtClean="0"/>
              <a:t> </a:t>
            </a:r>
            <a:r>
              <a:rPr lang="nl-BE" dirty="0" err="1" smtClean="0"/>
              <a:t>stay</a:t>
            </a:r>
            <a:r>
              <a:rPr lang="nl-BE" dirty="0" smtClean="0"/>
              <a:t> </a:t>
            </a:r>
            <a:r>
              <a:rPr lang="nl-BE" dirty="0" err="1" smtClean="0"/>
              <a:t>young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beautiful</a:t>
            </a:r>
            <a:r>
              <a:rPr lang="nl-BE" dirty="0" smtClean="0"/>
              <a:t>, </a:t>
            </a:r>
            <a:r>
              <a:rPr lang="nl-BE" dirty="0" err="1" smtClean="0"/>
              <a:t>you</a:t>
            </a:r>
            <a:r>
              <a:rPr lang="nl-BE" dirty="0" smtClean="0"/>
              <a:t> </a:t>
            </a:r>
            <a:r>
              <a:rPr lang="nl-BE" dirty="0" err="1" smtClean="0"/>
              <a:t>should</a:t>
            </a:r>
            <a:r>
              <a:rPr lang="nl-BE" dirty="0" smtClean="0"/>
              <a:t> </a:t>
            </a:r>
            <a:r>
              <a:rPr lang="nl-BE" dirty="0" err="1" smtClean="0"/>
              <a:t>only</a:t>
            </a:r>
            <a:r>
              <a:rPr lang="nl-BE" dirty="0" smtClean="0"/>
              <a:t> drink water” </a:t>
            </a:r>
            <a:r>
              <a:rPr lang="nl-BE" i="1" dirty="0" smtClean="0"/>
              <a:t>– Didier Lootens</a:t>
            </a:r>
            <a:endParaRPr lang="nl-BE" i="1" dirty="0" smtClean="0"/>
          </a:p>
          <a:p>
            <a:r>
              <a:rPr lang="nl-BE" dirty="0" smtClean="0"/>
              <a:t>“It is important </a:t>
            </a:r>
            <a:r>
              <a:rPr lang="nl-BE" dirty="0" err="1" smtClean="0"/>
              <a:t>to</a:t>
            </a:r>
            <a:r>
              <a:rPr lang="nl-BE" dirty="0" smtClean="0"/>
              <a:t> drink </a:t>
            </a:r>
            <a:r>
              <a:rPr lang="nl-BE" dirty="0" err="1" smtClean="0"/>
              <a:t>together</a:t>
            </a:r>
            <a:r>
              <a:rPr lang="nl-BE" dirty="0" smtClean="0"/>
              <a:t>” </a:t>
            </a:r>
            <a:r>
              <a:rPr lang="nl-BE" i="1" dirty="0" smtClean="0"/>
              <a:t>– Rector of KU Leuven Rik </a:t>
            </a:r>
            <a:r>
              <a:rPr lang="nl-BE" i="1" dirty="0" err="1" smtClean="0"/>
              <a:t>Torfs</a:t>
            </a:r>
            <a:endParaRPr lang="nl-BE" i="1" dirty="0" smtClean="0"/>
          </a:p>
          <a:p>
            <a:endParaRPr lang="nl-BE" i="1" dirty="0"/>
          </a:p>
        </p:txBody>
      </p:sp>
    </p:spTree>
    <p:extLst>
      <p:ext uri="{BB962C8B-B14F-4D97-AF65-F5344CB8AC3E}">
        <p14:creationId xmlns:p14="http://schemas.microsoft.com/office/powerpoint/2010/main" val="146883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908720"/>
            <a:ext cx="5857254" cy="316856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2800" dirty="0" err="1" smtClean="0"/>
              <a:t>Thanks</a:t>
            </a:r>
            <a:r>
              <a:rPr lang="nl-BE" sz="2800" dirty="0" smtClean="0"/>
              <a:t> </a:t>
            </a:r>
            <a:r>
              <a:rPr lang="nl-BE" sz="2800" dirty="0" err="1" smtClean="0"/>
              <a:t>to</a:t>
            </a:r>
            <a:r>
              <a:rPr lang="nl-BE" sz="2800" dirty="0" smtClean="0"/>
              <a:t> …</a:t>
            </a:r>
            <a:endParaRPr lang="nl-BE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You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joining</a:t>
            </a:r>
            <a:r>
              <a:rPr lang="nl-BE" dirty="0" smtClean="0"/>
              <a:t> </a:t>
            </a:r>
            <a:r>
              <a:rPr lang="nl-BE" dirty="0" err="1" smtClean="0"/>
              <a:t>us</a:t>
            </a:r>
            <a:r>
              <a:rPr lang="nl-BE" dirty="0" smtClean="0"/>
              <a:t>…</a:t>
            </a:r>
            <a:r>
              <a:rPr lang="nl-BE" dirty="0"/>
              <a:t/>
            </a:r>
            <a:br>
              <a:rPr lang="nl-BE" dirty="0"/>
            </a:br>
            <a:r>
              <a:rPr lang="nl-BE" dirty="0" smtClean="0"/>
              <a:t>…</a:t>
            </a:r>
            <a:r>
              <a:rPr lang="nl-BE" dirty="0" err="1" smtClean="0"/>
              <a:t>and</a:t>
            </a:r>
            <a:r>
              <a:rPr lang="nl-BE" dirty="0" smtClean="0"/>
              <a:t> making </a:t>
            </a:r>
            <a:r>
              <a:rPr lang="nl-BE" dirty="0" err="1" smtClean="0"/>
              <a:t>this</a:t>
            </a:r>
            <a:r>
              <a:rPr lang="nl-BE" dirty="0" smtClean="0"/>
              <a:t> a </a:t>
            </a:r>
            <a:r>
              <a:rPr lang="nl-BE" dirty="0" err="1" smtClean="0"/>
              <a:t>better</a:t>
            </a:r>
            <a:r>
              <a:rPr lang="nl-BE" dirty="0" smtClean="0"/>
              <a:t> </a:t>
            </a:r>
            <a:r>
              <a:rPr lang="nl-BE" dirty="0" err="1" smtClean="0"/>
              <a:t>world</a:t>
            </a:r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endParaRPr lang="nl-BE" dirty="0"/>
          </a:p>
          <a:p>
            <a:r>
              <a:rPr lang="nl-BE" dirty="0" err="1" smtClean="0"/>
              <a:t>All</a:t>
            </a:r>
            <a:r>
              <a:rPr lang="nl-BE" dirty="0" smtClean="0"/>
              <a:t> speakers</a:t>
            </a:r>
          </a:p>
          <a:p>
            <a:r>
              <a:rPr lang="nl-BE" dirty="0" err="1" smtClean="0"/>
              <a:t>All</a:t>
            </a:r>
            <a:r>
              <a:rPr lang="nl-BE" dirty="0" smtClean="0"/>
              <a:t> </a:t>
            </a:r>
            <a:r>
              <a:rPr lang="nl-BE" dirty="0" err="1" smtClean="0"/>
              <a:t>chair</a:t>
            </a:r>
            <a:r>
              <a:rPr lang="nl-BE" dirty="0" smtClean="0"/>
              <a:t> persons</a:t>
            </a:r>
          </a:p>
          <a:p>
            <a:r>
              <a:rPr lang="nl-BE" dirty="0" err="1" smtClean="0"/>
              <a:t>All</a:t>
            </a:r>
            <a:r>
              <a:rPr lang="nl-BE" dirty="0" smtClean="0"/>
              <a:t> members of </a:t>
            </a:r>
            <a:r>
              <a:rPr lang="nl-BE" dirty="0" err="1" smtClean="0"/>
              <a:t>the</a:t>
            </a:r>
            <a:r>
              <a:rPr lang="nl-BE" dirty="0" smtClean="0"/>
              <a:t> </a:t>
            </a:r>
            <a:r>
              <a:rPr lang="nl-BE" dirty="0" err="1" smtClean="0"/>
              <a:t>Scientific</a:t>
            </a:r>
            <a:r>
              <a:rPr lang="nl-BE" dirty="0" smtClean="0"/>
              <a:t> </a:t>
            </a:r>
            <a:r>
              <a:rPr lang="nl-BE" dirty="0" err="1" smtClean="0"/>
              <a:t>Committee</a:t>
            </a:r>
            <a:endParaRPr lang="nl-BE" dirty="0" smtClean="0"/>
          </a:p>
        </p:txBody>
      </p:sp>
    </p:spTree>
    <p:extLst>
      <p:ext uri="{BB962C8B-B14F-4D97-AF65-F5344CB8AC3E}">
        <p14:creationId xmlns:p14="http://schemas.microsoft.com/office/powerpoint/2010/main" val="235805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234</Words>
  <Application>Microsoft Office PowerPoint</Application>
  <PresentationFormat>Diavoorstelling (4:3)</PresentationFormat>
  <Paragraphs>53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Office Theme</vt:lpstr>
      <vt:lpstr>PowerPoint-presentatie</vt:lpstr>
      <vt:lpstr>From fundamentals…</vt:lpstr>
      <vt:lpstr>… to applications</vt:lpstr>
      <vt:lpstr>A tour throughout the symposium</vt:lpstr>
      <vt:lpstr>A tour throughout the symposium</vt:lpstr>
      <vt:lpstr>A tour throughout the symposium</vt:lpstr>
      <vt:lpstr>A tour throughout the symposium</vt:lpstr>
      <vt:lpstr>Remarkable quotes</vt:lpstr>
      <vt:lpstr>Thanks to …</vt:lpstr>
      <vt:lpstr>Thanks to...</vt:lpstr>
      <vt:lpstr>Thanks to…</vt:lpstr>
      <vt:lpstr>Thanks to…</vt:lpstr>
      <vt:lpstr>The end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 4th International Slag Valorisation Symposium</dc:title>
  <dc:creator>Annelies Malfliet</dc:creator>
  <cp:lastModifiedBy>Annelies Malfliet</cp:lastModifiedBy>
  <cp:revision>161</cp:revision>
  <dcterms:created xsi:type="dcterms:W3CDTF">2015-04-13T11:32:47Z</dcterms:created>
  <dcterms:modified xsi:type="dcterms:W3CDTF">2017-04-05T11:13:38Z</dcterms:modified>
</cp:coreProperties>
</file>