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  <p:sldMasterId id="2147483674" r:id="rId2"/>
  </p:sldMasterIdLst>
  <p:notesMasterIdLst>
    <p:notesMasterId r:id="rId54"/>
  </p:notesMasterIdLst>
  <p:sldIdLst>
    <p:sldId id="304" r:id="rId3"/>
    <p:sldId id="258" r:id="rId4"/>
    <p:sldId id="259" r:id="rId5"/>
    <p:sldId id="262" r:id="rId6"/>
    <p:sldId id="260" r:id="rId7"/>
    <p:sldId id="306" r:id="rId8"/>
    <p:sldId id="309" r:id="rId9"/>
    <p:sldId id="307" r:id="rId10"/>
    <p:sldId id="261" r:id="rId11"/>
    <p:sldId id="310" r:id="rId12"/>
    <p:sldId id="313" r:id="rId13"/>
    <p:sldId id="312" r:id="rId14"/>
    <p:sldId id="263" r:id="rId15"/>
    <p:sldId id="264" r:id="rId16"/>
    <p:sldId id="265" r:id="rId17"/>
    <p:sldId id="266" r:id="rId18"/>
    <p:sldId id="267" r:id="rId19"/>
    <p:sldId id="314" r:id="rId20"/>
    <p:sldId id="269" r:id="rId21"/>
    <p:sldId id="272" r:id="rId22"/>
    <p:sldId id="315" r:id="rId23"/>
    <p:sldId id="316" r:id="rId24"/>
    <p:sldId id="274" r:id="rId25"/>
    <p:sldId id="329" r:id="rId26"/>
    <p:sldId id="276" r:id="rId27"/>
    <p:sldId id="275" r:id="rId28"/>
    <p:sldId id="331" r:id="rId29"/>
    <p:sldId id="277" r:id="rId30"/>
    <p:sldId id="278" r:id="rId31"/>
    <p:sldId id="330" r:id="rId32"/>
    <p:sldId id="279" r:id="rId33"/>
    <p:sldId id="294" r:id="rId34"/>
    <p:sldId id="297" r:id="rId35"/>
    <p:sldId id="299" r:id="rId36"/>
    <p:sldId id="300" r:id="rId37"/>
    <p:sldId id="333" r:id="rId38"/>
    <p:sldId id="271" r:id="rId39"/>
    <p:sldId id="319" r:id="rId40"/>
    <p:sldId id="322" r:id="rId41"/>
    <p:sldId id="323" r:id="rId42"/>
    <p:sldId id="324" r:id="rId43"/>
    <p:sldId id="326" r:id="rId44"/>
    <p:sldId id="334" r:id="rId45"/>
    <p:sldId id="280" r:id="rId46"/>
    <p:sldId id="281" r:id="rId47"/>
    <p:sldId id="282" r:id="rId48"/>
    <p:sldId id="283" r:id="rId49"/>
    <p:sldId id="327" r:id="rId50"/>
    <p:sldId id="328" r:id="rId51"/>
    <p:sldId id="302" r:id="rId52"/>
    <p:sldId id="303" r:id="rId5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73" autoAdjust="0"/>
    <p:restoredTop sz="95405" autoAdjust="0"/>
  </p:normalViewPr>
  <p:slideViewPr>
    <p:cSldViewPr snapToGrid="0">
      <p:cViewPr varScale="1">
        <p:scale>
          <a:sx n="85" d="100"/>
          <a:sy n="85" d="100"/>
        </p:scale>
        <p:origin x="1272" y="67"/>
      </p:cViewPr>
      <p:guideLst/>
    </p:cSldViewPr>
  </p:slideViewPr>
  <p:outlineViewPr>
    <p:cViewPr>
      <p:scale>
        <a:sx n="33" d="100"/>
        <a:sy n="33" d="100"/>
      </p:scale>
      <p:origin x="0" y="-3581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-469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viewProps" Target="view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8E8648-5F93-4BA4-899A-C8BCAC758CF2}" type="datetimeFigureOut">
              <a:rPr lang="en-GB" smtClean="0"/>
              <a:t>02/04/2017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4B975B-2E14-4344-9D99-363CD1FB299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78169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jdelijke aanduiding voor dia-afbeelding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Tijdelijke aanduiding voor notiti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30724" name="Tijdelijke aanduiding voor dianumm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9C00994-AE50-4D32-8244-6C44E6100CC7}" type="slidenum">
              <a:rPr lang="nl-BE" altLang="en-US" sz="1000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10</a:t>
            </a:fld>
            <a:endParaRPr lang="nl-BE" altLang="en-US" sz="10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58064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322DAE-3BB7-924B-95E3-4D17659959CB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1931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371600" y="1143000"/>
            <a:ext cx="41148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008E9900-CAB6-47E3-BFD3-C04DEF3456A6}" type="slidenum">
              <a:rPr lang="nl-BE" altLang="en-US" sz="1000" smtClean="0"/>
              <a:pPr>
                <a:spcBef>
                  <a:spcPct val="0"/>
                </a:spcBef>
              </a:pPr>
              <a:t>15</a:t>
            </a:fld>
            <a:endParaRPr lang="nl-BE" altLang="en-US" sz="1000" smtClean="0"/>
          </a:p>
        </p:txBody>
      </p:sp>
    </p:spTree>
    <p:extLst>
      <p:ext uri="{BB962C8B-B14F-4D97-AF65-F5344CB8AC3E}">
        <p14:creationId xmlns:p14="http://schemas.microsoft.com/office/powerpoint/2010/main" val="29353400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4B975B-2E14-4344-9D99-363CD1FB2991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51001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4B975B-2E14-4344-9D99-363CD1FB2991}" type="slidenum">
              <a:rPr lang="en-GB" smtClean="0"/>
              <a:t>38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34826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9"/>
          <p:cNvSpPr/>
          <p:nvPr userDrawn="1"/>
        </p:nvSpPr>
        <p:spPr>
          <a:xfrm>
            <a:off x="0" y="647702"/>
            <a:ext cx="9144000" cy="6227763"/>
          </a:xfrm>
          <a:prstGeom prst="rect">
            <a:avLst/>
          </a:prstGeom>
          <a:gradFill flip="none" rotWithShape="1">
            <a:gsLst>
              <a:gs pos="100000">
                <a:srgbClr val="116E8A"/>
              </a:gs>
              <a:gs pos="100000">
                <a:srgbClr val="116E8A"/>
              </a:gs>
              <a:gs pos="100000">
                <a:srgbClr val="116E8A"/>
              </a:gs>
              <a:gs pos="100000">
                <a:srgbClr val="116E8A"/>
              </a:gs>
              <a:gs pos="100000">
                <a:srgbClr val="177E9D"/>
              </a:gs>
              <a:gs pos="100000">
                <a:srgbClr val="116E8A"/>
              </a:gs>
              <a:gs pos="100000">
                <a:schemeClr val="accent1">
                  <a:tint val="44500"/>
                  <a:satMod val="160000"/>
                </a:schemeClr>
              </a:gs>
              <a:gs pos="0">
                <a:srgbClr val="1D8DB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nl-BE" sz="1350">
              <a:solidFill>
                <a:srgbClr val="FFFFFF"/>
              </a:solidFill>
            </a:endParaRPr>
          </a:p>
        </p:txBody>
      </p:sp>
      <p:pic>
        <p:nvPicPr>
          <p:cNvPr id="5" name="Afbeelding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76" y="1800225"/>
            <a:ext cx="1839913" cy="429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Afbeelding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3575" y="5705477"/>
            <a:ext cx="428625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Afbeelding 1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364" y="360365"/>
            <a:ext cx="2014537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el 1"/>
          <p:cNvSpPr>
            <a:spLocks noGrp="1"/>
          </p:cNvSpPr>
          <p:nvPr>
            <p:ph type="ctrTitle"/>
          </p:nvPr>
        </p:nvSpPr>
        <p:spPr>
          <a:xfrm>
            <a:off x="3096000" y="2088000"/>
            <a:ext cx="5580000" cy="1800000"/>
          </a:xfrm>
        </p:spPr>
        <p:txBody>
          <a:bodyPr>
            <a:noAutofit/>
          </a:bodyPr>
          <a:lstStyle>
            <a:lvl1pPr>
              <a:defRPr sz="3000">
                <a:solidFill>
                  <a:schemeClr val="bg1"/>
                </a:solidFill>
              </a:defRPr>
            </a:lvl1pPr>
          </a:lstStyle>
          <a:p>
            <a:r>
              <a:rPr lang="nl-NL" smtClean="0"/>
              <a:t>Klik om de stijl te bewerken</a:t>
            </a:r>
            <a:endParaRPr lang="nl-BE" dirty="0"/>
          </a:p>
        </p:txBody>
      </p:sp>
      <p:sp>
        <p:nvSpPr>
          <p:cNvPr id="10" name="Ondertitel 2"/>
          <p:cNvSpPr>
            <a:spLocks noGrp="1"/>
          </p:cNvSpPr>
          <p:nvPr>
            <p:ph type="subTitle" idx="1"/>
          </p:nvPr>
        </p:nvSpPr>
        <p:spPr>
          <a:xfrm>
            <a:off x="3096000" y="4193675"/>
            <a:ext cx="5580000" cy="10800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baseline="0">
                <a:solidFill>
                  <a:schemeClr val="bg1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ondertitelstijl van het model te bewerken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9299326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08400" y="1600200"/>
            <a:ext cx="8153400" cy="4665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Title Placeholder 21"/>
          <p:cNvSpPr>
            <a:spLocks noGrp="1"/>
          </p:cNvSpPr>
          <p:nvPr>
            <p:ph type="title"/>
          </p:nvPr>
        </p:nvSpPr>
        <p:spPr>
          <a:xfrm>
            <a:off x="811089" y="228600"/>
            <a:ext cx="7990012" cy="9906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2EBF54-1FF7-4602-8ED7-DC0C13533E47}" type="slidenum">
              <a:rPr lang="en-GB" altLang="nl-BE"/>
              <a:pPr>
                <a:defRPr/>
              </a:pPr>
              <a:t>‹#›</a:t>
            </a:fld>
            <a:endParaRPr lang="en-GB" altLang="nl-BE"/>
          </a:p>
        </p:txBody>
      </p:sp>
    </p:spTree>
    <p:extLst>
      <p:ext uri="{BB962C8B-B14F-4D97-AF65-F5344CB8AC3E}">
        <p14:creationId xmlns:p14="http://schemas.microsoft.com/office/powerpoint/2010/main" val="2738018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03607-F9AD-40B4-A973-9C0FA2C5A0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38627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03607-F9AD-40B4-A973-9C0FA2C5A0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09074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03607-F9AD-40B4-A973-9C0FA2C5A0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36771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03607-F9AD-40B4-A973-9C0FA2C5A0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0562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03607-F9AD-40B4-A973-9C0FA2C5A0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07052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059"/>
            <a:ext cx="7886700" cy="1325563"/>
          </a:xfrm>
        </p:spPr>
        <p:txBody>
          <a:bodyPr>
            <a:normAutofit/>
          </a:bodyPr>
          <a:lstStyle>
            <a:lvl1pPr algn="ctr">
              <a:defRPr sz="3600">
                <a:solidFill>
                  <a:srgbClr val="00B0F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03607-F9AD-40B4-A973-9C0FA2C5A0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07180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03607-F9AD-40B4-A973-9C0FA2C5A0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18937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03607-F9AD-40B4-A973-9C0FA2C5A0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33631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03607-F9AD-40B4-A973-9C0FA2C5A0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78779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solidFill>
                  <a:srgbClr val="52BDEC"/>
                </a:solidFill>
              </a:defRPr>
            </a:lvl1pPr>
          </a:lstStyle>
          <a:p>
            <a:r>
              <a:rPr lang="nl-NL" smtClean="0"/>
              <a:t>Klik om de stijl te bewerken</a:t>
            </a:r>
            <a:endParaRPr lang="nl-BE" dirty="0"/>
          </a:p>
        </p:txBody>
      </p:sp>
      <p:sp>
        <p:nvSpPr>
          <p:cNvPr id="6" name="Tijdelijke aanduiding voor tekst 2"/>
          <p:cNvSpPr>
            <a:spLocks noGrp="1"/>
          </p:cNvSpPr>
          <p:nvPr>
            <p:ph idx="1"/>
          </p:nvPr>
        </p:nvSpPr>
        <p:spPr>
          <a:xfrm>
            <a:off x="540000" y="1349999"/>
            <a:ext cx="8334000" cy="442800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/>
            </a:lvl1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 dirty="0"/>
          </a:p>
        </p:txBody>
      </p:sp>
      <p:sp>
        <p:nvSpPr>
          <p:cNvPr id="4" name="Tijdelijke aanduiding voor dianumm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B1DC0-DC05-49B3-A6AD-50D4129DA4FE}" type="slidenum">
              <a:rPr lang="nl-BE" altLang="nl-BE"/>
              <a:pPr>
                <a:defRPr/>
              </a:pPr>
              <a:t>‹#›</a:t>
            </a:fld>
            <a:endParaRPr lang="nl-BE" altLang="nl-BE"/>
          </a:p>
        </p:txBody>
      </p:sp>
    </p:spTree>
    <p:extLst>
      <p:ext uri="{BB962C8B-B14F-4D97-AF65-F5344CB8AC3E}">
        <p14:creationId xmlns:p14="http://schemas.microsoft.com/office/powerpoint/2010/main" val="36220615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03607-F9AD-40B4-A973-9C0FA2C5A0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30068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03607-F9AD-40B4-A973-9C0FA2C5A0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79873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9"/>
          <p:cNvSpPr/>
          <p:nvPr userDrawn="1"/>
        </p:nvSpPr>
        <p:spPr>
          <a:xfrm>
            <a:off x="0" y="0"/>
            <a:ext cx="9144000" cy="6408738"/>
          </a:xfrm>
          <a:prstGeom prst="rect">
            <a:avLst/>
          </a:prstGeom>
          <a:gradFill flip="none" rotWithShape="1">
            <a:gsLst>
              <a:gs pos="100000">
                <a:srgbClr val="116E8A"/>
              </a:gs>
              <a:gs pos="100000">
                <a:srgbClr val="116E8A"/>
              </a:gs>
              <a:gs pos="100000">
                <a:srgbClr val="116E8A"/>
              </a:gs>
              <a:gs pos="100000">
                <a:srgbClr val="116E8A"/>
              </a:gs>
              <a:gs pos="100000">
                <a:srgbClr val="177E9D"/>
              </a:gs>
              <a:gs pos="100000">
                <a:srgbClr val="116E8A"/>
              </a:gs>
              <a:gs pos="100000">
                <a:schemeClr val="accent1">
                  <a:tint val="44500"/>
                  <a:satMod val="160000"/>
                </a:schemeClr>
              </a:gs>
              <a:gs pos="0">
                <a:srgbClr val="1D8DB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nl-BE" sz="1350"/>
          </a:p>
        </p:txBody>
      </p:sp>
      <p:pic>
        <p:nvPicPr>
          <p:cNvPr id="5" name="Afbeelding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1239" y="6011863"/>
            <a:ext cx="1512887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Afbeelding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197225"/>
            <a:ext cx="3300413" cy="320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el 1"/>
          <p:cNvSpPr>
            <a:spLocks noGrp="1"/>
          </p:cNvSpPr>
          <p:nvPr>
            <p:ph type="ctrTitle"/>
          </p:nvPr>
        </p:nvSpPr>
        <p:spPr>
          <a:xfrm>
            <a:off x="3780000" y="2304000"/>
            <a:ext cx="5094000" cy="1800200"/>
          </a:xfrm>
        </p:spPr>
        <p:txBody>
          <a:bodyPr>
            <a:noAutofit/>
          </a:bodyPr>
          <a:lstStyle>
            <a:lvl1pPr>
              <a:defRPr sz="3000">
                <a:solidFill>
                  <a:schemeClr val="bg1"/>
                </a:solidFill>
              </a:defRPr>
            </a:lvl1pPr>
          </a:lstStyle>
          <a:p>
            <a:r>
              <a:rPr lang="nl-NL" smtClean="0"/>
              <a:t>Klik om de stijl te bewerken</a:t>
            </a:r>
            <a:endParaRPr lang="nl-BE" dirty="0"/>
          </a:p>
        </p:txBody>
      </p:sp>
      <p:sp>
        <p:nvSpPr>
          <p:cNvPr id="10" name="Ondertitel 2"/>
          <p:cNvSpPr>
            <a:spLocks noGrp="1"/>
          </p:cNvSpPr>
          <p:nvPr>
            <p:ph type="subTitle" idx="1"/>
          </p:nvPr>
        </p:nvSpPr>
        <p:spPr>
          <a:xfrm>
            <a:off x="3780000" y="4419108"/>
            <a:ext cx="5094000" cy="10800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baseline="0">
                <a:solidFill>
                  <a:schemeClr val="bg1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ondertitelstijl van het model te bewerken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7799939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8650" y="1"/>
            <a:ext cx="7886700" cy="872067"/>
          </a:xfrm>
        </p:spPr>
        <p:txBody>
          <a:bodyPr/>
          <a:lstStyle>
            <a:lvl1pPr>
              <a:defRPr baseline="0">
                <a:solidFill>
                  <a:srgbClr val="52BDEC"/>
                </a:solidFill>
              </a:defRPr>
            </a:lvl1pPr>
          </a:lstStyle>
          <a:p>
            <a:r>
              <a:rPr lang="nl-NL" smtClean="0"/>
              <a:t>Klik om de stijl te bewerken</a:t>
            </a:r>
            <a:endParaRPr lang="nl-BE" dirty="0"/>
          </a:p>
        </p:txBody>
      </p:sp>
      <p:sp>
        <p:nvSpPr>
          <p:cNvPr id="6" name="Tijdelijke aanduiding voor tekst 2"/>
          <p:cNvSpPr>
            <a:spLocks noGrp="1"/>
          </p:cNvSpPr>
          <p:nvPr>
            <p:ph idx="1"/>
          </p:nvPr>
        </p:nvSpPr>
        <p:spPr>
          <a:xfrm>
            <a:off x="540000" y="973667"/>
            <a:ext cx="8334000" cy="5291666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/>
            </a:lvl1pPr>
          </a:lstStyle>
          <a:p>
            <a:pPr lvl="0"/>
            <a:r>
              <a:rPr lang="nl-NL" dirty="0" smtClean="0"/>
              <a:t>Klik om de modelstijlen te bewerken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BE" dirty="0"/>
          </a:p>
        </p:txBody>
      </p:sp>
      <p:sp>
        <p:nvSpPr>
          <p:cNvPr id="4" name="Tijdelijke aanduiding voor dianumm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B1DC0-DC05-49B3-A6AD-50D4129DA4FE}" type="slidenum">
              <a:rPr lang="nl-BE" altLang="nl-BE"/>
              <a:pPr>
                <a:defRPr/>
              </a:pPr>
              <a:t>‹#›</a:t>
            </a:fld>
            <a:endParaRPr lang="nl-BE" altLang="nl-BE"/>
          </a:p>
        </p:txBody>
      </p:sp>
    </p:spTree>
    <p:extLst>
      <p:ext uri="{BB962C8B-B14F-4D97-AF65-F5344CB8AC3E}">
        <p14:creationId xmlns:p14="http://schemas.microsoft.com/office/powerpoint/2010/main" val="645142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9"/>
          <p:cNvSpPr/>
          <p:nvPr userDrawn="1"/>
        </p:nvSpPr>
        <p:spPr>
          <a:xfrm>
            <a:off x="0" y="0"/>
            <a:ext cx="9144000" cy="6408738"/>
          </a:xfrm>
          <a:prstGeom prst="rect">
            <a:avLst/>
          </a:prstGeom>
          <a:gradFill flip="none" rotWithShape="1">
            <a:gsLst>
              <a:gs pos="100000">
                <a:srgbClr val="116E8A"/>
              </a:gs>
              <a:gs pos="100000">
                <a:srgbClr val="116E8A"/>
              </a:gs>
              <a:gs pos="100000">
                <a:srgbClr val="116E8A"/>
              </a:gs>
              <a:gs pos="100000">
                <a:srgbClr val="116E8A"/>
              </a:gs>
              <a:gs pos="100000">
                <a:srgbClr val="177E9D"/>
              </a:gs>
              <a:gs pos="100000">
                <a:srgbClr val="116E8A"/>
              </a:gs>
              <a:gs pos="100000">
                <a:schemeClr val="accent1">
                  <a:tint val="44500"/>
                  <a:satMod val="160000"/>
                </a:schemeClr>
              </a:gs>
              <a:gs pos="0">
                <a:srgbClr val="1D8DB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nl-BE" sz="1350">
              <a:solidFill>
                <a:srgbClr val="FFFFFF"/>
              </a:solidFill>
            </a:endParaRPr>
          </a:p>
        </p:txBody>
      </p:sp>
      <p:pic>
        <p:nvPicPr>
          <p:cNvPr id="5" name="Afbeelding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1239" y="6011863"/>
            <a:ext cx="1512887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Afbeelding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197225"/>
            <a:ext cx="3300413" cy="320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el 1"/>
          <p:cNvSpPr>
            <a:spLocks noGrp="1"/>
          </p:cNvSpPr>
          <p:nvPr>
            <p:ph type="ctrTitle"/>
          </p:nvPr>
        </p:nvSpPr>
        <p:spPr>
          <a:xfrm>
            <a:off x="3780000" y="2304000"/>
            <a:ext cx="5094000" cy="1800200"/>
          </a:xfrm>
        </p:spPr>
        <p:txBody>
          <a:bodyPr>
            <a:noAutofit/>
          </a:bodyPr>
          <a:lstStyle>
            <a:lvl1pPr>
              <a:defRPr sz="3000">
                <a:solidFill>
                  <a:schemeClr val="bg1"/>
                </a:solidFill>
              </a:defRPr>
            </a:lvl1pPr>
          </a:lstStyle>
          <a:p>
            <a:r>
              <a:rPr lang="nl-NL" smtClean="0"/>
              <a:t>Klik om de stijl te bewerken</a:t>
            </a:r>
            <a:endParaRPr lang="nl-BE" dirty="0"/>
          </a:p>
        </p:txBody>
      </p:sp>
      <p:sp>
        <p:nvSpPr>
          <p:cNvPr id="10" name="Ondertitel 2"/>
          <p:cNvSpPr>
            <a:spLocks noGrp="1"/>
          </p:cNvSpPr>
          <p:nvPr>
            <p:ph type="subTitle" idx="1"/>
          </p:nvPr>
        </p:nvSpPr>
        <p:spPr>
          <a:xfrm>
            <a:off x="3780000" y="4419108"/>
            <a:ext cx="5094000" cy="10800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baseline="0">
                <a:solidFill>
                  <a:schemeClr val="bg1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ondertitelstijl van het model te bewerken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7392768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solidFill>
                  <a:srgbClr val="52BDEC"/>
                </a:solidFill>
              </a:defRPr>
            </a:lvl1pPr>
          </a:lstStyle>
          <a:p>
            <a:r>
              <a:rPr lang="nl-NL" smtClean="0"/>
              <a:t>Klik om de stijl te bewerken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540000" y="1350000"/>
            <a:ext cx="4038600" cy="442800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500"/>
            </a:lvl3pPr>
            <a:lvl4pPr>
              <a:defRPr sz="1200"/>
            </a:lvl4pPr>
            <a:lvl5pPr marL="1076325" indent="-171450">
              <a:buFont typeface="Arial" pitchFamily="34" charset="0"/>
              <a:buChar char="-"/>
              <a:defRPr sz="1200">
                <a:solidFill>
                  <a:srgbClr val="00407A"/>
                </a:solidFill>
              </a:defRPr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 dirty="0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835400" y="1350000"/>
            <a:ext cx="4038600" cy="442800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 marL="1076325" indent="-171450">
              <a:buFont typeface="Arial" pitchFamily="34" charset="0"/>
              <a:buChar char="-"/>
              <a:defRPr sz="1200">
                <a:solidFill>
                  <a:srgbClr val="00407A"/>
                </a:solidFill>
              </a:defRPr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 dirty="0"/>
          </a:p>
        </p:txBody>
      </p:sp>
      <p:sp>
        <p:nvSpPr>
          <p:cNvPr id="5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BE" dirty="0"/>
          </a:p>
        </p:txBody>
      </p:sp>
      <p:sp>
        <p:nvSpPr>
          <p:cNvPr id="6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7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FB0027-2DC3-4047-82DE-E3F35E9CD907}" type="slidenum">
              <a:rPr lang="nl-BE" altLang="nl-BE"/>
              <a:pPr>
                <a:defRPr/>
              </a:pPr>
              <a:t>‹#›</a:t>
            </a:fld>
            <a:endParaRPr lang="nl-BE" altLang="nl-BE"/>
          </a:p>
        </p:txBody>
      </p:sp>
    </p:spTree>
    <p:extLst>
      <p:ext uri="{BB962C8B-B14F-4D97-AF65-F5344CB8AC3E}">
        <p14:creationId xmlns:p14="http://schemas.microsoft.com/office/powerpoint/2010/main" val="28237210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BE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540000" y="1350000"/>
            <a:ext cx="4040188" cy="639762"/>
          </a:xfrm>
        </p:spPr>
        <p:txBody>
          <a:bodyPr anchor="b"/>
          <a:lstStyle>
            <a:lvl1pPr marL="0" indent="0">
              <a:buNone/>
              <a:defRPr sz="1800" b="1">
                <a:solidFill>
                  <a:srgbClr val="00407A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540000" y="1991922"/>
            <a:ext cx="4040188" cy="37980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500"/>
            </a:lvl3pPr>
            <a:lvl4pPr>
              <a:defRPr sz="1200"/>
            </a:lvl4pPr>
            <a:lvl5pPr marL="1076325" indent="-135000">
              <a:buFont typeface="Arial" pitchFamily="34" charset="0"/>
              <a:buChar char="-"/>
              <a:defRPr sz="1200">
                <a:solidFill>
                  <a:srgbClr val="00407A"/>
                </a:solidFill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824000" y="1350000"/>
            <a:ext cx="4039200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824000" y="1991922"/>
            <a:ext cx="4039200" cy="3798000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500"/>
            </a:lvl3pPr>
            <a:lvl4pPr>
              <a:defRPr sz="1200"/>
            </a:lvl4pPr>
            <a:lvl5pPr marL="1188244" indent="-214313">
              <a:buFont typeface="Arial" pitchFamily="34" charset="0"/>
              <a:buChar char="-"/>
              <a:defRPr lang="nl-BE" sz="1200" kern="1200" dirty="0">
                <a:solidFill>
                  <a:srgbClr val="00407A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 dirty="0"/>
          </a:p>
        </p:txBody>
      </p:sp>
      <p:sp>
        <p:nvSpPr>
          <p:cNvPr id="7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BE" dirty="0"/>
          </a:p>
        </p:txBody>
      </p:sp>
      <p:sp>
        <p:nvSpPr>
          <p:cNvPr id="8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9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2DCDB2-D228-4378-A119-385AADB2340C}" type="slidenum">
              <a:rPr lang="nl-BE" altLang="nl-BE"/>
              <a:pPr>
                <a:defRPr/>
              </a:pPr>
              <a:t>‹#›</a:t>
            </a:fld>
            <a:endParaRPr lang="nl-BE" altLang="nl-BE"/>
          </a:p>
        </p:txBody>
      </p:sp>
    </p:spTree>
    <p:extLst>
      <p:ext uri="{BB962C8B-B14F-4D97-AF65-F5344CB8AC3E}">
        <p14:creationId xmlns:p14="http://schemas.microsoft.com/office/powerpoint/2010/main" val="663199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BE" dirty="0"/>
          </a:p>
        </p:txBody>
      </p:sp>
      <p:sp>
        <p:nvSpPr>
          <p:cNvPr id="3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BE" dirty="0"/>
          </a:p>
        </p:txBody>
      </p:sp>
      <p:sp>
        <p:nvSpPr>
          <p:cNvPr id="4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5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297C13-5997-42CC-BD0F-C5D7154F6E82}" type="slidenum">
              <a:rPr lang="nl-BE" altLang="nl-BE"/>
              <a:pPr>
                <a:defRPr/>
              </a:pPr>
              <a:t>‹#›</a:t>
            </a:fld>
            <a:endParaRPr lang="nl-BE" altLang="nl-BE"/>
          </a:p>
        </p:txBody>
      </p:sp>
    </p:spTree>
    <p:extLst>
      <p:ext uri="{BB962C8B-B14F-4D97-AF65-F5344CB8AC3E}">
        <p14:creationId xmlns:p14="http://schemas.microsoft.com/office/powerpoint/2010/main" val="9019550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BE" dirty="0"/>
          </a:p>
        </p:txBody>
      </p:sp>
      <p:sp>
        <p:nvSpPr>
          <p:cNvPr id="3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4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FDF949-8037-40EC-916A-25664E9106C8}" type="slidenum">
              <a:rPr lang="nl-BE" altLang="nl-BE"/>
              <a:pPr>
                <a:defRPr/>
              </a:pPr>
              <a:t>‹#›</a:t>
            </a:fld>
            <a:endParaRPr lang="nl-BE" altLang="nl-BE"/>
          </a:p>
        </p:txBody>
      </p:sp>
    </p:spTree>
    <p:extLst>
      <p:ext uri="{BB962C8B-B14F-4D97-AF65-F5344CB8AC3E}">
        <p14:creationId xmlns:p14="http://schemas.microsoft.com/office/powerpoint/2010/main" val="37478156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40001" y="540000"/>
            <a:ext cx="3008313" cy="895100"/>
          </a:xfrm>
        </p:spPr>
        <p:txBody>
          <a:bodyPr anchor="t"/>
          <a:lstStyle>
            <a:lvl1pPr algn="l">
              <a:defRPr sz="1500" b="1"/>
            </a:lvl1pPr>
          </a:lstStyle>
          <a:p>
            <a:r>
              <a:rPr lang="nl-NL" smtClean="0"/>
              <a:t>Klik om de stijl te bewerken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761909" y="540000"/>
            <a:ext cx="5105139" cy="525600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500"/>
            </a:lvl3pPr>
            <a:lvl4pPr>
              <a:defRPr sz="1200"/>
            </a:lvl4pPr>
            <a:lvl5pPr marL="1076325" indent="-171450">
              <a:buFont typeface="Arial" pitchFamily="34" charset="0"/>
              <a:buChar char="-"/>
              <a:tabLst/>
              <a:defRPr sz="1200">
                <a:solidFill>
                  <a:srgbClr val="00407A"/>
                </a:solidFill>
              </a:defRPr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539552" y="1435101"/>
            <a:ext cx="3008313" cy="4356000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BE" dirty="0"/>
          </a:p>
        </p:txBody>
      </p:sp>
      <p:sp>
        <p:nvSpPr>
          <p:cNvPr id="6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7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B5B432-DA1E-45B8-92F5-9B5528CBA63F}" type="slidenum">
              <a:rPr lang="nl-BE" altLang="nl-BE"/>
              <a:pPr>
                <a:defRPr/>
              </a:pPr>
              <a:t>‹#›</a:t>
            </a:fld>
            <a:endParaRPr lang="nl-BE" altLang="nl-BE"/>
          </a:p>
        </p:txBody>
      </p:sp>
    </p:spTree>
    <p:extLst>
      <p:ext uri="{BB962C8B-B14F-4D97-AF65-F5344CB8AC3E}">
        <p14:creationId xmlns:p14="http://schemas.microsoft.com/office/powerpoint/2010/main" val="5457138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40000" y="4788000"/>
            <a:ext cx="8334000" cy="540000"/>
          </a:xfrm>
        </p:spPr>
        <p:txBody>
          <a:bodyPr anchor="t">
            <a:noAutofit/>
          </a:bodyPr>
          <a:lstStyle>
            <a:lvl1pPr algn="l">
              <a:defRPr sz="1500" b="1"/>
            </a:lvl1pPr>
          </a:lstStyle>
          <a:p>
            <a:r>
              <a:rPr lang="nl-NL" smtClean="0"/>
              <a:t>Klik om de stijl te bewerken</a:t>
            </a:r>
            <a:endParaRPr lang="nl-BE" dirty="0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40000" y="540000"/>
            <a:ext cx="8334000" cy="4114800"/>
          </a:xfrm>
        </p:spPr>
        <p:txBody>
          <a:bodyPr rtlCol="0">
            <a:no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nl-NL" noProof="0" smtClean="0"/>
              <a:t>Klik op het pictogram als u een afbeelding wilt toevoegen</a:t>
            </a:r>
            <a:endParaRPr lang="nl-BE" noProof="0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540000" y="5445224"/>
            <a:ext cx="8334000" cy="360000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>
          <a:xfrm>
            <a:off x="539751" y="6048375"/>
            <a:ext cx="936625" cy="2873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BE" dirty="0"/>
          </a:p>
        </p:txBody>
      </p:sp>
      <p:sp>
        <p:nvSpPr>
          <p:cNvPr id="6" name="Tijdelijke aanduiding voor dianumm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18DAC6-100E-4578-89F4-64D646A41AE6}" type="slidenum">
              <a:rPr lang="nl-BE" altLang="nl-BE"/>
              <a:pPr>
                <a:defRPr/>
              </a:pPr>
              <a:t>‹#›</a:t>
            </a:fld>
            <a:endParaRPr lang="nl-BE" altLang="nl-BE"/>
          </a:p>
        </p:txBody>
      </p:sp>
      <p:sp>
        <p:nvSpPr>
          <p:cNvPr id="7" name="Tijdelijke aanduiding voor voettekst 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5108041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jdelijke aanduiding voor titel 1"/>
          <p:cNvSpPr>
            <a:spLocks noGrp="1"/>
          </p:cNvSpPr>
          <p:nvPr>
            <p:ph type="title"/>
          </p:nvPr>
        </p:nvSpPr>
        <p:spPr bwMode="auto">
          <a:xfrm>
            <a:off x="539750" y="179388"/>
            <a:ext cx="8334375" cy="90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en-US" smtClean="0"/>
              <a:t>Klik en typ de titel</a:t>
            </a:r>
            <a:endParaRPr lang="nl-BE" altLang="en-US" smtClean="0"/>
          </a:p>
        </p:txBody>
      </p:sp>
      <p:sp>
        <p:nvSpPr>
          <p:cNvPr id="1027" name="Tijdelijke aanduiding voor tekst 2"/>
          <p:cNvSpPr>
            <a:spLocks noGrp="1"/>
          </p:cNvSpPr>
          <p:nvPr>
            <p:ph type="body" idx="1"/>
          </p:nvPr>
        </p:nvSpPr>
        <p:spPr bwMode="auto">
          <a:xfrm>
            <a:off x="539750" y="1349377"/>
            <a:ext cx="8334375" cy="442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en-US" smtClean="0"/>
              <a:t>Klik en typ de tekst</a:t>
            </a:r>
          </a:p>
          <a:p>
            <a:pPr lvl="1"/>
            <a:r>
              <a:rPr lang="nl-NL" altLang="en-US" smtClean="0"/>
              <a:t>Tweede niveau</a:t>
            </a:r>
          </a:p>
          <a:p>
            <a:pPr lvl="2"/>
            <a:r>
              <a:rPr lang="nl-NL" altLang="en-US" smtClean="0"/>
              <a:t>Derde niveau</a:t>
            </a:r>
          </a:p>
          <a:p>
            <a:pPr lvl="3"/>
            <a:r>
              <a:rPr lang="nl-NL" altLang="en-US" smtClean="0"/>
              <a:t>Vierde niveau</a:t>
            </a:r>
          </a:p>
          <a:p>
            <a:pPr lvl="4"/>
            <a:r>
              <a:rPr lang="nl-NL" altLang="en-US" smtClean="0"/>
              <a:t>Vijfde niveau</a:t>
            </a:r>
            <a:endParaRPr lang="nl-BE" altLang="en-US" smtClean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539751" y="6048375"/>
            <a:ext cx="935038" cy="287338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750">
                <a:solidFill>
                  <a:srgbClr val="00407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nl-BE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1565275" y="6048375"/>
            <a:ext cx="1981200" cy="287338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750">
                <a:solidFill>
                  <a:srgbClr val="00407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3635376" y="6048375"/>
            <a:ext cx="936625" cy="287338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750">
                <a:solidFill>
                  <a:srgbClr val="00407A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971371C-14BE-4A8B-8910-320AA974E607}" type="slidenum">
              <a:rPr lang="nl-BE" altLang="nl-BE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nl-BE" altLang="nl-BE">
              <a:cs typeface="Arial" panose="020B0604020202020204" pitchFamily="34" charset="0"/>
            </a:endParaRPr>
          </a:p>
        </p:txBody>
      </p:sp>
      <p:sp>
        <p:nvSpPr>
          <p:cNvPr id="7" name="Rechthoek 6"/>
          <p:cNvSpPr/>
          <p:nvPr/>
        </p:nvSpPr>
        <p:spPr>
          <a:xfrm>
            <a:off x="0" y="6408740"/>
            <a:ext cx="9144000" cy="485775"/>
          </a:xfrm>
          <a:prstGeom prst="rect">
            <a:avLst/>
          </a:prstGeom>
          <a:gradFill flip="none" rotWithShape="1">
            <a:gsLst>
              <a:gs pos="100000">
                <a:srgbClr val="116E8A"/>
              </a:gs>
              <a:gs pos="100000">
                <a:srgbClr val="116E8A"/>
              </a:gs>
              <a:gs pos="100000">
                <a:srgbClr val="116E8A"/>
              </a:gs>
              <a:gs pos="100000">
                <a:srgbClr val="116E8A"/>
              </a:gs>
              <a:gs pos="100000">
                <a:srgbClr val="116E8A"/>
              </a:gs>
              <a:gs pos="100000">
                <a:srgbClr val="177E9D"/>
              </a:gs>
              <a:gs pos="100000">
                <a:srgbClr val="116E8A"/>
              </a:gs>
              <a:gs pos="100000">
                <a:schemeClr val="accent1">
                  <a:tint val="44500"/>
                  <a:satMod val="160000"/>
                </a:schemeClr>
              </a:gs>
              <a:gs pos="0">
                <a:srgbClr val="1D8DB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nl-BE" sz="1350">
              <a:solidFill>
                <a:srgbClr val="FFFFFF"/>
              </a:solidFill>
            </a:endParaRPr>
          </a:p>
        </p:txBody>
      </p:sp>
      <p:pic>
        <p:nvPicPr>
          <p:cNvPr id="1032" name="Afbeelding 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1239" y="6011863"/>
            <a:ext cx="1512887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77380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700" kern="1200">
          <a:solidFill>
            <a:srgbClr val="52BDEC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>
          <a:solidFill>
            <a:srgbClr val="52BDEC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>
          <a:solidFill>
            <a:srgbClr val="52BDEC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>
          <a:solidFill>
            <a:srgbClr val="52BDEC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>
          <a:solidFill>
            <a:srgbClr val="52BDEC"/>
          </a:solidFill>
          <a:latin typeface="Arial" charset="0"/>
          <a:cs typeface="Arial" charset="0"/>
        </a:defRPr>
      </a:lvl5pPr>
      <a:lvl6pPr marL="342900" algn="l" rtl="0" fontAlgn="base">
        <a:spcBef>
          <a:spcPct val="0"/>
        </a:spcBef>
        <a:spcAft>
          <a:spcPct val="0"/>
        </a:spcAft>
        <a:defRPr sz="2700">
          <a:solidFill>
            <a:srgbClr val="52BDEC"/>
          </a:solidFill>
          <a:latin typeface="Arial" charset="0"/>
          <a:cs typeface="Arial" charset="0"/>
        </a:defRPr>
      </a:lvl6pPr>
      <a:lvl7pPr marL="685800" algn="l" rtl="0" fontAlgn="base">
        <a:spcBef>
          <a:spcPct val="0"/>
        </a:spcBef>
        <a:spcAft>
          <a:spcPct val="0"/>
        </a:spcAft>
        <a:defRPr sz="2700">
          <a:solidFill>
            <a:srgbClr val="52BDEC"/>
          </a:solidFill>
          <a:latin typeface="Arial" charset="0"/>
          <a:cs typeface="Arial" charset="0"/>
        </a:defRPr>
      </a:lvl7pPr>
      <a:lvl8pPr marL="1028700" algn="l" rtl="0" fontAlgn="base">
        <a:spcBef>
          <a:spcPct val="0"/>
        </a:spcBef>
        <a:spcAft>
          <a:spcPct val="0"/>
        </a:spcAft>
        <a:defRPr sz="2700">
          <a:solidFill>
            <a:srgbClr val="52BDEC"/>
          </a:solidFill>
          <a:latin typeface="Arial" charset="0"/>
          <a:cs typeface="Arial" charset="0"/>
        </a:defRPr>
      </a:lvl8pPr>
      <a:lvl9pPr marL="1371600" algn="l" rtl="0" fontAlgn="base">
        <a:spcBef>
          <a:spcPct val="0"/>
        </a:spcBef>
        <a:spcAft>
          <a:spcPct val="0"/>
        </a:spcAft>
        <a:defRPr sz="2700">
          <a:solidFill>
            <a:srgbClr val="52BDEC"/>
          </a:solidFill>
          <a:latin typeface="Arial" charset="0"/>
          <a:cs typeface="Arial" charset="0"/>
        </a:defRPr>
      </a:lvl9pPr>
    </p:titleStyle>
    <p:bodyStyle>
      <a:lvl1pPr marL="269081" indent="-269081" algn="l" rtl="0" eaLnBrk="0" fontAlgn="base" hangingPunct="0">
        <a:spcBef>
          <a:spcPts val="431"/>
        </a:spcBef>
        <a:spcAft>
          <a:spcPct val="0"/>
        </a:spcAft>
        <a:buSzPct val="110000"/>
        <a:buFont typeface="Arial" panose="020B0604020202020204" pitchFamily="34" charset="0"/>
        <a:buChar char="•"/>
        <a:defRPr sz="1800" kern="1200">
          <a:solidFill>
            <a:srgbClr val="00407A"/>
          </a:solidFill>
          <a:latin typeface="Arial" pitchFamily="34" charset="0"/>
          <a:ea typeface="+mn-ea"/>
          <a:cs typeface="Arial" pitchFamily="34" charset="0"/>
        </a:defRPr>
      </a:lvl1pPr>
      <a:lvl2pPr marL="539354" indent="-270272" algn="l" rtl="0" eaLnBrk="0" fontAlgn="base" hangingPunct="0">
        <a:spcBef>
          <a:spcPts val="431"/>
        </a:spcBef>
        <a:spcAft>
          <a:spcPct val="0"/>
        </a:spcAft>
        <a:buSzPct val="75000"/>
        <a:buFont typeface="Courier New" panose="02070309020205020404" pitchFamily="49" charset="0"/>
        <a:buChar char="o"/>
        <a:defRPr sz="1800" kern="1200">
          <a:solidFill>
            <a:srgbClr val="00407A"/>
          </a:solidFill>
          <a:latin typeface="Arial" pitchFamily="34" charset="0"/>
          <a:ea typeface="+mn-ea"/>
          <a:cs typeface="Arial" pitchFamily="34" charset="0"/>
        </a:defRPr>
      </a:lvl2pPr>
      <a:lvl3pPr marL="741760" indent="-202406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rgbClr val="00407A"/>
          </a:solidFill>
          <a:latin typeface="Arial" pitchFamily="34" charset="0"/>
          <a:ea typeface="+mn-ea"/>
          <a:cs typeface="Arial" pitchFamily="34" charset="0"/>
        </a:defRPr>
      </a:lvl3pPr>
      <a:lvl4pPr marL="876300" indent="-134541" algn="l" rtl="0" eaLnBrk="0" fontAlgn="base" hangingPunct="0">
        <a:spcBef>
          <a:spcPts val="281"/>
        </a:spcBef>
        <a:spcAft>
          <a:spcPct val="0"/>
        </a:spcAft>
        <a:buSzPct val="80000"/>
        <a:buFont typeface="Arial" panose="020B0604020202020204" pitchFamily="34" charset="0"/>
        <a:buChar char="•"/>
        <a:defRPr sz="1200" kern="1200">
          <a:solidFill>
            <a:srgbClr val="00407A"/>
          </a:solidFill>
          <a:latin typeface="Arial" pitchFamily="34" charset="0"/>
          <a:ea typeface="+mn-ea"/>
          <a:cs typeface="Arial" pitchFamily="34" charset="0"/>
        </a:defRPr>
      </a:lvl4pPr>
      <a:lvl5pPr marL="1003697" indent="-134541" algn="l" rtl="0" eaLnBrk="0" fontAlgn="base" hangingPunct="0">
        <a:spcBef>
          <a:spcPts val="281"/>
        </a:spcBef>
        <a:spcAft>
          <a:spcPct val="0"/>
        </a:spcAft>
        <a:buFont typeface="Arial" panose="020B0604020202020204" pitchFamily="34" charset="0"/>
        <a:buChar char="-"/>
        <a:defRPr lang="nl-BE" sz="1200" kern="1200" dirty="0">
          <a:solidFill>
            <a:srgbClr val="00407A"/>
          </a:solidFill>
          <a:latin typeface="Arial" pitchFamily="34" charset="0"/>
          <a:ea typeface="+mn-ea"/>
          <a:cs typeface="Arial" pitchFamily="34" charset="0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503607-F9AD-40B4-A973-9C0FA2C5A0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7050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41.jpeg"/><Relationship Id="rId7" Type="http://schemas.openxmlformats.org/officeDocument/2006/relationships/image" Target="../media/image45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4.jpeg"/><Relationship Id="rId11" Type="http://schemas.openxmlformats.org/officeDocument/2006/relationships/image" Target="../media/image49.jpg"/><Relationship Id="rId5" Type="http://schemas.openxmlformats.org/officeDocument/2006/relationships/image" Target="../media/image43.jpeg"/><Relationship Id="rId10" Type="http://schemas.openxmlformats.org/officeDocument/2006/relationships/image" Target="../media/image48.tiff"/><Relationship Id="rId4" Type="http://schemas.openxmlformats.org/officeDocument/2006/relationships/image" Target="../media/image42.jpeg"/><Relationship Id="rId9" Type="http://schemas.openxmlformats.org/officeDocument/2006/relationships/image" Target="../media/image47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3.xml"/><Relationship Id="rId5" Type="http://schemas.openxmlformats.org/officeDocument/2006/relationships/hyperlink" Target="https://lirias.kuleuven.be/handle/123456789/528703" TargetMode="External"/><Relationship Id="rId4" Type="http://schemas.openxmlformats.org/officeDocument/2006/relationships/image" Target="../media/image5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6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6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0.png"/><Relationship Id="rId3" Type="http://schemas.openxmlformats.org/officeDocument/2006/relationships/image" Target="../media/image8.png"/><Relationship Id="rId7" Type="http://schemas.openxmlformats.org/officeDocument/2006/relationships/image" Target="../media/image7.wmf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9.jpeg"/><Relationship Id="rId4" Type="http://schemas.openxmlformats.org/officeDocument/2006/relationships/hyperlink" Target="http://www.google.com/url?sa=i&amp;rct=j&amp;q=&amp;esrc=s&amp;source=images&amp;cd=&amp;cad=rja&amp;uact=8&amp;ved=0CAcQjRxqFQoTCKHtvY-K9scCFQhKFAodbWAJTw&amp;url=http://sam.davyson.com/as/physics/aluminium/siteus/history.html&amp;psig=AFQjCNHm2JsmTaP8w0LLyBktKrhtVLNo7w&amp;ust=1442304769950653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3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jpeg"/><Relationship Id="rId3" Type="http://schemas.openxmlformats.org/officeDocument/2006/relationships/image" Target="../media/image74.jpeg"/><Relationship Id="rId7" Type="http://schemas.openxmlformats.org/officeDocument/2006/relationships/image" Target="../media/image78.jpe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77.jpeg"/><Relationship Id="rId11" Type="http://schemas.openxmlformats.org/officeDocument/2006/relationships/image" Target="../media/image82.png"/><Relationship Id="rId5" Type="http://schemas.openxmlformats.org/officeDocument/2006/relationships/image" Target="../media/image76.jpeg"/><Relationship Id="rId10" Type="http://schemas.openxmlformats.org/officeDocument/2006/relationships/image" Target="../media/image81.png"/><Relationship Id="rId4" Type="http://schemas.openxmlformats.org/officeDocument/2006/relationships/image" Target="../media/image75.png"/><Relationship Id="rId9" Type="http://schemas.openxmlformats.org/officeDocument/2006/relationships/image" Target="../media/image80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1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92.jpeg"/><Relationship Id="rId5" Type="http://schemas.openxmlformats.org/officeDocument/2006/relationships/image" Target="../media/image91.jpeg"/><Relationship Id="rId4" Type="http://schemas.openxmlformats.org/officeDocument/2006/relationships/image" Target="../media/image90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96.png"/><Relationship Id="rId4" Type="http://schemas.openxmlformats.org/officeDocument/2006/relationships/image" Target="../media/image9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100.jpeg"/><Relationship Id="rId4" Type="http://schemas.openxmlformats.org/officeDocument/2006/relationships/image" Target="../media/image99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05.jpeg"/><Relationship Id="rId5" Type="http://schemas.openxmlformats.org/officeDocument/2006/relationships/image" Target="../media/image104.png"/><Relationship Id="rId4" Type="http://schemas.openxmlformats.org/officeDocument/2006/relationships/image" Target="../media/image103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2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2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17" Type="http://schemas.openxmlformats.org/officeDocument/2006/relationships/image" Target="../media/image25.png"/><Relationship Id="rId2" Type="http://schemas.openxmlformats.org/officeDocument/2006/relationships/image" Target="../media/image10.png"/><Relationship Id="rId16" Type="http://schemas.openxmlformats.org/officeDocument/2006/relationships/image" Target="../media/image24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5" Type="http://schemas.openxmlformats.org/officeDocument/2006/relationships/image" Target="../media/image2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Relationship Id="rId14" Type="http://schemas.openxmlformats.org/officeDocument/2006/relationships/image" Target="../media/image22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2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3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el 1"/>
          <p:cNvSpPr>
            <a:spLocks noGrp="1"/>
          </p:cNvSpPr>
          <p:nvPr>
            <p:ph type="ctrTitle"/>
          </p:nvPr>
        </p:nvSpPr>
        <p:spPr>
          <a:xfrm>
            <a:off x="3059908" y="2511028"/>
            <a:ext cx="4785122" cy="917972"/>
          </a:xfrm>
        </p:spPr>
        <p:txBody>
          <a:bodyPr/>
          <a:lstStyle/>
          <a:p>
            <a:pPr eaLnBrk="1" hangingPunct="1"/>
            <a:r>
              <a:rPr lang="nl-BE" altLang="en-US" sz="2100"/>
              <a:t/>
            </a:r>
            <a:br>
              <a:rPr lang="nl-BE" altLang="en-US" sz="2100"/>
            </a:br>
            <a:r>
              <a:rPr lang="nl-BE" altLang="en-US" sz="2100"/>
              <a:t/>
            </a:r>
            <a:br>
              <a:rPr lang="nl-BE" altLang="en-US" sz="2100"/>
            </a:br>
            <a:r>
              <a:rPr lang="nl-BE" altLang="en-US" sz="2100"/>
              <a:t/>
            </a:r>
            <a:br>
              <a:rPr lang="nl-BE" altLang="en-US" sz="2100"/>
            </a:br>
            <a:r>
              <a:rPr lang="nl-BE" altLang="en-US" sz="2100"/>
              <a:t/>
            </a:r>
            <a:br>
              <a:rPr lang="nl-BE" altLang="en-US" sz="2100"/>
            </a:br>
            <a:r>
              <a:rPr lang="en-GB" altLang="en-US" sz="2700"/>
              <a:t>A bird’s eye view on the slag valorization work at KU Leuven</a:t>
            </a:r>
            <a:endParaRPr lang="nl-BE" altLang="en-US" sz="2700"/>
          </a:p>
        </p:txBody>
      </p:sp>
      <p:sp>
        <p:nvSpPr>
          <p:cNvPr id="36867" name="Ondertitel 2"/>
          <p:cNvSpPr>
            <a:spLocks noGrp="1"/>
          </p:cNvSpPr>
          <p:nvPr>
            <p:ph type="subTitle" idx="1"/>
          </p:nvPr>
        </p:nvSpPr>
        <p:spPr>
          <a:xfrm>
            <a:off x="3059906" y="3429000"/>
            <a:ext cx="4806554" cy="809625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nl-BE" altLang="en-US" smtClean="0"/>
          </a:p>
          <a:p>
            <a:pPr eaLnBrk="1" hangingPunct="1">
              <a:spcBef>
                <a:spcPct val="0"/>
              </a:spcBef>
            </a:pPr>
            <a:endParaRPr lang="nl-BE" altLang="en-US" smtClean="0"/>
          </a:p>
          <a:p>
            <a:pPr eaLnBrk="1" hangingPunct="1">
              <a:spcBef>
                <a:spcPct val="0"/>
              </a:spcBef>
            </a:pPr>
            <a:r>
              <a:rPr lang="nl-BE" altLang="en-US" smtClean="0"/>
              <a:t>Bart Blanpain</a:t>
            </a:r>
          </a:p>
          <a:p>
            <a:pPr eaLnBrk="1" hangingPunct="1">
              <a:spcBef>
                <a:spcPts val="900"/>
              </a:spcBef>
            </a:pPr>
            <a:r>
              <a:rPr lang="nl-BE" altLang="en-US" sz="1500"/>
              <a:t>High Temperature Processes and Industrial Ecology Research Group</a:t>
            </a:r>
          </a:p>
          <a:p>
            <a:pPr eaLnBrk="1" hangingPunct="1">
              <a:spcBef>
                <a:spcPts val="900"/>
              </a:spcBef>
            </a:pPr>
            <a:r>
              <a:rPr lang="nl-BE" altLang="en-US" sz="1500"/>
              <a:t>University of Leuven</a:t>
            </a:r>
          </a:p>
          <a:p>
            <a:pPr eaLnBrk="1" hangingPunct="1">
              <a:spcBef>
                <a:spcPts val="900"/>
              </a:spcBef>
            </a:pPr>
            <a:r>
              <a:rPr lang="nl-BE" altLang="en-US" sz="1500"/>
              <a:t>Department of Materials Engineering</a:t>
            </a:r>
          </a:p>
        </p:txBody>
      </p:sp>
    </p:spTree>
    <p:extLst>
      <p:ext uri="{BB962C8B-B14F-4D97-AF65-F5344CB8AC3E}">
        <p14:creationId xmlns:p14="http://schemas.microsoft.com/office/powerpoint/2010/main" val="26562768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el 1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64770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nl-BE" altLang="en-US" smtClean="0"/>
              <a:t>EIT Raw Materials</a:t>
            </a:r>
          </a:p>
        </p:txBody>
      </p:sp>
      <p:pic>
        <p:nvPicPr>
          <p:cNvPr id="29699" name="Picture 3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1090613"/>
            <a:ext cx="6813550" cy="471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0" name="Slide Number Placeholder 3"/>
          <p:cNvSpPr>
            <a:spLocks noGrp="1"/>
          </p:cNvSpPr>
          <p:nvPr>
            <p:ph type="sldNum" sz="quarter" idx="10"/>
          </p:nvPr>
        </p:nvSpPr>
        <p:spPr bwMode="auto">
          <a:xfrm>
            <a:off x="3635375" y="6021388"/>
            <a:ext cx="936625" cy="2873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575"/>
              </a:spcBef>
              <a:buSzPct val="110000"/>
              <a:buFont typeface="Arial" panose="020B0604020202020204" pitchFamily="34" charset="0"/>
              <a:buChar char="•"/>
              <a:defRPr sz="24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ts val="575"/>
              </a:spcBef>
              <a:buSzPct val="75000"/>
              <a:buFont typeface="Courier New" panose="02070309020205020404" pitchFamily="49" charset="0"/>
              <a:buChar char="o"/>
              <a:defRPr sz="24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ts val="375"/>
              </a:spcBef>
              <a:buSzPct val="80000"/>
              <a:buFont typeface="Arial" panose="020B0604020202020204" pitchFamily="34" charset="0"/>
              <a:buChar char="•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ts val="375"/>
              </a:spcBef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fld id="{EF08DDF5-1627-40D7-8D7F-61CAB0983DDA}" type="slidenum">
              <a:rPr lang="nl-BE" altLang="en-US" sz="1000"/>
              <a:pPr algn="ctr">
                <a:spcBef>
                  <a:spcPct val="0"/>
                </a:spcBef>
                <a:buSzTx/>
                <a:buFontTx/>
                <a:buNone/>
              </a:pPr>
              <a:t>10</a:t>
            </a:fld>
            <a:endParaRPr lang="nl-BE" altLang="en-US" sz="1000"/>
          </a:p>
        </p:txBody>
      </p:sp>
    </p:spTree>
    <p:extLst>
      <p:ext uri="{BB962C8B-B14F-4D97-AF65-F5344CB8AC3E}">
        <p14:creationId xmlns:p14="http://schemas.microsoft.com/office/powerpoint/2010/main" val="7666448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_DSC9505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3000" y="910729"/>
            <a:ext cx="1478317" cy="1202945"/>
          </a:xfrm>
          <a:prstGeom prst="rect">
            <a:avLst/>
          </a:prstGeom>
        </p:spPr>
      </p:pic>
      <p:pic>
        <p:nvPicPr>
          <p:cNvPr id="3" name="Picture 2" descr="iStock_000003976417Medium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5883" y="913054"/>
            <a:ext cx="1792022" cy="1200620"/>
          </a:xfrm>
          <a:prstGeom prst="rect">
            <a:avLst/>
          </a:prstGeom>
        </p:spPr>
      </p:pic>
      <p:pic>
        <p:nvPicPr>
          <p:cNvPr id="9" name="Picture 8" descr="_DSC9582.JP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55444" y="857250"/>
            <a:ext cx="1776488" cy="1202945"/>
          </a:xfrm>
          <a:prstGeom prst="rect">
            <a:avLst/>
          </a:prstGeom>
        </p:spPr>
      </p:pic>
      <p:pic>
        <p:nvPicPr>
          <p:cNvPr id="10" name="Picture 9" descr="iStock_000020074829Small.jp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21188" y="910729"/>
            <a:ext cx="1579812" cy="1202945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095820" y="4682252"/>
            <a:ext cx="51152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Minion Pro"/>
                <a:cs typeface="Minion Pro"/>
              </a:rPr>
              <a:t>An NSF Industry/University Cooperative Research Center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306783" y="2269269"/>
            <a:ext cx="656148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00" b="1" dirty="0">
                <a:solidFill>
                  <a:srgbClr val="287338"/>
                </a:solidFill>
                <a:latin typeface="Minion Pro"/>
                <a:cs typeface="Minion Pro"/>
              </a:rPr>
              <a:t>CENTER FOR</a:t>
            </a:r>
          </a:p>
          <a:p>
            <a:pPr algn="ctr"/>
            <a:r>
              <a:rPr lang="en-US" sz="2100" b="1" dirty="0">
                <a:solidFill>
                  <a:srgbClr val="287338"/>
                </a:solidFill>
                <a:latin typeface="Minion Pro"/>
                <a:cs typeface="Minion Pro"/>
              </a:rPr>
              <a:t>RESOURCE RECOVERY AND RECYCLING (CR</a:t>
            </a:r>
            <a:r>
              <a:rPr lang="en-US" sz="2100" b="1" baseline="30000" dirty="0">
                <a:solidFill>
                  <a:srgbClr val="287338"/>
                </a:solidFill>
                <a:latin typeface="Minion Pro"/>
                <a:cs typeface="Minion Pro"/>
              </a:rPr>
              <a:t>3</a:t>
            </a:r>
            <a:r>
              <a:rPr lang="en-US" sz="2100" b="1" dirty="0">
                <a:solidFill>
                  <a:srgbClr val="287338"/>
                </a:solidFill>
                <a:latin typeface="Minion Pro"/>
                <a:cs typeface="Minion Pro"/>
              </a:rPr>
              <a:t>)</a:t>
            </a:r>
          </a:p>
          <a:p>
            <a:pPr algn="ctr"/>
            <a:r>
              <a:rPr lang="en-US" sz="2400" b="1" dirty="0">
                <a:solidFill>
                  <a:srgbClr val="287338"/>
                </a:solidFill>
                <a:latin typeface="Minion Pro"/>
                <a:cs typeface="Minion Pro"/>
              </a:rPr>
              <a:t> </a:t>
            </a:r>
          </a:p>
        </p:txBody>
      </p:sp>
      <p:pic>
        <p:nvPicPr>
          <p:cNvPr id="13" name="Picture 12" descr="WPI_Inst_Prim_2Clr.eps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19864" y="5200356"/>
            <a:ext cx="1036247" cy="337383"/>
          </a:xfrm>
          <a:prstGeom prst="rect">
            <a:avLst/>
          </a:prstGeom>
        </p:spPr>
      </p:pic>
      <p:pic>
        <p:nvPicPr>
          <p:cNvPr id="14" name="Picture 13" descr="Mines.jp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51556" y="5091248"/>
            <a:ext cx="542751" cy="609315"/>
          </a:xfrm>
          <a:prstGeom prst="rect">
            <a:avLst/>
          </a:prstGeom>
        </p:spPr>
      </p:pic>
      <p:pic>
        <p:nvPicPr>
          <p:cNvPr id="15" name="Picture 14" descr="new ku leuven.jpe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00497" y="5172304"/>
            <a:ext cx="1031435" cy="367121"/>
          </a:xfrm>
          <a:prstGeom prst="rect">
            <a:avLst/>
          </a:prstGeom>
        </p:spPr>
      </p:pic>
      <p:pic>
        <p:nvPicPr>
          <p:cNvPr id="16" name="Picture 15" descr="nsf1.tif.tiff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84617" y="5063876"/>
            <a:ext cx="606836" cy="61034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306783" y="3466439"/>
            <a:ext cx="642097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15 February 2017</a:t>
            </a:r>
          </a:p>
          <a:p>
            <a:pPr algn="ctr"/>
            <a:r>
              <a:rPr lang="en-US" sz="2400" b="1" dirty="0"/>
              <a:t>NTUA</a:t>
            </a:r>
          </a:p>
          <a:p>
            <a:pPr algn="ctr"/>
            <a:r>
              <a:rPr lang="en-US" sz="2400" b="1" dirty="0" err="1"/>
              <a:t>Viohalco</a:t>
            </a:r>
            <a:r>
              <a:rPr lang="en-US" sz="2400" b="1" dirty="0"/>
              <a:t> – </a:t>
            </a:r>
            <a:r>
              <a:rPr lang="en-US" sz="2400" b="1" dirty="0" err="1"/>
              <a:t>AoG</a:t>
            </a:r>
            <a:r>
              <a:rPr lang="en-US" sz="2400" b="1" dirty="0"/>
              <a:t> – LARCO- TITAN - </a:t>
            </a:r>
            <a:r>
              <a:rPr lang="en-US" sz="2400" b="1" dirty="0" err="1"/>
              <a:t>Monolithos</a:t>
            </a:r>
            <a:endParaRPr lang="en-US" sz="2400" b="1" dirty="0"/>
          </a:p>
          <a:p>
            <a:pPr algn="ctr"/>
            <a:r>
              <a:rPr lang="en-US" sz="2400" b="1" dirty="0"/>
              <a:t> </a:t>
            </a:r>
          </a:p>
        </p:txBody>
      </p:sp>
      <p:sp>
        <p:nvSpPr>
          <p:cNvPr id="17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1649949" y="5726907"/>
            <a:ext cx="5829300" cy="273844"/>
          </a:xfrm>
        </p:spPr>
        <p:txBody>
          <a:bodyPr/>
          <a:lstStyle/>
          <a:p>
            <a:pPr>
              <a:defRPr/>
            </a:pPr>
            <a:r>
              <a:rPr lang="en-US" dirty="0"/>
              <a:t>Proprietary Information-dissemination and use restricted to members of the Center for Resource Recovery and Recycling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2018" y="5002390"/>
            <a:ext cx="787031" cy="78703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795033" y="2993097"/>
            <a:ext cx="55391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002060"/>
                </a:solidFill>
              </a:rPr>
              <a:t>Athens Meeting</a:t>
            </a:r>
          </a:p>
        </p:txBody>
      </p:sp>
    </p:spTree>
    <p:extLst>
      <p:ext uri="{BB962C8B-B14F-4D97-AF65-F5344CB8AC3E}">
        <p14:creationId xmlns:p14="http://schemas.microsoft.com/office/powerpoint/2010/main" val="3542427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le 3"/>
          <p:cNvSpPr>
            <a:spLocks noGrp="1"/>
          </p:cNvSpPr>
          <p:nvPr>
            <p:ph type="ctrTitle"/>
          </p:nvPr>
        </p:nvSpPr>
        <p:spPr>
          <a:xfrm>
            <a:off x="3977880" y="3375423"/>
            <a:ext cx="3820715" cy="559594"/>
          </a:xfrm>
        </p:spPr>
        <p:txBody>
          <a:bodyPr/>
          <a:lstStyle/>
          <a:p>
            <a:r>
              <a:rPr lang="nl-BE" altLang="en-US" dirty="0" smtClean="0"/>
              <a:t>Research Approach</a:t>
            </a:r>
            <a:endParaRPr lang="en-US" altLang="en-US" dirty="0" smtClean="0"/>
          </a:p>
        </p:txBody>
      </p:sp>
      <p:sp>
        <p:nvSpPr>
          <p:cNvPr id="53251" name="Subtitle 4"/>
          <p:cNvSpPr>
            <a:spLocks noGrp="1"/>
          </p:cNvSpPr>
          <p:nvPr>
            <p:ph type="subTitle" idx="1"/>
          </p:nvPr>
        </p:nvSpPr>
        <p:spPr>
          <a:xfrm>
            <a:off x="3977880" y="4171950"/>
            <a:ext cx="3820715" cy="809625"/>
          </a:xfrm>
        </p:spPr>
        <p:txBody>
          <a:bodyPr/>
          <a:lstStyle/>
          <a:p>
            <a:pPr>
              <a:spcBef>
                <a:spcPct val="0"/>
              </a:spcBef>
            </a:pP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740726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100"/>
              <a:t>Zero-waste, environmental-friendly, cost-effective recovery/recycling approaches</a:t>
            </a:r>
            <a:endParaRPr lang="nl-BE" altLang="en-US" sz="2100"/>
          </a:p>
        </p:txBody>
      </p:sp>
      <p:sp>
        <p:nvSpPr>
          <p:cNvPr id="54276" name="Slide Number Placeholder 6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431"/>
              </a:spcBef>
              <a:buSzPct val="110000"/>
              <a:buFont typeface="Arial" panose="020B0604020202020204" pitchFamily="34" charset="0"/>
              <a:buChar char="•"/>
              <a:defRPr sz="18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57213" indent="-214313">
              <a:spcBef>
                <a:spcPts val="431"/>
              </a:spcBef>
              <a:buSzPct val="75000"/>
              <a:buFont typeface="Courier New" panose="02070309020205020404" pitchFamily="49" charset="0"/>
              <a:buChar char="o"/>
              <a:defRPr sz="18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57250" indent="-171450">
              <a:spcBef>
                <a:spcPct val="20000"/>
              </a:spcBef>
              <a:buFont typeface="Arial" panose="020B0604020202020204" pitchFamily="34" charset="0"/>
              <a:buChar char="•"/>
              <a:defRPr sz="15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200150" indent="-171450">
              <a:spcBef>
                <a:spcPts val="281"/>
              </a:spcBef>
              <a:buSzPct val="80000"/>
              <a:buFont typeface="Arial" panose="020B0604020202020204" pitchFamily="34" charset="0"/>
              <a:buChar char="•"/>
              <a:defRPr sz="12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543050" indent="-171450">
              <a:spcBef>
                <a:spcPts val="281"/>
              </a:spcBef>
              <a:buFont typeface="Arial" panose="020B0604020202020204" pitchFamily="34" charset="0"/>
              <a:buChar char="-"/>
              <a:defRPr sz="12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85950" indent="-171450" eaLnBrk="0" fontAlgn="base" hangingPunct="0">
              <a:spcBef>
                <a:spcPts val="281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2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228850" indent="-171450" eaLnBrk="0" fontAlgn="base" hangingPunct="0">
              <a:spcBef>
                <a:spcPts val="281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2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2571750" indent="-171450" eaLnBrk="0" fontAlgn="base" hangingPunct="0">
              <a:spcBef>
                <a:spcPts val="281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2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914650" indent="-171450" eaLnBrk="0" fontAlgn="base" hangingPunct="0">
              <a:spcBef>
                <a:spcPts val="281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2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FCB49137-14E8-4ED4-96B7-6F3F4A08E8E9}" type="slidenum">
              <a:rPr lang="nl-BE" altLang="en-US" sz="750"/>
              <a:pPr>
                <a:spcBef>
                  <a:spcPct val="0"/>
                </a:spcBef>
                <a:buSzTx/>
                <a:buFontTx/>
                <a:buNone/>
              </a:pPr>
              <a:t>13</a:t>
            </a:fld>
            <a:endParaRPr lang="nl-BE" altLang="en-US" sz="750"/>
          </a:p>
        </p:txBody>
      </p:sp>
      <p:sp>
        <p:nvSpPr>
          <p:cNvPr id="54275" name="TextBox 10"/>
          <p:cNvSpPr txBox="1">
            <a:spLocks noChangeArrowheads="1"/>
          </p:cNvSpPr>
          <p:nvPr/>
        </p:nvSpPr>
        <p:spPr bwMode="auto">
          <a:xfrm>
            <a:off x="1147764" y="5682854"/>
            <a:ext cx="3537347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575"/>
              </a:spcBef>
              <a:buSzPct val="110000"/>
              <a:buFont typeface="Arial" panose="020B0604020202020204" pitchFamily="34" charset="0"/>
              <a:buChar char="•"/>
              <a:defRPr sz="24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ts val="575"/>
              </a:spcBef>
              <a:buSzPct val="75000"/>
              <a:buFont typeface="Courier New" panose="02070309020205020404" pitchFamily="49" charset="0"/>
              <a:buChar char="o"/>
              <a:defRPr sz="24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ts val="375"/>
              </a:spcBef>
              <a:buSzPct val="80000"/>
              <a:buFont typeface="Arial" panose="020B0604020202020204" pitchFamily="34" charset="0"/>
              <a:buChar char="•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ts val="375"/>
              </a:spcBef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SzTx/>
              <a:buFontTx/>
              <a:buNone/>
            </a:pPr>
            <a:r>
              <a:rPr lang="nl-BE" altLang="en-US" sz="1050">
                <a:solidFill>
                  <a:schemeClr val="bg1"/>
                </a:solidFill>
              </a:rPr>
              <a:t>K. Binnemans et al., </a:t>
            </a:r>
            <a:r>
              <a:rPr lang="nl-BE" altLang="en-US" sz="1050" i="1">
                <a:solidFill>
                  <a:schemeClr val="bg1"/>
                </a:solidFill>
              </a:rPr>
              <a:t>Journal  of Cleaner Production</a:t>
            </a:r>
            <a:r>
              <a:rPr lang="nl-BE" altLang="en-US" sz="1050">
                <a:solidFill>
                  <a:schemeClr val="bg1"/>
                </a:solidFill>
              </a:rPr>
              <a:t>, 2015</a:t>
            </a:r>
          </a:p>
        </p:txBody>
      </p:sp>
      <p:pic>
        <p:nvPicPr>
          <p:cNvPr id="5427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056" y="1007145"/>
            <a:ext cx="7426109" cy="50912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84632" y="6163056"/>
            <a:ext cx="5321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dirty="0" smtClean="0"/>
              <a:t>http://kuleuven.sim2.be/sim%C2%B2-research-lines/.</a:t>
            </a:r>
            <a:endParaRPr lang="en-GB" dirty="0"/>
          </a:p>
        </p:txBody>
      </p:sp>
      <p:sp>
        <p:nvSpPr>
          <p:cNvPr id="7" name="Up Arrow 6"/>
          <p:cNvSpPr/>
          <p:nvPr/>
        </p:nvSpPr>
        <p:spPr>
          <a:xfrm>
            <a:off x="4685110" y="2347667"/>
            <a:ext cx="364123" cy="779930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945858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BE" altLang="en-US" smtClean="0"/>
              <a:t>zero waste = metal + rest</a:t>
            </a:r>
            <a:endParaRPr lang="en-US" altLang="en-US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03607-F9AD-40B4-A973-9C0FA2C5A03E}" type="slidenum">
              <a:rPr lang="en-GB" smtClean="0"/>
              <a:t>14</a:t>
            </a:fld>
            <a:endParaRPr lang="en-GB"/>
          </a:p>
        </p:txBody>
      </p:sp>
      <p:sp>
        <p:nvSpPr>
          <p:cNvPr id="21507" name="Content Placeholder 4"/>
          <p:cNvSpPr>
            <a:spLocks noGrp="1"/>
          </p:cNvSpPr>
          <p:nvPr>
            <p:ph sz="half" idx="4294967295"/>
          </p:nvPr>
        </p:nvSpPr>
        <p:spPr>
          <a:xfrm>
            <a:off x="925286" y="2192792"/>
            <a:ext cx="3030538" cy="3282950"/>
          </a:xfrm>
        </p:spPr>
        <p:txBody>
          <a:bodyPr>
            <a:normAutofit/>
          </a:bodyPr>
          <a:lstStyle/>
          <a:p>
            <a:pPr marL="0" indent="0">
              <a:buNone/>
              <a:defRPr/>
            </a:pPr>
            <a:r>
              <a:rPr lang="nl-BE" altLang="en-US" sz="2000" dirty="0" smtClean="0">
                <a:latin typeface="Arial" charset="0"/>
                <a:cs typeface="Arial" charset="0"/>
              </a:rPr>
              <a:t>Metal recovery</a:t>
            </a:r>
          </a:p>
          <a:p>
            <a:pPr>
              <a:buFont typeface="Arial" charset="0"/>
              <a:buChar char="•"/>
              <a:defRPr/>
            </a:pPr>
            <a:r>
              <a:rPr lang="nl-BE" altLang="en-US" sz="2000" dirty="0" smtClean="0">
                <a:latin typeface="Arial" charset="0"/>
                <a:cs typeface="Arial" charset="0"/>
              </a:rPr>
              <a:t>Large </a:t>
            </a:r>
            <a:r>
              <a:rPr lang="nl-BE" altLang="en-US" sz="2000" dirty="0" err="1" smtClean="0">
                <a:latin typeface="Arial" charset="0"/>
                <a:cs typeface="Arial" charset="0"/>
              </a:rPr>
              <a:t>economic</a:t>
            </a:r>
            <a:r>
              <a:rPr lang="nl-BE" altLang="en-US" sz="2000" dirty="0" smtClean="0">
                <a:latin typeface="Arial" charset="0"/>
                <a:cs typeface="Arial" charset="0"/>
              </a:rPr>
              <a:t> returns</a:t>
            </a:r>
          </a:p>
          <a:p>
            <a:pPr>
              <a:buFont typeface="Arial" charset="0"/>
              <a:buChar char="•"/>
              <a:defRPr/>
            </a:pPr>
            <a:r>
              <a:rPr lang="nl-BE" altLang="en-US" sz="2000" dirty="0" smtClean="0">
                <a:latin typeface="Arial" charset="0"/>
                <a:cs typeface="Arial" charset="0"/>
              </a:rPr>
              <a:t>High </a:t>
            </a:r>
            <a:r>
              <a:rPr lang="nl-BE" altLang="en-US" sz="2000" dirty="0" err="1" smtClean="0">
                <a:latin typeface="Arial" charset="0"/>
                <a:cs typeface="Arial" charset="0"/>
              </a:rPr>
              <a:t>and</a:t>
            </a:r>
            <a:r>
              <a:rPr lang="nl-BE" altLang="en-US" sz="2000" dirty="0" smtClean="0">
                <a:latin typeface="Arial" charset="0"/>
                <a:cs typeface="Arial" charset="0"/>
              </a:rPr>
              <a:t> low T </a:t>
            </a:r>
          </a:p>
          <a:p>
            <a:pPr>
              <a:buFont typeface="Arial" charset="0"/>
              <a:buChar char="•"/>
              <a:defRPr/>
            </a:pPr>
            <a:r>
              <a:rPr lang="nl-BE" altLang="en-US" sz="2000" dirty="0" err="1" smtClean="0">
                <a:latin typeface="Arial" charset="0"/>
                <a:cs typeface="Arial" charset="0"/>
              </a:rPr>
              <a:t>Process</a:t>
            </a:r>
            <a:r>
              <a:rPr lang="nl-BE" altLang="en-US" sz="2000" dirty="0" smtClean="0">
                <a:latin typeface="Arial" charset="0"/>
                <a:cs typeface="Arial" charset="0"/>
              </a:rPr>
              <a:t> development</a:t>
            </a:r>
          </a:p>
          <a:p>
            <a:pPr>
              <a:buFont typeface="Arial" charset="0"/>
              <a:buChar char="•"/>
              <a:defRPr/>
            </a:pPr>
            <a:r>
              <a:rPr lang="nl-BE" altLang="en-US" sz="2000" dirty="0" err="1" smtClean="0">
                <a:latin typeface="Arial" charset="0"/>
                <a:cs typeface="Arial" charset="0"/>
              </a:rPr>
              <a:t>Environmental</a:t>
            </a:r>
            <a:r>
              <a:rPr lang="nl-BE" altLang="en-US" sz="2000" dirty="0" smtClean="0">
                <a:latin typeface="Arial" charset="0"/>
                <a:cs typeface="Arial" charset="0"/>
              </a:rPr>
              <a:t> impact</a:t>
            </a:r>
          </a:p>
          <a:p>
            <a:pPr>
              <a:buFont typeface="Arial" charset="0"/>
              <a:buChar char="•"/>
              <a:defRPr/>
            </a:pPr>
            <a:endParaRPr lang="nl-BE" altLang="en-US" sz="2000" dirty="0" smtClean="0">
              <a:latin typeface="Arial" charset="0"/>
              <a:cs typeface="Arial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5075464" y="2192792"/>
            <a:ext cx="3285871" cy="3282950"/>
          </a:xfrm>
        </p:spPr>
        <p:txBody>
          <a:bodyPr>
            <a:normAutofit/>
          </a:bodyPr>
          <a:lstStyle/>
          <a:p>
            <a:pPr marL="0" indent="0">
              <a:buNone/>
              <a:defRPr/>
            </a:pPr>
            <a:r>
              <a:rPr lang="nl-BE" altLang="en-US" sz="2200" dirty="0" err="1">
                <a:latin typeface="Arial" charset="0"/>
                <a:cs typeface="Arial" charset="0"/>
              </a:rPr>
              <a:t>Residue</a:t>
            </a:r>
            <a:r>
              <a:rPr lang="nl-BE" altLang="en-US" sz="2200" dirty="0">
                <a:latin typeface="Arial" charset="0"/>
                <a:cs typeface="Arial" charset="0"/>
              </a:rPr>
              <a:t> </a:t>
            </a:r>
            <a:r>
              <a:rPr lang="nl-BE" altLang="en-US" sz="2200" dirty="0" err="1">
                <a:latin typeface="Arial" charset="0"/>
                <a:cs typeface="Arial" charset="0"/>
              </a:rPr>
              <a:t>valorisation</a:t>
            </a:r>
            <a:r>
              <a:rPr lang="nl-BE" altLang="en-US" sz="2200" dirty="0">
                <a:latin typeface="Arial" charset="0"/>
                <a:cs typeface="Arial" charset="0"/>
              </a:rPr>
              <a:t> </a:t>
            </a:r>
          </a:p>
          <a:p>
            <a:pPr>
              <a:buFont typeface="Arial" charset="0"/>
              <a:buChar char="•"/>
              <a:defRPr/>
            </a:pPr>
            <a:r>
              <a:rPr lang="nl-BE" altLang="en-US" sz="2200" dirty="0" smtClean="0">
                <a:latin typeface="Arial" charset="0"/>
                <a:cs typeface="Arial" charset="0"/>
              </a:rPr>
              <a:t>Large </a:t>
            </a:r>
            <a:r>
              <a:rPr lang="nl-BE" altLang="en-US" sz="2200" dirty="0" err="1">
                <a:latin typeface="Arial" charset="0"/>
                <a:cs typeface="Arial" charset="0"/>
              </a:rPr>
              <a:t>economic</a:t>
            </a:r>
            <a:r>
              <a:rPr lang="nl-BE" altLang="en-US" sz="2200" dirty="0">
                <a:latin typeface="Arial" charset="0"/>
                <a:cs typeface="Arial" charset="0"/>
              </a:rPr>
              <a:t> </a:t>
            </a:r>
            <a:r>
              <a:rPr lang="nl-BE" altLang="en-US" sz="2200" dirty="0" smtClean="0">
                <a:latin typeface="Arial" charset="0"/>
                <a:cs typeface="Arial" charset="0"/>
              </a:rPr>
              <a:t>impact</a:t>
            </a:r>
          </a:p>
          <a:p>
            <a:pPr>
              <a:buFont typeface="Arial" charset="0"/>
              <a:buChar char="•"/>
              <a:defRPr/>
            </a:pPr>
            <a:r>
              <a:rPr lang="nl-BE" altLang="en-US" sz="2200" dirty="0" smtClean="0">
                <a:latin typeface="Arial" charset="0"/>
                <a:cs typeface="Arial" charset="0"/>
              </a:rPr>
              <a:t>High </a:t>
            </a:r>
            <a:r>
              <a:rPr lang="nl-BE" altLang="en-US" sz="2200" dirty="0" err="1">
                <a:latin typeface="Arial" charset="0"/>
                <a:cs typeface="Arial" charset="0"/>
              </a:rPr>
              <a:t>and</a:t>
            </a:r>
            <a:r>
              <a:rPr lang="nl-BE" altLang="en-US" sz="2200" dirty="0">
                <a:latin typeface="Arial" charset="0"/>
                <a:cs typeface="Arial" charset="0"/>
              </a:rPr>
              <a:t> low T</a:t>
            </a:r>
          </a:p>
          <a:p>
            <a:pPr>
              <a:buFont typeface="Arial" charset="0"/>
              <a:buChar char="•"/>
              <a:defRPr/>
            </a:pPr>
            <a:r>
              <a:rPr lang="nl-BE" altLang="en-US" sz="2200" dirty="0" err="1">
                <a:latin typeface="Arial" charset="0"/>
                <a:cs typeface="Arial" charset="0"/>
              </a:rPr>
              <a:t>Materials</a:t>
            </a:r>
            <a:r>
              <a:rPr lang="nl-BE" altLang="en-US" sz="2200" dirty="0">
                <a:latin typeface="Arial" charset="0"/>
                <a:cs typeface="Arial" charset="0"/>
              </a:rPr>
              <a:t> development</a:t>
            </a:r>
          </a:p>
          <a:p>
            <a:pPr>
              <a:buFont typeface="Arial" charset="0"/>
              <a:buChar char="•"/>
              <a:defRPr/>
            </a:pPr>
            <a:r>
              <a:rPr lang="nl-BE" altLang="en-US" sz="2200" dirty="0" err="1">
                <a:latin typeface="Arial" charset="0"/>
                <a:cs typeface="Arial" charset="0"/>
              </a:rPr>
              <a:t>Environmental</a:t>
            </a:r>
            <a:r>
              <a:rPr lang="nl-BE" altLang="en-US" sz="2200" dirty="0">
                <a:latin typeface="Arial" charset="0"/>
                <a:cs typeface="Arial" charset="0"/>
              </a:rPr>
              <a:t> issues</a:t>
            </a:r>
            <a:endParaRPr lang="en-US" altLang="en-US" sz="2200" dirty="0">
              <a:latin typeface="Arial" charset="0"/>
              <a:cs typeface="Arial" charset="0"/>
            </a:endParaRPr>
          </a:p>
          <a:p>
            <a:pPr>
              <a:buFont typeface="Arial" charset="0"/>
              <a:buChar char="•"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6794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BE" altLang="en-US" smtClean="0"/>
              <a:t>The approach for metal recovery</a:t>
            </a:r>
            <a:endParaRPr lang="en-US" altLang="en-US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4B1DC0-DC05-49B3-A6AD-50D4129DA4FE}" type="slidenum">
              <a:rPr lang="nl-BE" altLang="nl-BE" smtClean="0"/>
              <a:pPr>
                <a:defRPr/>
              </a:pPr>
              <a:t>15</a:t>
            </a:fld>
            <a:endParaRPr lang="nl-BE" altLang="nl-BE"/>
          </a:p>
        </p:txBody>
      </p:sp>
      <p:sp>
        <p:nvSpPr>
          <p:cNvPr id="4" name="Oval 3"/>
          <p:cNvSpPr/>
          <p:nvPr/>
        </p:nvSpPr>
        <p:spPr>
          <a:xfrm>
            <a:off x="3815953" y="3236309"/>
            <a:ext cx="1565672" cy="1296591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GB" sz="3200" dirty="0" smtClean="0">
                <a:solidFill>
                  <a:schemeClr val="tx1"/>
                </a:solidFill>
                <a:cs typeface="Arial" pitchFamily="34" charset="0"/>
              </a:rPr>
              <a:t>SLAG</a:t>
            </a:r>
            <a:endParaRPr lang="en-US" sz="3200" dirty="0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5" name="Right Arrow 4"/>
          <p:cNvSpPr/>
          <p:nvPr/>
        </p:nvSpPr>
        <p:spPr>
          <a:xfrm rot="12579825">
            <a:off x="3237311" y="3087483"/>
            <a:ext cx="702469" cy="377428"/>
          </a:xfrm>
          <a:prstGeom prst="rightArrow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350">
              <a:solidFill>
                <a:schemeClr val="tx1"/>
              </a:solidFill>
            </a:endParaRPr>
          </a:p>
        </p:txBody>
      </p:sp>
      <p:sp>
        <p:nvSpPr>
          <p:cNvPr id="6" name="Right Arrow 5"/>
          <p:cNvSpPr/>
          <p:nvPr/>
        </p:nvSpPr>
        <p:spPr>
          <a:xfrm rot="19485927">
            <a:off x="5263755" y="3068433"/>
            <a:ext cx="702469" cy="378619"/>
          </a:xfrm>
          <a:prstGeom prst="rightArrow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350">
              <a:solidFill>
                <a:schemeClr val="tx1"/>
              </a:solidFill>
            </a:endParaRPr>
          </a:p>
        </p:txBody>
      </p:sp>
      <p:sp>
        <p:nvSpPr>
          <p:cNvPr id="7" name="Right Arrow 6"/>
          <p:cNvSpPr/>
          <p:nvPr/>
        </p:nvSpPr>
        <p:spPr>
          <a:xfrm rot="8378648">
            <a:off x="3259932" y="4336448"/>
            <a:ext cx="702469" cy="378619"/>
          </a:xfrm>
          <a:prstGeom prst="rightArrow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350">
              <a:solidFill>
                <a:schemeClr val="tx1"/>
              </a:solidFill>
            </a:endParaRPr>
          </a:p>
        </p:txBody>
      </p:sp>
      <p:sp>
        <p:nvSpPr>
          <p:cNvPr id="8" name="Right Arrow 7"/>
          <p:cNvSpPr/>
          <p:nvPr/>
        </p:nvSpPr>
        <p:spPr>
          <a:xfrm rot="2055709">
            <a:off x="5192317" y="4367404"/>
            <a:ext cx="702469" cy="378619"/>
          </a:xfrm>
          <a:prstGeom prst="rightArrow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35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210084" y="2831497"/>
            <a:ext cx="1970485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575"/>
              </a:spcBef>
              <a:buSzPct val="110000"/>
              <a:buFont typeface="Arial" panose="020B0604020202020204" pitchFamily="34" charset="0"/>
              <a:buChar char="•"/>
              <a:defRPr sz="24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ts val="575"/>
              </a:spcBef>
              <a:buSzPct val="75000"/>
              <a:buFont typeface="Courier New" panose="02070309020205020404" pitchFamily="49" charset="0"/>
              <a:buChar char="o"/>
              <a:defRPr sz="24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ts val="375"/>
              </a:spcBef>
              <a:buSzPct val="80000"/>
              <a:buFont typeface="Arial" panose="020B0604020202020204" pitchFamily="34" charset="0"/>
              <a:buChar char="•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ts val="375"/>
              </a:spcBef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GB" altLang="en-US" sz="1350" b="1" dirty="0">
                <a:solidFill>
                  <a:schemeClr val="tx1"/>
                </a:solidFill>
              </a:rPr>
              <a:t>Fuming of volatile elements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5974556" y="2661238"/>
            <a:ext cx="1512094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575"/>
              </a:spcBef>
              <a:buSzPct val="110000"/>
              <a:buFont typeface="Arial" panose="020B0604020202020204" pitchFamily="34" charset="0"/>
              <a:buChar char="•"/>
              <a:defRPr sz="24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ts val="575"/>
              </a:spcBef>
              <a:buSzPct val="75000"/>
              <a:buFont typeface="Courier New" panose="02070309020205020404" pitchFamily="49" charset="0"/>
              <a:buChar char="o"/>
              <a:defRPr sz="24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ts val="375"/>
              </a:spcBef>
              <a:buSzPct val="80000"/>
              <a:buFont typeface="Arial" panose="020B0604020202020204" pitchFamily="34" charset="0"/>
              <a:buChar char="•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ts val="375"/>
              </a:spcBef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GB" altLang="en-US" sz="1350" b="1" dirty="0">
                <a:solidFill>
                  <a:schemeClr val="tx1"/>
                </a:solidFill>
              </a:rPr>
              <a:t>Comminution and physical separation</a:t>
            </a:r>
            <a:endParaRPr lang="en-US" altLang="en-US" sz="1350" b="1" dirty="0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6011095" y="4656994"/>
            <a:ext cx="1951805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ts val="575"/>
              </a:spcBef>
              <a:buSzPct val="110000"/>
              <a:buFont typeface="Arial" panose="020B0604020202020204" pitchFamily="34" charset="0"/>
              <a:buChar char="•"/>
              <a:defRPr sz="24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ts val="575"/>
              </a:spcBef>
              <a:buSzPct val="75000"/>
              <a:buFont typeface="Courier New" panose="02070309020205020404" pitchFamily="49" charset="0"/>
              <a:buChar char="o"/>
              <a:defRPr sz="24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ts val="375"/>
              </a:spcBef>
              <a:buSzPct val="80000"/>
              <a:buFont typeface="Arial" panose="020B0604020202020204" pitchFamily="34" charset="0"/>
              <a:buChar char="•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ts val="375"/>
              </a:spcBef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GB" altLang="en-US" sz="1350" b="1" dirty="0">
                <a:solidFill>
                  <a:schemeClr val="tx1"/>
                </a:solidFill>
              </a:rPr>
              <a:t>Comminution and </a:t>
            </a:r>
            <a:r>
              <a:rPr lang="en-GB" altLang="en-US" sz="1350" b="1" dirty="0" smtClean="0">
                <a:solidFill>
                  <a:schemeClr val="tx1"/>
                </a:solidFill>
              </a:rPr>
              <a:t>chemical modification</a:t>
            </a:r>
            <a:endParaRPr lang="en-US" altLang="en-US" sz="1350" b="1" dirty="0">
              <a:solidFill>
                <a:schemeClr val="tx1"/>
              </a:solidFill>
            </a:endParaRPr>
          </a:p>
        </p:txBody>
      </p:sp>
      <p:sp>
        <p:nvSpPr>
          <p:cNvPr id="12" name="Right Arrow 11"/>
          <p:cNvSpPr/>
          <p:nvPr/>
        </p:nvSpPr>
        <p:spPr>
          <a:xfrm rot="16200000">
            <a:off x="4228506" y="2642783"/>
            <a:ext cx="702469" cy="377429"/>
          </a:xfrm>
          <a:prstGeom prst="rightArrow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35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202782" y="1471804"/>
            <a:ext cx="2808685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575"/>
              </a:spcBef>
              <a:buSzPct val="110000"/>
              <a:buFont typeface="Arial" panose="020B0604020202020204" pitchFamily="34" charset="0"/>
              <a:buChar char="•"/>
              <a:defRPr sz="24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ts val="575"/>
              </a:spcBef>
              <a:buSzPct val="75000"/>
              <a:buFont typeface="Courier New" panose="02070309020205020404" pitchFamily="49" charset="0"/>
              <a:buChar char="o"/>
              <a:defRPr sz="24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ts val="375"/>
              </a:spcBef>
              <a:buSzPct val="80000"/>
              <a:buFont typeface="Arial" panose="020B0604020202020204" pitchFamily="34" charset="0"/>
              <a:buChar char="•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ts val="375"/>
              </a:spcBef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GB" altLang="en-US" sz="1350">
                <a:solidFill>
                  <a:schemeClr val="tx1"/>
                </a:solidFill>
              </a:rPr>
              <a:t>Do not change </a:t>
            </a:r>
            <a:r>
              <a:rPr lang="en-GB" altLang="en-US" sz="1350" b="1">
                <a:solidFill>
                  <a:schemeClr val="tx1"/>
                </a:solidFill>
              </a:rPr>
              <a:t>anything</a:t>
            </a:r>
            <a:r>
              <a:rPr lang="en-GB" altLang="en-US" sz="1350">
                <a:solidFill>
                  <a:schemeClr val="tx1"/>
                </a:solidFill>
              </a:rPr>
              <a:t> and give slag to a 3</a:t>
            </a:r>
            <a:r>
              <a:rPr lang="en-GB" altLang="en-US" sz="1350" baseline="30000">
                <a:solidFill>
                  <a:schemeClr val="tx1"/>
                </a:solidFill>
              </a:rPr>
              <a:t>rd</a:t>
            </a:r>
            <a:r>
              <a:rPr lang="en-GB" altLang="en-US" sz="1350">
                <a:solidFill>
                  <a:schemeClr val="tx1"/>
                </a:solidFill>
              </a:rPr>
              <a:t> party</a:t>
            </a:r>
            <a:endParaRPr lang="en-US" altLang="en-US" sz="1350" b="1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1250443" y="4704323"/>
            <a:ext cx="1970485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575"/>
              </a:spcBef>
              <a:buSzPct val="110000"/>
              <a:buFont typeface="Arial" panose="020B0604020202020204" pitchFamily="34" charset="0"/>
              <a:buChar char="•"/>
              <a:defRPr sz="24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ts val="575"/>
              </a:spcBef>
              <a:buSzPct val="75000"/>
              <a:buFont typeface="Courier New" panose="02070309020205020404" pitchFamily="49" charset="0"/>
              <a:buChar char="o"/>
              <a:defRPr sz="24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ts val="375"/>
              </a:spcBef>
              <a:buSzPct val="80000"/>
              <a:buFont typeface="Arial" panose="020B0604020202020204" pitchFamily="34" charset="0"/>
              <a:buChar char="•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ts val="375"/>
              </a:spcBef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nl-BE" altLang="en-US" sz="1350" b="1" dirty="0" err="1">
                <a:solidFill>
                  <a:schemeClr val="tx1"/>
                </a:solidFill>
              </a:rPr>
              <a:t>Settling</a:t>
            </a:r>
            <a:r>
              <a:rPr lang="nl-BE" altLang="en-US" sz="1350" b="1" dirty="0">
                <a:solidFill>
                  <a:schemeClr val="tx1"/>
                </a:solidFill>
              </a:rPr>
              <a:t> of metal/matte </a:t>
            </a:r>
            <a:r>
              <a:rPr lang="nl-BE" altLang="en-US" sz="1350" b="1" dirty="0" err="1">
                <a:solidFill>
                  <a:schemeClr val="tx1"/>
                </a:solidFill>
              </a:rPr>
              <a:t>droplets</a:t>
            </a:r>
            <a:endParaRPr lang="en-US" altLang="en-US" sz="135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1035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 animBg="1"/>
      <p:bldP spid="13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The approach for residue valorisation</a:t>
            </a:r>
            <a:endParaRPr lang="el-GR" alt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03607-F9AD-40B4-A973-9C0FA2C5A03E}" type="slidenum">
              <a:rPr lang="en-GB" smtClean="0"/>
              <a:pPr/>
              <a:t>16</a:t>
            </a:fld>
            <a:endParaRPr lang="en-GB"/>
          </a:p>
        </p:txBody>
      </p:sp>
      <p:sp>
        <p:nvSpPr>
          <p:cNvPr id="6" name="Oval 5"/>
          <p:cNvSpPr/>
          <p:nvPr/>
        </p:nvSpPr>
        <p:spPr>
          <a:xfrm>
            <a:off x="3835003" y="3170301"/>
            <a:ext cx="1565672" cy="1296591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GB" sz="3200" dirty="0" smtClean="0">
                <a:cs typeface="Arial" pitchFamily="34" charset="0"/>
              </a:rPr>
              <a:t>SLAG</a:t>
            </a:r>
            <a:endParaRPr lang="en-US" sz="3200" dirty="0">
              <a:cs typeface="Arial" pitchFamily="34" charset="0"/>
            </a:endParaRPr>
          </a:p>
        </p:txBody>
      </p:sp>
      <p:sp>
        <p:nvSpPr>
          <p:cNvPr id="9" name="Right Arrow 8"/>
          <p:cNvSpPr/>
          <p:nvPr/>
        </p:nvSpPr>
        <p:spPr>
          <a:xfrm rot="12579825">
            <a:off x="3256361" y="3021474"/>
            <a:ext cx="702469" cy="377428"/>
          </a:xfrm>
          <a:prstGeom prst="rightArrow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350"/>
          </a:p>
        </p:txBody>
      </p:sp>
      <p:sp>
        <p:nvSpPr>
          <p:cNvPr id="10" name="Right Arrow 9"/>
          <p:cNvSpPr/>
          <p:nvPr/>
        </p:nvSpPr>
        <p:spPr>
          <a:xfrm rot="19485927">
            <a:off x="5282805" y="3002424"/>
            <a:ext cx="702469" cy="378619"/>
          </a:xfrm>
          <a:prstGeom prst="rightArrow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350"/>
          </a:p>
        </p:txBody>
      </p:sp>
      <p:sp>
        <p:nvSpPr>
          <p:cNvPr id="12" name="Right Arrow 11"/>
          <p:cNvSpPr/>
          <p:nvPr/>
        </p:nvSpPr>
        <p:spPr>
          <a:xfrm rot="8378648">
            <a:off x="3278982" y="4270440"/>
            <a:ext cx="702469" cy="378619"/>
          </a:xfrm>
          <a:prstGeom prst="rightArrow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350"/>
          </a:p>
        </p:txBody>
      </p:sp>
      <p:sp>
        <p:nvSpPr>
          <p:cNvPr id="13" name="Right Arrow 12"/>
          <p:cNvSpPr/>
          <p:nvPr/>
        </p:nvSpPr>
        <p:spPr>
          <a:xfrm rot="2055709">
            <a:off x="5211367" y="4301396"/>
            <a:ext cx="702469" cy="378619"/>
          </a:xfrm>
          <a:prstGeom prst="rightArrow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350"/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131619" y="2722335"/>
            <a:ext cx="1970484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575"/>
              </a:spcBef>
              <a:buSzPct val="110000"/>
              <a:buFont typeface="Arial" panose="020B0604020202020204" pitchFamily="34" charset="0"/>
              <a:buChar char="•"/>
              <a:defRPr sz="24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ts val="575"/>
              </a:spcBef>
              <a:buSzPct val="75000"/>
              <a:buFont typeface="Courier New" panose="02070309020205020404" pitchFamily="49" charset="0"/>
              <a:buChar char="o"/>
              <a:defRPr sz="24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ts val="375"/>
              </a:spcBef>
              <a:buSzPct val="80000"/>
              <a:buFont typeface="Arial" panose="020B0604020202020204" pitchFamily="34" charset="0"/>
              <a:buChar char="•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ts val="375"/>
              </a:spcBef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GB" altLang="en-US" sz="1350" b="1" dirty="0" smtClean="0">
                <a:solidFill>
                  <a:schemeClr val="tx1"/>
                </a:solidFill>
              </a:rPr>
              <a:t>mechanical </a:t>
            </a:r>
            <a:r>
              <a:rPr lang="en-GB" altLang="en-US" sz="1350" b="1" dirty="0">
                <a:solidFill>
                  <a:schemeClr val="tx1"/>
                </a:solidFill>
              </a:rPr>
              <a:t>activation</a:t>
            </a:r>
            <a:endParaRPr lang="en-US" altLang="en-US" sz="1350" b="1" dirty="0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6190436" y="2739708"/>
            <a:ext cx="1512094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575"/>
              </a:spcBef>
              <a:buSzPct val="110000"/>
              <a:buFont typeface="Arial" panose="020B0604020202020204" pitchFamily="34" charset="0"/>
              <a:buChar char="•"/>
              <a:defRPr sz="24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ts val="575"/>
              </a:spcBef>
              <a:buSzPct val="75000"/>
              <a:buFont typeface="Courier New" panose="02070309020205020404" pitchFamily="49" charset="0"/>
              <a:buChar char="o"/>
              <a:defRPr sz="24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ts val="375"/>
              </a:spcBef>
              <a:buSzPct val="80000"/>
              <a:buFont typeface="Arial" panose="020B0604020202020204" pitchFamily="34" charset="0"/>
              <a:buChar char="•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ts val="375"/>
              </a:spcBef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GB" altLang="en-US" sz="1350" b="1" dirty="0" smtClean="0">
                <a:solidFill>
                  <a:schemeClr val="tx1"/>
                </a:solidFill>
              </a:rPr>
              <a:t>Solidification</a:t>
            </a:r>
            <a:endParaRPr lang="en-US" altLang="en-US" sz="1350" b="1" dirty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1223373" y="4681406"/>
            <a:ext cx="1970484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575"/>
              </a:spcBef>
              <a:buSzPct val="110000"/>
              <a:buFont typeface="Arial" panose="020B0604020202020204" pitchFamily="34" charset="0"/>
              <a:buChar char="•"/>
              <a:defRPr sz="24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ts val="575"/>
              </a:spcBef>
              <a:buSzPct val="75000"/>
              <a:buFont typeface="Courier New" panose="02070309020205020404" pitchFamily="49" charset="0"/>
              <a:buChar char="o"/>
              <a:defRPr sz="24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ts val="375"/>
              </a:spcBef>
              <a:buSzPct val="80000"/>
              <a:buFont typeface="Arial" panose="020B0604020202020204" pitchFamily="34" charset="0"/>
              <a:buChar char="•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ts val="375"/>
              </a:spcBef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GB" altLang="en-US" sz="1350" b="1" dirty="0" smtClean="0">
                <a:solidFill>
                  <a:schemeClr val="tx1"/>
                </a:solidFill>
              </a:rPr>
              <a:t>chemical </a:t>
            </a:r>
            <a:r>
              <a:rPr lang="en-GB" altLang="en-US" sz="1350" b="1" dirty="0">
                <a:solidFill>
                  <a:schemeClr val="tx1"/>
                </a:solidFill>
              </a:rPr>
              <a:t>activation</a:t>
            </a:r>
            <a:endParaRPr lang="en-US" altLang="en-US" sz="1350" b="1" dirty="0">
              <a:solidFill>
                <a:schemeClr val="tx1"/>
              </a:solidFill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6082089" y="4447226"/>
            <a:ext cx="1620441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575"/>
              </a:spcBef>
              <a:buSzPct val="110000"/>
              <a:buFont typeface="Arial" panose="020B0604020202020204" pitchFamily="34" charset="0"/>
              <a:buChar char="•"/>
              <a:defRPr sz="24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ts val="575"/>
              </a:spcBef>
              <a:buSzPct val="75000"/>
              <a:buFont typeface="Courier New" panose="02070309020205020404" pitchFamily="49" charset="0"/>
              <a:buChar char="o"/>
              <a:defRPr sz="24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ts val="375"/>
              </a:spcBef>
              <a:buSzPct val="80000"/>
              <a:buFont typeface="Arial" panose="020B0604020202020204" pitchFamily="34" charset="0"/>
              <a:buChar char="•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ts val="375"/>
              </a:spcBef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nl-BE" altLang="en-US" sz="1350" b="1" dirty="0" smtClean="0">
                <a:solidFill>
                  <a:schemeClr val="tx1"/>
                </a:solidFill>
              </a:rPr>
              <a:t>HT </a:t>
            </a:r>
            <a:r>
              <a:rPr lang="nl-BE" altLang="en-US" sz="1350" b="1" dirty="0" err="1" smtClean="0">
                <a:solidFill>
                  <a:schemeClr val="tx1"/>
                </a:solidFill>
              </a:rPr>
              <a:t>additions</a:t>
            </a:r>
            <a:r>
              <a:rPr lang="nl-BE" altLang="en-US" sz="1350" b="1" dirty="0" smtClean="0">
                <a:solidFill>
                  <a:schemeClr val="tx1"/>
                </a:solidFill>
              </a:rPr>
              <a:t> </a:t>
            </a:r>
            <a:r>
              <a:rPr lang="nl-BE" altLang="en-US" sz="1350" b="1" dirty="0" err="1" smtClean="0">
                <a:solidFill>
                  <a:schemeClr val="tx1"/>
                </a:solidFill>
              </a:rPr>
              <a:t>and</a:t>
            </a:r>
            <a:r>
              <a:rPr lang="nl-BE" altLang="en-US" sz="1350" b="1" dirty="0" smtClean="0">
                <a:solidFill>
                  <a:schemeClr val="tx1"/>
                </a:solidFill>
              </a:rPr>
              <a:t> </a:t>
            </a:r>
            <a:r>
              <a:rPr lang="nl-BE" altLang="en-US" sz="1350" b="1" dirty="0" err="1" smtClean="0">
                <a:solidFill>
                  <a:schemeClr val="tx1"/>
                </a:solidFill>
              </a:rPr>
              <a:t>solidification</a:t>
            </a:r>
            <a:endParaRPr lang="en-US" altLang="en-US" sz="1350" b="1" dirty="0">
              <a:solidFill>
                <a:schemeClr val="tx1"/>
              </a:solidFill>
            </a:endParaRPr>
          </a:p>
        </p:txBody>
      </p:sp>
      <p:sp>
        <p:nvSpPr>
          <p:cNvPr id="20" name="Right Arrow 19"/>
          <p:cNvSpPr/>
          <p:nvPr/>
        </p:nvSpPr>
        <p:spPr>
          <a:xfrm rot="16200000">
            <a:off x="4247556" y="2576775"/>
            <a:ext cx="702469" cy="377429"/>
          </a:xfrm>
          <a:prstGeom prst="rightArrow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350"/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3221832" y="1405796"/>
            <a:ext cx="2808685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575"/>
              </a:spcBef>
              <a:buSzPct val="110000"/>
              <a:buFont typeface="Arial" panose="020B0604020202020204" pitchFamily="34" charset="0"/>
              <a:buChar char="•"/>
              <a:defRPr sz="24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ts val="575"/>
              </a:spcBef>
              <a:buSzPct val="75000"/>
              <a:buFont typeface="Courier New" panose="02070309020205020404" pitchFamily="49" charset="0"/>
              <a:buChar char="o"/>
              <a:defRPr sz="24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ts val="375"/>
              </a:spcBef>
              <a:buSzPct val="80000"/>
              <a:buFont typeface="Arial" panose="020B0604020202020204" pitchFamily="34" charset="0"/>
              <a:buChar char="•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ts val="375"/>
              </a:spcBef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GB" altLang="en-US" sz="1350">
                <a:solidFill>
                  <a:schemeClr val="tx1"/>
                </a:solidFill>
              </a:rPr>
              <a:t>Do not change </a:t>
            </a:r>
            <a:r>
              <a:rPr lang="en-GB" altLang="en-US" sz="1350" b="1">
                <a:solidFill>
                  <a:schemeClr val="tx1"/>
                </a:solidFill>
              </a:rPr>
              <a:t>anything</a:t>
            </a:r>
            <a:r>
              <a:rPr lang="en-GB" altLang="en-US" sz="1350">
                <a:solidFill>
                  <a:schemeClr val="tx1"/>
                </a:solidFill>
              </a:rPr>
              <a:t> and give slag to a 3</a:t>
            </a:r>
            <a:r>
              <a:rPr lang="en-GB" altLang="en-US" sz="1350" baseline="30000">
                <a:solidFill>
                  <a:schemeClr val="tx1"/>
                </a:solidFill>
              </a:rPr>
              <a:t>rd</a:t>
            </a:r>
            <a:r>
              <a:rPr lang="en-GB" altLang="en-US" sz="1350">
                <a:solidFill>
                  <a:schemeClr val="tx1"/>
                </a:solidFill>
              </a:rPr>
              <a:t> party</a:t>
            </a:r>
            <a:endParaRPr lang="en-US" altLang="en-US" sz="1350" b="1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8149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2" grpId="0" animBg="1"/>
      <p:bldP spid="13" grpId="0" animBg="1"/>
      <p:bldP spid="14" grpId="0"/>
      <p:bldP spid="15" grpId="0"/>
      <p:bldP spid="16" grpId="0"/>
      <p:bldP spid="17" grpId="0"/>
      <p:bldP spid="20" grpId="0" animBg="1"/>
      <p:bldP spid="2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" y="1441702"/>
            <a:ext cx="2458641" cy="3423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own Arrow 3"/>
          <p:cNvSpPr/>
          <p:nvPr/>
        </p:nvSpPr>
        <p:spPr>
          <a:xfrm>
            <a:off x="3405092" y="1706595"/>
            <a:ext cx="647700" cy="540544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350"/>
          </a:p>
        </p:txBody>
      </p:sp>
      <p:sp>
        <p:nvSpPr>
          <p:cNvPr id="6" name="Up Arrow 5"/>
          <p:cNvSpPr/>
          <p:nvPr/>
        </p:nvSpPr>
        <p:spPr>
          <a:xfrm>
            <a:off x="3377709" y="4061650"/>
            <a:ext cx="702469" cy="1052513"/>
          </a:xfrm>
          <a:prstGeom prst="upArrow">
            <a:avLst/>
          </a:prstGeom>
          <a:solidFill>
            <a:srgbClr val="116E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350"/>
          </a:p>
        </p:txBody>
      </p:sp>
      <p:sp>
        <p:nvSpPr>
          <p:cNvPr id="7" name="Up-Down Arrow 6"/>
          <p:cNvSpPr/>
          <p:nvPr/>
        </p:nvSpPr>
        <p:spPr>
          <a:xfrm>
            <a:off x="3364612" y="2409063"/>
            <a:ext cx="702469" cy="1544241"/>
          </a:xfrm>
          <a:prstGeom prst="up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350"/>
          </a:p>
        </p:txBody>
      </p:sp>
      <p:sp>
        <p:nvSpPr>
          <p:cNvPr id="5939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nl-BE" altLang="en-US" dirty="0" err="1" smtClean="0"/>
              <a:t>Alignment</a:t>
            </a:r>
            <a:endParaRPr lang="en-US" alt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03607-F9AD-40B4-A973-9C0FA2C5A03E}" type="slidenum">
              <a:rPr lang="en-GB" smtClean="0"/>
              <a:t>17</a:t>
            </a:fld>
            <a:endParaRPr lang="en-GB"/>
          </a:p>
        </p:txBody>
      </p:sp>
      <p:sp>
        <p:nvSpPr>
          <p:cNvPr id="59399" name="TextBox 8"/>
          <p:cNvSpPr txBox="1">
            <a:spLocks noChangeArrowheads="1"/>
          </p:cNvSpPr>
          <p:nvPr/>
        </p:nvSpPr>
        <p:spPr bwMode="auto">
          <a:xfrm>
            <a:off x="1331119" y="5680473"/>
            <a:ext cx="5076825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575"/>
              </a:spcBef>
              <a:buSzPct val="110000"/>
              <a:buFont typeface="Arial" panose="020B0604020202020204" pitchFamily="34" charset="0"/>
              <a:buChar char="•"/>
              <a:defRPr sz="24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ts val="575"/>
              </a:spcBef>
              <a:buSzPct val="75000"/>
              <a:buFont typeface="Courier New" panose="02070309020205020404" pitchFamily="49" charset="0"/>
              <a:buChar char="o"/>
              <a:defRPr sz="24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ts val="375"/>
              </a:spcBef>
              <a:buSzPct val="80000"/>
              <a:buFont typeface="Arial" panose="020B0604020202020204" pitchFamily="34" charset="0"/>
              <a:buChar char="•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ts val="375"/>
              </a:spcBef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SzTx/>
              <a:buFontTx/>
              <a:buNone/>
            </a:pPr>
            <a:r>
              <a:rPr lang="nl-BE" altLang="en-US" sz="1050">
                <a:solidFill>
                  <a:schemeClr val="bg1"/>
                </a:solidFill>
              </a:rPr>
              <a:t>D. Durinck et al., Resources, Conservation and Recyling (2008)</a:t>
            </a:r>
            <a:endParaRPr lang="en-US" altLang="en-US" sz="105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187334" y="1706594"/>
            <a:ext cx="1350169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575"/>
              </a:spcBef>
              <a:buSzPct val="110000"/>
              <a:buFont typeface="Arial" panose="020B0604020202020204" pitchFamily="34" charset="0"/>
              <a:buChar char="•"/>
              <a:defRPr sz="24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ts val="575"/>
              </a:spcBef>
              <a:buSzPct val="75000"/>
              <a:buFont typeface="Courier New" panose="02070309020205020404" pitchFamily="49" charset="0"/>
              <a:buChar char="o"/>
              <a:defRPr sz="24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ts val="375"/>
              </a:spcBef>
              <a:buSzPct val="80000"/>
              <a:buFont typeface="Arial" panose="020B0604020202020204" pitchFamily="34" charset="0"/>
              <a:buChar char="•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ts val="375"/>
              </a:spcBef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SzTx/>
              <a:buFontTx/>
              <a:buNone/>
            </a:pPr>
            <a:r>
              <a:rPr lang="nl-BE" altLang="en-US" sz="1350" dirty="0" smtClean="0">
                <a:solidFill>
                  <a:schemeClr val="tx1"/>
                </a:solidFill>
              </a:rPr>
              <a:t>Metal (Slag) </a:t>
            </a:r>
            <a:r>
              <a:rPr lang="nl-BE" altLang="en-US" sz="1350" dirty="0">
                <a:solidFill>
                  <a:schemeClr val="tx1"/>
                </a:solidFill>
              </a:rPr>
              <a:t>producer</a:t>
            </a:r>
            <a:endParaRPr lang="en-US" altLang="en-US" sz="1350" dirty="0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187335" y="3003185"/>
            <a:ext cx="1496615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575"/>
              </a:spcBef>
              <a:buSzPct val="110000"/>
              <a:buFont typeface="Arial" panose="020B0604020202020204" pitchFamily="34" charset="0"/>
              <a:buChar char="•"/>
              <a:defRPr sz="24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ts val="575"/>
              </a:spcBef>
              <a:buSzPct val="75000"/>
              <a:buFont typeface="Courier New" panose="02070309020205020404" pitchFamily="49" charset="0"/>
              <a:buChar char="o"/>
              <a:defRPr sz="24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ts val="375"/>
              </a:spcBef>
              <a:buSzPct val="80000"/>
              <a:buFont typeface="Arial" panose="020B0604020202020204" pitchFamily="34" charset="0"/>
              <a:buChar char="•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ts val="375"/>
              </a:spcBef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SzTx/>
              <a:buFontTx/>
              <a:buNone/>
            </a:pPr>
            <a:r>
              <a:rPr lang="nl-BE" altLang="en-US" sz="1350">
                <a:solidFill>
                  <a:schemeClr val="tx1"/>
                </a:solidFill>
              </a:rPr>
              <a:t>Slag handler</a:t>
            </a:r>
            <a:endParaRPr lang="en-US" altLang="en-US" sz="1350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187334" y="4587908"/>
            <a:ext cx="1663303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575"/>
              </a:spcBef>
              <a:buSzPct val="110000"/>
              <a:buFont typeface="Arial" panose="020B0604020202020204" pitchFamily="34" charset="0"/>
              <a:buChar char="•"/>
              <a:defRPr sz="24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ts val="575"/>
              </a:spcBef>
              <a:buSzPct val="75000"/>
              <a:buFont typeface="Courier New" panose="02070309020205020404" pitchFamily="49" charset="0"/>
              <a:buChar char="o"/>
              <a:defRPr sz="24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ts val="375"/>
              </a:spcBef>
              <a:buSzPct val="80000"/>
              <a:buFont typeface="Arial" panose="020B0604020202020204" pitchFamily="34" charset="0"/>
              <a:buChar char="•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ts val="375"/>
              </a:spcBef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SzTx/>
              <a:buFontTx/>
              <a:buNone/>
            </a:pPr>
            <a:r>
              <a:rPr lang="nl-BE" altLang="en-US" sz="1350" dirty="0" smtClean="0">
                <a:solidFill>
                  <a:schemeClr val="tx1"/>
                </a:solidFill>
              </a:rPr>
              <a:t>(Building) </a:t>
            </a:r>
            <a:r>
              <a:rPr lang="nl-BE" altLang="en-US" sz="1350" dirty="0" err="1" smtClean="0">
                <a:solidFill>
                  <a:schemeClr val="tx1"/>
                </a:solidFill>
              </a:rPr>
              <a:t>Products</a:t>
            </a:r>
            <a:r>
              <a:rPr lang="nl-BE" altLang="en-US" sz="1350" dirty="0" smtClean="0">
                <a:solidFill>
                  <a:schemeClr val="tx1"/>
                </a:solidFill>
              </a:rPr>
              <a:t> </a:t>
            </a:r>
            <a:r>
              <a:rPr lang="nl-BE" altLang="en-US" sz="1350" dirty="0">
                <a:solidFill>
                  <a:schemeClr val="tx1"/>
                </a:solidFill>
              </a:rPr>
              <a:t>company</a:t>
            </a:r>
            <a:endParaRPr lang="en-US" altLang="en-US" sz="1350" dirty="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49808" y="5629867"/>
            <a:ext cx="4572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dirty="0" smtClean="0"/>
              <a:t>D. </a:t>
            </a:r>
            <a:r>
              <a:rPr lang="nl-BE" dirty="0" err="1" smtClean="0"/>
              <a:t>Durinck</a:t>
            </a:r>
            <a:r>
              <a:rPr lang="nl-BE" dirty="0" smtClean="0"/>
              <a:t> et al., Hot stage processing of </a:t>
            </a:r>
            <a:r>
              <a:rPr lang="nl-BE" dirty="0" err="1" smtClean="0"/>
              <a:t>metallurgical</a:t>
            </a:r>
            <a:r>
              <a:rPr lang="nl-BE" dirty="0" smtClean="0"/>
              <a:t> </a:t>
            </a:r>
            <a:r>
              <a:rPr lang="nl-BE" dirty="0" err="1" smtClean="0"/>
              <a:t>slags</a:t>
            </a:r>
            <a:r>
              <a:rPr lang="nl-BE" dirty="0" smtClean="0"/>
              <a:t>, Resources </a:t>
            </a:r>
            <a:r>
              <a:rPr lang="nl-BE" dirty="0" err="1" smtClean="0"/>
              <a:t>conservation</a:t>
            </a:r>
            <a:r>
              <a:rPr lang="nl-BE" dirty="0" smtClean="0"/>
              <a:t> </a:t>
            </a:r>
            <a:r>
              <a:rPr lang="nl-BE" dirty="0" err="1" smtClean="0"/>
              <a:t>and</a:t>
            </a:r>
            <a:r>
              <a:rPr lang="nl-BE" dirty="0" smtClean="0"/>
              <a:t> recycling, engineering, 2008</a:t>
            </a:r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5916171" y="1393983"/>
            <a:ext cx="310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dirty="0" smtClean="0"/>
              <a:t>Metal </a:t>
            </a:r>
            <a:r>
              <a:rPr lang="nl-BE" dirty="0" err="1" smtClean="0"/>
              <a:t>quality</a:t>
            </a:r>
            <a:r>
              <a:rPr lang="nl-BE" dirty="0" smtClean="0"/>
              <a:t>, metal recovery, </a:t>
            </a:r>
            <a:r>
              <a:rPr lang="nl-BE" dirty="0" err="1" smtClean="0"/>
              <a:t>fluidity</a:t>
            </a:r>
            <a:r>
              <a:rPr lang="nl-BE" dirty="0" smtClean="0"/>
              <a:t>,  </a:t>
            </a:r>
            <a:r>
              <a:rPr lang="nl-BE" dirty="0" err="1" smtClean="0"/>
              <a:t>impurity</a:t>
            </a:r>
            <a:r>
              <a:rPr lang="nl-BE" dirty="0" smtClean="0"/>
              <a:t> </a:t>
            </a:r>
            <a:r>
              <a:rPr lang="nl-BE" dirty="0" err="1" smtClean="0"/>
              <a:t>capacity</a:t>
            </a:r>
            <a:r>
              <a:rPr lang="nl-BE" dirty="0" smtClean="0"/>
              <a:t>, </a:t>
            </a:r>
            <a:r>
              <a:rPr lang="nl-BE" dirty="0" err="1" smtClean="0"/>
              <a:t>vessel</a:t>
            </a:r>
            <a:r>
              <a:rPr lang="nl-BE" dirty="0" smtClean="0"/>
              <a:t> </a:t>
            </a:r>
            <a:r>
              <a:rPr lang="nl-BE" dirty="0" err="1" smtClean="0"/>
              <a:t>integrity</a:t>
            </a:r>
            <a:r>
              <a:rPr lang="nl-BE" dirty="0" smtClean="0"/>
              <a:t>, </a:t>
            </a:r>
            <a:r>
              <a:rPr lang="nl-BE" dirty="0" err="1" smtClean="0"/>
              <a:t>cost</a:t>
            </a:r>
            <a:endParaRPr lang="en-GB" dirty="0"/>
          </a:p>
        </p:txBody>
      </p:sp>
      <p:sp>
        <p:nvSpPr>
          <p:cNvPr id="14" name="TextBox 13"/>
          <p:cNvSpPr txBox="1"/>
          <p:nvPr/>
        </p:nvSpPr>
        <p:spPr>
          <a:xfrm>
            <a:off x="5961032" y="3903064"/>
            <a:ext cx="310619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dirty="0" smtClean="0"/>
              <a:t>Availability of feed </a:t>
            </a:r>
            <a:r>
              <a:rPr lang="nl-BE" dirty="0" err="1" smtClean="0"/>
              <a:t>and</a:t>
            </a:r>
            <a:r>
              <a:rPr lang="nl-BE" dirty="0" smtClean="0"/>
              <a:t> </a:t>
            </a:r>
            <a:r>
              <a:rPr lang="nl-BE" dirty="0" err="1" smtClean="0"/>
              <a:t>consistency</a:t>
            </a:r>
            <a:r>
              <a:rPr lang="nl-BE" dirty="0" smtClean="0"/>
              <a:t> of </a:t>
            </a:r>
            <a:r>
              <a:rPr lang="nl-BE" dirty="0" err="1" smtClean="0"/>
              <a:t>properties</a:t>
            </a:r>
            <a:r>
              <a:rPr lang="nl-BE" dirty="0" smtClean="0"/>
              <a:t>, </a:t>
            </a:r>
            <a:r>
              <a:rPr lang="nl-BE" dirty="0" err="1" smtClean="0"/>
              <a:t>compability</a:t>
            </a:r>
            <a:r>
              <a:rPr lang="nl-BE" dirty="0" smtClean="0"/>
              <a:t> </a:t>
            </a:r>
            <a:r>
              <a:rPr lang="nl-BE" dirty="0" err="1" smtClean="0"/>
              <a:t>with</a:t>
            </a:r>
            <a:r>
              <a:rPr lang="nl-BE" dirty="0" smtClean="0"/>
              <a:t> </a:t>
            </a:r>
            <a:r>
              <a:rPr lang="nl-BE" dirty="0" err="1" smtClean="0"/>
              <a:t>production</a:t>
            </a:r>
            <a:r>
              <a:rPr lang="nl-BE" dirty="0" smtClean="0"/>
              <a:t> equipment, product </a:t>
            </a:r>
            <a:r>
              <a:rPr lang="nl-BE" dirty="0" err="1" smtClean="0"/>
              <a:t>properties</a:t>
            </a:r>
            <a:r>
              <a:rPr lang="nl-BE" dirty="0" smtClean="0"/>
              <a:t> (</a:t>
            </a:r>
            <a:r>
              <a:rPr lang="nl-BE" dirty="0" err="1" smtClean="0"/>
              <a:t>strength</a:t>
            </a:r>
            <a:r>
              <a:rPr lang="nl-BE" dirty="0" smtClean="0"/>
              <a:t>, </a:t>
            </a:r>
            <a:r>
              <a:rPr lang="nl-BE" dirty="0" err="1" smtClean="0"/>
              <a:t>environmental</a:t>
            </a:r>
            <a:r>
              <a:rPr lang="nl-BE" dirty="0" smtClean="0"/>
              <a:t> </a:t>
            </a:r>
            <a:r>
              <a:rPr lang="nl-BE" dirty="0" err="1" smtClean="0"/>
              <a:t>compatibility</a:t>
            </a:r>
            <a:r>
              <a:rPr lang="nl-BE" dirty="0" smtClean="0"/>
              <a:t>, </a:t>
            </a:r>
            <a:r>
              <a:rPr lang="nl-BE" dirty="0" err="1" smtClean="0"/>
              <a:t>density</a:t>
            </a:r>
            <a:r>
              <a:rPr lang="nl-BE" dirty="0" smtClean="0"/>
              <a:t>, …), market, </a:t>
            </a:r>
            <a:r>
              <a:rPr lang="nl-BE" dirty="0" err="1" smtClean="0"/>
              <a:t>price</a:t>
            </a:r>
            <a:r>
              <a:rPr lang="nl-BE" dirty="0" smtClean="0"/>
              <a:t>, …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48166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0" grpId="0"/>
      <p:bldP spid="11" grpId="0"/>
      <p:bldP spid="12" grpId="0"/>
      <p:bldP spid="5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le 3"/>
          <p:cNvSpPr>
            <a:spLocks noGrp="1"/>
          </p:cNvSpPr>
          <p:nvPr>
            <p:ph type="ctrTitle"/>
          </p:nvPr>
        </p:nvSpPr>
        <p:spPr>
          <a:xfrm>
            <a:off x="3977880" y="3375423"/>
            <a:ext cx="3820715" cy="559594"/>
          </a:xfrm>
        </p:spPr>
        <p:txBody>
          <a:bodyPr/>
          <a:lstStyle/>
          <a:p>
            <a:r>
              <a:rPr lang="nl-BE" altLang="en-US" dirty="0" err="1" smtClean="0"/>
              <a:t>Some</a:t>
            </a:r>
            <a:r>
              <a:rPr lang="nl-BE" altLang="en-US" dirty="0" smtClean="0"/>
              <a:t> Research </a:t>
            </a:r>
            <a:r>
              <a:rPr lang="nl-BE" altLang="en-US" dirty="0" err="1" smtClean="0"/>
              <a:t>highlights</a:t>
            </a:r>
            <a:endParaRPr lang="en-US" altLang="en-US" dirty="0" smtClean="0"/>
          </a:p>
        </p:txBody>
      </p:sp>
      <p:sp>
        <p:nvSpPr>
          <p:cNvPr id="53251" name="Subtitle 4"/>
          <p:cNvSpPr>
            <a:spLocks noGrp="1"/>
          </p:cNvSpPr>
          <p:nvPr>
            <p:ph type="subTitle" idx="1"/>
          </p:nvPr>
        </p:nvSpPr>
        <p:spPr>
          <a:xfrm>
            <a:off x="3977880" y="4171950"/>
            <a:ext cx="3820715" cy="809625"/>
          </a:xfrm>
        </p:spPr>
        <p:txBody>
          <a:bodyPr/>
          <a:lstStyle/>
          <a:p>
            <a:pPr>
              <a:spcBef>
                <a:spcPct val="0"/>
              </a:spcBef>
            </a:pP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704246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041" y="522746"/>
            <a:ext cx="2750344" cy="275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39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873" y="3711525"/>
            <a:ext cx="8542501" cy="2424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03607-F9AD-40B4-A973-9C0FA2C5A03E}" type="slidenum">
              <a:rPr lang="en-GB" smtClean="0"/>
              <a:t>19</a:t>
            </a:fld>
            <a:endParaRPr lang="en-GB"/>
          </a:p>
        </p:txBody>
      </p:sp>
      <p:sp>
        <p:nvSpPr>
          <p:cNvPr id="5" name="Content Placeholder 6"/>
          <p:cNvSpPr txBox="1">
            <a:spLocks/>
          </p:cNvSpPr>
          <p:nvPr/>
        </p:nvSpPr>
        <p:spPr>
          <a:xfrm>
            <a:off x="3545586" y="432574"/>
            <a:ext cx="5177790" cy="316858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BE" dirty="0" smtClean="0"/>
              <a:t>11 reviews</a:t>
            </a:r>
          </a:p>
          <a:p>
            <a:r>
              <a:rPr lang="nl-BE" dirty="0" smtClean="0"/>
              <a:t>12 on </a:t>
            </a:r>
            <a:r>
              <a:rPr lang="nl-BE" dirty="0" err="1" smtClean="0"/>
              <a:t>ashes</a:t>
            </a:r>
            <a:r>
              <a:rPr lang="nl-BE" dirty="0" smtClean="0"/>
              <a:t>, MSW, </a:t>
            </a:r>
            <a:r>
              <a:rPr lang="nl-BE" dirty="0" err="1" smtClean="0"/>
              <a:t>genetics</a:t>
            </a:r>
            <a:endParaRPr lang="nl-BE" dirty="0" smtClean="0"/>
          </a:p>
          <a:p>
            <a:r>
              <a:rPr lang="nl-BE" dirty="0" smtClean="0"/>
              <a:t>7 </a:t>
            </a:r>
            <a:r>
              <a:rPr lang="nl-BE" dirty="0" err="1" smtClean="0"/>
              <a:t>not</a:t>
            </a:r>
            <a:r>
              <a:rPr lang="nl-BE" dirty="0" smtClean="0"/>
              <a:t> KU Leuven</a:t>
            </a:r>
          </a:p>
          <a:p>
            <a:endParaRPr lang="nl-BE" dirty="0" smtClean="0"/>
          </a:p>
          <a:p>
            <a:r>
              <a:rPr lang="nl-BE" dirty="0" smtClean="0"/>
              <a:t>140 research </a:t>
            </a:r>
            <a:r>
              <a:rPr lang="nl-BE" dirty="0" err="1" smtClean="0"/>
              <a:t>articles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15463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88885" y="998731"/>
            <a:ext cx="4250010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2700" dirty="0">
                <a:solidFill>
                  <a:schemeClr val="bg1"/>
                </a:solidFill>
              </a:rPr>
              <a:t>Materialen en duurzaamheid</a:t>
            </a:r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990523"/>
            <a:ext cx="5400600" cy="3490706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 smtClean="0"/>
              <a:t>Annual</a:t>
            </a:r>
            <a:r>
              <a:rPr lang="nl-BE" dirty="0" smtClean="0"/>
              <a:t> </a:t>
            </a:r>
            <a:r>
              <a:rPr lang="nl-BE" dirty="0" err="1" smtClean="0"/>
              <a:t>materials</a:t>
            </a:r>
            <a:r>
              <a:rPr lang="nl-BE" dirty="0" smtClean="0"/>
              <a:t> </a:t>
            </a:r>
            <a:r>
              <a:rPr lang="nl-BE" dirty="0" err="1" smtClean="0"/>
              <a:t>production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03607-F9AD-40B4-A973-9C0FA2C5A03E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582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1"/>
          <p:cNvSpPr/>
          <p:nvPr/>
        </p:nvSpPr>
        <p:spPr>
          <a:xfrm rot="18769853">
            <a:off x="4397450" y="2327656"/>
            <a:ext cx="832952" cy="1585220"/>
          </a:xfrm>
          <a:prstGeom prst="triangle">
            <a:avLst>
              <a:gd name="adj" fmla="val 94774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" name="Isosceles Triangle 2"/>
          <p:cNvSpPr/>
          <p:nvPr/>
        </p:nvSpPr>
        <p:spPr>
          <a:xfrm rot="822742">
            <a:off x="3692903" y="2326915"/>
            <a:ext cx="1616062" cy="1466990"/>
          </a:xfrm>
          <a:prstGeom prst="triangle">
            <a:avLst>
              <a:gd name="adj" fmla="val 37192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>
              <a:rot lat="0" lon="0" rev="6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4" name="Straight Connector 3"/>
          <p:cNvCxnSpPr>
            <a:stCxn id="3" idx="2"/>
            <a:endCxn id="2" idx="4"/>
          </p:cNvCxnSpPr>
          <p:nvPr/>
        </p:nvCxnSpPr>
        <p:spPr>
          <a:xfrm flipV="1">
            <a:off x="3542059" y="3353683"/>
            <a:ext cx="2136273" cy="227774"/>
          </a:xfrm>
          <a:prstGeom prst="line">
            <a:avLst/>
          </a:prstGeom>
          <a:ln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2187293" y="3442957"/>
            <a:ext cx="123831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350" dirty="0" err="1"/>
              <a:t>Methodology</a:t>
            </a:r>
            <a:endParaRPr lang="en-US" sz="1350" dirty="0"/>
          </a:p>
        </p:txBody>
      </p:sp>
      <p:sp>
        <p:nvSpPr>
          <p:cNvPr id="6" name="TextBox 5"/>
          <p:cNvSpPr txBox="1"/>
          <p:nvPr/>
        </p:nvSpPr>
        <p:spPr>
          <a:xfrm>
            <a:off x="3903941" y="1988516"/>
            <a:ext cx="119398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350" dirty="0"/>
              <a:t>Topic</a:t>
            </a:r>
            <a:endParaRPr lang="en-US" sz="1350" dirty="0"/>
          </a:p>
        </p:txBody>
      </p:sp>
      <p:sp>
        <p:nvSpPr>
          <p:cNvPr id="7" name="TextBox 6"/>
          <p:cNvSpPr txBox="1"/>
          <p:nvPr/>
        </p:nvSpPr>
        <p:spPr>
          <a:xfrm>
            <a:off x="5794789" y="3177600"/>
            <a:ext cx="91810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350" dirty="0"/>
              <a:t>System</a:t>
            </a:r>
            <a:endParaRPr lang="en-US" sz="1350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03607-F9AD-40B4-A973-9C0FA2C5A03E}" type="slidenum">
              <a:rPr lang="en-GB" smtClean="0"/>
              <a:t>20</a:t>
            </a:fld>
            <a:endParaRPr lang="en-GB"/>
          </a:p>
        </p:txBody>
      </p:sp>
      <p:sp>
        <p:nvSpPr>
          <p:cNvPr id="9" name="TextBox 8"/>
          <p:cNvSpPr txBox="1"/>
          <p:nvPr/>
        </p:nvSpPr>
        <p:spPr>
          <a:xfrm>
            <a:off x="4698300" y="4132304"/>
            <a:ext cx="119398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350" dirty="0" err="1"/>
              <a:t>Authors</a:t>
            </a:r>
            <a:endParaRPr lang="en-US" sz="1350" dirty="0"/>
          </a:p>
        </p:txBody>
      </p:sp>
    </p:spTree>
    <p:extLst>
      <p:ext uri="{BB962C8B-B14F-4D97-AF65-F5344CB8AC3E}">
        <p14:creationId xmlns:p14="http://schemas.microsoft.com/office/powerpoint/2010/main" val="3021396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Topics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4B1DC0-DC05-49B3-A6AD-50D4129DA4FE}" type="slidenum">
              <a:rPr lang="nl-BE" altLang="nl-BE" smtClean="0"/>
              <a:pPr>
                <a:defRPr/>
              </a:pPr>
              <a:t>21</a:t>
            </a:fld>
            <a:endParaRPr lang="nl-BE" altLang="nl-BE"/>
          </a:p>
        </p:txBody>
      </p:sp>
      <p:sp>
        <p:nvSpPr>
          <p:cNvPr id="9" name="Content Placeholder 8"/>
          <p:cNvSpPr>
            <a:spLocks noGrp="1"/>
          </p:cNvSpPr>
          <p:nvPr>
            <p:ph sz="half" idx="4294967295"/>
          </p:nvPr>
        </p:nvSpPr>
        <p:spPr>
          <a:xfrm>
            <a:off x="832104" y="1709738"/>
            <a:ext cx="3886200" cy="3960812"/>
          </a:xfrm>
        </p:spPr>
        <p:txBody>
          <a:bodyPr>
            <a:normAutofit/>
          </a:bodyPr>
          <a:lstStyle/>
          <a:p>
            <a:r>
              <a:rPr lang="nl-BE" sz="1800" dirty="0" err="1"/>
              <a:t>Refractories</a:t>
            </a:r>
            <a:r>
              <a:rPr lang="nl-BE" sz="1800" dirty="0"/>
              <a:t> (27)</a:t>
            </a:r>
          </a:p>
          <a:p>
            <a:r>
              <a:rPr lang="nl-BE" sz="1800" dirty="0" smtClean="0"/>
              <a:t>Dissolution </a:t>
            </a:r>
            <a:r>
              <a:rPr lang="nl-BE" sz="1800" dirty="0"/>
              <a:t>(14)</a:t>
            </a:r>
          </a:p>
          <a:p>
            <a:r>
              <a:rPr lang="nl-BE" sz="1800" dirty="0" err="1"/>
              <a:t>Inorganic</a:t>
            </a:r>
            <a:r>
              <a:rPr lang="nl-BE" sz="1800" dirty="0"/>
              <a:t> </a:t>
            </a:r>
            <a:r>
              <a:rPr lang="nl-BE" sz="1800" dirty="0" err="1"/>
              <a:t>Polymers</a:t>
            </a:r>
            <a:r>
              <a:rPr lang="nl-BE" sz="1800" dirty="0"/>
              <a:t>/alkali </a:t>
            </a:r>
            <a:r>
              <a:rPr lang="nl-BE" sz="1800" dirty="0" err="1"/>
              <a:t>activation</a:t>
            </a:r>
            <a:r>
              <a:rPr lang="nl-BE" sz="1800" dirty="0"/>
              <a:t> (13)</a:t>
            </a:r>
          </a:p>
          <a:p>
            <a:r>
              <a:rPr lang="nl-BE" sz="1800" dirty="0" err="1"/>
              <a:t>Solidification</a:t>
            </a:r>
            <a:r>
              <a:rPr lang="nl-BE" sz="1800" dirty="0"/>
              <a:t>/</a:t>
            </a:r>
            <a:r>
              <a:rPr lang="nl-BE" sz="1800" dirty="0" err="1"/>
              <a:t>microstructure</a:t>
            </a:r>
            <a:r>
              <a:rPr lang="nl-BE" sz="1800" dirty="0"/>
              <a:t> (13)</a:t>
            </a:r>
          </a:p>
          <a:p>
            <a:r>
              <a:rPr lang="nl-BE" sz="1800" dirty="0" err="1"/>
              <a:t>Cleanliness</a:t>
            </a:r>
            <a:r>
              <a:rPr lang="nl-BE" sz="1800" dirty="0"/>
              <a:t> (12)</a:t>
            </a:r>
          </a:p>
          <a:p>
            <a:r>
              <a:rPr lang="nl-BE" sz="1800" dirty="0" err="1"/>
              <a:t>Carbonation</a:t>
            </a:r>
            <a:r>
              <a:rPr lang="nl-BE" sz="1800" dirty="0"/>
              <a:t> (12)</a:t>
            </a:r>
          </a:p>
          <a:p>
            <a:r>
              <a:rPr lang="nl-BE" sz="1800" dirty="0" err="1"/>
              <a:t>Environmental</a:t>
            </a:r>
            <a:r>
              <a:rPr lang="nl-BE" sz="1800" dirty="0"/>
              <a:t> risk assessment (11)</a:t>
            </a:r>
          </a:p>
          <a:p>
            <a:r>
              <a:rPr lang="nl-BE" sz="1800" dirty="0"/>
              <a:t>Metal (</a:t>
            </a:r>
            <a:r>
              <a:rPr lang="nl-BE" sz="1800" dirty="0" err="1"/>
              <a:t>droplets</a:t>
            </a:r>
            <a:r>
              <a:rPr lang="nl-BE" sz="1800" dirty="0"/>
              <a:t>) (10)</a:t>
            </a:r>
          </a:p>
          <a:p>
            <a:endParaRPr lang="nl-BE" sz="1800" dirty="0"/>
          </a:p>
        </p:txBody>
      </p:sp>
      <p:sp>
        <p:nvSpPr>
          <p:cNvPr id="10" name="Content Placeholder 9"/>
          <p:cNvSpPr>
            <a:spLocks noGrp="1"/>
          </p:cNvSpPr>
          <p:nvPr>
            <p:ph sz="half" idx="4294967295"/>
          </p:nvPr>
        </p:nvSpPr>
        <p:spPr>
          <a:xfrm>
            <a:off x="5257800" y="1709738"/>
            <a:ext cx="3886200" cy="3960812"/>
          </a:xfrm>
        </p:spPr>
        <p:txBody>
          <a:bodyPr>
            <a:normAutofit/>
          </a:bodyPr>
          <a:lstStyle/>
          <a:p>
            <a:r>
              <a:rPr lang="nl-BE" sz="1800" dirty="0"/>
              <a:t>Cement (8)</a:t>
            </a:r>
          </a:p>
          <a:p>
            <a:r>
              <a:rPr lang="nl-BE" sz="1800" dirty="0" err="1"/>
              <a:t>Freeze</a:t>
            </a:r>
            <a:r>
              <a:rPr lang="nl-BE" sz="1800" dirty="0"/>
              <a:t> </a:t>
            </a:r>
            <a:r>
              <a:rPr lang="nl-BE" sz="1800" dirty="0" err="1"/>
              <a:t>lining</a:t>
            </a:r>
            <a:r>
              <a:rPr lang="nl-BE" sz="1800" dirty="0"/>
              <a:t>  (8)</a:t>
            </a:r>
          </a:p>
          <a:p>
            <a:r>
              <a:rPr lang="nl-BE" sz="1800" dirty="0" err="1"/>
              <a:t>Phase</a:t>
            </a:r>
            <a:r>
              <a:rPr lang="nl-BE" sz="1800" dirty="0"/>
              <a:t> relations (8)</a:t>
            </a:r>
            <a:endParaRPr lang="en-GB" sz="1800" dirty="0"/>
          </a:p>
          <a:p>
            <a:r>
              <a:rPr lang="nl-BE" sz="1800" dirty="0" err="1"/>
              <a:t>Archeometallurgy</a:t>
            </a:r>
            <a:r>
              <a:rPr lang="nl-BE" sz="1800" dirty="0"/>
              <a:t> (6)</a:t>
            </a:r>
          </a:p>
          <a:p>
            <a:r>
              <a:rPr lang="nl-BE" sz="1800" dirty="0" err="1"/>
              <a:t>Metallurgical</a:t>
            </a:r>
            <a:r>
              <a:rPr lang="nl-BE" sz="1800" dirty="0"/>
              <a:t> </a:t>
            </a:r>
            <a:r>
              <a:rPr lang="nl-BE" sz="1800" dirty="0" err="1"/>
              <a:t>process</a:t>
            </a:r>
            <a:r>
              <a:rPr lang="nl-BE" sz="1800" dirty="0"/>
              <a:t> </a:t>
            </a:r>
            <a:r>
              <a:rPr lang="nl-BE" sz="1800" dirty="0" err="1"/>
              <a:t>modelling</a:t>
            </a:r>
            <a:r>
              <a:rPr lang="nl-BE" sz="1800" dirty="0"/>
              <a:t> (5)</a:t>
            </a:r>
          </a:p>
          <a:p>
            <a:r>
              <a:rPr lang="nl-BE" sz="1800" dirty="0" err="1"/>
              <a:t>Precipitated</a:t>
            </a:r>
            <a:r>
              <a:rPr lang="nl-BE" sz="1800" dirty="0"/>
              <a:t> calcium </a:t>
            </a:r>
            <a:r>
              <a:rPr lang="nl-BE" sz="1800" dirty="0" err="1"/>
              <a:t>carbonate</a:t>
            </a:r>
            <a:r>
              <a:rPr lang="nl-BE" sz="1800" dirty="0"/>
              <a:t> (2)</a:t>
            </a:r>
          </a:p>
          <a:p>
            <a:r>
              <a:rPr lang="nl-BE" sz="1800" dirty="0" err="1"/>
              <a:t>Aggregate</a:t>
            </a:r>
            <a:r>
              <a:rPr lang="nl-BE" sz="1800" dirty="0"/>
              <a:t> (2)</a:t>
            </a:r>
          </a:p>
          <a:p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3391098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altLang="en-US" dirty="0" smtClean="0"/>
              <a:t>System		</a:t>
            </a:r>
            <a:endParaRPr lang="en-GB" alt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B1DC0-DC05-49B3-A6AD-50D4129DA4FE}" type="slidenum">
              <a:rPr lang="nl-BE" altLang="nl-BE" smtClean="0"/>
              <a:pPr/>
              <a:t>22</a:t>
            </a:fld>
            <a:endParaRPr lang="nl-BE" altLang="nl-BE"/>
          </a:p>
        </p:txBody>
      </p:sp>
      <p:sp>
        <p:nvSpPr>
          <p:cNvPr id="44035" name="Content Placeholder 2"/>
          <p:cNvSpPr>
            <a:spLocks noGrp="1"/>
          </p:cNvSpPr>
          <p:nvPr>
            <p:ph idx="4294967295"/>
          </p:nvPr>
        </p:nvSpPr>
        <p:spPr>
          <a:xfrm>
            <a:off x="628650" y="1686371"/>
            <a:ext cx="8334375" cy="2867341"/>
          </a:xfrm>
        </p:spPr>
        <p:txBody>
          <a:bodyPr/>
          <a:lstStyle/>
          <a:p>
            <a:r>
              <a:rPr lang="nl-BE" altLang="en-US" dirty="0" err="1" smtClean="0"/>
              <a:t>Stainless</a:t>
            </a:r>
            <a:r>
              <a:rPr lang="nl-BE" altLang="en-US" dirty="0" smtClean="0"/>
              <a:t> steel (41)</a:t>
            </a:r>
          </a:p>
          <a:p>
            <a:r>
              <a:rPr lang="nl-BE" altLang="en-US" dirty="0" smtClean="0"/>
              <a:t>Steel (26)</a:t>
            </a:r>
          </a:p>
          <a:p>
            <a:r>
              <a:rPr lang="nl-BE" altLang="en-US" dirty="0" err="1" smtClean="0"/>
              <a:t>Zinc</a:t>
            </a:r>
            <a:r>
              <a:rPr lang="nl-BE" altLang="en-US" dirty="0" smtClean="0"/>
              <a:t>-Lead (21)</a:t>
            </a:r>
          </a:p>
          <a:p>
            <a:r>
              <a:rPr lang="nl-BE" altLang="en-US" dirty="0" err="1" smtClean="0"/>
              <a:t>Copper</a:t>
            </a:r>
            <a:r>
              <a:rPr lang="nl-BE" altLang="en-US" dirty="0" smtClean="0"/>
              <a:t> (15)</a:t>
            </a:r>
          </a:p>
          <a:p>
            <a:r>
              <a:rPr lang="nl-BE" altLang="en-US" dirty="0" smtClean="0"/>
              <a:t>Lime-silica-</a:t>
            </a:r>
            <a:r>
              <a:rPr lang="nl-BE" altLang="en-US" dirty="0" err="1" smtClean="0"/>
              <a:t>alumina</a:t>
            </a:r>
            <a:r>
              <a:rPr lang="nl-BE" altLang="en-US" dirty="0" smtClean="0"/>
              <a:t> (7)</a:t>
            </a:r>
          </a:p>
          <a:p>
            <a:endParaRPr lang="en-GB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718972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altLang="en-US" dirty="0" err="1" smtClean="0"/>
              <a:t>Techniques</a:t>
            </a:r>
            <a:r>
              <a:rPr lang="nl-BE" altLang="en-US" dirty="0" smtClean="0"/>
              <a:t>		</a:t>
            </a:r>
            <a:endParaRPr lang="en-GB" alt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B1DC0-DC05-49B3-A6AD-50D4129DA4FE}" type="slidenum">
              <a:rPr lang="nl-BE" altLang="nl-BE" smtClean="0"/>
              <a:pPr/>
              <a:t>23</a:t>
            </a:fld>
            <a:endParaRPr lang="nl-BE" altLang="nl-BE"/>
          </a:p>
        </p:txBody>
      </p:sp>
      <p:sp>
        <p:nvSpPr>
          <p:cNvPr id="44035" name="Content Placeholder 2"/>
          <p:cNvSpPr>
            <a:spLocks noGrp="1"/>
          </p:cNvSpPr>
          <p:nvPr>
            <p:ph idx="4294967295"/>
          </p:nvPr>
        </p:nvSpPr>
        <p:spPr>
          <a:xfrm>
            <a:off x="628650" y="1686371"/>
            <a:ext cx="8334375" cy="3909758"/>
          </a:xfrm>
        </p:spPr>
        <p:txBody>
          <a:bodyPr/>
          <a:lstStyle/>
          <a:p>
            <a:r>
              <a:rPr lang="nl-BE" altLang="en-US" dirty="0" smtClean="0"/>
              <a:t>Lab </a:t>
            </a:r>
            <a:r>
              <a:rPr lang="nl-BE" altLang="en-US" dirty="0" err="1" smtClean="0"/>
              <a:t>furnace</a:t>
            </a:r>
            <a:r>
              <a:rPr lang="nl-BE" altLang="en-US" dirty="0" smtClean="0"/>
              <a:t> </a:t>
            </a:r>
            <a:r>
              <a:rPr lang="nl-BE" altLang="en-US" dirty="0" err="1" smtClean="0"/>
              <a:t>experiments</a:t>
            </a:r>
            <a:r>
              <a:rPr lang="nl-BE" altLang="en-US" dirty="0" smtClean="0"/>
              <a:t> (48)</a:t>
            </a:r>
          </a:p>
          <a:p>
            <a:r>
              <a:rPr lang="nl-BE" altLang="en-US" dirty="0" smtClean="0"/>
              <a:t>Wet </a:t>
            </a:r>
            <a:r>
              <a:rPr lang="nl-BE" altLang="en-US" dirty="0" err="1" smtClean="0"/>
              <a:t>chemistry</a:t>
            </a:r>
            <a:r>
              <a:rPr lang="nl-BE" altLang="en-US" dirty="0" smtClean="0"/>
              <a:t> (30)</a:t>
            </a:r>
          </a:p>
          <a:p>
            <a:r>
              <a:rPr lang="nl-BE" altLang="en-US" dirty="0" err="1" smtClean="0"/>
              <a:t>Confocal</a:t>
            </a:r>
            <a:r>
              <a:rPr lang="nl-BE" altLang="en-US" dirty="0" smtClean="0"/>
              <a:t> Scanning Laser Microscope (15)</a:t>
            </a:r>
          </a:p>
          <a:p>
            <a:r>
              <a:rPr lang="nl-BE" altLang="en-US" dirty="0" err="1" smtClean="0"/>
              <a:t>Phase</a:t>
            </a:r>
            <a:r>
              <a:rPr lang="nl-BE" altLang="en-US" dirty="0" smtClean="0"/>
              <a:t> field/</a:t>
            </a:r>
            <a:r>
              <a:rPr lang="nl-BE" altLang="en-US" dirty="0" err="1" smtClean="0"/>
              <a:t>Lattice</a:t>
            </a:r>
            <a:r>
              <a:rPr lang="nl-BE" altLang="en-US" dirty="0" smtClean="0"/>
              <a:t> </a:t>
            </a:r>
            <a:r>
              <a:rPr lang="nl-BE" altLang="en-US" dirty="0" err="1" smtClean="0"/>
              <a:t>Boltzmann</a:t>
            </a:r>
            <a:r>
              <a:rPr lang="nl-BE" altLang="en-US" dirty="0" smtClean="0"/>
              <a:t> </a:t>
            </a:r>
            <a:r>
              <a:rPr lang="nl-BE" altLang="en-US" dirty="0" err="1" smtClean="0"/>
              <a:t>Modelling</a:t>
            </a:r>
            <a:r>
              <a:rPr lang="nl-BE" altLang="en-US" dirty="0" smtClean="0"/>
              <a:t> (10)</a:t>
            </a:r>
          </a:p>
          <a:p>
            <a:r>
              <a:rPr lang="nl-BE" altLang="en-US" dirty="0" smtClean="0"/>
              <a:t>CALPHAD/</a:t>
            </a:r>
            <a:r>
              <a:rPr lang="nl-BE" altLang="en-US" dirty="0" err="1" smtClean="0"/>
              <a:t>Thermodynamic</a:t>
            </a:r>
            <a:r>
              <a:rPr lang="nl-BE" altLang="en-US" dirty="0" smtClean="0"/>
              <a:t> </a:t>
            </a:r>
            <a:r>
              <a:rPr lang="nl-BE" altLang="en-US" dirty="0" err="1" smtClean="0"/>
              <a:t>modelling</a:t>
            </a:r>
            <a:r>
              <a:rPr lang="nl-BE" altLang="en-US" dirty="0" smtClean="0"/>
              <a:t> (6)</a:t>
            </a:r>
          </a:p>
          <a:p>
            <a:r>
              <a:rPr lang="nl-BE" altLang="en-US" dirty="0" smtClean="0"/>
              <a:t>Industrial sampling (5)</a:t>
            </a:r>
          </a:p>
          <a:p>
            <a:r>
              <a:rPr lang="nl-BE" altLang="en-US" dirty="0" smtClean="0"/>
              <a:t>Life </a:t>
            </a:r>
            <a:r>
              <a:rPr lang="nl-BE" altLang="en-US" dirty="0" err="1" smtClean="0"/>
              <a:t>cycle</a:t>
            </a:r>
            <a:r>
              <a:rPr lang="nl-BE" altLang="en-US" dirty="0" smtClean="0"/>
              <a:t> assessment/</a:t>
            </a:r>
            <a:r>
              <a:rPr lang="nl-BE" altLang="en-US" dirty="0" err="1" smtClean="0"/>
              <a:t>Exergy</a:t>
            </a:r>
            <a:r>
              <a:rPr lang="nl-BE" altLang="en-US" dirty="0" smtClean="0"/>
              <a:t> (2)</a:t>
            </a:r>
          </a:p>
          <a:p>
            <a:endParaRPr lang="en-GB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870237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nl-BE" dirty="0" smtClean="0"/>
              <a:t>			</a:t>
            </a:r>
            <a:r>
              <a:rPr lang="nl-BE" dirty="0" err="1" smtClean="0"/>
              <a:t>Vessel</a:t>
            </a:r>
            <a:r>
              <a:rPr lang="nl-BE" dirty="0" smtClean="0"/>
              <a:t> </a:t>
            </a:r>
            <a:r>
              <a:rPr lang="nl-BE" dirty="0" err="1" smtClean="0"/>
              <a:t>Integrity</a:t>
            </a:r>
            <a:r>
              <a:rPr lang="nl-BE" dirty="0" smtClean="0"/>
              <a:t/>
            </a:r>
            <a:br>
              <a:rPr lang="nl-BE" dirty="0" smtClean="0"/>
            </a:br>
            <a:r>
              <a:rPr lang="nl-BE" dirty="0" err="1" smtClean="0"/>
              <a:t>Refractory</a:t>
            </a:r>
            <a:r>
              <a:rPr lang="nl-BE" dirty="0" smtClean="0"/>
              <a:t> </a:t>
            </a:r>
            <a:r>
              <a:rPr lang="nl-BE" dirty="0" err="1" smtClean="0"/>
              <a:t>Materials</a:t>
            </a:r>
            <a:r>
              <a:rPr lang="nl-BE" dirty="0" smtClean="0"/>
              <a:t>		</a:t>
            </a:r>
            <a:r>
              <a:rPr lang="nl-BE" dirty="0" err="1" smtClean="0"/>
              <a:t>Freeze</a:t>
            </a:r>
            <a:r>
              <a:rPr lang="nl-BE" dirty="0" smtClean="0"/>
              <a:t> </a:t>
            </a:r>
            <a:r>
              <a:rPr lang="nl-BE" dirty="0" err="1" smtClean="0"/>
              <a:t>lining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03607-F9AD-40B4-A973-9C0FA2C5A03E}" type="slidenum">
              <a:rPr lang="en-GB" smtClean="0"/>
              <a:t>24</a:t>
            </a:fld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849" y="1062396"/>
            <a:ext cx="3232130" cy="416897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6730" y="5156022"/>
            <a:ext cx="37399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L. </a:t>
            </a:r>
            <a:r>
              <a:rPr lang="en-GB" sz="1200" dirty="0" err="1" smtClean="0"/>
              <a:t>Scheunis</a:t>
            </a:r>
            <a:r>
              <a:rPr lang="en-GB" sz="1200" dirty="0" smtClean="0"/>
              <a:t> et al., </a:t>
            </a:r>
            <a:r>
              <a:rPr lang="en-GB" sz="1200" dirty="0"/>
              <a:t>The effect of phase</a:t>
            </a:r>
          </a:p>
          <a:p>
            <a:r>
              <a:rPr lang="en-US" sz="1200" dirty="0"/>
              <a:t>formation during use on the chemical</a:t>
            </a:r>
          </a:p>
          <a:p>
            <a:r>
              <a:rPr lang="en-GB" sz="1200" dirty="0"/>
              <a:t>corrosion of magnesia-chromite</a:t>
            </a:r>
          </a:p>
          <a:p>
            <a:r>
              <a:rPr lang="en-US" sz="1200" dirty="0"/>
              <a:t>refractories in contact with a nonferrous</a:t>
            </a:r>
          </a:p>
          <a:p>
            <a:r>
              <a:rPr lang="en-GB" sz="1200" dirty="0"/>
              <a:t>PbO-SiO2 based </a:t>
            </a:r>
            <a:r>
              <a:rPr lang="en-GB" sz="1200" dirty="0" smtClean="0"/>
              <a:t>slag, </a:t>
            </a:r>
            <a:r>
              <a:rPr lang="en-US" sz="1200" dirty="0" smtClean="0"/>
              <a:t>Journal </a:t>
            </a:r>
            <a:r>
              <a:rPr lang="en-US" sz="1200" dirty="0"/>
              <a:t>of the European Ceramic Society, 34 (6), 1599-1610, 2014</a:t>
            </a:r>
            <a:endParaRPr lang="en-GB" sz="1200" dirty="0"/>
          </a:p>
        </p:txBody>
      </p:sp>
      <p:sp>
        <p:nvSpPr>
          <p:cNvPr id="6" name="TextBox 5"/>
          <p:cNvSpPr txBox="1"/>
          <p:nvPr/>
        </p:nvSpPr>
        <p:spPr>
          <a:xfrm>
            <a:off x="2046914" y="6444477"/>
            <a:ext cx="54528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dirty="0" smtClean="0"/>
              <a:t>Cooperation </a:t>
            </a:r>
            <a:r>
              <a:rPr lang="nl-BE" dirty="0" err="1" smtClean="0"/>
              <a:t>with</a:t>
            </a:r>
            <a:r>
              <a:rPr lang="nl-BE" dirty="0" smtClean="0"/>
              <a:t> E. Jak </a:t>
            </a:r>
            <a:r>
              <a:rPr lang="nl-BE" dirty="0" err="1" smtClean="0"/>
              <a:t>and</a:t>
            </a:r>
            <a:r>
              <a:rPr lang="nl-BE" dirty="0" smtClean="0"/>
              <a:t> P. Hayes (U Queensland)</a:t>
            </a:r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b="12629"/>
          <a:stretch/>
        </p:blipFill>
        <p:spPr>
          <a:xfrm>
            <a:off x="4102893" y="1629167"/>
            <a:ext cx="4710113" cy="334550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404220" y="5189972"/>
            <a:ext cx="42867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200" dirty="0" smtClean="0"/>
              <a:t>M. </a:t>
            </a:r>
            <a:r>
              <a:rPr lang="nl-BE" sz="1200" dirty="0" err="1" smtClean="0"/>
              <a:t>Campforts</a:t>
            </a:r>
            <a:r>
              <a:rPr lang="nl-BE" sz="1200" dirty="0" smtClean="0"/>
              <a:t> et al. ,  The </a:t>
            </a:r>
            <a:r>
              <a:rPr lang="nl-BE" sz="1200" dirty="0" err="1" smtClean="0"/>
              <a:t>importance</a:t>
            </a:r>
            <a:r>
              <a:rPr lang="nl-BE" sz="1200" dirty="0" smtClean="0"/>
              <a:t> of slag engineering in </a:t>
            </a:r>
            <a:r>
              <a:rPr lang="nl-BE" sz="1200" dirty="0" err="1" smtClean="0"/>
              <a:t>Freeze-lining</a:t>
            </a:r>
            <a:r>
              <a:rPr lang="nl-BE" sz="1200" dirty="0" smtClean="0"/>
              <a:t> </a:t>
            </a:r>
            <a:r>
              <a:rPr lang="nl-BE" sz="1200" dirty="0" err="1" smtClean="0"/>
              <a:t>applications</a:t>
            </a:r>
            <a:r>
              <a:rPr lang="nl-BE" sz="1200" dirty="0" smtClean="0"/>
              <a:t>, </a:t>
            </a:r>
            <a:r>
              <a:rPr lang="nl-BE" sz="1200" dirty="0" err="1" smtClean="0"/>
              <a:t>Metallurgical</a:t>
            </a:r>
            <a:r>
              <a:rPr lang="nl-BE" sz="1200" dirty="0" smtClean="0"/>
              <a:t> </a:t>
            </a:r>
            <a:r>
              <a:rPr lang="nl-BE" sz="1200" dirty="0" err="1" smtClean="0"/>
              <a:t>and</a:t>
            </a:r>
            <a:r>
              <a:rPr lang="nl-BE" sz="1200" dirty="0" smtClean="0"/>
              <a:t> </a:t>
            </a:r>
            <a:r>
              <a:rPr lang="nl-BE" sz="1200" dirty="0" err="1" smtClean="0"/>
              <a:t>Materials</a:t>
            </a:r>
            <a:r>
              <a:rPr lang="nl-BE" sz="1200" dirty="0" smtClean="0"/>
              <a:t> Transactions B, 40B, 643-655, 2009 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3320754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>
          <a:xfrm>
            <a:off x="119743" y="1"/>
            <a:ext cx="8395607" cy="872067"/>
          </a:xfrm>
        </p:spPr>
        <p:txBody>
          <a:bodyPr>
            <a:normAutofit fontScale="90000"/>
          </a:bodyPr>
          <a:lstStyle/>
          <a:p>
            <a:r>
              <a:rPr lang="nl-BE" altLang="en-US" dirty="0" smtClean="0"/>
              <a:t>Metal </a:t>
            </a:r>
            <a:r>
              <a:rPr lang="nl-BE" altLang="en-US" dirty="0" err="1" smtClean="0"/>
              <a:t>droplets</a:t>
            </a:r>
            <a:r>
              <a:rPr lang="nl-BE" altLang="en-US" dirty="0" smtClean="0"/>
              <a:t> – </a:t>
            </a:r>
            <a:r>
              <a:rPr lang="nl-BE" altLang="en-US" dirty="0" err="1" smtClean="0"/>
              <a:t>formation</a:t>
            </a:r>
            <a:r>
              <a:rPr lang="nl-BE" altLang="en-US" dirty="0" smtClean="0"/>
              <a:t> </a:t>
            </a:r>
            <a:r>
              <a:rPr lang="nl-BE" altLang="en-US" dirty="0" err="1" smtClean="0"/>
              <a:t>and</a:t>
            </a:r>
            <a:r>
              <a:rPr lang="nl-BE" altLang="en-US" dirty="0" smtClean="0"/>
              <a:t> </a:t>
            </a:r>
            <a:r>
              <a:rPr lang="nl-BE" altLang="en-US" dirty="0" err="1" smtClean="0"/>
              <a:t>settling</a:t>
            </a:r>
            <a:endParaRPr lang="en-GB" alt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4B1DC0-DC05-49B3-A6AD-50D4129DA4FE}" type="slidenum">
              <a:rPr lang="nl-BE" altLang="nl-BE" smtClean="0"/>
              <a:pPr>
                <a:defRPr/>
              </a:pPr>
              <a:t>25</a:t>
            </a:fld>
            <a:endParaRPr lang="nl-BE" altLang="nl-BE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349" y="942930"/>
            <a:ext cx="5495925" cy="18669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472293" y="6171685"/>
            <a:ext cx="49856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dirty="0" smtClean="0"/>
              <a:t>Cooperation </a:t>
            </a:r>
            <a:r>
              <a:rPr lang="nl-BE" dirty="0" err="1" smtClean="0"/>
              <a:t>with</a:t>
            </a:r>
            <a:r>
              <a:rPr lang="nl-BE" dirty="0" smtClean="0"/>
              <a:t> K. </a:t>
            </a:r>
            <a:r>
              <a:rPr lang="nl-BE" dirty="0" err="1" smtClean="0"/>
              <a:t>Verbeken</a:t>
            </a:r>
            <a:r>
              <a:rPr lang="nl-BE" dirty="0" smtClean="0"/>
              <a:t> (U. </a:t>
            </a:r>
            <a:r>
              <a:rPr lang="nl-BE" dirty="0" err="1" smtClean="0"/>
              <a:t>Ghent</a:t>
            </a:r>
            <a:r>
              <a:rPr lang="nl-BE" dirty="0" smtClean="0"/>
              <a:t>)</a:t>
            </a: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r="40047"/>
          <a:stretch/>
        </p:blipFill>
        <p:spPr>
          <a:xfrm>
            <a:off x="1132115" y="2809830"/>
            <a:ext cx="3799113" cy="105196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166" y="3949452"/>
            <a:ext cx="5389108" cy="2070348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5998029" y="4003881"/>
            <a:ext cx="314597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dirty="0" err="1" smtClean="0"/>
              <a:t>Bellemans</a:t>
            </a:r>
            <a:r>
              <a:rPr lang="en-GB" sz="1200" dirty="0" smtClean="0"/>
              <a:t>, I., De Wilde, E., </a:t>
            </a:r>
            <a:r>
              <a:rPr lang="en-GB" sz="1200" dirty="0" err="1" smtClean="0"/>
              <a:t>Moelans</a:t>
            </a:r>
            <a:r>
              <a:rPr lang="en-GB" sz="1200" dirty="0" smtClean="0"/>
              <a:t>, N., </a:t>
            </a:r>
            <a:r>
              <a:rPr lang="en-GB" sz="1200" dirty="0" err="1" smtClean="0"/>
              <a:t>Verbeken</a:t>
            </a:r>
            <a:r>
              <a:rPr lang="en-GB" sz="1200" dirty="0" smtClean="0"/>
              <a:t>, K. (2016). Phase field simulation study of the attachment of metallic droplets to solid particles in liquid slags based on real slag-spinel micrographs. Computational Materials Science, 118, 269-278.</a:t>
            </a:r>
            <a:r>
              <a:rPr lang="en-GB" sz="1200" dirty="0">
                <a:hlinkClick r:id="rId5"/>
              </a:rPr>
              <a:t> </a:t>
            </a:r>
            <a:endParaRPr lang="en-GB" sz="1200" dirty="0"/>
          </a:p>
        </p:txBody>
      </p:sp>
      <p:sp>
        <p:nvSpPr>
          <p:cNvPr id="11" name="Rectangle 10"/>
          <p:cNvSpPr/>
          <p:nvPr/>
        </p:nvSpPr>
        <p:spPr>
          <a:xfrm>
            <a:off x="5998029" y="1382209"/>
            <a:ext cx="286294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dirty="0" smtClean="0"/>
              <a:t>De Wilde, E., </a:t>
            </a:r>
            <a:r>
              <a:rPr lang="en-GB" sz="1200" dirty="0" err="1" smtClean="0"/>
              <a:t>Bellemans</a:t>
            </a:r>
            <a:r>
              <a:rPr lang="en-GB" sz="1200" dirty="0" smtClean="0"/>
              <a:t>, I., </a:t>
            </a:r>
            <a:r>
              <a:rPr lang="en-GB" sz="1200" dirty="0" err="1" smtClean="0"/>
              <a:t>Campforts</a:t>
            </a:r>
            <a:r>
              <a:rPr lang="en-GB" sz="1200" dirty="0" smtClean="0"/>
              <a:t>, M., </a:t>
            </a:r>
            <a:r>
              <a:rPr lang="en-GB" sz="1200" dirty="0" err="1" smtClean="0"/>
              <a:t>Guo</a:t>
            </a:r>
            <a:r>
              <a:rPr lang="en-GB" sz="1200" dirty="0" smtClean="0"/>
              <a:t>, M., </a:t>
            </a:r>
            <a:r>
              <a:rPr lang="en-GB" sz="1200" dirty="0" err="1" smtClean="0"/>
              <a:t>Blanpain</a:t>
            </a:r>
            <a:r>
              <a:rPr lang="en-GB" sz="1200" dirty="0" smtClean="0"/>
              <a:t>, B., </a:t>
            </a:r>
            <a:r>
              <a:rPr lang="en-GB" sz="1200" dirty="0" err="1" smtClean="0"/>
              <a:t>Moelans</a:t>
            </a:r>
            <a:r>
              <a:rPr lang="en-GB" sz="1200" dirty="0" smtClean="0"/>
              <a:t>, N., </a:t>
            </a:r>
            <a:r>
              <a:rPr lang="en-GB" sz="1200" dirty="0" err="1" smtClean="0"/>
              <a:t>Verbeken</a:t>
            </a:r>
            <a:r>
              <a:rPr lang="en-GB" sz="1200" dirty="0" smtClean="0"/>
              <a:t>, K. (2016). Origin and sedimentation of Cu-droplets sticking to spinel solids in </a:t>
            </a:r>
            <a:r>
              <a:rPr lang="en-GB" sz="1200" dirty="0" err="1" smtClean="0"/>
              <a:t>pyrometallurgical</a:t>
            </a:r>
            <a:r>
              <a:rPr lang="en-GB" sz="1200" dirty="0" smtClean="0"/>
              <a:t> slags. Materials Science and Technology, 32 (18), 1743-2847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4229250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altLang="en-US" dirty="0" smtClean="0"/>
              <a:t>Dissolution – CSLM </a:t>
            </a:r>
            <a:r>
              <a:rPr lang="nl-BE" altLang="en-US" dirty="0" err="1" smtClean="0"/>
              <a:t>and</a:t>
            </a:r>
            <a:r>
              <a:rPr lang="nl-BE" altLang="en-US" dirty="0" smtClean="0"/>
              <a:t> </a:t>
            </a:r>
            <a:r>
              <a:rPr lang="nl-BE" altLang="en-US" dirty="0" err="1" smtClean="0"/>
              <a:t>modelling</a:t>
            </a:r>
            <a:r>
              <a:rPr lang="nl-BE" altLang="en-US" dirty="0" smtClean="0"/>
              <a:t> </a:t>
            </a:r>
            <a:endParaRPr lang="en-GB" alt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4B1DC0-DC05-49B3-A6AD-50D4129DA4FE}" type="slidenum">
              <a:rPr lang="nl-BE" altLang="nl-BE" smtClean="0"/>
              <a:pPr>
                <a:defRPr/>
              </a:pPr>
              <a:t>26</a:t>
            </a:fld>
            <a:endParaRPr lang="nl-BE" altLang="nl-BE"/>
          </a:p>
        </p:txBody>
      </p:sp>
      <p:sp>
        <p:nvSpPr>
          <p:cNvPr id="4" name="TextBox 3"/>
          <p:cNvSpPr txBox="1"/>
          <p:nvPr/>
        </p:nvSpPr>
        <p:spPr>
          <a:xfrm>
            <a:off x="514038" y="3569326"/>
            <a:ext cx="31374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dirty="0" err="1" smtClean="0"/>
              <a:t>Confocal</a:t>
            </a:r>
            <a:r>
              <a:rPr lang="nl-BE" dirty="0" smtClean="0"/>
              <a:t> scanning laser microscope </a:t>
            </a:r>
            <a:r>
              <a:rPr lang="nl-BE" dirty="0" err="1" smtClean="0"/>
              <a:t>with</a:t>
            </a:r>
            <a:r>
              <a:rPr lang="nl-BE" dirty="0" smtClean="0"/>
              <a:t> hot stage</a:t>
            </a: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673" y="910895"/>
            <a:ext cx="2468362" cy="248799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9864" y="700696"/>
            <a:ext cx="3839285" cy="304000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450970" y="3834471"/>
            <a:ext cx="43538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err="1" smtClean="0"/>
              <a:t>Verhaeghe</a:t>
            </a:r>
            <a:r>
              <a:rPr lang="en-GB" sz="1200" dirty="0" smtClean="0"/>
              <a:t> F., Liu J., </a:t>
            </a:r>
            <a:r>
              <a:rPr lang="en-GB" sz="1200" dirty="0" err="1" smtClean="0"/>
              <a:t>Guo</a:t>
            </a:r>
            <a:r>
              <a:rPr lang="en-GB" sz="1200" dirty="0" smtClean="0"/>
              <a:t> M., </a:t>
            </a:r>
            <a:r>
              <a:rPr lang="en-GB" sz="1200" dirty="0" err="1" smtClean="0"/>
              <a:t>Arnout</a:t>
            </a:r>
            <a:r>
              <a:rPr lang="en-GB" sz="1200" dirty="0" smtClean="0"/>
              <a:t> S., </a:t>
            </a:r>
            <a:r>
              <a:rPr lang="en-GB" sz="1200" dirty="0" err="1" smtClean="0"/>
              <a:t>Blanpain</a:t>
            </a:r>
            <a:r>
              <a:rPr lang="en-GB" sz="1200" dirty="0" smtClean="0"/>
              <a:t> B., </a:t>
            </a:r>
            <a:r>
              <a:rPr lang="en-GB" sz="1200" dirty="0" err="1" smtClean="0"/>
              <a:t>Wollants</a:t>
            </a:r>
            <a:r>
              <a:rPr lang="en-GB" sz="1200" dirty="0" smtClean="0"/>
              <a:t> P. (2007). Dissolution and diffusion </a:t>
            </a:r>
            <a:r>
              <a:rPr lang="en-GB" sz="1200" dirty="0" err="1" smtClean="0"/>
              <a:t>behavior</a:t>
            </a:r>
            <a:r>
              <a:rPr lang="en-GB" sz="1200" dirty="0" smtClean="0"/>
              <a:t> of Al</a:t>
            </a:r>
            <a:r>
              <a:rPr lang="en-GB" sz="1200" baseline="-25000" dirty="0" smtClean="0"/>
              <a:t>2</a:t>
            </a:r>
            <a:r>
              <a:rPr lang="en-GB" sz="1200" dirty="0" smtClean="0"/>
              <a:t>O</a:t>
            </a:r>
            <a:r>
              <a:rPr lang="en-GB" sz="1200" baseline="-25000" dirty="0" smtClean="0"/>
              <a:t>3</a:t>
            </a:r>
            <a:r>
              <a:rPr lang="en-GB" sz="1200" dirty="0" smtClean="0"/>
              <a:t> in a CaO-Al</a:t>
            </a:r>
            <a:r>
              <a:rPr lang="en-GB" sz="1200" baseline="-25000" dirty="0" smtClean="0"/>
              <a:t>2</a:t>
            </a:r>
            <a:r>
              <a:rPr lang="en-GB" sz="1200" dirty="0" smtClean="0"/>
              <a:t>O</a:t>
            </a:r>
            <a:r>
              <a:rPr lang="en-GB" sz="1200" baseline="-25000" dirty="0" smtClean="0"/>
              <a:t>3</a:t>
            </a:r>
            <a:r>
              <a:rPr lang="en-GB" sz="1200" dirty="0" smtClean="0"/>
              <a:t>-SiO</a:t>
            </a:r>
            <a:r>
              <a:rPr lang="en-GB" sz="1200" baseline="-25000" dirty="0" smtClean="0"/>
              <a:t>2</a:t>
            </a:r>
            <a:r>
              <a:rPr lang="en-GB" sz="1200" dirty="0" smtClean="0"/>
              <a:t> liquid: An experimental-numerical approach. Applied Physics Letters, 91(12), art.nr. 124104, 124104-1-124104-3.</a:t>
            </a:r>
          </a:p>
          <a:p>
            <a:endParaRPr lang="en-GB" sz="1200" dirty="0" smtClean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801" y="4342303"/>
            <a:ext cx="3032351" cy="237917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161464" y="5525354"/>
            <a:ext cx="43538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Liu, J., Zou, J., </a:t>
            </a:r>
            <a:r>
              <a:rPr lang="en-GB" sz="1200" dirty="0" err="1" smtClean="0"/>
              <a:t>Guo</a:t>
            </a:r>
            <a:r>
              <a:rPr lang="en-GB" sz="1200" dirty="0" smtClean="0"/>
              <a:t>, M., </a:t>
            </a:r>
            <a:r>
              <a:rPr lang="en-GB" sz="1200" dirty="0" err="1" smtClean="0"/>
              <a:t>Moelans</a:t>
            </a:r>
            <a:r>
              <a:rPr lang="en-GB" sz="1200" dirty="0" smtClean="0"/>
              <a:t>, N. (2016). Phase field simulation study of the dissolution </a:t>
            </a:r>
            <a:r>
              <a:rPr lang="en-GB" sz="1200" dirty="0" err="1" smtClean="0"/>
              <a:t>behavior</a:t>
            </a:r>
            <a:r>
              <a:rPr lang="en-GB" sz="1200" dirty="0" smtClean="0"/>
              <a:t> of Al2O3 into CaO-Al2O3-SiO2 slags. Computational Materials Science, 119, 9-18</a:t>
            </a:r>
          </a:p>
          <a:p>
            <a:endParaRPr lang="en-GB" sz="1200" dirty="0" smtClean="0"/>
          </a:p>
        </p:txBody>
      </p:sp>
    </p:spTree>
    <p:extLst>
      <p:ext uri="{BB962C8B-B14F-4D97-AF65-F5344CB8AC3E}">
        <p14:creationId xmlns:p14="http://schemas.microsoft.com/office/powerpoint/2010/main" val="188529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Dissolution – AOD SS slag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4B1DC0-DC05-49B3-A6AD-50D4129DA4FE}" type="slidenum">
              <a:rPr lang="nl-BE" altLang="nl-BE" smtClean="0"/>
              <a:pPr>
                <a:defRPr/>
              </a:pPr>
              <a:t>27</a:t>
            </a:fld>
            <a:endParaRPr lang="nl-BE" altLang="nl-BE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167" y="872068"/>
            <a:ext cx="3170776" cy="286143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167" y="3898923"/>
            <a:ext cx="6104164" cy="2457428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864428" y="1839212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1200" dirty="0" err="1" smtClean="0"/>
              <a:t>Iacobescu</a:t>
            </a:r>
            <a:r>
              <a:rPr lang="en-GB" sz="1200" dirty="0" smtClean="0"/>
              <a:t> R., </a:t>
            </a:r>
            <a:r>
              <a:rPr lang="en-GB" sz="1200" dirty="0" err="1" smtClean="0"/>
              <a:t>Malfliet</a:t>
            </a:r>
            <a:r>
              <a:rPr lang="en-GB" sz="1200" dirty="0" smtClean="0"/>
              <a:t> A., </a:t>
            </a:r>
            <a:r>
              <a:rPr lang="en-GB" sz="1200" dirty="0" err="1" smtClean="0"/>
              <a:t>Machiels</a:t>
            </a:r>
            <a:r>
              <a:rPr lang="en-GB" sz="1200" dirty="0" smtClean="0"/>
              <a:t> L., Jones P., </a:t>
            </a:r>
            <a:r>
              <a:rPr lang="en-GB" sz="1200" dirty="0" err="1" smtClean="0"/>
              <a:t>Blanpain</a:t>
            </a:r>
            <a:r>
              <a:rPr lang="en-GB" sz="1200" dirty="0" smtClean="0"/>
              <a:t> B., </a:t>
            </a:r>
            <a:r>
              <a:rPr lang="en-GB" sz="1200" dirty="0" err="1" smtClean="0"/>
              <a:t>Pontikes</a:t>
            </a:r>
            <a:r>
              <a:rPr lang="en-GB" sz="1200" dirty="0" smtClean="0"/>
              <a:t> Y. (2014). Stabilisation and microstructural modification of stainless steel converter slag by addition of an alumina rich by-product. Waste and Biomass </a:t>
            </a:r>
            <a:r>
              <a:rPr lang="en-GB" sz="1200" dirty="0" err="1" smtClean="0"/>
              <a:t>Valorization</a:t>
            </a:r>
            <a:r>
              <a:rPr lang="en-GB" sz="1200" dirty="0" smtClean="0"/>
              <a:t>, 5 (3), 343-353.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266079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/>
          <p:cNvSpPr>
            <a:spLocks noGrp="1"/>
          </p:cNvSpPr>
          <p:nvPr>
            <p:ph type="title"/>
          </p:nvPr>
        </p:nvSpPr>
        <p:spPr>
          <a:xfrm>
            <a:off x="911679" y="-28014"/>
            <a:ext cx="3083378" cy="872067"/>
          </a:xfrm>
        </p:spPr>
        <p:txBody>
          <a:bodyPr/>
          <a:lstStyle/>
          <a:p>
            <a:r>
              <a:rPr lang="nl-BE" altLang="en-US" dirty="0" err="1" smtClean="0"/>
              <a:t>Solidification</a:t>
            </a:r>
            <a:endParaRPr lang="en-GB" alt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4B1DC0-DC05-49B3-A6AD-50D4129DA4FE}" type="slidenum">
              <a:rPr lang="nl-BE" altLang="nl-BE" smtClean="0"/>
              <a:pPr>
                <a:defRPr/>
              </a:pPr>
              <a:t>28</a:t>
            </a:fld>
            <a:endParaRPr lang="nl-BE" altLang="nl-BE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576" y="872068"/>
            <a:ext cx="3347407" cy="479908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83029" y="589468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1200" dirty="0" err="1" smtClean="0"/>
              <a:t>Pandelaers</a:t>
            </a:r>
            <a:r>
              <a:rPr lang="en-GB" sz="1200" dirty="0" smtClean="0"/>
              <a:t> L., </a:t>
            </a:r>
            <a:r>
              <a:rPr lang="en-GB" sz="1200" dirty="0" err="1" smtClean="0"/>
              <a:t>D'Alfonso</a:t>
            </a:r>
            <a:r>
              <a:rPr lang="en-GB" sz="1200" dirty="0" smtClean="0"/>
              <a:t> A., Jones P., </a:t>
            </a:r>
            <a:r>
              <a:rPr lang="en-GB" sz="1200" dirty="0" err="1" smtClean="0"/>
              <a:t>Blanpain</a:t>
            </a:r>
            <a:r>
              <a:rPr lang="en-GB" sz="1200" dirty="0" smtClean="0"/>
              <a:t> B. (2013). A quantitative model for </a:t>
            </a:r>
            <a:r>
              <a:rPr lang="en-GB" sz="1200" b="1" dirty="0" smtClean="0"/>
              <a:t>slag yard cooling</a:t>
            </a:r>
            <a:r>
              <a:rPr lang="en-GB" sz="1200" dirty="0" smtClean="0"/>
              <a:t>. ISIJ International, 53(6), 1106-1111.</a:t>
            </a:r>
          </a:p>
        </p:txBody>
      </p:sp>
      <p:sp>
        <p:nvSpPr>
          <p:cNvPr id="7" name="Rectangle 6"/>
          <p:cNvSpPr/>
          <p:nvPr/>
        </p:nvSpPr>
        <p:spPr>
          <a:xfrm>
            <a:off x="5083627" y="5153918"/>
            <a:ext cx="378686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dirty="0" err="1" smtClean="0"/>
              <a:t>Kriskova</a:t>
            </a:r>
            <a:r>
              <a:rPr lang="en-GB" sz="1200" dirty="0" smtClean="0"/>
              <a:t> L., </a:t>
            </a:r>
            <a:r>
              <a:rPr lang="en-GB" sz="1200" dirty="0" err="1" smtClean="0"/>
              <a:t>Pontikes</a:t>
            </a:r>
            <a:r>
              <a:rPr lang="en-GB" sz="1200" dirty="0" smtClean="0"/>
              <a:t> Y., </a:t>
            </a:r>
            <a:r>
              <a:rPr lang="en-GB" sz="1200" dirty="0" err="1" smtClean="0"/>
              <a:t>Pandelaers</a:t>
            </a:r>
            <a:r>
              <a:rPr lang="en-GB" sz="1200" dirty="0" smtClean="0"/>
              <a:t> L., </a:t>
            </a:r>
            <a:r>
              <a:rPr lang="en-GB" sz="1200" dirty="0" err="1" smtClean="0"/>
              <a:t>Cizer</a:t>
            </a:r>
            <a:r>
              <a:rPr lang="en-GB" sz="1200" dirty="0" smtClean="0"/>
              <a:t> Ö., Jones P., Van </a:t>
            </a:r>
            <a:r>
              <a:rPr lang="en-GB" sz="1200" dirty="0" err="1" smtClean="0"/>
              <a:t>Balen</a:t>
            </a:r>
            <a:r>
              <a:rPr lang="en-GB" sz="1200" dirty="0" smtClean="0"/>
              <a:t> K., </a:t>
            </a:r>
            <a:r>
              <a:rPr lang="en-GB" sz="1200" dirty="0" err="1" smtClean="0"/>
              <a:t>Blanpain</a:t>
            </a:r>
            <a:r>
              <a:rPr lang="en-GB" sz="1200" dirty="0" smtClean="0"/>
              <a:t> B. (2013). Effect of </a:t>
            </a:r>
            <a:r>
              <a:rPr lang="en-GB" sz="1200" b="1" dirty="0" smtClean="0"/>
              <a:t>high cooling rates </a:t>
            </a:r>
            <a:r>
              <a:rPr lang="en-GB" sz="1200" dirty="0" smtClean="0"/>
              <a:t>on the mineralogy and hydraulic properties of stainless steel slags. Metallurgical and Materials Transactions B, Process Metallurgy and Materials Processing Science, 44(5), 1173-1184.</a:t>
            </a:r>
          </a:p>
          <a:p>
            <a:endParaRPr lang="en-GB" sz="1200" dirty="0" smtClean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7464" y="2139681"/>
            <a:ext cx="1860971" cy="3755005"/>
          </a:xfrm>
          <a:prstGeom prst="rect">
            <a:avLst/>
          </a:prstGeom>
          <a:scene3d>
            <a:camera prst="orthographicFront">
              <a:rot lat="0" lon="0" rev="5400000"/>
            </a:camera>
            <a:lightRig rig="threePt" dir="t"/>
          </a:scene3d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32464" y="816971"/>
            <a:ext cx="3450972" cy="218802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8515350" y="3679371"/>
            <a:ext cx="3551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dirty="0" smtClean="0"/>
              <a:t>G</a:t>
            </a:r>
            <a:endParaRPr lang="en-GB" dirty="0"/>
          </a:p>
        </p:txBody>
      </p:sp>
      <p:sp>
        <p:nvSpPr>
          <p:cNvPr id="11" name="TextBox 10"/>
          <p:cNvSpPr txBox="1"/>
          <p:nvPr/>
        </p:nvSpPr>
        <p:spPr>
          <a:xfrm>
            <a:off x="5413165" y="3081112"/>
            <a:ext cx="228598" cy="381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l-BE" dirty="0" smtClean="0"/>
              <a:t>I</a:t>
            </a:r>
            <a:endParaRPr lang="en-GB" dirty="0"/>
          </a:p>
        </p:txBody>
      </p:sp>
      <p:sp>
        <p:nvSpPr>
          <p:cNvPr id="14" name="TextBox 13"/>
          <p:cNvSpPr txBox="1"/>
          <p:nvPr/>
        </p:nvSpPr>
        <p:spPr>
          <a:xfrm>
            <a:off x="6748463" y="3081112"/>
            <a:ext cx="228598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dirty="0" smtClean="0">
                <a:solidFill>
                  <a:schemeClr val="bg1"/>
                </a:solidFill>
              </a:rPr>
              <a:t>I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708638" y="3107526"/>
            <a:ext cx="30824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l-BE" dirty="0" smtClean="0"/>
              <a:t>II</a:t>
            </a:r>
            <a:endParaRPr lang="en-GB" dirty="0"/>
          </a:p>
        </p:txBody>
      </p:sp>
      <p:sp>
        <p:nvSpPr>
          <p:cNvPr id="17" name="TextBox 16"/>
          <p:cNvSpPr txBox="1"/>
          <p:nvPr/>
        </p:nvSpPr>
        <p:spPr>
          <a:xfrm>
            <a:off x="7870713" y="3092780"/>
            <a:ext cx="36763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l-BE" dirty="0" smtClean="0"/>
              <a:t>III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58327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altLang="en-US" dirty="0" err="1" smtClean="0"/>
              <a:t>Carbonation</a:t>
            </a:r>
            <a:r>
              <a:rPr lang="nl-BE" altLang="en-US" dirty="0" smtClean="0"/>
              <a:t> – BOF slag</a:t>
            </a:r>
            <a:endParaRPr lang="en-GB" alt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4B1DC0-DC05-49B3-A6AD-50D4129DA4FE}" type="slidenum">
              <a:rPr lang="nl-BE" altLang="nl-BE" smtClean="0"/>
              <a:pPr>
                <a:defRPr/>
              </a:pPr>
              <a:t>29</a:t>
            </a:fld>
            <a:endParaRPr lang="nl-BE" altLang="nl-BE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2821" y="872068"/>
            <a:ext cx="4105275" cy="32956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599" y="4212188"/>
            <a:ext cx="5698671" cy="2645812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5573486" y="1741714"/>
            <a:ext cx="33528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dirty="0" err="1" smtClean="0"/>
              <a:t>Bodor</a:t>
            </a:r>
            <a:r>
              <a:rPr lang="en-GB" sz="1200" dirty="0" smtClean="0"/>
              <a:t> M., M. Santos R., </a:t>
            </a:r>
            <a:r>
              <a:rPr lang="en-GB" sz="1200" dirty="0" err="1" smtClean="0"/>
              <a:t>Cristea</a:t>
            </a:r>
            <a:r>
              <a:rPr lang="en-GB" sz="1200" dirty="0" smtClean="0"/>
              <a:t> G., Salman M., </a:t>
            </a:r>
            <a:r>
              <a:rPr lang="en-GB" sz="1200" dirty="0" err="1" smtClean="0"/>
              <a:t>Cizer</a:t>
            </a:r>
            <a:r>
              <a:rPr lang="en-GB" sz="1200" dirty="0" smtClean="0"/>
              <a:t> Ö., </a:t>
            </a:r>
            <a:r>
              <a:rPr lang="en-GB" sz="1200" dirty="0" err="1" smtClean="0"/>
              <a:t>Iacobescu</a:t>
            </a:r>
            <a:r>
              <a:rPr lang="en-GB" sz="1200" dirty="0" smtClean="0"/>
              <a:t> R., Chiang Y., Van </a:t>
            </a:r>
            <a:r>
              <a:rPr lang="en-GB" sz="1200" dirty="0" err="1" smtClean="0"/>
              <a:t>Balen</a:t>
            </a:r>
            <a:r>
              <a:rPr lang="en-GB" sz="1200" dirty="0" smtClean="0"/>
              <a:t> K., Vlad M., Van </a:t>
            </a:r>
            <a:r>
              <a:rPr lang="en-GB" sz="1200" dirty="0" err="1" smtClean="0"/>
              <a:t>Gerven</a:t>
            </a:r>
            <a:r>
              <a:rPr lang="en-GB" sz="1200" dirty="0" smtClean="0"/>
              <a:t> T. (2016). Laboratory investigation of carbonated BOF slag used as partial replacement of natural aggregate in cement mortars. Cement &amp; Concrete Composites, 65, 55-66.</a:t>
            </a:r>
            <a:endParaRPr lang="en-GB" sz="1200" dirty="0"/>
          </a:p>
        </p:txBody>
      </p:sp>
      <p:sp>
        <p:nvSpPr>
          <p:cNvPr id="9" name="TextBox 8"/>
          <p:cNvSpPr txBox="1"/>
          <p:nvPr/>
        </p:nvSpPr>
        <p:spPr>
          <a:xfrm>
            <a:off x="5573486" y="3361671"/>
            <a:ext cx="32071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400" dirty="0" smtClean="0"/>
              <a:t>Cooperation </a:t>
            </a:r>
            <a:r>
              <a:rPr lang="nl-BE" sz="1400" dirty="0" err="1" smtClean="0"/>
              <a:t>with</a:t>
            </a:r>
            <a:r>
              <a:rPr lang="nl-BE" sz="1400" dirty="0" smtClean="0"/>
              <a:t> M. </a:t>
            </a:r>
            <a:r>
              <a:rPr lang="nl-BE" sz="1400" dirty="0" err="1" smtClean="0"/>
              <a:t>Bodor</a:t>
            </a:r>
            <a:r>
              <a:rPr lang="nl-BE" sz="1400" dirty="0"/>
              <a:t> </a:t>
            </a:r>
            <a:r>
              <a:rPr lang="nl-BE" sz="1400" dirty="0" smtClean="0"/>
              <a:t>(U. Galati)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3210348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88885" y="998731"/>
            <a:ext cx="4250010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2700" dirty="0">
                <a:solidFill>
                  <a:schemeClr val="bg1"/>
                </a:solidFill>
              </a:rPr>
              <a:t>Materialen en duurzaamheid</a:t>
            </a:r>
          </a:p>
        </p:txBody>
      </p:sp>
      <p:pic>
        <p:nvPicPr>
          <p:cNvPr id="5" name="Picture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8639" y="2510898"/>
            <a:ext cx="2454585" cy="2862318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6" name="TextBox 5"/>
          <p:cNvSpPr txBox="1"/>
          <p:nvPr/>
        </p:nvSpPr>
        <p:spPr>
          <a:xfrm rot="16200000">
            <a:off x="612529" y="3838095"/>
            <a:ext cx="1834092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1350" b="1" dirty="0" smtClean="0"/>
              <a:t>World stee </a:t>
            </a:r>
            <a:r>
              <a:rPr lang="nl-BE" sz="1350" b="1" dirty="0" err="1" smtClean="0"/>
              <a:t>lproduction</a:t>
            </a:r>
            <a:endParaRPr lang="nl-BE" sz="135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137476" y="2464980"/>
            <a:ext cx="1095172" cy="25391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nl-BE" sz="1050" b="1" dirty="0"/>
              <a:t>1,6 10</a:t>
            </a:r>
            <a:r>
              <a:rPr lang="nl-BE" sz="1050" b="1" baseline="30000" dirty="0"/>
              <a:t>9</a:t>
            </a:r>
            <a:r>
              <a:rPr lang="nl-BE" sz="1050" b="1" dirty="0"/>
              <a:t> </a:t>
            </a:r>
            <a:r>
              <a:rPr lang="nl-BE" sz="1050" b="1" dirty="0" smtClean="0"/>
              <a:t>ton/</a:t>
            </a:r>
            <a:r>
              <a:rPr lang="nl-BE" sz="1050" b="1" dirty="0" err="1" smtClean="0"/>
              <a:t>year</a:t>
            </a:r>
            <a:endParaRPr lang="nl-BE" sz="1050" b="1" dirty="0"/>
          </a:p>
        </p:txBody>
      </p:sp>
      <p:sp>
        <p:nvSpPr>
          <p:cNvPr id="8" name="TextBox 7"/>
          <p:cNvSpPr txBox="1"/>
          <p:nvPr/>
        </p:nvSpPr>
        <p:spPr>
          <a:xfrm rot="-2700000">
            <a:off x="1684047" y="5149716"/>
            <a:ext cx="46038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1050" b="1" dirty="0"/>
              <a:t>1950</a:t>
            </a:r>
          </a:p>
        </p:txBody>
      </p:sp>
      <p:sp>
        <p:nvSpPr>
          <p:cNvPr id="9" name="TextBox 8"/>
          <p:cNvSpPr txBox="1"/>
          <p:nvPr/>
        </p:nvSpPr>
        <p:spPr>
          <a:xfrm rot="-2700000">
            <a:off x="3647270" y="5180784"/>
            <a:ext cx="46038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1050" b="1" dirty="0"/>
              <a:t>2010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249742" y="2834935"/>
            <a:ext cx="6579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b="1" dirty="0" smtClean="0">
                <a:solidFill>
                  <a:srgbClr val="008000"/>
                </a:solidFill>
              </a:rPr>
              <a:t>Steel</a:t>
            </a:r>
            <a:endParaRPr lang="nl-BE" b="1" dirty="0">
              <a:solidFill>
                <a:srgbClr val="008000"/>
              </a:solidFill>
            </a:endParaRPr>
          </a:p>
        </p:txBody>
      </p:sp>
      <p:pic>
        <p:nvPicPr>
          <p:cNvPr id="5122" name="Picture 2" descr="http://sam.davyson.com/as/physics/aluminium/siteus/resources/alprod.jpg">
            <a:hlinkClick r:id="rId4"/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326"/>
          <a:stretch/>
        </p:blipFill>
        <p:spPr bwMode="auto">
          <a:xfrm>
            <a:off x="4882568" y="2572992"/>
            <a:ext cx="2605757" cy="2962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 rot="16200000">
            <a:off x="3863814" y="4146602"/>
            <a:ext cx="1679434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1350" b="1" dirty="0" smtClean="0"/>
              <a:t>World  </a:t>
            </a:r>
            <a:r>
              <a:rPr lang="nl-BE" sz="1350" b="1" dirty="0"/>
              <a:t>Al </a:t>
            </a:r>
            <a:r>
              <a:rPr lang="nl-BE" sz="1350" b="1" dirty="0" err="1" smtClean="0"/>
              <a:t>production</a:t>
            </a:r>
            <a:endParaRPr lang="nl-BE" sz="135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4400909" y="3140111"/>
            <a:ext cx="102784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1050" b="1" dirty="0"/>
              <a:t>25 10</a:t>
            </a:r>
            <a:r>
              <a:rPr lang="nl-BE" sz="1050" b="1" baseline="30000" dirty="0"/>
              <a:t>6</a:t>
            </a:r>
            <a:r>
              <a:rPr lang="nl-BE" sz="1050" b="1" dirty="0"/>
              <a:t> ton/jaar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706127" y="2870361"/>
            <a:ext cx="12378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b="1" dirty="0">
                <a:solidFill>
                  <a:srgbClr val="008000"/>
                </a:solidFill>
              </a:rPr>
              <a:t>Aluminium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365833" y="1408096"/>
            <a:ext cx="20554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b="1" dirty="0" err="1" smtClean="0">
                <a:solidFill>
                  <a:srgbClr val="FF0000"/>
                </a:solidFill>
              </a:rPr>
              <a:t>Exponential</a:t>
            </a:r>
            <a:r>
              <a:rPr lang="nl-BE" b="1" dirty="0" smtClean="0">
                <a:solidFill>
                  <a:srgbClr val="FF0000"/>
                </a:solidFill>
              </a:rPr>
              <a:t> </a:t>
            </a:r>
            <a:r>
              <a:rPr lang="nl-BE" b="1" dirty="0" err="1" smtClean="0">
                <a:solidFill>
                  <a:srgbClr val="FF0000"/>
                </a:solidFill>
              </a:rPr>
              <a:t>growth</a:t>
            </a:r>
            <a:endParaRPr lang="nl-BE" b="1" dirty="0">
              <a:solidFill>
                <a:srgbClr val="FF0000"/>
              </a:solidFill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1143001" y="718751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nl-BE" sz="1350"/>
          </a:p>
        </p:txBody>
      </p:sp>
      <p:sp>
        <p:nvSpPr>
          <p:cNvPr id="18" name="Rectangle 6"/>
          <p:cNvSpPr>
            <a:spLocks noChangeArrowheads="1"/>
          </p:cNvSpPr>
          <p:nvPr/>
        </p:nvSpPr>
        <p:spPr bwMode="auto">
          <a:xfrm>
            <a:off x="1257301" y="833051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nl-BE" sz="1350"/>
          </a:p>
        </p:txBody>
      </p:sp>
      <p:sp>
        <p:nvSpPr>
          <p:cNvPr id="20" name="Rectangle 8"/>
          <p:cNvSpPr>
            <a:spLocks noChangeArrowheads="1"/>
          </p:cNvSpPr>
          <p:nvPr/>
        </p:nvSpPr>
        <p:spPr bwMode="auto">
          <a:xfrm>
            <a:off x="1371601" y="947351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nl-BE" sz="1350"/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/>
          </p:nvPr>
        </p:nvGraphicFramePr>
        <p:xfrm>
          <a:off x="4365833" y="2070764"/>
          <a:ext cx="869536" cy="4401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2" name="Vergelijking" r:id="rId6" imgW="774364" imgH="393529" progId="Equation.3">
                  <p:embed/>
                </p:oleObj>
              </mc:Choice>
              <mc:Fallback>
                <p:oleObj name="Vergelijking" r:id="rId6" imgW="774364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65833" y="2070764"/>
                        <a:ext cx="869536" cy="44013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10"/>
          <p:cNvSpPr>
            <a:spLocks noChangeArrowheads="1"/>
          </p:cNvSpPr>
          <p:nvPr/>
        </p:nvSpPr>
        <p:spPr bwMode="auto">
          <a:xfrm>
            <a:off x="1485901" y="1061651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nl-BE" sz="1350"/>
          </a:p>
        </p:txBody>
      </p:sp>
      <p:cxnSp>
        <p:nvCxnSpPr>
          <p:cNvPr id="25" name="Straight Arrow Connector 24"/>
          <p:cNvCxnSpPr/>
          <p:nvPr/>
        </p:nvCxnSpPr>
        <p:spPr>
          <a:xfrm>
            <a:off x="5324306" y="2259296"/>
            <a:ext cx="493258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reeform 3"/>
          <p:cNvSpPr/>
          <p:nvPr/>
        </p:nvSpPr>
        <p:spPr>
          <a:xfrm>
            <a:off x="1931350" y="2581364"/>
            <a:ext cx="1974078" cy="2095856"/>
          </a:xfrm>
          <a:custGeom>
            <a:avLst/>
            <a:gdLst>
              <a:gd name="connsiteX0" fmla="*/ 0 w 2632104"/>
              <a:gd name="connsiteY0" fmla="*/ 2794474 h 2794474"/>
              <a:gd name="connsiteX1" fmla="*/ 1119499 w 2632104"/>
              <a:gd name="connsiteY1" fmla="*/ 2367185 h 2794474"/>
              <a:gd name="connsiteX2" fmla="*/ 2281727 w 2632104"/>
              <a:gd name="connsiteY2" fmla="*/ 1521151 h 2794474"/>
              <a:gd name="connsiteX3" fmla="*/ 2632104 w 2632104"/>
              <a:gd name="connsiteY3" fmla="*/ 0 h 2794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32104" h="2794474">
                <a:moveTo>
                  <a:pt x="0" y="2794474"/>
                </a:moveTo>
                <a:cubicBezTo>
                  <a:pt x="369605" y="2686939"/>
                  <a:pt x="739211" y="2579405"/>
                  <a:pt x="1119499" y="2367185"/>
                </a:cubicBezTo>
                <a:cubicBezTo>
                  <a:pt x="1499787" y="2154965"/>
                  <a:pt x="2029626" y="1915682"/>
                  <a:pt x="2281727" y="1521151"/>
                </a:cubicBezTo>
                <a:cubicBezTo>
                  <a:pt x="2533828" y="1126620"/>
                  <a:pt x="2582966" y="563310"/>
                  <a:pt x="2632104" y="0"/>
                </a:cubicBezTo>
              </a:path>
            </a:pathLst>
          </a:custGeom>
          <a:noFill/>
          <a:ln w="571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1350"/>
          </a:p>
        </p:txBody>
      </p:sp>
      <p:sp>
        <p:nvSpPr>
          <p:cNvPr id="17" name="Freeform 16"/>
          <p:cNvSpPr/>
          <p:nvPr/>
        </p:nvSpPr>
        <p:spPr>
          <a:xfrm>
            <a:off x="4860422" y="3087702"/>
            <a:ext cx="2322583" cy="1897167"/>
          </a:xfrm>
          <a:custGeom>
            <a:avLst/>
            <a:gdLst>
              <a:gd name="connsiteX0" fmla="*/ 0 w 3096777"/>
              <a:gd name="connsiteY0" fmla="*/ 2529556 h 2529556"/>
              <a:gd name="connsiteX1" fmla="*/ 1196411 w 3096777"/>
              <a:gd name="connsiteY1" fmla="*/ 2170632 h 2529556"/>
              <a:gd name="connsiteX2" fmla="*/ 2290273 w 3096777"/>
              <a:gd name="connsiteY2" fmla="*/ 1324599 h 2529556"/>
              <a:gd name="connsiteX3" fmla="*/ 2973936 w 3096777"/>
              <a:gd name="connsiteY3" fmla="*/ 264920 h 2529556"/>
              <a:gd name="connsiteX4" fmla="*/ 3093577 w 3096777"/>
              <a:gd name="connsiteY4" fmla="*/ 0 h 2529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6777" h="2529556">
                <a:moveTo>
                  <a:pt x="0" y="2529556"/>
                </a:moveTo>
                <a:cubicBezTo>
                  <a:pt x="407349" y="2450507"/>
                  <a:pt x="814699" y="2371458"/>
                  <a:pt x="1196411" y="2170632"/>
                </a:cubicBezTo>
                <a:cubicBezTo>
                  <a:pt x="1578123" y="1969806"/>
                  <a:pt x="1994019" y="1642218"/>
                  <a:pt x="2290273" y="1324599"/>
                </a:cubicBezTo>
                <a:cubicBezTo>
                  <a:pt x="2586527" y="1006980"/>
                  <a:pt x="2840052" y="485686"/>
                  <a:pt x="2973936" y="264920"/>
                </a:cubicBezTo>
                <a:cubicBezTo>
                  <a:pt x="3107820" y="44154"/>
                  <a:pt x="3100698" y="22077"/>
                  <a:pt x="3093577" y="0"/>
                </a:cubicBezTo>
              </a:path>
            </a:pathLst>
          </a:custGeom>
          <a:noFill/>
          <a:ln w="571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135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18"/>
              <p:cNvSpPr/>
              <p:nvPr/>
            </p:nvSpPr>
            <p:spPr>
              <a:xfrm>
                <a:off x="5804551" y="1996419"/>
                <a:ext cx="1878335" cy="555793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nl-BE" sz="135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nl-NL" sz="135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𝑪</m:t>
                          </m:r>
                          <m:r>
                            <a:rPr lang="nl-NL" sz="135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=</m:t>
                          </m:r>
                          <m:r>
                            <a:rPr lang="nl-NL" sz="135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𝑪</m:t>
                          </m:r>
                        </m:e>
                        <m:sub>
                          <m:r>
                            <a:rPr lang="nl-NL" sz="135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𝟎</m:t>
                          </m:r>
                        </m:sub>
                      </m:sSub>
                      <m:r>
                        <m:rPr>
                          <m:nor/>
                        </m:rPr>
                        <a:rPr lang="nl-NL" sz="1350" b="1">
                          <a:solidFill>
                            <a:srgbClr val="FF0000"/>
                          </a:solidFill>
                        </a:rPr>
                        <m:t>exp</m:t>
                      </m:r>
                      <m:d>
                        <m:dPr>
                          <m:begChr m:val="{"/>
                          <m:endChr m:val="}"/>
                          <m:ctrlPr>
                            <a:rPr lang="nl-BE" sz="135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nl-BE" sz="1350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nl-NL" sz="1350" b="1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𝒓</m:t>
                              </m:r>
                              <m:r>
                                <a:rPr lang="nl-NL" sz="1350" b="1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(</m:t>
                              </m:r>
                              <m:r>
                                <a:rPr lang="nl-NL" sz="1350" b="1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𝒕</m:t>
                              </m:r>
                              <m:r>
                                <a:rPr lang="nl-NL" sz="1350" b="1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nl-BE" sz="1350" b="1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nl-NL" sz="1350" b="1" i="1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  <m:t>𝒕</m:t>
                                  </m:r>
                                </m:e>
                                <m:sub>
                                  <m:r>
                                    <a:rPr lang="nl-NL" sz="1350" b="1" i="1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  <m:t>𝒐</m:t>
                                  </m:r>
                                </m:sub>
                              </m:sSub>
                              <m:r>
                                <a:rPr lang="nl-NL" sz="1350" b="1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)</m:t>
                              </m:r>
                            </m:num>
                            <m:den>
                              <m:r>
                                <a:rPr lang="nl-NL" sz="1350" b="1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𝟏𝟎𝟎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nl-BE" sz="135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9" name="Rectangle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15400" y="1518891"/>
                <a:ext cx="2442272" cy="710194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nl-B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 smtClean="0"/>
              <a:t>Growth</a:t>
            </a:r>
            <a:r>
              <a:rPr lang="nl-BE" dirty="0" smtClean="0"/>
              <a:t> in </a:t>
            </a:r>
            <a:r>
              <a:rPr lang="nl-BE" dirty="0" err="1" smtClean="0"/>
              <a:t>materials</a:t>
            </a:r>
            <a:r>
              <a:rPr lang="nl-BE" dirty="0" smtClean="0"/>
              <a:t> </a:t>
            </a:r>
            <a:r>
              <a:rPr lang="nl-BE" dirty="0" err="1" smtClean="0"/>
              <a:t>demand</a:t>
            </a:r>
            <a:endParaRPr lang="en-GB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03607-F9AD-40B4-A973-9C0FA2C5A03E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5404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4" grpId="0" animBg="1"/>
      <p:bldP spid="17" grpId="0" animBg="1"/>
      <p:bldP spid="1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altLang="en-US" dirty="0" err="1" smtClean="0"/>
              <a:t>Carbonation</a:t>
            </a:r>
            <a:r>
              <a:rPr lang="nl-BE" altLang="en-US" dirty="0" smtClean="0"/>
              <a:t> – </a:t>
            </a:r>
            <a:r>
              <a:rPr lang="nl-BE" altLang="en-US" dirty="0" err="1" smtClean="0"/>
              <a:t>Brick</a:t>
            </a:r>
            <a:r>
              <a:rPr lang="nl-BE" altLang="en-US" dirty="0" smtClean="0"/>
              <a:t> </a:t>
            </a:r>
            <a:r>
              <a:rPr lang="nl-BE" altLang="en-US" dirty="0" err="1" smtClean="0"/>
              <a:t>production</a:t>
            </a:r>
            <a:endParaRPr lang="en-GB" alt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4B1DC0-DC05-49B3-A6AD-50D4129DA4FE}" type="slidenum">
              <a:rPr lang="nl-BE" altLang="nl-BE" smtClean="0"/>
              <a:pPr>
                <a:defRPr/>
              </a:pPr>
              <a:t>30</a:t>
            </a:fld>
            <a:endParaRPr lang="nl-BE" altLang="nl-BE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679" y="1284667"/>
            <a:ext cx="4550136" cy="197016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8344" y="1132115"/>
            <a:ext cx="3435928" cy="4655683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357080" y="4266142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12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Salman, M., Dubois, M., Di Maria, A., Van Acker, K., Van </a:t>
            </a:r>
            <a:r>
              <a:rPr lang="en-GB" sz="1200" b="0" i="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Balen</a:t>
            </a:r>
            <a:r>
              <a:rPr lang="en-GB" sz="12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, K. (2015). Construction materials from stainless steel slags - Technical aspects, environmental benefits, and economic opportunities. </a:t>
            </a:r>
            <a:r>
              <a:rPr lang="en-GB" sz="1200" b="0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Journal of Industrial Ecology, 20</a:t>
            </a:r>
            <a:r>
              <a:rPr lang="en-GB" sz="12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(4), 854-866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2643272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altLang="en-US" dirty="0" smtClean="0"/>
              <a:t>Binders – IP </a:t>
            </a:r>
            <a:r>
              <a:rPr lang="nl-BE" altLang="en-US" dirty="0" err="1" smtClean="0"/>
              <a:t>from</a:t>
            </a:r>
            <a:r>
              <a:rPr lang="nl-BE" altLang="en-US" dirty="0" smtClean="0"/>
              <a:t> </a:t>
            </a:r>
            <a:r>
              <a:rPr lang="nl-BE" altLang="en-US" dirty="0" err="1" smtClean="0"/>
              <a:t>fayalite</a:t>
            </a:r>
            <a:r>
              <a:rPr lang="nl-BE" altLang="en-US" dirty="0" smtClean="0"/>
              <a:t> slag</a:t>
            </a:r>
            <a:endParaRPr lang="en-GB" alt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4B1DC0-DC05-49B3-A6AD-50D4129DA4FE}" type="slidenum">
              <a:rPr lang="nl-BE" altLang="nl-BE" smtClean="0"/>
              <a:pPr>
                <a:defRPr/>
              </a:pPr>
              <a:t>31</a:t>
            </a:fld>
            <a:endParaRPr lang="nl-BE" altLang="nl-BE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328057"/>
            <a:ext cx="3076186" cy="4880882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4060372" y="192046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1200" dirty="0" err="1" smtClean="0"/>
              <a:t>Onisei</a:t>
            </a:r>
            <a:r>
              <a:rPr lang="en-GB" sz="1200" dirty="0" smtClean="0"/>
              <a:t> S., </a:t>
            </a:r>
            <a:r>
              <a:rPr lang="en-GB" sz="1200" dirty="0" err="1" smtClean="0"/>
              <a:t>Pontikes</a:t>
            </a:r>
            <a:r>
              <a:rPr lang="en-GB" sz="1200" dirty="0" smtClean="0"/>
              <a:t> Y., Van </a:t>
            </a:r>
            <a:r>
              <a:rPr lang="en-GB" sz="1200" dirty="0" err="1" smtClean="0"/>
              <a:t>Gerven</a:t>
            </a:r>
            <a:r>
              <a:rPr lang="en-GB" sz="1200" dirty="0" smtClean="0"/>
              <a:t> T., Angelopoulos G., </a:t>
            </a:r>
            <a:r>
              <a:rPr lang="en-GB" sz="1200" dirty="0" err="1" smtClean="0"/>
              <a:t>Velea</a:t>
            </a:r>
            <a:r>
              <a:rPr lang="en-GB" sz="1200" dirty="0" smtClean="0"/>
              <a:t> T., </a:t>
            </a:r>
            <a:r>
              <a:rPr lang="en-GB" sz="1200" dirty="0" err="1" smtClean="0"/>
              <a:t>Predica</a:t>
            </a:r>
            <a:r>
              <a:rPr lang="en-GB" sz="1200" dirty="0" smtClean="0"/>
              <a:t> V., Moldovan P. (2012). Synthesis of organic polymers using fly ash and primary lead slag. Journal of Hazardous Materials, 206-206, 101-110.</a:t>
            </a:r>
            <a:endParaRPr lang="en-GB" sz="1200" dirty="0"/>
          </a:p>
        </p:txBody>
      </p:sp>
      <p:sp>
        <p:nvSpPr>
          <p:cNvPr id="9" name="Rectangle 8"/>
          <p:cNvSpPr/>
          <p:nvPr/>
        </p:nvSpPr>
        <p:spPr>
          <a:xfrm>
            <a:off x="4060372" y="2784198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 err="1" smtClean="0"/>
              <a:t>Onisei</a:t>
            </a:r>
            <a:r>
              <a:rPr lang="en-US" sz="1200" dirty="0" smtClean="0"/>
              <a:t> S., Lesage K., </a:t>
            </a:r>
            <a:r>
              <a:rPr lang="en-US" sz="1200" dirty="0" err="1" smtClean="0"/>
              <a:t>Blanpain</a:t>
            </a:r>
            <a:r>
              <a:rPr lang="en-US" sz="1200" dirty="0" smtClean="0"/>
              <a:t> B., </a:t>
            </a:r>
            <a:r>
              <a:rPr lang="en-US" sz="1200" dirty="0" err="1" smtClean="0"/>
              <a:t>Pontikes</a:t>
            </a:r>
            <a:r>
              <a:rPr lang="en-US" sz="1200" dirty="0" smtClean="0"/>
              <a:t> Y. (2015). Early age microstructural transformations of an inorganic polymer made of </a:t>
            </a:r>
            <a:r>
              <a:rPr lang="en-US" sz="1200" dirty="0" err="1" smtClean="0"/>
              <a:t>fayalite</a:t>
            </a:r>
            <a:r>
              <a:rPr lang="en-US" sz="1200" dirty="0" smtClean="0"/>
              <a:t> slag. Journal of the American Ceramic Society, 98 (7), 2269-2277.</a:t>
            </a:r>
            <a:endParaRPr lang="en-GB" sz="12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6065" y="3690256"/>
            <a:ext cx="4656307" cy="2154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102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30" t="23578" r="1744" b="12392"/>
          <a:stretch>
            <a:fillRect/>
          </a:stretch>
        </p:blipFill>
        <p:spPr bwMode="auto">
          <a:xfrm>
            <a:off x="4226720" y="1982391"/>
            <a:ext cx="1945481" cy="1389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 descr="http://www.halshots.com/pcat-gifs/products-small/steel-ingots_1043406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8041" y="3126582"/>
            <a:ext cx="1218009" cy="1216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itle 4"/>
          <p:cNvSpPr txBox="1">
            <a:spLocks/>
          </p:cNvSpPr>
          <p:nvPr/>
        </p:nvSpPr>
        <p:spPr bwMode="auto">
          <a:xfrm>
            <a:off x="1485900" y="837009"/>
            <a:ext cx="6172200" cy="857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 baseline="0">
                <a:solidFill>
                  <a:srgbClr val="52BDEC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52BDEC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52BDEC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52BDEC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52BDEC"/>
                </a:solidFill>
                <a:latin typeface="Arial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52BDEC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52BDEC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52BDEC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52BDEC"/>
                </a:solidFill>
                <a:latin typeface="Arial" charset="0"/>
                <a:cs typeface="Arial" charset="0"/>
              </a:defRPr>
            </a:lvl9pPr>
          </a:lstStyle>
          <a:p>
            <a:pPr>
              <a:defRPr/>
            </a:pPr>
            <a:r>
              <a:rPr lang="en-US" sz="2400" kern="0" dirty="0">
                <a:solidFill>
                  <a:schemeClr val="bg2"/>
                </a:solidFill>
              </a:rPr>
              <a:t>Case study: Non-ferrous slag valorization</a:t>
            </a:r>
            <a:endParaRPr lang="nl-BE" sz="2400" kern="0" dirty="0">
              <a:solidFill>
                <a:schemeClr val="bg2"/>
              </a:solidFill>
            </a:endParaRPr>
          </a:p>
        </p:txBody>
      </p:sp>
      <p:pic>
        <p:nvPicPr>
          <p:cNvPr id="7373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31" t="64444" r="66339" b="17778"/>
          <a:stretch>
            <a:fillRect/>
          </a:stretch>
        </p:blipFill>
        <p:spPr bwMode="auto">
          <a:xfrm>
            <a:off x="1451373" y="2075260"/>
            <a:ext cx="1234678" cy="1079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" descr="http://www.danieli.com/media/formato3/da_45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1730" y="3721894"/>
            <a:ext cx="669131" cy="1110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Vullen D4.jp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53" t="13940" r="25006" b="6699"/>
          <a:stretch>
            <a:fillRect/>
          </a:stretch>
        </p:blipFill>
        <p:spPr bwMode="auto">
          <a:xfrm>
            <a:off x="3006329" y="2897982"/>
            <a:ext cx="1209675" cy="1026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metamix"/>
          <p:cNvPicPr preferRelativeResize="0">
            <a:picLocks noChangeArrowheads="1"/>
          </p:cNvPicPr>
          <p:nvPr/>
        </p:nvPicPr>
        <p:blipFill>
          <a:blip r:embed="rId7">
            <a:lum bright="-18000"/>
          </a:blip>
          <a:srcRect/>
          <a:stretch>
            <a:fillRect/>
          </a:stretch>
        </p:blipFill>
        <p:spPr bwMode="auto">
          <a:xfrm>
            <a:off x="5057776" y="3731419"/>
            <a:ext cx="1365647" cy="110132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9" name="Down Arrow 8"/>
          <p:cNvSpPr/>
          <p:nvPr/>
        </p:nvSpPr>
        <p:spPr>
          <a:xfrm rot="2123906">
            <a:off x="1860949" y="3003949"/>
            <a:ext cx="134540" cy="344090"/>
          </a:xfrm>
          <a:prstGeom prst="downArrow">
            <a:avLst/>
          </a:prstGeom>
          <a:solidFill>
            <a:srgbClr val="52BDEC">
              <a:lumMod val="40000"/>
              <a:lumOff val="60000"/>
            </a:srgbClr>
          </a:solidFill>
          <a:ln w="25400" cap="flat" cmpd="sng" algn="ctr">
            <a:solidFill>
              <a:srgbClr val="52BDEC">
                <a:lumMod val="40000"/>
                <a:lumOff val="60000"/>
              </a:srgb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GB" sz="1350" kern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10" name="Down Arrow 9"/>
          <p:cNvSpPr/>
          <p:nvPr/>
        </p:nvSpPr>
        <p:spPr>
          <a:xfrm rot="18057185">
            <a:off x="2834283" y="2843808"/>
            <a:ext cx="134541" cy="566738"/>
          </a:xfrm>
          <a:prstGeom prst="downArrow">
            <a:avLst/>
          </a:prstGeom>
          <a:solidFill>
            <a:srgbClr val="52BDEC">
              <a:lumMod val="40000"/>
              <a:lumOff val="60000"/>
            </a:srgbClr>
          </a:solidFill>
          <a:ln w="25400" cap="flat" cmpd="sng" algn="ctr">
            <a:solidFill>
              <a:srgbClr val="52BDEC">
                <a:lumMod val="40000"/>
                <a:lumOff val="60000"/>
              </a:srgb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GB" sz="1350" kern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11" name="Bent Arrow 10"/>
          <p:cNvSpPr/>
          <p:nvPr/>
        </p:nvSpPr>
        <p:spPr>
          <a:xfrm rot="16200000" flipH="1">
            <a:off x="3247431" y="2555678"/>
            <a:ext cx="727472" cy="307181"/>
          </a:xfrm>
          <a:prstGeom prst="bentArrow">
            <a:avLst/>
          </a:prstGeom>
          <a:solidFill>
            <a:srgbClr val="52BDEC">
              <a:lumMod val="40000"/>
              <a:lumOff val="60000"/>
            </a:srgbClr>
          </a:solidFill>
          <a:ln w="25400" cap="flat" cmpd="sng" algn="ctr">
            <a:solidFill>
              <a:srgbClr val="52BDEC">
                <a:lumMod val="40000"/>
                <a:lumOff val="60000"/>
              </a:srgb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GB" sz="1350" kern="0">
              <a:solidFill>
                <a:srgbClr val="00407A"/>
              </a:solidFill>
              <a:latin typeface="Arial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275410" y="2027635"/>
            <a:ext cx="886781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nl-BE" sz="1350" kern="0">
                <a:solidFill>
                  <a:srgbClr val="00407A"/>
                </a:solidFill>
              </a:rPr>
              <a:t>Additives</a:t>
            </a:r>
            <a:endParaRPr lang="en-GB" altLang="nl-BE" sz="1350" kern="0">
              <a:solidFill>
                <a:srgbClr val="00407A"/>
              </a:solidFill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219450" y="4305300"/>
            <a:ext cx="1079142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nl-BE" sz="1350" kern="0" dirty="0">
                <a:solidFill>
                  <a:srgbClr val="00407A"/>
                </a:solidFill>
              </a:rPr>
              <a:t>Granulation</a:t>
            </a:r>
            <a:endParaRPr lang="en-GB" altLang="nl-BE" sz="1350" kern="0" dirty="0">
              <a:solidFill>
                <a:srgbClr val="00407A"/>
              </a:solidFill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786125" y="4842273"/>
            <a:ext cx="1935145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altLang="nl-BE" sz="1350" kern="0">
                <a:solidFill>
                  <a:srgbClr val="00407A"/>
                </a:solidFill>
              </a:rPr>
              <a:t>New slag</a:t>
            </a:r>
          </a:p>
          <a:p>
            <a:pPr algn="ctr">
              <a:defRPr/>
            </a:pPr>
            <a:r>
              <a:rPr lang="en-US" altLang="nl-BE" sz="1350" kern="0">
                <a:solidFill>
                  <a:srgbClr val="00407A"/>
                </a:solidFill>
              </a:rPr>
              <a:t>for inorganic polymers </a:t>
            </a:r>
          </a:p>
          <a:p>
            <a:pPr algn="ctr">
              <a:defRPr/>
            </a:pPr>
            <a:r>
              <a:rPr lang="en-US" altLang="nl-BE" sz="1350" kern="0">
                <a:solidFill>
                  <a:srgbClr val="00407A"/>
                </a:solidFill>
              </a:rPr>
              <a:t>and new cements</a:t>
            </a:r>
            <a:endParaRPr lang="en-GB" altLang="nl-BE" sz="1350" kern="0">
              <a:solidFill>
                <a:srgbClr val="00407A"/>
              </a:solidFill>
            </a:endParaRPr>
          </a:p>
        </p:txBody>
      </p:sp>
      <p:pic>
        <p:nvPicPr>
          <p:cNvPr id="15" name="Picture 14" descr="https://www.mtm.kuleuven.be/Onderzoek/sremat/images/microstructure.jpg/image_preview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7741" y="2672954"/>
            <a:ext cx="1052513" cy="789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Down Arrow 15"/>
          <p:cNvSpPr/>
          <p:nvPr/>
        </p:nvSpPr>
        <p:spPr>
          <a:xfrm rot="13768135">
            <a:off x="6441282" y="3377805"/>
            <a:ext cx="35719" cy="540544"/>
          </a:xfrm>
          <a:prstGeom prst="downArrow">
            <a:avLst/>
          </a:prstGeom>
          <a:solidFill>
            <a:srgbClr val="52BDEC">
              <a:lumMod val="40000"/>
              <a:lumOff val="60000"/>
            </a:srgbClr>
          </a:solidFill>
          <a:ln w="25400" cap="flat" cmpd="sng" algn="ctr">
            <a:solidFill>
              <a:srgbClr val="52BDEC">
                <a:lumMod val="40000"/>
                <a:lumOff val="60000"/>
              </a:srgb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GB" sz="1350" kern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17" name="Down Arrow 16"/>
          <p:cNvSpPr/>
          <p:nvPr/>
        </p:nvSpPr>
        <p:spPr>
          <a:xfrm rot="16200000">
            <a:off x="6416874" y="3928468"/>
            <a:ext cx="57150" cy="494110"/>
          </a:xfrm>
          <a:prstGeom prst="downArrow">
            <a:avLst/>
          </a:prstGeom>
          <a:solidFill>
            <a:srgbClr val="52BDEC">
              <a:lumMod val="40000"/>
              <a:lumOff val="60000"/>
            </a:srgbClr>
          </a:solidFill>
          <a:ln w="25400" cap="flat" cmpd="sng" algn="ctr">
            <a:solidFill>
              <a:srgbClr val="52BDEC">
                <a:lumMod val="40000"/>
                <a:lumOff val="60000"/>
              </a:srgb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GB" sz="1350" kern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18" name="Down Arrow 17"/>
          <p:cNvSpPr/>
          <p:nvPr/>
        </p:nvSpPr>
        <p:spPr>
          <a:xfrm rot="18477078">
            <a:off x="6394847" y="4557714"/>
            <a:ext cx="100013" cy="445294"/>
          </a:xfrm>
          <a:prstGeom prst="downArrow">
            <a:avLst/>
          </a:prstGeom>
          <a:solidFill>
            <a:srgbClr val="52BDEC">
              <a:lumMod val="40000"/>
              <a:lumOff val="60000"/>
            </a:srgbClr>
          </a:solidFill>
          <a:ln w="25400" cap="flat" cmpd="sng" algn="ctr">
            <a:solidFill>
              <a:srgbClr val="52BDEC">
                <a:lumMod val="40000"/>
                <a:lumOff val="60000"/>
              </a:srgb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GB" sz="1350" kern="0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19" name="Picture 5" descr="F:\nanosem\lukas\2MNaOH150_029.tif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70" b="-2"/>
          <a:stretch>
            <a:fillRect/>
          </a:stretch>
        </p:blipFill>
        <p:spPr bwMode="auto">
          <a:xfrm>
            <a:off x="6706792" y="4629150"/>
            <a:ext cx="1059656" cy="782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9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6598" y="4686300"/>
            <a:ext cx="3225403" cy="848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10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1078" y="3657600"/>
            <a:ext cx="1052513" cy="79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3750" name="TextBox 21"/>
          <p:cNvSpPr txBox="1">
            <a:spLocks noChangeArrowheads="1"/>
          </p:cNvSpPr>
          <p:nvPr/>
        </p:nvSpPr>
        <p:spPr bwMode="auto">
          <a:xfrm>
            <a:off x="1515666" y="1588295"/>
            <a:ext cx="219803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US" altLang="en-US">
                <a:solidFill>
                  <a:srgbClr val="00407A"/>
                </a:solidFill>
              </a:rPr>
              <a:t>Post- Metallurgy</a:t>
            </a:r>
            <a:endParaRPr lang="nl-BE" altLang="en-US">
              <a:solidFill>
                <a:srgbClr val="00407A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03607-F9AD-40B4-A973-9C0FA2C5A03E}" type="slidenum">
              <a:rPr lang="en-GB" smtClean="0"/>
              <a:t>32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590541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2" grpId="0"/>
      <p:bldP spid="13" grpId="0"/>
      <p:bldP spid="14" grpId="0"/>
      <p:bldP spid="16" grpId="0" animBg="1"/>
      <p:bldP spid="17" grpId="0" animBg="1"/>
      <p:bldP spid="1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3587" y="1754983"/>
            <a:ext cx="4995863" cy="3745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7827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altLang="en-US" smtClean="0"/>
              <a:t>Plasma process to produce a clean slag</a:t>
            </a:r>
            <a:endParaRPr lang="en-GB" altLang="en-US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03607-F9AD-40B4-A973-9C0FA2C5A03E}" type="slidenum">
              <a:rPr lang="en-GB" smtClean="0"/>
              <a:t>33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067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Title 1"/>
          <p:cNvSpPr txBox="1">
            <a:spLocks/>
          </p:cNvSpPr>
          <p:nvPr/>
        </p:nvSpPr>
        <p:spPr bwMode="auto">
          <a:xfrm>
            <a:off x="1543050" y="1676400"/>
            <a:ext cx="4114800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FontTx/>
              <a:buChar char="•"/>
            </a:pPr>
            <a:r>
              <a:rPr lang="en-US" altLang="nl-BE">
                <a:solidFill>
                  <a:srgbClr val="00407A"/>
                </a:solidFill>
              </a:rPr>
              <a:t>Upscaling through pilot-scale projects</a:t>
            </a:r>
            <a:endParaRPr lang="en-GB" altLang="nl-BE">
              <a:solidFill>
                <a:srgbClr val="00407A"/>
              </a:solidFill>
            </a:endParaRPr>
          </a:p>
        </p:txBody>
      </p:sp>
      <p:pic>
        <p:nvPicPr>
          <p:cNvPr id="3" name="paver_production.avi">
            <a:hlinkClick r:id="" action="ppaction://media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75" y="2508997"/>
            <a:ext cx="4343400" cy="325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1314450" y="1085850"/>
            <a:ext cx="657225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2400" kern="0" dirty="0">
                <a:solidFill>
                  <a:schemeClr val="bg2"/>
                </a:solidFill>
                <a:latin typeface="+mj-lt"/>
                <a:ea typeface="+mj-ea"/>
                <a:cs typeface="+mj-cs"/>
              </a:rPr>
              <a:t>Case study: Non-ferrous slag valorization</a:t>
            </a:r>
            <a:endParaRPr lang="nl-BE" sz="2400" kern="0" dirty="0">
              <a:solidFill>
                <a:schemeClr val="bg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03607-F9AD-40B4-A973-9C0FA2C5A03E}" type="slidenum">
              <a:rPr lang="en-GB" smtClean="0"/>
              <a:t>34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1546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altLang="en-US" smtClean="0"/>
              <a:t>New plasma installation for slag cleaning and  valorisation at Metallo</a:t>
            </a:r>
            <a:endParaRPr lang="en-GB" altLang="en-US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03607-F9AD-40B4-A973-9C0FA2C5A03E}" type="slidenum">
              <a:rPr lang="en-GB" smtClean="0"/>
              <a:t>35</a:t>
            </a:fld>
            <a:endParaRPr lang="en-GB"/>
          </a:p>
        </p:txBody>
      </p:sp>
      <p:pic>
        <p:nvPicPr>
          <p:cNvPr id="80899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0590" y="1585424"/>
            <a:ext cx="6181725" cy="3496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9438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Binders – slag </a:t>
            </a:r>
            <a:r>
              <a:rPr lang="nl-BE" dirty="0" err="1" smtClean="0"/>
              <a:t>from</a:t>
            </a:r>
            <a:r>
              <a:rPr lang="nl-BE" dirty="0" smtClean="0"/>
              <a:t> </a:t>
            </a:r>
            <a:r>
              <a:rPr lang="nl-BE" dirty="0" err="1" smtClean="0"/>
              <a:t>other</a:t>
            </a:r>
            <a:r>
              <a:rPr lang="nl-BE" dirty="0" smtClean="0"/>
              <a:t> </a:t>
            </a:r>
            <a:r>
              <a:rPr lang="nl-BE" dirty="0" err="1" smtClean="0"/>
              <a:t>residues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4B1DC0-DC05-49B3-A6AD-50D4129DA4FE}" type="slidenum">
              <a:rPr lang="nl-BE" altLang="nl-BE" smtClean="0"/>
              <a:pPr>
                <a:defRPr/>
              </a:pPr>
              <a:t>36</a:t>
            </a:fld>
            <a:endParaRPr lang="nl-BE" altLang="nl-BE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464" y="1110343"/>
            <a:ext cx="4785878" cy="237036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6914" y="4305980"/>
            <a:ext cx="3962400" cy="1533525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5576206" y="2295525"/>
            <a:ext cx="336096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dirty="0" err="1" smtClean="0"/>
              <a:t>Hertel</a:t>
            </a:r>
            <a:r>
              <a:rPr lang="en-GB" sz="1200" dirty="0" smtClean="0"/>
              <a:t> T., </a:t>
            </a:r>
            <a:r>
              <a:rPr lang="en-GB" sz="1200" dirty="0" err="1" smtClean="0"/>
              <a:t>Blanpain</a:t>
            </a:r>
            <a:r>
              <a:rPr lang="en-GB" sz="1200" dirty="0" smtClean="0"/>
              <a:t> B., </a:t>
            </a:r>
            <a:r>
              <a:rPr lang="en-GB" sz="1200" dirty="0" err="1" smtClean="0"/>
              <a:t>Pontikes</a:t>
            </a:r>
            <a:r>
              <a:rPr lang="en-GB" sz="1200" dirty="0" smtClean="0"/>
              <a:t> Y. (2016). A proposal for a 100 % use of bauxite residue towards inorganic polymer mortar. Journal of Sustainable Metallurgy, , art.nr. DOI 10.1007/s40831-016-0080-6 online.</a:t>
            </a:r>
          </a:p>
          <a:p>
            <a:endParaRPr lang="en-GB" sz="1200" dirty="0" smtClean="0"/>
          </a:p>
        </p:txBody>
      </p:sp>
    </p:spTree>
    <p:extLst>
      <p:ext uri="{BB962C8B-B14F-4D97-AF65-F5344CB8AC3E}">
        <p14:creationId xmlns:p14="http://schemas.microsoft.com/office/powerpoint/2010/main" val="2631129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 smtClean="0"/>
              <a:t>Authors</a:t>
            </a:r>
            <a:r>
              <a:rPr lang="nl-BE" dirty="0" smtClean="0"/>
              <a:t> of </a:t>
            </a:r>
            <a:r>
              <a:rPr lang="nl-BE" dirty="0" err="1" smtClean="0"/>
              <a:t>the</a:t>
            </a:r>
            <a:r>
              <a:rPr lang="nl-BE" dirty="0" smtClean="0"/>
              <a:t> </a:t>
            </a:r>
            <a:r>
              <a:rPr lang="nl-BE" dirty="0" err="1" smtClean="0"/>
              <a:t>publications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4B1DC0-DC05-49B3-A6AD-50D4129DA4FE}" type="slidenum">
              <a:rPr lang="nl-BE" altLang="nl-BE" smtClean="0"/>
              <a:pPr>
                <a:defRPr/>
              </a:pPr>
              <a:t>37</a:t>
            </a:fld>
            <a:endParaRPr lang="nl-BE" altLang="nl-BE"/>
          </a:p>
        </p:txBody>
      </p:sp>
      <p:pic>
        <p:nvPicPr>
          <p:cNvPr id="138368" name="Picture 13836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9032" y="872068"/>
            <a:ext cx="6345936" cy="5806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6025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78557" y="1173717"/>
            <a:ext cx="2498598" cy="539495"/>
          </a:xfrm>
        </p:spPr>
        <p:txBody>
          <a:bodyPr>
            <a:noAutofit/>
          </a:bodyPr>
          <a:lstStyle/>
          <a:p>
            <a:r>
              <a:rPr lang="nl-BE" sz="2000" dirty="0" smtClean="0"/>
              <a:t>Patrick </a:t>
            </a:r>
            <a:br>
              <a:rPr lang="nl-BE" sz="2000" dirty="0" smtClean="0"/>
            </a:br>
            <a:r>
              <a:rPr lang="nl-BE" sz="2000" dirty="0" err="1" smtClean="0"/>
              <a:t>Wollants</a:t>
            </a:r>
            <a:endParaRPr lang="en-GB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78556" y="1929453"/>
            <a:ext cx="3368956" cy="1669964"/>
          </a:xfrm>
        </p:spPr>
        <p:txBody>
          <a:bodyPr/>
          <a:lstStyle/>
          <a:p>
            <a:pPr marL="0" indent="0">
              <a:buNone/>
            </a:pPr>
            <a:r>
              <a:rPr lang="nl-BE" sz="2000" dirty="0" smtClean="0"/>
              <a:t>Dept. </a:t>
            </a:r>
            <a:r>
              <a:rPr lang="nl-BE" sz="2000" dirty="0" err="1" smtClean="0"/>
              <a:t>Materials</a:t>
            </a:r>
            <a:r>
              <a:rPr lang="nl-BE" sz="2000" dirty="0" smtClean="0"/>
              <a:t> Engineering</a:t>
            </a:r>
          </a:p>
          <a:p>
            <a:pPr marL="0" indent="0">
              <a:buNone/>
            </a:pPr>
            <a:r>
              <a:rPr lang="nl-BE" sz="2000" dirty="0" err="1" smtClean="0"/>
              <a:t>Thermodynamics</a:t>
            </a:r>
            <a:r>
              <a:rPr lang="nl-BE" sz="2000" dirty="0" smtClean="0"/>
              <a:t> of HT </a:t>
            </a:r>
            <a:r>
              <a:rPr lang="nl-BE" sz="2000" dirty="0" err="1" smtClean="0"/>
              <a:t>processes</a:t>
            </a:r>
            <a:endParaRPr lang="nl-BE" sz="20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4B1DC0-DC05-49B3-A6AD-50D4129DA4FE}" type="slidenum">
              <a:rPr lang="nl-BE" altLang="nl-BE" smtClean="0"/>
              <a:pPr>
                <a:defRPr/>
              </a:pPr>
              <a:t>38</a:t>
            </a:fld>
            <a:endParaRPr lang="nl-BE" altLang="nl-BE"/>
          </a:p>
        </p:txBody>
      </p:sp>
      <p:pic>
        <p:nvPicPr>
          <p:cNvPr id="2050" name="Picture 2" descr="phot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0606" y="680789"/>
            <a:ext cx="833368" cy="1138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653034" y="4434861"/>
            <a:ext cx="2498598" cy="5394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baseline="0">
                <a:solidFill>
                  <a:srgbClr val="52BDEC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BE" sz="2000" dirty="0" smtClean="0"/>
              <a:t>Peter Tom</a:t>
            </a:r>
          </a:p>
          <a:p>
            <a:r>
              <a:rPr lang="nl-BE" sz="2000" dirty="0" smtClean="0"/>
              <a:t>Jones</a:t>
            </a:r>
            <a:endParaRPr lang="en-GB" sz="2000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653034" y="5190597"/>
            <a:ext cx="4028740" cy="16699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l-BE" sz="2000" dirty="0" smtClean="0"/>
              <a:t>Dept. </a:t>
            </a:r>
            <a:r>
              <a:rPr lang="nl-BE" sz="2000" dirty="0" err="1" smtClean="0"/>
              <a:t>Materials</a:t>
            </a:r>
            <a:r>
              <a:rPr lang="nl-BE" sz="2000" dirty="0" smtClean="0"/>
              <a:t> Engineering/SIM2</a:t>
            </a:r>
          </a:p>
          <a:p>
            <a:pPr marL="0" indent="0">
              <a:buNone/>
            </a:pPr>
            <a:r>
              <a:rPr lang="nl-BE" sz="2000" dirty="0" err="1" smtClean="0"/>
              <a:t>Refractories</a:t>
            </a:r>
            <a:r>
              <a:rPr lang="nl-BE" sz="2000" dirty="0" smtClean="0"/>
              <a:t>, Critical </a:t>
            </a:r>
            <a:r>
              <a:rPr lang="nl-BE" sz="2000" dirty="0" err="1" smtClean="0"/>
              <a:t>Metals</a:t>
            </a:r>
            <a:r>
              <a:rPr lang="nl-BE" sz="2000" dirty="0" smtClean="0"/>
              <a:t>, Industrial </a:t>
            </a:r>
            <a:r>
              <a:rPr lang="nl-BE" sz="2000" dirty="0" err="1" smtClean="0"/>
              <a:t>Ecology</a:t>
            </a:r>
            <a:endParaRPr lang="nl-BE" sz="2000" dirty="0" smtClean="0"/>
          </a:p>
          <a:p>
            <a:pPr marL="0" indent="0">
              <a:buNone/>
            </a:pPr>
            <a:endParaRPr lang="nl-BE" sz="2000" dirty="0" smtClean="0"/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5105296" y="4449785"/>
            <a:ext cx="2498598" cy="5394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baseline="0">
                <a:solidFill>
                  <a:srgbClr val="52BDEC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BE" sz="2000" dirty="0" err="1" smtClean="0"/>
              <a:t>Yiannis</a:t>
            </a:r>
            <a:endParaRPr lang="nl-BE" sz="2000" dirty="0" smtClean="0"/>
          </a:p>
          <a:p>
            <a:r>
              <a:rPr lang="nl-BE" sz="2000" dirty="0" err="1" smtClean="0"/>
              <a:t>Pontikes</a:t>
            </a:r>
            <a:endParaRPr lang="en-GB" sz="2000" dirty="0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5105296" y="5205521"/>
            <a:ext cx="4092702" cy="16699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l-BE" sz="2000" dirty="0" smtClean="0"/>
              <a:t>Dept. </a:t>
            </a:r>
            <a:r>
              <a:rPr lang="nl-BE" sz="2000" dirty="0" err="1" smtClean="0"/>
              <a:t>Materials</a:t>
            </a:r>
            <a:r>
              <a:rPr lang="nl-BE" sz="2000" dirty="0" smtClean="0"/>
              <a:t> Engineering</a:t>
            </a:r>
          </a:p>
          <a:p>
            <a:pPr marL="0" indent="0">
              <a:buNone/>
            </a:pPr>
            <a:r>
              <a:rPr lang="nl-BE" sz="2000" dirty="0" err="1" smtClean="0"/>
              <a:t>Materials</a:t>
            </a:r>
            <a:r>
              <a:rPr lang="nl-BE" sz="2000" dirty="0" smtClean="0"/>
              <a:t> </a:t>
            </a:r>
            <a:r>
              <a:rPr lang="nl-BE" sz="2000" dirty="0" err="1" smtClean="0"/>
              <a:t>from</a:t>
            </a:r>
            <a:r>
              <a:rPr lang="nl-BE" sz="2000" dirty="0" smtClean="0"/>
              <a:t> </a:t>
            </a:r>
            <a:r>
              <a:rPr lang="nl-BE" sz="2000" dirty="0" err="1" smtClean="0"/>
              <a:t>Secondary</a:t>
            </a:r>
            <a:r>
              <a:rPr lang="nl-BE" sz="2000" dirty="0" smtClean="0"/>
              <a:t> Resources </a:t>
            </a: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653034" y="1184384"/>
            <a:ext cx="2498598" cy="5394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baseline="0">
                <a:solidFill>
                  <a:srgbClr val="52BDEC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BE" sz="2000" dirty="0" err="1" smtClean="0"/>
              <a:t>Muxing</a:t>
            </a:r>
            <a:r>
              <a:rPr lang="nl-BE" sz="2000" dirty="0" smtClean="0"/>
              <a:t> </a:t>
            </a:r>
          </a:p>
          <a:p>
            <a:r>
              <a:rPr lang="nl-BE" sz="2000" dirty="0" err="1" smtClean="0"/>
              <a:t>Guo</a:t>
            </a:r>
            <a:endParaRPr lang="en-GB" sz="2000" dirty="0"/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653034" y="1940120"/>
            <a:ext cx="3662980" cy="100071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l-BE" sz="2000" dirty="0" smtClean="0"/>
              <a:t>Dept. </a:t>
            </a:r>
            <a:r>
              <a:rPr lang="nl-BE" sz="2000" dirty="0" err="1" smtClean="0"/>
              <a:t>Materials</a:t>
            </a:r>
            <a:r>
              <a:rPr lang="nl-BE" sz="2000" dirty="0" smtClean="0"/>
              <a:t> Engineering</a:t>
            </a:r>
          </a:p>
          <a:p>
            <a:pPr marL="0" indent="0">
              <a:buNone/>
            </a:pPr>
            <a:r>
              <a:rPr lang="nl-BE" sz="2000" dirty="0" err="1" smtClean="0"/>
              <a:t>Experimental</a:t>
            </a:r>
            <a:r>
              <a:rPr lang="nl-BE" sz="2000" dirty="0" smtClean="0"/>
              <a:t> HT </a:t>
            </a:r>
            <a:r>
              <a:rPr lang="nl-BE" sz="2000" dirty="0" err="1" smtClean="0"/>
              <a:t>metallurgy</a:t>
            </a:r>
            <a:r>
              <a:rPr lang="nl-BE" sz="2000" dirty="0" smtClean="0"/>
              <a:t> </a:t>
            </a:r>
          </a:p>
        </p:txBody>
      </p:sp>
      <p:pic>
        <p:nvPicPr>
          <p:cNvPr id="2054" name="Picture 6" descr="phot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4333" y="3951443"/>
            <a:ext cx="1026749" cy="1129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photo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4124" y="3951443"/>
            <a:ext cx="987894" cy="1145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Guo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4180" y="680789"/>
            <a:ext cx="886902" cy="1151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3762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9813" y="1124376"/>
            <a:ext cx="2498598" cy="539495"/>
          </a:xfrm>
        </p:spPr>
        <p:txBody>
          <a:bodyPr>
            <a:noAutofit/>
          </a:bodyPr>
          <a:lstStyle/>
          <a:p>
            <a:r>
              <a:rPr lang="nl-BE" sz="2000" dirty="0" smtClean="0"/>
              <a:t>Tom </a:t>
            </a:r>
            <a:br>
              <a:rPr lang="nl-BE" sz="2000" dirty="0" smtClean="0"/>
            </a:br>
            <a:r>
              <a:rPr lang="nl-BE" sz="2000" dirty="0" smtClean="0"/>
              <a:t>Van Gerven</a:t>
            </a:r>
            <a:endParaRPr lang="en-GB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9812" y="1880112"/>
            <a:ext cx="3368956" cy="1669964"/>
          </a:xfrm>
        </p:spPr>
        <p:txBody>
          <a:bodyPr/>
          <a:lstStyle/>
          <a:p>
            <a:pPr marL="0" indent="0">
              <a:buNone/>
            </a:pPr>
            <a:r>
              <a:rPr lang="nl-BE" sz="2000" dirty="0" smtClean="0"/>
              <a:t>Dept. Chemical Technology</a:t>
            </a:r>
          </a:p>
          <a:p>
            <a:pPr marL="0" indent="0">
              <a:buNone/>
            </a:pPr>
            <a:r>
              <a:rPr lang="nl-BE" sz="2000" dirty="0" err="1" smtClean="0"/>
              <a:t>Carbonation</a:t>
            </a:r>
            <a:r>
              <a:rPr lang="nl-BE" sz="2000" dirty="0" smtClean="0"/>
              <a:t>/</a:t>
            </a:r>
            <a:r>
              <a:rPr lang="nl-BE" sz="2000" dirty="0" err="1" smtClean="0"/>
              <a:t>Process</a:t>
            </a:r>
            <a:r>
              <a:rPr lang="nl-BE" sz="2000" dirty="0" smtClean="0"/>
              <a:t> </a:t>
            </a:r>
            <a:r>
              <a:rPr lang="nl-BE" sz="2000" dirty="0" err="1" smtClean="0"/>
              <a:t>intensification</a:t>
            </a:r>
            <a:endParaRPr lang="nl-BE" sz="20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4B1DC0-DC05-49B3-A6AD-50D4129DA4FE}" type="slidenum">
              <a:rPr lang="nl-BE" altLang="nl-BE" smtClean="0"/>
              <a:pPr>
                <a:defRPr/>
              </a:pPr>
              <a:t>39</a:t>
            </a:fld>
            <a:endParaRPr lang="nl-BE" altLang="nl-BE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968956" y="1119124"/>
            <a:ext cx="2498598" cy="5394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baseline="0">
                <a:solidFill>
                  <a:srgbClr val="52BDEC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BE" sz="2000" dirty="0" smtClean="0"/>
              <a:t>Annelies</a:t>
            </a:r>
          </a:p>
          <a:p>
            <a:r>
              <a:rPr lang="nl-BE" sz="2000" dirty="0" err="1" smtClean="0"/>
              <a:t>Malfliet</a:t>
            </a:r>
            <a:endParaRPr lang="en-GB" sz="2000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968956" y="1874860"/>
            <a:ext cx="4028740" cy="16699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l-BE" sz="2000" dirty="0" smtClean="0"/>
              <a:t>Dept. </a:t>
            </a:r>
            <a:r>
              <a:rPr lang="nl-BE" sz="2000" dirty="0" err="1" smtClean="0"/>
              <a:t>Materials</a:t>
            </a:r>
            <a:r>
              <a:rPr lang="nl-BE" sz="2000" dirty="0" smtClean="0"/>
              <a:t> Engineering</a:t>
            </a:r>
          </a:p>
          <a:p>
            <a:pPr marL="0" indent="0">
              <a:buNone/>
            </a:pPr>
            <a:r>
              <a:rPr lang="nl-BE" sz="2000" dirty="0" err="1" smtClean="0"/>
              <a:t>Refractories</a:t>
            </a:r>
            <a:r>
              <a:rPr lang="nl-BE" sz="2000" dirty="0" smtClean="0"/>
              <a:t> </a:t>
            </a:r>
            <a:r>
              <a:rPr lang="nl-BE" sz="2000" dirty="0" err="1" smtClean="0"/>
              <a:t>and</a:t>
            </a:r>
            <a:r>
              <a:rPr lang="nl-BE" sz="2000" dirty="0"/>
              <a:t> </a:t>
            </a:r>
            <a:r>
              <a:rPr lang="nl-BE" sz="2000" dirty="0" err="1" smtClean="0"/>
              <a:t>materials</a:t>
            </a:r>
            <a:r>
              <a:rPr lang="nl-BE" sz="2000" dirty="0" smtClean="0"/>
              <a:t> </a:t>
            </a:r>
            <a:r>
              <a:rPr lang="nl-BE" sz="2000" dirty="0" err="1" smtClean="0"/>
              <a:t>characterisation</a:t>
            </a:r>
            <a:endParaRPr lang="nl-BE" sz="2000" dirty="0" smtClean="0"/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653034" y="4264660"/>
            <a:ext cx="2498598" cy="5394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baseline="0">
                <a:solidFill>
                  <a:srgbClr val="52BDEC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BE" sz="2000" dirty="0" smtClean="0"/>
              <a:t>Mieke </a:t>
            </a:r>
          </a:p>
          <a:p>
            <a:r>
              <a:rPr lang="nl-BE" sz="2000" dirty="0" err="1" smtClean="0"/>
              <a:t>Campforts</a:t>
            </a:r>
            <a:endParaRPr lang="en-GB" sz="2000" dirty="0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653034" y="5020396"/>
            <a:ext cx="4092702" cy="16699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l-BE" sz="2000" dirty="0" err="1" smtClean="0"/>
              <a:t>Umicore</a:t>
            </a:r>
            <a:r>
              <a:rPr lang="nl-BE" sz="2000" dirty="0" smtClean="0"/>
              <a:t> (BU </a:t>
            </a:r>
            <a:r>
              <a:rPr lang="nl-BE" sz="2000" dirty="0" err="1" smtClean="0"/>
              <a:t>Precious</a:t>
            </a:r>
            <a:r>
              <a:rPr lang="nl-BE" sz="2000" dirty="0" smtClean="0"/>
              <a:t> </a:t>
            </a:r>
            <a:r>
              <a:rPr lang="nl-BE" sz="2000" dirty="0" err="1" smtClean="0"/>
              <a:t>Metals</a:t>
            </a:r>
            <a:r>
              <a:rPr lang="nl-BE" sz="2000" dirty="0" smtClean="0"/>
              <a:t>)</a:t>
            </a:r>
          </a:p>
          <a:p>
            <a:pPr marL="0" indent="0">
              <a:buNone/>
            </a:pPr>
            <a:r>
              <a:rPr lang="nl-BE" sz="2000" dirty="0" err="1" smtClean="0"/>
              <a:t>Freeze</a:t>
            </a:r>
            <a:r>
              <a:rPr lang="nl-BE" sz="2000" dirty="0" smtClean="0"/>
              <a:t> </a:t>
            </a:r>
            <a:r>
              <a:rPr lang="nl-BE" sz="2000" dirty="0" err="1" smtClean="0"/>
              <a:t>lining</a:t>
            </a:r>
            <a:endParaRPr lang="nl-BE" sz="2000" dirty="0" smtClean="0"/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4968956" y="4264660"/>
            <a:ext cx="2498598" cy="5394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baseline="0">
                <a:solidFill>
                  <a:srgbClr val="52BDEC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BE" sz="2000" dirty="0" smtClean="0"/>
              <a:t>Koen </a:t>
            </a:r>
          </a:p>
          <a:p>
            <a:r>
              <a:rPr lang="nl-BE" sz="2000" dirty="0" smtClean="0"/>
              <a:t>Van Balen</a:t>
            </a:r>
            <a:endParaRPr lang="en-GB" sz="2000" dirty="0"/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4968955" y="5020396"/>
            <a:ext cx="3959891" cy="16699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l-BE" sz="2000" dirty="0" smtClean="0"/>
              <a:t>Dept. </a:t>
            </a:r>
            <a:r>
              <a:rPr lang="nl-BE" sz="2000" dirty="0" err="1" smtClean="0"/>
              <a:t>Civil</a:t>
            </a:r>
            <a:r>
              <a:rPr lang="nl-BE" sz="2000" dirty="0" smtClean="0"/>
              <a:t> Engineering</a:t>
            </a:r>
          </a:p>
          <a:p>
            <a:pPr marL="0" indent="0">
              <a:buNone/>
            </a:pPr>
            <a:r>
              <a:rPr lang="nl-BE" sz="2000" dirty="0" smtClean="0"/>
              <a:t>Building </a:t>
            </a:r>
            <a:r>
              <a:rPr lang="nl-BE" sz="2000" dirty="0" err="1" smtClean="0"/>
              <a:t>materials</a:t>
            </a:r>
            <a:r>
              <a:rPr lang="nl-BE" sz="2000" dirty="0" smtClean="0"/>
              <a:t> </a:t>
            </a:r>
            <a:r>
              <a:rPr lang="nl-BE" sz="2000" dirty="0" err="1" smtClean="0"/>
              <a:t>and</a:t>
            </a:r>
            <a:r>
              <a:rPr lang="nl-BE" sz="2000" dirty="0" smtClean="0"/>
              <a:t> </a:t>
            </a:r>
            <a:r>
              <a:rPr lang="nl-BE" sz="2000" dirty="0" err="1" smtClean="0"/>
              <a:t>conservation</a:t>
            </a:r>
            <a:endParaRPr lang="nl-BE" sz="2000" dirty="0" smtClean="0"/>
          </a:p>
        </p:txBody>
      </p:sp>
      <p:pic>
        <p:nvPicPr>
          <p:cNvPr id="64514" name="Picture 2" descr="phot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9232" y="631371"/>
            <a:ext cx="876618" cy="1133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516" name="Picture 4" descr="phot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6767" y="636829"/>
            <a:ext cx="867883" cy="1122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06218" y="3544824"/>
            <a:ext cx="990705" cy="136745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22223" y="3544824"/>
            <a:ext cx="1459560" cy="1367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749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le 3"/>
          <p:cNvSpPr>
            <a:spLocks noGrp="1"/>
          </p:cNvSpPr>
          <p:nvPr>
            <p:ph type="ctrTitle"/>
          </p:nvPr>
        </p:nvSpPr>
        <p:spPr>
          <a:xfrm>
            <a:off x="3977880" y="3375423"/>
            <a:ext cx="3820715" cy="559594"/>
          </a:xfrm>
        </p:spPr>
        <p:txBody>
          <a:bodyPr/>
          <a:lstStyle/>
          <a:p>
            <a:r>
              <a:rPr lang="nl-BE" altLang="en-US" dirty="0" smtClean="0"/>
              <a:t>Research Environment</a:t>
            </a:r>
            <a:endParaRPr lang="en-US" altLang="en-US" dirty="0" smtClean="0"/>
          </a:p>
        </p:txBody>
      </p:sp>
      <p:sp>
        <p:nvSpPr>
          <p:cNvPr id="53251" name="Subtitle 4"/>
          <p:cNvSpPr>
            <a:spLocks noGrp="1"/>
          </p:cNvSpPr>
          <p:nvPr>
            <p:ph type="subTitle" idx="1"/>
          </p:nvPr>
        </p:nvSpPr>
        <p:spPr>
          <a:xfrm>
            <a:off x="3977880" y="4171950"/>
            <a:ext cx="3820715" cy="809625"/>
          </a:xfrm>
        </p:spPr>
        <p:txBody>
          <a:bodyPr/>
          <a:lstStyle/>
          <a:p>
            <a:pPr>
              <a:spcBef>
                <a:spcPct val="0"/>
              </a:spcBef>
            </a:pP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711327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9813" y="1124376"/>
            <a:ext cx="2498598" cy="539495"/>
          </a:xfrm>
        </p:spPr>
        <p:txBody>
          <a:bodyPr>
            <a:noAutofit/>
          </a:bodyPr>
          <a:lstStyle/>
          <a:p>
            <a:r>
              <a:rPr lang="nl-BE" sz="2000" dirty="0" err="1" smtClean="0"/>
              <a:t>Ozlem</a:t>
            </a:r>
            <a:r>
              <a:rPr lang="nl-BE" sz="2000" dirty="0" smtClean="0"/>
              <a:t> </a:t>
            </a:r>
            <a:br>
              <a:rPr lang="nl-BE" sz="2000" dirty="0" smtClean="0"/>
            </a:br>
            <a:r>
              <a:rPr lang="nl-BE" sz="2000" dirty="0" err="1" smtClean="0"/>
              <a:t>Cizer</a:t>
            </a:r>
            <a:endParaRPr lang="en-GB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9812" y="1880112"/>
            <a:ext cx="3526376" cy="1669964"/>
          </a:xfrm>
        </p:spPr>
        <p:txBody>
          <a:bodyPr/>
          <a:lstStyle/>
          <a:p>
            <a:pPr marL="0" indent="0">
              <a:buNone/>
            </a:pPr>
            <a:r>
              <a:rPr lang="nl-BE" sz="2000" dirty="0" smtClean="0"/>
              <a:t>Dept. </a:t>
            </a:r>
            <a:r>
              <a:rPr lang="nl-BE" sz="2000" dirty="0" err="1" smtClean="0"/>
              <a:t>Civil</a:t>
            </a:r>
            <a:r>
              <a:rPr lang="nl-BE" sz="2000" dirty="0" smtClean="0"/>
              <a:t> Engineering</a:t>
            </a:r>
          </a:p>
          <a:p>
            <a:pPr marL="0" indent="0">
              <a:buNone/>
            </a:pPr>
            <a:r>
              <a:rPr lang="nl-BE" sz="2000" dirty="0" smtClean="0"/>
              <a:t>Building </a:t>
            </a:r>
            <a:r>
              <a:rPr lang="nl-BE" sz="2000" dirty="0" err="1" smtClean="0"/>
              <a:t>materials</a:t>
            </a:r>
            <a:r>
              <a:rPr lang="nl-BE" sz="2000" dirty="0" smtClean="0"/>
              <a:t>, </a:t>
            </a:r>
            <a:r>
              <a:rPr lang="nl-BE" sz="2000" dirty="0" err="1" smtClean="0"/>
              <a:t>carbonation</a:t>
            </a:r>
            <a:endParaRPr lang="nl-BE" sz="20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4B1DC0-DC05-49B3-A6AD-50D4129DA4FE}" type="slidenum">
              <a:rPr lang="nl-BE" altLang="nl-BE" smtClean="0"/>
              <a:pPr>
                <a:defRPr/>
              </a:pPr>
              <a:t>40</a:t>
            </a:fld>
            <a:endParaRPr lang="nl-BE" altLang="nl-BE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968956" y="1119124"/>
            <a:ext cx="2498598" cy="5394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baseline="0">
                <a:solidFill>
                  <a:srgbClr val="52BDEC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BE" sz="2000" dirty="0" smtClean="0"/>
              <a:t>Rafael</a:t>
            </a:r>
          </a:p>
          <a:p>
            <a:r>
              <a:rPr lang="nl-BE" sz="2000" dirty="0" smtClean="0"/>
              <a:t>Santos</a:t>
            </a:r>
            <a:endParaRPr lang="en-GB" sz="2000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968956" y="1874860"/>
            <a:ext cx="4028740" cy="16699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l-BE" sz="2000" dirty="0" err="1" smtClean="0"/>
              <a:t>Sheridan</a:t>
            </a:r>
            <a:r>
              <a:rPr lang="nl-BE" sz="2000" dirty="0" smtClean="0"/>
              <a:t> College</a:t>
            </a:r>
          </a:p>
          <a:p>
            <a:pPr marL="0" indent="0">
              <a:buNone/>
            </a:pPr>
            <a:r>
              <a:rPr lang="nl-BE" sz="2000" dirty="0" err="1" smtClean="0"/>
              <a:t>Carbonation</a:t>
            </a:r>
            <a:endParaRPr lang="nl-BE" sz="2000" dirty="0" smtClean="0"/>
          </a:p>
          <a:p>
            <a:pPr marL="0" indent="0">
              <a:buNone/>
            </a:pPr>
            <a:endParaRPr lang="nl-BE" sz="2000" dirty="0" smtClean="0"/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653034" y="4264660"/>
            <a:ext cx="2498598" cy="5394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baseline="0">
                <a:solidFill>
                  <a:srgbClr val="52BDEC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BE" sz="2000" dirty="0" smtClean="0"/>
              <a:t>Nele </a:t>
            </a:r>
          </a:p>
          <a:p>
            <a:r>
              <a:rPr lang="nl-BE" sz="2000" dirty="0" err="1" smtClean="0"/>
              <a:t>Moelans</a:t>
            </a:r>
            <a:endParaRPr lang="en-GB" sz="2000" dirty="0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653034" y="5020396"/>
            <a:ext cx="4092702" cy="16699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l-BE" sz="2000" dirty="0" smtClean="0"/>
              <a:t>Dept. </a:t>
            </a:r>
            <a:r>
              <a:rPr lang="nl-BE" sz="2000" dirty="0" err="1" smtClean="0"/>
              <a:t>Materials</a:t>
            </a:r>
            <a:r>
              <a:rPr lang="nl-BE" sz="2000" dirty="0" smtClean="0"/>
              <a:t> Engineering</a:t>
            </a:r>
          </a:p>
          <a:p>
            <a:pPr marL="0" indent="0">
              <a:buNone/>
            </a:pPr>
            <a:r>
              <a:rPr lang="nl-BE" sz="2000" dirty="0" err="1" smtClean="0"/>
              <a:t>Phase</a:t>
            </a:r>
            <a:r>
              <a:rPr lang="nl-BE" sz="2000" dirty="0" smtClean="0"/>
              <a:t> field </a:t>
            </a:r>
            <a:r>
              <a:rPr lang="nl-BE" sz="2000" dirty="0" err="1" smtClean="0"/>
              <a:t>modelling</a:t>
            </a:r>
            <a:r>
              <a:rPr lang="nl-BE" sz="2000" dirty="0" smtClean="0"/>
              <a:t>, </a:t>
            </a:r>
            <a:r>
              <a:rPr lang="nl-BE" sz="2000" dirty="0" err="1" smtClean="0"/>
              <a:t>microstructural</a:t>
            </a:r>
            <a:r>
              <a:rPr lang="nl-BE" sz="2000" dirty="0" smtClean="0"/>
              <a:t> </a:t>
            </a:r>
            <a:r>
              <a:rPr lang="nl-BE" sz="2000" dirty="0" err="1" smtClean="0"/>
              <a:t>evolution</a:t>
            </a:r>
            <a:endParaRPr lang="nl-BE" sz="2000" dirty="0" smtClean="0"/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4968956" y="4264660"/>
            <a:ext cx="2498598" cy="5394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baseline="0">
                <a:solidFill>
                  <a:srgbClr val="52BDEC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BE" sz="2000" dirty="0" smtClean="0"/>
              <a:t>Frederik</a:t>
            </a:r>
          </a:p>
          <a:p>
            <a:r>
              <a:rPr lang="nl-BE" sz="2000" dirty="0" smtClean="0"/>
              <a:t>Verhaeghe</a:t>
            </a:r>
            <a:endParaRPr lang="en-GB" sz="2000" dirty="0"/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4968956" y="5020396"/>
            <a:ext cx="3662980" cy="16699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l-BE" sz="2000" dirty="0" err="1" smtClean="0"/>
              <a:t>Umicore</a:t>
            </a:r>
            <a:r>
              <a:rPr lang="nl-BE" sz="2000" dirty="0" smtClean="0"/>
              <a:t> (BU </a:t>
            </a:r>
            <a:r>
              <a:rPr lang="nl-BE" sz="2000" dirty="0" err="1" smtClean="0"/>
              <a:t>Precious</a:t>
            </a:r>
            <a:r>
              <a:rPr lang="nl-BE" sz="2000" dirty="0" smtClean="0"/>
              <a:t> </a:t>
            </a:r>
            <a:r>
              <a:rPr lang="nl-BE" sz="2000" dirty="0" err="1" smtClean="0"/>
              <a:t>Metals</a:t>
            </a:r>
            <a:r>
              <a:rPr lang="nl-BE" sz="2000" dirty="0" smtClean="0"/>
              <a:t>)</a:t>
            </a:r>
          </a:p>
          <a:p>
            <a:pPr marL="0" indent="0">
              <a:buNone/>
            </a:pPr>
            <a:r>
              <a:rPr lang="nl-BE" sz="2000" dirty="0" err="1" smtClean="0"/>
              <a:t>Lattice</a:t>
            </a:r>
            <a:r>
              <a:rPr lang="nl-BE" sz="2000" dirty="0" smtClean="0"/>
              <a:t> </a:t>
            </a:r>
            <a:r>
              <a:rPr lang="nl-BE" sz="2000" dirty="0" err="1" smtClean="0"/>
              <a:t>Boltzmann</a:t>
            </a:r>
            <a:r>
              <a:rPr lang="nl-BE" sz="2000" dirty="0" smtClean="0"/>
              <a:t> </a:t>
            </a:r>
            <a:r>
              <a:rPr lang="nl-BE" sz="2000" dirty="0" err="1" smtClean="0"/>
              <a:t>Modelling</a:t>
            </a:r>
            <a:r>
              <a:rPr lang="nl-BE" sz="2000" dirty="0" smtClean="0"/>
              <a:t> (dissolution), </a:t>
            </a:r>
            <a:r>
              <a:rPr lang="nl-BE" sz="2000" dirty="0" err="1" smtClean="0"/>
              <a:t>Process</a:t>
            </a:r>
            <a:r>
              <a:rPr lang="nl-BE" sz="2000" dirty="0" smtClean="0"/>
              <a:t> </a:t>
            </a:r>
            <a:r>
              <a:rPr lang="nl-BE" sz="2000" dirty="0" err="1" smtClean="0"/>
              <a:t>modelling</a:t>
            </a:r>
            <a:endParaRPr lang="nl-BE" sz="2000" dirty="0" smtClean="0"/>
          </a:p>
        </p:txBody>
      </p:sp>
      <p:pic>
        <p:nvPicPr>
          <p:cNvPr id="63490" name="Picture 2" descr="phot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4142" y="636905"/>
            <a:ext cx="886041" cy="1128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0102" y="682972"/>
            <a:ext cx="1050590" cy="1083767"/>
          </a:xfrm>
          <a:prstGeom prst="rect">
            <a:avLst/>
          </a:prstGeom>
        </p:spPr>
      </p:pic>
      <p:pic>
        <p:nvPicPr>
          <p:cNvPr id="63492" name="Picture 4" descr="phot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4142" y="3761065"/>
            <a:ext cx="846478" cy="1151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494" name="Picture 6" descr="photo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1886" y="3759659"/>
            <a:ext cx="868806" cy="1152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0222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9813" y="1124376"/>
            <a:ext cx="2498598" cy="539495"/>
          </a:xfrm>
        </p:spPr>
        <p:txBody>
          <a:bodyPr>
            <a:noAutofit/>
          </a:bodyPr>
          <a:lstStyle/>
          <a:p>
            <a:r>
              <a:rPr lang="nl-BE" sz="2000" dirty="0" smtClean="0"/>
              <a:t>Jan </a:t>
            </a:r>
            <a:br>
              <a:rPr lang="nl-BE" sz="2000" dirty="0" smtClean="0"/>
            </a:br>
            <a:r>
              <a:rPr lang="nl-BE" sz="2000" dirty="0" smtClean="0"/>
              <a:t>Elsen</a:t>
            </a:r>
            <a:endParaRPr lang="en-GB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9812" y="1880112"/>
            <a:ext cx="3368956" cy="1669964"/>
          </a:xfrm>
        </p:spPr>
        <p:txBody>
          <a:bodyPr/>
          <a:lstStyle/>
          <a:p>
            <a:pPr marL="0" indent="0">
              <a:buNone/>
            </a:pPr>
            <a:r>
              <a:rPr lang="nl-BE" sz="2000" dirty="0" smtClean="0"/>
              <a:t>Dept. Earth </a:t>
            </a:r>
            <a:r>
              <a:rPr lang="nl-BE" sz="2000" dirty="0" err="1" smtClean="0"/>
              <a:t>and</a:t>
            </a:r>
            <a:r>
              <a:rPr lang="nl-BE" sz="2000" dirty="0" smtClean="0"/>
              <a:t> </a:t>
            </a:r>
            <a:r>
              <a:rPr lang="nl-BE" sz="2000" dirty="0" err="1" smtClean="0"/>
              <a:t>Environmental</a:t>
            </a:r>
            <a:r>
              <a:rPr lang="nl-BE" sz="2000" dirty="0" smtClean="0"/>
              <a:t> Sciences</a:t>
            </a:r>
          </a:p>
          <a:p>
            <a:pPr marL="0" indent="0">
              <a:buNone/>
            </a:pPr>
            <a:r>
              <a:rPr lang="nl-BE" sz="2000" dirty="0" err="1" smtClean="0"/>
              <a:t>Mineralogy</a:t>
            </a:r>
            <a:endParaRPr lang="nl-BE" sz="20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4B1DC0-DC05-49B3-A6AD-50D4129DA4FE}" type="slidenum">
              <a:rPr lang="nl-BE" altLang="nl-BE" smtClean="0"/>
              <a:pPr>
                <a:defRPr/>
              </a:pPr>
              <a:t>41</a:t>
            </a:fld>
            <a:endParaRPr lang="nl-BE" altLang="nl-BE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968956" y="1119124"/>
            <a:ext cx="2498598" cy="5394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baseline="0">
                <a:solidFill>
                  <a:srgbClr val="52BDEC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BE" sz="2000" dirty="0" smtClean="0"/>
              <a:t>Sander </a:t>
            </a:r>
          </a:p>
          <a:p>
            <a:r>
              <a:rPr lang="nl-BE" sz="2000" dirty="0" smtClean="0"/>
              <a:t>Arnout</a:t>
            </a:r>
            <a:endParaRPr lang="en-GB" sz="2000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968956" y="1874860"/>
            <a:ext cx="4028740" cy="16699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l-BE" sz="2000" dirty="0" err="1" smtClean="0"/>
              <a:t>InsPyro</a:t>
            </a:r>
            <a:endParaRPr lang="nl-BE" sz="2000" dirty="0" smtClean="0"/>
          </a:p>
          <a:p>
            <a:pPr marL="0" indent="0">
              <a:buNone/>
            </a:pPr>
            <a:r>
              <a:rPr lang="nl-BE" sz="2000" dirty="0" err="1" smtClean="0"/>
              <a:t>Phase</a:t>
            </a:r>
            <a:r>
              <a:rPr lang="nl-BE" sz="2000" dirty="0" smtClean="0"/>
              <a:t> relations, </a:t>
            </a:r>
            <a:r>
              <a:rPr lang="nl-BE" sz="2000" dirty="0" err="1" smtClean="0"/>
              <a:t>process</a:t>
            </a:r>
            <a:r>
              <a:rPr lang="nl-BE" sz="2000" dirty="0" smtClean="0"/>
              <a:t> </a:t>
            </a:r>
            <a:r>
              <a:rPr lang="nl-BE" sz="2000" dirty="0" err="1" smtClean="0"/>
              <a:t>modelling</a:t>
            </a:r>
            <a:endParaRPr lang="nl-BE" sz="2000" dirty="0" smtClean="0"/>
          </a:p>
          <a:p>
            <a:pPr marL="0" indent="0">
              <a:buNone/>
            </a:pPr>
            <a:endParaRPr lang="nl-BE" sz="2000" dirty="0" smtClean="0"/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653034" y="4264660"/>
            <a:ext cx="2498598" cy="5394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baseline="0">
                <a:solidFill>
                  <a:srgbClr val="52BDEC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BE" sz="2000" dirty="0" smtClean="0"/>
              <a:t>Dirk </a:t>
            </a:r>
          </a:p>
          <a:p>
            <a:r>
              <a:rPr lang="nl-BE" sz="2000" dirty="0" err="1" smtClean="0"/>
              <a:t>Durinck</a:t>
            </a:r>
            <a:endParaRPr lang="en-GB" sz="2000" dirty="0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653034" y="5020396"/>
            <a:ext cx="4092702" cy="16699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l-BE" sz="2000" dirty="0" smtClean="0"/>
              <a:t>McKinsey &amp; Company</a:t>
            </a:r>
            <a:endParaRPr lang="nl-BE" sz="2000" dirty="0" smtClean="0"/>
          </a:p>
          <a:p>
            <a:pPr marL="0" indent="0">
              <a:buNone/>
            </a:pPr>
            <a:r>
              <a:rPr lang="nl-BE" sz="2000" dirty="0" smtClean="0"/>
              <a:t>Hot stage slag engineering</a:t>
            </a: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4968956" y="4264660"/>
            <a:ext cx="2498598" cy="5394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baseline="0">
                <a:solidFill>
                  <a:srgbClr val="52BDEC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BE" sz="2000" dirty="0" smtClean="0"/>
              <a:t>Eddy </a:t>
            </a:r>
          </a:p>
          <a:p>
            <a:r>
              <a:rPr lang="nl-BE" sz="2000" dirty="0" err="1" smtClean="0"/>
              <a:t>Boydens</a:t>
            </a:r>
            <a:endParaRPr lang="en-GB" sz="2000" dirty="0"/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4968956" y="5020396"/>
            <a:ext cx="3662980" cy="16699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l-BE" sz="2000" dirty="0" err="1" smtClean="0"/>
              <a:t>Umicore</a:t>
            </a:r>
            <a:r>
              <a:rPr lang="nl-BE" sz="2000" dirty="0" smtClean="0"/>
              <a:t> R&amp;D</a:t>
            </a:r>
          </a:p>
          <a:p>
            <a:pPr marL="0" indent="0">
              <a:buNone/>
            </a:pPr>
            <a:r>
              <a:rPr lang="nl-BE" sz="2000" dirty="0" smtClean="0"/>
              <a:t>Micro-</a:t>
            </a:r>
            <a:r>
              <a:rPr lang="nl-BE" sz="2000" dirty="0" err="1" smtClean="0"/>
              <a:t>chemical</a:t>
            </a:r>
            <a:r>
              <a:rPr lang="nl-BE" sz="2000" dirty="0" smtClean="0"/>
              <a:t> analysis</a:t>
            </a:r>
          </a:p>
        </p:txBody>
      </p:sp>
      <p:pic>
        <p:nvPicPr>
          <p:cNvPr id="62466" name="Picture 2" descr="phot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1196" y="631831"/>
            <a:ext cx="858560" cy="1133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468" name="Picture 4" descr="sander arnou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1861" y="631831"/>
            <a:ext cx="1029018" cy="1112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472" name="Picture 8" descr="Eddy Boyden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9306" y="3669131"/>
            <a:ext cx="1243144" cy="1243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37100" y="3665058"/>
            <a:ext cx="848264" cy="1139097"/>
          </a:xfrm>
          <a:prstGeom prst="rect">
            <a:avLst/>
          </a:prstGeom>
        </p:spPr>
      </p:pic>
      <p:pic>
        <p:nvPicPr>
          <p:cNvPr id="62470" name="Picture 6" descr="Coach Kurt Van Asselbergh opgetogen over eerste periodetitel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9226" y="3347206"/>
            <a:ext cx="2082499" cy="1565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1839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Prof. Em. Dr. ir. Jef Roos</a:t>
            </a:r>
            <a:endParaRPr lang="nl-BE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3636000" y="6048000"/>
            <a:ext cx="936000" cy="288000"/>
          </a:xfrm>
          <a:prstGeom prst="rect">
            <a:avLst/>
          </a:prstGeom>
        </p:spPr>
        <p:txBody>
          <a:bodyPr/>
          <a:lstStyle/>
          <a:p>
            <a:fld id="{F35D8031-C8E5-48F8-A3B6-81643B27A3AF}" type="slidenum">
              <a:rPr lang="nl-BE" smtClean="0"/>
              <a:pPr/>
              <a:t>42</a:t>
            </a:fld>
            <a:endParaRPr lang="nl-BE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9382" y="1844824"/>
            <a:ext cx="1969701" cy="2776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78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le 3"/>
          <p:cNvSpPr>
            <a:spLocks noGrp="1"/>
          </p:cNvSpPr>
          <p:nvPr>
            <p:ph type="ctrTitle"/>
          </p:nvPr>
        </p:nvSpPr>
        <p:spPr>
          <a:xfrm>
            <a:off x="3977880" y="3375423"/>
            <a:ext cx="3820715" cy="559594"/>
          </a:xfrm>
        </p:spPr>
        <p:txBody>
          <a:bodyPr/>
          <a:lstStyle/>
          <a:p>
            <a:r>
              <a:rPr lang="nl-BE" altLang="en-US" dirty="0" err="1" smtClean="0"/>
              <a:t>Some</a:t>
            </a:r>
            <a:r>
              <a:rPr lang="nl-BE" altLang="en-US" dirty="0" smtClean="0"/>
              <a:t> Research </a:t>
            </a:r>
            <a:r>
              <a:rPr lang="nl-BE" altLang="en-US" dirty="0" err="1" smtClean="0"/>
              <a:t>highlights</a:t>
            </a:r>
            <a:r>
              <a:rPr lang="nl-BE" altLang="en-US" dirty="0" smtClean="0"/>
              <a:t> – SVS 2017</a:t>
            </a:r>
            <a:endParaRPr lang="en-US" altLang="en-US" dirty="0" smtClean="0"/>
          </a:p>
        </p:txBody>
      </p:sp>
      <p:sp>
        <p:nvSpPr>
          <p:cNvPr id="53251" name="Subtitle 4"/>
          <p:cNvSpPr>
            <a:spLocks noGrp="1"/>
          </p:cNvSpPr>
          <p:nvPr>
            <p:ph type="subTitle" idx="1"/>
          </p:nvPr>
        </p:nvSpPr>
        <p:spPr>
          <a:xfrm>
            <a:off x="3977880" y="4171950"/>
            <a:ext cx="3820715" cy="809625"/>
          </a:xfrm>
        </p:spPr>
        <p:txBody>
          <a:bodyPr/>
          <a:lstStyle/>
          <a:p>
            <a:pPr>
              <a:spcBef>
                <a:spcPct val="0"/>
              </a:spcBef>
            </a:pP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782319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altLang="en-US" dirty="0" smtClean="0"/>
              <a:t>Oral </a:t>
            </a:r>
            <a:r>
              <a:rPr lang="nl-BE" altLang="en-US" dirty="0" err="1" smtClean="0"/>
              <a:t>presentations</a:t>
            </a:r>
            <a:endParaRPr lang="en-GB" altLang="en-US" dirty="0" smtClean="0"/>
          </a:p>
        </p:txBody>
      </p:sp>
      <p:sp>
        <p:nvSpPr>
          <p:cNvPr id="47107" name="Content Placeholder 2"/>
          <p:cNvSpPr>
            <a:spLocks noGrp="1"/>
          </p:cNvSpPr>
          <p:nvPr>
            <p:ph idx="1"/>
          </p:nvPr>
        </p:nvSpPr>
        <p:spPr>
          <a:xfrm>
            <a:off x="1446609" y="1198163"/>
            <a:ext cx="6250781" cy="3321844"/>
          </a:xfrm>
        </p:spPr>
        <p:txBody>
          <a:bodyPr/>
          <a:lstStyle/>
          <a:p>
            <a:pPr lvl="1"/>
            <a:r>
              <a:rPr lang="en-US" altLang="en-US" dirty="0" smtClean="0"/>
              <a:t>Arne </a:t>
            </a:r>
            <a:r>
              <a:rPr lang="en-US" altLang="en-US" dirty="0" err="1" smtClean="0"/>
              <a:t>Peys</a:t>
            </a:r>
            <a:r>
              <a:rPr lang="en-US" altLang="en-US" dirty="0" smtClean="0"/>
              <a:t>: On a software development that aspires to make residue </a:t>
            </a:r>
            <a:r>
              <a:rPr lang="en-US" altLang="en-US" dirty="0" err="1" smtClean="0"/>
              <a:t>valorisation</a:t>
            </a:r>
            <a:r>
              <a:rPr lang="en-US" altLang="en-US" dirty="0" smtClean="0"/>
              <a:t> easier (</a:t>
            </a:r>
            <a:r>
              <a:rPr lang="en-US" altLang="en-US" b="1" dirty="0" smtClean="0"/>
              <a:t>Session 5: Sustainable alkali activated binders and inorganic polymers)</a:t>
            </a:r>
            <a:endParaRPr lang="en-US" altLang="en-US" dirty="0" smtClean="0"/>
          </a:p>
          <a:p>
            <a:pPr lvl="1"/>
            <a:endParaRPr lang="en-US" altLang="en-US" dirty="0" smtClean="0"/>
          </a:p>
          <a:p>
            <a:pPr lvl="1"/>
            <a:r>
              <a:rPr lang="en-US" altLang="en-US" dirty="0" err="1" smtClean="0"/>
              <a:t>Chunwei</a:t>
            </a:r>
            <a:r>
              <a:rPr lang="en-US" altLang="en-US" dirty="0" smtClean="0"/>
              <a:t> Liu: Effect of Al</a:t>
            </a:r>
            <a:r>
              <a:rPr lang="en-US" altLang="en-US" baseline="-25000" dirty="0" smtClean="0"/>
              <a:t>2</a:t>
            </a:r>
            <a:r>
              <a:rPr lang="en-US" altLang="en-US" dirty="0" smtClean="0"/>
              <a:t>O</a:t>
            </a:r>
            <a:r>
              <a:rPr lang="en-US" altLang="en-US" baseline="-25000" dirty="0" smtClean="0"/>
              <a:t>3</a:t>
            </a:r>
            <a:r>
              <a:rPr lang="en-US" altLang="en-US" dirty="0" smtClean="0"/>
              <a:t> addition on the crystallization of a high basicity BOF slag: perspectives for slag </a:t>
            </a:r>
            <a:r>
              <a:rPr lang="en-US" altLang="en-US" dirty="0" err="1" smtClean="0"/>
              <a:t>valorisation</a:t>
            </a:r>
            <a:r>
              <a:rPr lang="en-US" altLang="en-US" dirty="0" smtClean="0"/>
              <a:t> and energy recovery“ (</a:t>
            </a:r>
            <a:r>
              <a:rPr lang="en-US" altLang="en-US" b="1" dirty="0" smtClean="0"/>
              <a:t>Session 2: Slag solidification and energy recuperation)</a:t>
            </a:r>
          </a:p>
          <a:p>
            <a:pPr lvl="1"/>
            <a:endParaRPr lang="en-US" altLang="en-US" dirty="0" smtClean="0"/>
          </a:p>
          <a:p>
            <a:pPr lvl="1"/>
            <a:endParaRPr lang="en-GB" alt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4B1DC0-DC05-49B3-A6AD-50D4129DA4FE}" type="slidenum">
              <a:rPr lang="nl-BE" altLang="nl-BE" smtClean="0"/>
              <a:pPr>
                <a:defRPr/>
              </a:pPr>
              <a:t>44</a:t>
            </a:fld>
            <a:endParaRPr lang="nl-BE" altLang="nl-BE"/>
          </a:p>
        </p:txBody>
      </p:sp>
      <p:pic>
        <p:nvPicPr>
          <p:cNvPr id="44034" name="Picture 2" descr="phot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806" y="1411448"/>
            <a:ext cx="1428750" cy="1133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931" y="3084304"/>
            <a:ext cx="1190625" cy="159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4158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/>
          <p:cNvSpPr>
            <a:spLocks noGrp="1"/>
          </p:cNvSpPr>
          <p:nvPr>
            <p:ph type="title"/>
          </p:nvPr>
        </p:nvSpPr>
        <p:spPr>
          <a:xfrm>
            <a:off x="628650" y="1"/>
            <a:ext cx="7886700" cy="956344"/>
          </a:xfrm>
        </p:spPr>
        <p:txBody>
          <a:bodyPr>
            <a:normAutofit/>
          </a:bodyPr>
          <a:lstStyle/>
          <a:p>
            <a:r>
              <a:rPr lang="nl-BE" altLang="en-US" sz="3600" dirty="0"/>
              <a:t>Poster </a:t>
            </a:r>
            <a:r>
              <a:rPr lang="en-GB" altLang="en-US" sz="3600" dirty="0" smtClean="0"/>
              <a:t>Session </a:t>
            </a:r>
            <a:r>
              <a:rPr lang="en-GB" altLang="en-US" sz="3600" dirty="0"/>
              <a:t>1: Slag </a:t>
            </a:r>
            <a:r>
              <a:rPr lang="en-GB" altLang="en-US" sz="3600" dirty="0" smtClean="0"/>
              <a:t>properties</a:t>
            </a:r>
          </a:p>
        </p:txBody>
      </p:sp>
      <p:sp>
        <p:nvSpPr>
          <p:cNvPr id="48131" name="Content Placeholder 2"/>
          <p:cNvSpPr>
            <a:spLocks noGrp="1"/>
          </p:cNvSpPr>
          <p:nvPr>
            <p:ph idx="1"/>
          </p:nvPr>
        </p:nvSpPr>
        <p:spPr>
          <a:xfrm>
            <a:off x="1235869" y="795491"/>
            <a:ext cx="7127955" cy="5378806"/>
          </a:xfrm>
        </p:spPr>
        <p:txBody>
          <a:bodyPr/>
          <a:lstStyle/>
          <a:p>
            <a:pPr lvl="1"/>
            <a:r>
              <a:rPr lang="en-US" altLang="en-US" dirty="0" err="1" smtClean="0"/>
              <a:t>Tripathi</a:t>
            </a:r>
            <a:r>
              <a:rPr lang="en-US" altLang="en-US" dirty="0" smtClean="0"/>
              <a:t> Gaurav, Effect of static and dynamic experimental conditions on the dissolution behavior of alumina in BOF slags</a:t>
            </a:r>
            <a:endParaRPr lang="en-GB" altLang="en-US" b="1" dirty="0" smtClean="0"/>
          </a:p>
          <a:p>
            <a:pPr lvl="1"/>
            <a:endParaRPr lang="nl-BE" altLang="en-US" dirty="0" smtClean="0"/>
          </a:p>
          <a:p>
            <a:pPr lvl="1"/>
            <a:endParaRPr lang="en-GB" altLang="en-US" dirty="0" smtClean="0"/>
          </a:p>
          <a:p>
            <a:pPr lvl="1"/>
            <a:endParaRPr lang="en-GB" altLang="en-US" dirty="0"/>
          </a:p>
          <a:p>
            <a:pPr lvl="1"/>
            <a:endParaRPr lang="en-GB" altLang="en-US" dirty="0" smtClean="0"/>
          </a:p>
          <a:p>
            <a:pPr lvl="1"/>
            <a:r>
              <a:rPr lang="en-GB" altLang="en-US" dirty="0" err="1" smtClean="0"/>
              <a:t>Cnockaert</a:t>
            </a:r>
            <a:r>
              <a:rPr lang="en-GB" altLang="en-US" dirty="0" smtClean="0"/>
              <a:t> Vincent, (Ghent University/KU Leuven), Metal droplet entrainment by solid particles in slags: a phase field – experimental approach </a:t>
            </a:r>
          </a:p>
          <a:p>
            <a:pPr lvl="1"/>
            <a:r>
              <a:rPr lang="en-GB" altLang="en-US" dirty="0" smtClean="0"/>
              <a:t>François Elise, Laser-Induced Breakdown Spectroscopy; One Step Closer to On-line Quality Control of Slags?</a:t>
            </a:r>
          </a:p>
          <a:p>
            <a:pPr lvl="1"/>
            <a:endParaRPr lang="en-US" altLang="en-US" dirty="0" smtClean="0"/>
          </a:p>
          <a:p>
            <a:pPr lvl="1"/>
            <a:endParaRPr lang="en-US" altLang="en-US" dirty="0" smtClean="0"/>
          </a:p>
          <a:p>
            <a:pPr lvl="1"/>
            <a:endParaRPr lang="en-GB" alt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4B1DC0-DC05-49B3-A6AD-50D4129DA4FE}" type="slidenum">
              <a:rPr lang="nl-BE" altLang="nl-BE" smtClean="0"/>
              <a:pPr>
                <a:defRPr/>
              </a:pPr>
              <a:t>45</a:t>
            </a:fld>
            <a:endParaRPr lang="nl-BE" altLang="nl-BE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28650" y="2368216"/>
            <a:ext cx="7886700" cy="956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baseline="0">
                <a:solidFill>
                  <a:srgbClr val="52BDEC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BE" altLang="en-US" sz="3600" dirty="0"/>
              <a:t>Poster </a:t>
            </a:r>
            <a:r>
              <a:rPr lang="en-GB" altLang="en-US" sz="3600" dirty="0" smtClean="0"/>
              <a:t>Session </a:t>
            </a:r>
            <a:r>
              <a:rPr lang="en-GB" altLang="en-US" sz="3600" dirty="0"/>
              <a:t>3: </a:t>
            </a:r>
            <a:r>
              <a:rPr lang="en-US" altLang="en-US" sz="3600" dirty="0"/>
              <a:t>Clean slag production and metal </a:t>
            </a:r>
            <a:r>
              <a:rPr lang="en-US" altLang="en-US" sz="3600" dirty="0" smtClean="0"/>
              <a:t>recovery</a:t>
            </a:r>
            <a:endParaRPr lang="en-GB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480261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BE" altLang="en-US" sz="3200" dirty="0"/>
              <a:t>Poster </a:t>
            </a:r>
            <a:r>
              <a:rPr lang="en-US" altLang="en-US" sz="3200" dirty="0" smtClean="0"/>
              <a:t>Session </a:t>
            </a:r>
            <a:r>
              <a:rPr lang="en-US" altLang="en-US" sz="3200" dirty="0"/>
              <a:t>4: Sustainable cements with </a:t>
            </a:r>
            <a:r>
              <a:rPr lang="en-US" altLang="en-US" sz="3200" dirty="0" smtClean="0"/>
              <a:t>slag</a:t>
            </a:r>
            <a:endParaRPr lang="en-GB" altLang="en-US" sz="3200" dirty="0" smtClean="0"/>
          </a:p>
        </p:txBody>
      </p:sp>
      <p:sp>
        <p:nvSpPr>
          <p:cNvPr id="49155" name="Content Placeholder 2"/>
          <p:cNvSpPr>
            <a:spLocks noGrp="1"/>
          </p:cNvSpPr>
          <p:nvPr>
            <p:ph idx="1"/>
          </p:nvPr>
        </p:nvSpPr>
        <p:spPr>
          <a:xfrm>
            <a:off x="628650" y="812269"/>
            <a:ext cx="7886700" cy="4137236"/>
          </a:xfrm>
        </p:spPr>
        <p:txBody>
          <a:bodyPr/>
          <a:lstStyle/>
          <a:p>
            <a:pPr lvl="1"/>
            <a:r>
              <a:rPr lang="en-GB" altLang="en-US" dirty="0" err="1" smtClean="0"/>
              <a:t>Arino</a:t>
            </a:r>
            <a:r>
              <a:rPr lang="en-GB" altLang="en-US" dirty="0" smtClean="0"/>
              <a:t>-Montoya David: Increasing the Fe</a:t>
            </a:r>
            <a:r>
              <a:rPr lang="en-GB" altLang="en-US" baseline="-25000" dirty="0" smtClean="0"/>
              <a:t>2</a:t>
            </a:r>
            <a:r>
              <a:rPr lang="en-GB" altLang="en-US" dirty="0" smtClean="0"/>
              <a:t>O3/Al</a:t>
            </a:r>
            <a:r>
              <a:rPr lang="en-GB" altLang="en-US" baseline="-25000" dirty="0" smtClean="0"/>
              <a:t>2</a:t>
            </a:r>
            <a:r>
              <a:rPr lang="en-GB" altLang="en-US" dirty="0" smtClean="0"/>
              <a:t>O</a:t>
            </a:r>
            <a:r>
              <a:rPr lang="en-GB" altLang="en-US" baseline="-25000" dirty="0" smtClean="0"/>
              <a:t>3</a:t>
            </a:r>
            <a:r>
              <a:rPr lang="en-GB" altLang="en-US" dirty="0" smtClean="0"/>
              <a:t> ratio in ordinary Portland cement clinker, aiming to incorporate higher contents of bauxite residue</a:t>
            </a:r>
          </a:p>
          <a:p>
            <a:pPr lvl="1"/>
            <a:r>
              <a:rPr lang="en-GB" altLang="en-US" dirty="0" err="1" smtClean="0"/>
              <a:t>Hertel</a:t>
            </a:r>
            <a:r>
              <a:rPr lang="en-GB" altLang="en-US" dirty="0" smtClean="0"/>
              <a:t> Tobias: </a:t>
            </a:r>
            <a:r>
              <a:rPr lang="en-GB" altLang="en-US" dirty="0" err="1" smtClean="0"/>
              <a:t>Pozzolanic</a:t>
            </a:r>
            <a:r>
              <a:rPr lang="en-GB" altLang="en-US" dirty="0" smtClean="0"/>
              <a:t> activity of thermally treated bauxite residue in blends with ordinary Portland cement</a:t>
            </a:r>
          </a:p>
          <a:p>
            <a:pPr lvl="1"/>
            <a:r>
              <a:rPr lang="en-GB" altLang="en-US" dirty="0" err="1" smtClean="0"/>
              <a:t>Kriskova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Lubica</a:t>
            </a:r>
            <a:r>
              <a:rPr lang="en-GB" altLang="en-US" dirty="0" smtClean="0"/>
              <a:t>: Synthesis of a hydraulic binder from a Ca-Si based metallurgical residue through high temperature post-treatment</a:t>
            </a:r>
          </a:p>
          <a:p>
            <a:pPr lvl="1"/>
            <a:r>
              <a:rPr lang="en-GB" altLang="en-US" dirty="0" err="1" smtClean="0"/>
              <a:t>Pontikes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Yiannis</a:t>
            </a:r>
            <a:r>
              <a:rPr lang="en-GB" altLang="en-US" dirty="0" smtClean="0"/>
              <a:t>: Synthesis and characterisation of calcium </a:t>
            </a:r>
            <a:r>
              <a:rPr lang="en-GB" altLang="en-US" dirty="0" err="1" smtClean="0"/>
              <a:t>sulfo-ferroaluminate</a:t>
            </a:r>
            <a:r>
              <a:rPr lang="en-GB" altLang="en-US" dirty="0" smtClean="0"/>
              <a:t> cement clinker prepared with bauxite residue as raw material</a:t>
            </a:r>
          </a:p>
          <a:p>
            <a:endParaRPr lang="nl-BE" altLang="en-US" dirty="0" smtClean="0"/>
          </a:p>
          <a:p>
            <a:endParaRPr lang="en-US" altLang="en-US" dirty="0" smtClean="0"/>
          </a:p>
          <a:p>
            <a:pPr lvl="1"/>
            <a:endParaRPr lang="en-US" altLang="en-US" dirty="0" smtClean="0"/>
          </a:p>
          <a:p>
            <a:pPr lvl="1"/>
            <a:endParaRPr lang="en-GB" alt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4B1DC0-DC05-49B3-A6AD-50D4129DA4FE}" type="slidenum">
              <a:rPr lang="nl-BE" altLang="nl-BE" smtClean="0"/>
              <a:pPr>
                <a:defRPr/>
              </a:pPr>
              <a:t>46</a:t>
            </a:fld>
            <a:endParaRPr lang="nl-BE" altLang="nl-BE"/>
          </a:p>
        </p:txBody>
      </p:sp>
    </p:spTree>
    <p:extLst>
      <p:ext uri="{BB962C8B-B14F-4D97-AF65-F5344CB8AC3E}">
        <p14:creationId xmlns:p14="http://schemas.microsoft.com/office/powerpoint/2010/main" val="365860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1"/>
          <p:cNvSpPr>
            <a:spLocks noGrp="1"/>
          </p:cNvSpPr>
          <p:nvPr>
            <p:ph type="title"/>
          </p:nvPr>
        </p:nvSpPr>
        <p:spPr>
          <a:xfrm>
            <a:off x="628650" y="1"/>
            <a:ext cx="8364348" cy="872067"/>
          </a:xfrm>
        </p:spPr>
        <p:txBody>
          <a:bodyPr>
            <a:normAutofit/>
          </a:bodyPr>
          <a:lstStyle/>
          <a:p>
            <a:r>
              <a:rPr lang="nl-BE" sz="2800" dirty="0" smtClean="0"/>
              <a:t>Poster </a:t>
            </a:r>
            <a:r>
              <a:rPr lang="en-US" sz="2800" dirty="0" smtClean="0"/>
              <a:t>Session 6:  Sustainable alkali activated binders and inorganic polymers</a:t>
            </a:r>
            <a:endParaRPr lang="en-GB" altLang="en-US" sz="2800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 err="1" smtClean="0"/>
              <a:t>Arnout</a:t>
            </a:r>
            <a:r>
              <a:rPr lang="en-GB" dirty="0" smtClean="0"/>
              <a:t> Lukas:  Effect of the activating solution’s chemistry and volume, on the processing and properties of Fe-Si-Ca-rich inorganic polymers</a:t>
            </a:r>
          </a:p>
          <a:p>
            <a:r>
              <a:rPr lang="en-GB" dirty="0" err="1" smtClean="0"/>
              <a:t>Beersaerts</a:t>
            </a:r>
            <a:r>
              <a:rPr lang="en-GB" dirty="0" smtClean="0"/>
              <a:t> Glenn: Monitoring early-age crack formation in a Ca-Fe-Al-rich inorganic polymer</a:t>
            </a:r>
          </a:p>
          <a:p>
            <a:r>
              <a:rPr lang="en-GB" dirty="0" smtClean="0"/>
              <a:t>Chen </a:t>
            </a:r>
            <a:r>
              <a:rPr lang="en-GB" dirty="0" err="1" smtClean="0"/>
              <a:t>Boyu</a:t>
            </a:r>
            <a:r>
              <a:rPr lang="en-GB" dirty="0" smtClean="0"/>
              <a:t>: Effects of Ca-rich slag addition on </a:t>
            </a:r>
            <a:r>
              <a:rPr lang="en-GB" dirty="0" err="1" smtClean="0"/>
              <a:t>fayalite</a:t>
            </a:r>
            <a:r>
              <a:rPr lang="en-GB" dirty="0" smtClean="0"/>
              <a:t> slag-based inorganic polymers</a:t>
            </a:r>
          </a:p>
          <a:p>
            <a:r>
              <a:rPr lang="en-GB" dirty="0" err="1" smtClean="0"/>
              <a:t>Hallet</a:t>
            </a:r>
            <a:r>
              <a:rPr lang="en-GB" dirty="0" smtClean="0"/>
              <a:t> Vincent: The influence of activating solution on the kinetics and compressive strength of an iron-rich slag paste</a:t>
            </a:r>
          </a:p>
          <a:p>
            <a:r>
              <a:rPr lang="en-GB" dirty="0" err="1" smtClean="0"/>
              <a:t>Khalifa</a:t>
            </a:r>
            <a:r>
              <a:rPr lang="en-GB" dirty="0" smtClean="0"/>
              <a:t> Ahmed </a:t>
            </a:r>
            <a:r>
              <a:rPr lang="en-GB" dirty="0" err="1" smtClean="0"/>
              <a:t>Zohair</a:t>
            </a:r>
            <a:r>
              <a:rPr lang="en-GB" dirty="0" smtClean="0"/>
              <a:t>: Alkali activation of synthetic gamma di-calcium silicate with pure calcined natural clays</a:t>
            </a:r>
          </a:p>
          <a:p>
            <a:r>
              <a:rPr lang="en-GB" dirty="0" smtClean="0"/>
              <a:t>Lopez Gonzalez Leonardo Pavel: Mechanical performance of inorganic polymer-based mortars with glass fibre reinforced polymer bars</a:t>
            </a:r>
          </a:p>
          <a:p>
            <a:pPr lvl="1"/>
            <a:endParaRPr lang="nl-BE" dirty="0" smtClean="0"/>
          </a:p>
          <a:p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GB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4B1DC0-DC05-49B3-A6AD-50D4129DA4FE}" type="slidenum">
              <a:rPr lang="nl-BE" altLang="nl-BE" smtClean="0"/>
              <a:pPr/>
              <a:t>47</a:t>
            </a:fld>
            <a:endParaRPr lang="nl-BE" altLang="nl-BE"/>
          </a:p>
        </p:txBody>
      </p:sp>
    </p:spTree>
    <p:extLst>
      <p:ext uri="{BB962C8B-B14F-4D97-AF65-F5344CB8AC3E}">
        <p14:creationId xmlns:p14="http://schemas.microsoft.com/office/powerpoint/2010/main" val="1589262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1"/>
          <p:cNvSpPr>
            <a:spLocks noGrp="1"/>
          </p:cNvSpPr>
          <p:nvPr>
            <p:ph type="title"/>
          </p:nvPr>
        </p:nvSpPr>
        <p:spPr>
          <a:xfrm>
            <a:off x="628650" y="1"/>
            <a:ext cx="8364348" cy="872067"/>
          </a:xfrm>
        </p:spPr>
        <p:txBody>
          <a:bodyPr>
            <a:normAutofit/>
          </a:bodyPr>
          <a:lstStyle/>
          <a:p>
            <a:r>
              <a:rPr lang="nl-BE" sz="2800" dirty="0" smtClean="0"/>
              <a:t>Poster </a:t>
            </a:r>
            <a:r>
              <a:rPr lang="en-US" sz="2800" dirty="0" smtClean="0"/>
              <a:t>Session 5:  Sustainable alkali activated binders and inorganic polymers</a:t>
            </a:r>
            <a:endParaRPr lang="en-GB" altLang="en-US" sz="2800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 err="1" smtClean="0"/>
              <a:t>Petrica</a:t>
            </a:r>
            <a:r>
              <a:rPr lang="en-GB" dirty="0" smtClean="0"/>
              <a:t> </a:t>
            </a:r>
            <a:r>
              <a:rPr lang="en-GB" dirty="0" err="1" smtClean="0"/>
              <a:t>Petrica</a:t>
            </a:r>
            <a:r>
              <a:rPr lang="en-GB" dirty="0" smtClean="0"/>
              <a:t>: Recycling of iron-rich inorganic polymers</a:t>
            </a:r>
          </a:p>
          <a:p>
            <a:r>
              <a:rPr lang="en-GB" dirty="0" err="1" smtClean="0"/>
              <a:t>Peys</a:t>
            </a:r>
            <a:r>
              <a:rPr lang="en-GB" dirty="0" smtClean="0"/>
              <a:t> Arne: The use of ATR-FTIR spectroscopy in the analysis of iron-silicate inorganic polymers</a:t>
            </a:r>
          </a:p>
          <a:p>
            <a:r>
              <a:rPr lang="en-GB" dirty="0" err="1" smtClean="0"/>
              <a:t>Uppalapati</a:t>
            </a:r>
            <a:r>
              <a:rPr lang="en-GB" dirty="0" smtClean="0"/>
              <a:t> Siva: Autogenous shrinkage and strength development of alkali-activated slag/fly ash mortar blends</a:t>
            </a:r>
          </a:p>
          <a:p>
            <a:r>
              <a:rPr lang="en-GB" dirty="0" smtClean="0"/>
              <a:t>Van De Sande </a:t>
            </a:r>
            <a:r>
              <a:rPr lang="en-GB" dirty="0" err="1" smtClean="0"/>
              <a:t>Jorn</a:t>
            </a:r>
            <a:r>
              <a:rPr lang="en-GB" dirty="0" smtClean="0"/>
              <a:t>: Glass forming ability of slags in the </a:t>
            </a:r>
            <a:r>
              <a:rPr lang="en-GB" dirty="0" err="1" smtClean="0"/>
              <a:t>FeOx</a:t>
            </a:r>
            <a:r>
              <a:rPr lang="en-GB" dirty="0" smtClean="0"/>
              <a:t> – SiO2 – </a:t>
            </a:r>
            <a:r>
              <a:rPr lang="en-GB" dirty="0" err="1" smtClean="0"/>
              <a:t>CaO</a:t>
            </a:r>
            <a:r>
              <a:rPr lang="en-GB" dirty="0" smtClean="0"/>
              <a:t> system and properties of the inorganic polymers made thereof</a:t>
            </a:r>
          </a:p>
          <a:p>
            <a:r>
              <a:rPr lang="en-GB" altLang="en-US" dirty="0" err="1"/>
              <a:t>Denissen</a:t>
            </a:r>
            <a:r>
              <a:rPr lang="en-GB" altLang="en-US" dirty="0"/>
              <a:t> Jos: On the foaming kinetics for the synthesis of porous inorganic polymers</a:t>
            </a:r>
          </a:p>
          <a:p>
            <a:r>
              <a:rPr lang="en-GB" altLang="en-US" dirty="0" err="1"/>
              <a:t>Kriskova</a:t>
            </a:r>
            <a:r>
              <a:rPr lang="en-GB" altLang="en-US" dirty="0"/>
              <a:t> </a:t>
            </a:r>
            <a:r>
              <a:rPr lang="en-GB" altLang="en-US" dirty="0" err="1"/>
              <a:t>Lubica</a:t>
            </a:r>
            <a:r>
              <a:rPr lang="en-GB" altLang="en-US" dirty="0"/>
              <a:t>: Effect of activating solution on the synthesis and properties of porous Fe-Si-Ca-rich inorganic polymers</a:t>
            </a:r>
          </a:p>
          <a:p>
            <a:endParaRPr lang="en-GB" dirty="0" smtClean="0"/>
          </a:p>
          <a:p>
            <a:pPr lvl="1"/>
            <a:endParaRPr lang="nl-BE" dirty="0" smtClean="0"/>
          </a:p>
          <a:p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GB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4B1DC0-DC05-49B3-A6AD-50D4129DA4FE}" type="slidenum">
              <a:rPr lang="nl-BE" altLang="nl-BE" smtClean="0"/>
              <a:pPr/>
              <a:t>48</a:t>
            </a:fld>
            <a:endParaRPr lang="nl-BE" altLang="nl-BE"/>
          </a:p>
        </p:txBody>
      </p:sp>
    </p:spTree>
    <p:extLst>
      <p:ext uri="{BB962C8B-B14F-4D97-AF65-F5344CB8AC3E}">
        <p14:creationId xmlns:p14="http://schemas.microsoft.com/office/powerpoint/2010/main" val="2933434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1"/>
          <p:cNvSpPr>
            <a:spLocks noGrp="1"/>
          </p:cNvSpPr>
          <p:nvPr>
            <p:ph type="title"/>
          </p:nvPr>
        </p:nvSpPr>
        <p:spPr>
          <a:xfrm>
            <a:off x="628650" y="1"/>
            <a:ext cx="8364348" cy="872067"/>
          </a:xfrm>
        </p:spPr>
        <p:txBody>
          <a:bodyPr>
            <a:normAutofit/>
          </a:bodyPr>
          <a:lstStyle/>
          <a:p>
            <a:r>
              <a:rPr lang="nl-BE" sz="2800" dirty="0" smtClean="0"/>
              <a:t>Poster </a:t>
            </a:r>
            <a:r>
              <a:rPr lang="en-US" sz="2800" dirty="0" smtClean="0"/>
              <a:t>Session 6:  </a:t>
            </a:r>
            <a:r>
              <a:rPr lang="en-US" sz="2800" dirty="0"/>
              <a:t>From aggregates to engineered microstructures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altLang="en-US" dirty="0" err="1" smtClean="0"/>
              <a:t>Denissen</a:t>
            </a:r>
            <a:r>
              <a:rPr lang="en-GB" altLang="en-US" dirty="0" smtClean="0"/>
              <a:t> </a:t>
            </a:r>
            <a:r>
              <a:rPr lang="en-GB" altLang="en-US" dirty="0"/>
              <a:t>Jos: On the foaming kinetics for the synthesis of porous inorganic polymers</a:t>
            </a:r>
          </a:p>
          <a:p>
            <a:r>
              <a:rPr lang="en-GB" altLang="en-US" dirty="0" err="1"/>
              <a:t>Kriskova</a:t>
            </a:r>
            <a:r>
              <a:rPr lang="en-GB" altLang="en-US" dirty="0"/>
              <a:t> </a:t>
            </a:r>
            <a:r>
              <a:rPr lang="en-GB" altLang="en-US" dirty="0" err="1"/>
              <a:t>Lubica</a:t>
            </a:r>
            <a:r>
              <a:rPr lang="en-GB" altLang="en-US" dirty="0"/>
              <a:t>: Effect of activating solution on the synthesis and properties of porous Fe-Si-Ca-rich inorganic </a:t>
            </a:r>
            <a:r>
              <a:rPr lang="en-GB" altLang="en-US" dirty="0" smtClean="0"/>
              <a:t>polymers</a:t>
            </a:r>
          </a:p>
          <a:p>
            <a:endParaRPr lang="nl-BE" altLang="en-US" dirty="0"/>
          </a:p>
          <a:p>
            <a:endParaRPr lang="nl-BE" altLang="en-US" dirty="0" smtClean="0"/>
          </a:p>
          <a:p>
            <a:endParaRPr lang="nl-BE" altLang="en-US" dirty="0"/>
          </a:p>
          <a:p>
            <a:r>
              <a:rPr lang="en-GB" altLang="en-US" dirty="0" err="1"/>
              <a:t>Jordens</a:t>
            </a:r>
            <a:r>
              <a:rPr lang="en-GB" altLang="en-US" dirty="0"/>
              <a:t> </a:t>
            </a:r>
            <a:r>
              <a:rPr lang="en-GB" altLang="en-US" dirty="0" err="1"/>
              <a:t>Jeroen</a:t>
            </a:r>
            <a:r>
              <a:rPr lang="en-GB" altLang="en-US" dirty="0"/>
              <a:t>: Networks of infrastructure </a:t>
            </a:r>
            <a:r>
              <a:rPr lang="en-GB" altLang="en-US" dirty="0" err="1"/>
              <a:t>zerowaste</a:t>
            </a:r>
            <a:r>
              <a:rPr lang="en-GB" altLang="en-US" dirty="0"/>
              <a:t> cluster</a:t>
            </a:r>
          </a:p>
          <a:p>
            <a:r>
              <a:rPr lang="en-GB" altLang="en-US" dirty="0"/>
              <a:t>Wang </a:t>
            </a:r>
            <a:r>
              <a:rPr lang="en-GB" altLang="en-US" dirty="0" err="1"/>
              <a:t>Fei</a:t>
            </a:r>
            <a:r>
              <a:rPr lang="en-GB" altLang="en-US" dirty="0"/>
              <a:t>: Reaction mechanism study on </a:t>
            </a:r>
            <a:r>
              <a:rPr lang="en-GB" altLang="en-US" dirty="0" err="1"/>
              <a:t>carbothermal</a:t>
            </a:r>
            <a:r>
              <a:rPr lang="en-GB" altLang="en-US" dirty="0"/>
              <a:t> reduction of chromite</a:t>
            </a:r>
          </a:p>
          <a:p>
            <a:endParaRPr lang="en-GB" altLang="en-US" dirty="0"/>
          </a:p>
          <a:p>
            <a:endParaRPr lang="en-GB" dirty="0" smtClean="0"/>
          </a:p>
          <a:p>
            <a:pPr lvl="1"/>
            <a:endParaRPr lang="nl-BE" dirty="0" smtClean="0"/>
          </a:p>
          <a:p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GB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4B1DC0-DC05-49B3-A6AD-50D4129DA4FE}" type="slidenum">
              <a:rPr lang="nl-BE" altLang="nl-BE" smtClean="0"/>
              <a:pPr/>
              <a:t>49</a:t>
            </a:fld>
            <a:endParaRPr lang="nl-BE" altLang="nl-BE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28650" y="3415718"/>
            <a:ext cx="8364348" cy="8720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baseline="0">
                <a:solidFill>
                  <a:srgbClr val="52BDEC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BE" sz="2800" dirty="0" smtClean="0"/>
              <a:t>Poster </a:t>
            </a:r>
            <a:r>
              <a:rPr lang="en-US" sz="2800" dirty="0" smtClean="0"/>
              <a:t>Session 7:  </a:t>
            </a:r>
            <a:r>
              <a:rPr lang="en-GB" sz="2800" dirty="0"/>
              <a:t>Slags in a circular economy</a:t>
            </a:r>
          </a:p>
        </p:txBody>
      </p:sp>
    </p:spTree>
    <p:extLst>
      <p:ext uri="{BB962C8B-B14F-4D97-AF65-F5344CB8AC3E}">
        <p14:creationId xmlns:p14="http://schemas.microsoft.com/office/powerpoint/2010/main" val="1658159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3"/>
          <a:stretch>
            <a:fillRect/>
          </a:stretch>
        </p:blipFill>
        <p:spPr bwMode="auto">
          <a:xfrm>
            <a:off x="1385889" y="1697832"/>
            <a:ext cx="6318647" cy="3999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6351" y="2539605"/>
            <a:ext cx="536972" cy="259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5747" y="3317081"/>
            <a:ext cx="689372" cy="271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4299" y="1963341"/>
            <a:ext cx="50601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608" y="2896792"/>
            <a:ext cx="536972" cy="259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2" name="Picture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3860" y="2630092"/>
            <a:ext cx="594122" cy="288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3" name="Picture 9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6856" y="2050257"/>
            <a:ext cx="784622" cy="239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4" name="Picture 10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5075" y="2202657"/>
            <a:ext cx="785813" cy="294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5" name="Picture 11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2076" y="3106341"/>
            <a:ext cx="364331" cy="38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6" name="Picture 1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5119" y="3106342"/>
            <a:ext cx="620316" cy="197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7" name="Picture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4683" y="4560095"/>
            <a:ext cx="594122" cy="288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8" name="Picture 1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3825" y="5261372"/>
            <a:ext cx="620316" cy="1988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9" name="Picture 13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2766" y="2303861"/>
            <a:ext cx="876300" cy="210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Oval 3"/>
          <p:cNvSpPr/>
          <p:nvPr/>
        </p:nvSpPr>
        <p:spPr>
          <a:xfrm>
            <a:off x="2087576" y="890719"/>
            <a:ext cx="5562600" cy="5380435"/>
          </a:xfrm>
          <a:prstGeom prst="ellipse">
            <a:avLst/>
          </a:prstGeom>
          <a:noFill/>
          <a:ln>
            <a:solidFill>
              <a:srgbClr val="FFC000"/>
            </a:solidFill>
          </a:ln>
          <a:effectLst>
            <a:glow rad="228600">
              <a:srgbClr val="FFC00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350"/>
          </a:p>
        </p:txBody>
      </p:sp>
      <p:pic>
        <p:nvPicPr>
          <p:cNvPr id="11282" name="Picture 5" descr="largelogo copy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52"/>
          <a:stretch>
            <a:fillRect/>
          </a:stretch>
        </p:blipFill>
        <p:spPr bwMode="auto">
          <a:xfrm>
            <a:off x="4599385" y="3315891"/>
            <a:ext cx="494109" cy="189309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437" name="Title 1"/>
          <p:cNvSpPr>
            <a:spLocks noGrp="1"/>
          </p:cNvSpPr>
          <p:nvPr>
            <p:ph type="title"/>
          </p:nvPr>
        </p:nvSpPr>
        <p:spPr>
          <a:xfrm>
            <a:off x="1626990" y="145257"/>
            <a:ext cx="6250781" cy="431006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algn="ctr"/>
            <a:r>
              <a:rPr lang="nl-BE" altLang="en-US" dirty="0" err="1" smtClean="0"/>
              <a:t>Flanders</a:t>
            </a:r>
            <a:r>
              <a:rPr lang="nl-BE" altLang="en-US" dirty="0" smtClean="0"/>
              <a:t> Metal </a:t>
            </a:r>
            <a:r>
              <a:rPr lang="nl-BE" altLang="en-US" dirty="0" err="1" smtClean="0"/>
              <a:t>Valley</a:t>
            </a:r>
            <a:endParaRPr lang="en-US" alt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03607-F9AD-40B4-A973-9C0FA2C5A03E}" type="slidenum">
              <a:rPr lang="en-GB" smtClean="0"/>
              <a:t>5</a:t>
            </a:fld>
            <a:endParaRPr lang="en-GB"/>
          </a:p>
        </p:txBody>
      </p:sp>
      <p:pic>
        <p:nvPicPr>
          <p:cNvPr id="12310" name="Picture 2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3420" y="2867025"/>
            <a:ext cx="517922" cy="239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3" name="Picture 23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3454" y="4194572"/>
            <a:ext cx="503634" cy="223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5894812" y="2984767"/>
            <a:ext cx="647142" cy="26563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921478" y="1882976"/>
            <a:ext cx="493702" cy="367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4399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" dur="indefinite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1" dur="indefinite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altLang="en-US" smtClean="0"/>
              <a:t>Some things to remember</a:t>
            </a:r>
            <a:endParaRPr lang="en-US" altLang="en-US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8232" y="1182848"/>
            <a:ext cx="7060364" cy="4723002"/>
          </a:xfrm>
        </p:spPr>
        <p:txBody>
          <a:bodyPr>
            <a:normAutofit lnSpcReduction="10000"/>
          </a:bodyPr>
          <a:lstStyle/>
          <a:p>
            <a:pPr>
              <a:buFont typeface="Arial" charset="0"/>
              <a:buChar char="•"/>
              <a:defRPr/>
            </a:pPr>
            <a:r>
              <a:rPr lang="nl-BE" sz="3000" dirty="0" err="1" smtClean="0"/>
              <a:t>Work</a:t>
            </a:r>
            <a:r>
              <a:rPr lang="nl-BE" sz="3000" dirty="0" smtClean="0"/>
              <a:t> </a:t>
            </a:r>
            <a:r>
              <a:rPr lang="nl-BE" sz="3000" dirty="0" err="1"/>
              <a:t>with</a:t>
            </a:r>
            <a:r>
              <a:rPr lang="nl-BE" sz="3000" dirty="0"/>
              <a:t> </a:t>
            </a:r>
            <a:r>
              <a:rPr lang="nl-BE" sz="3000" dirty="0" err="1"/>
              <a:t>industry</a:t>
            </a:r>
            <a:r>
              <a:rPr lang="nl-BE" sz="3000" dirty="0"/>
              <a:t> </a:t>
            </a:r>
          </a:p>
          <a:p>
            <a:pPr>
              <a:buFont typeface="Arial" charset="0"/>
              <a:buChar char="•"/>
              <a:defRPr/>
            </a:pPr>
            <a:endParaRPr lang="nl-BE" sz="3000" dirty="0"/>
          </a:p>
          <a:p>
            <a:pPr>
              <a:buFont typeface="Arial" charset="0"/>
              <a:buChar char="•"/>
              <a:defRPr/>
            </a:pPr>
            <a:r>
              <a:rPr lang="nl-BE" sz="3000" dirty="0"/>
              <a:t>No ‘on- fit-</a:t>
            </a:r>
            <a:r>
              <a:rPr lang="nl-BE" sz="3000" dirty="0" err="1"/>
              <a:t>all</a:t>
            </a:r>
            <a:r>
              <a:rPr lang="nl-BE" sz="3000" dirty="0"/>
              <a:t>’ solution - God is in </a:t>
            </a:r>
            <a:r>
              <a:rPr lang="nl-BE" sz="3000" dirty="0" err="1"/>
              <a:t>the</a:t>
            </a:r>
            <a:r>
              <a:rPr lang="nl-BE" sz="3000" dirty="0"/>
              <a:t> detail</a:t>
            </a:r>
          </a:p>
          <a:p>
            <a:pPr>
              <a:buFont typeface="Arial" charset="0"/>
              <a:buChar char="•"/>
              <a:defRPr/>
            </a:pPr>
            <a:endParaRPr lang="nl-BE" sz="3000" dirty="0"/>
          </a:p>
          <a:p>
            <a:pPr>
              <a:buFont typeface="Arial" charset="0"/>
              <a:buChar char="•"/>
              <a:defRPr/>
            </a:pPr>
            <a:r>
              <a:rPr lang="nl-BE" sz="3000" dirty="0"/>
              <a:t>Frame </a:t>
            </a:r>
            <a:r>
              <a:rPr lang="nl-BE" sz="3000" dirty="0" err="1"/>
              <a:t>your</a:t>
            </a:r>
            <a:r>
              <a:rPr lang="nl-BE" sz="3000" dirty="0"/>
              <a:t> research </a:t>
            </a:r>
            <a:r>
              <a:rPr lang="nl-BE" sz="3000" dirty="0" err="1"/>
              <a:t>and</a:t>
            </a:r>
            <a:r>
              <a:rPr lang="nl-BE" sz="3000" dirty="0"/>
              <a:t> </a:t>
            </a:r>
            <a:r>
              <a:rPr lang="nl-BE" sz="3000" dirty="0" err="1"/>
              <a:t>connect</a:t>
            </a:r>
            <a:endParaRPr lang="nl-BE" sz="3000" dirty="0"/>
          </a:p>
          <a:p>
            <a:pPr>
              <a:buFont typeface="Arial" charset="0"/>
              <a:buChar char="•"/>
              <a:defRPr/>
            </a:pPr>
            <a:endParaRPr lang="nl-BE" sz="3000" dirty="0"/>
          </a:p>
          <a:p>
            <a:pPr>
              <a:buFont typeface="Arial" charset="0"/>
              <a:buChar char="•"/>
              <a:defRPr/>
            </a:pPr>
            <a:r>
              <a:rPr lang="nl-BE" sz="3000" dirty="0"/>
              <a:t>Foster </a:t>
            </a:r>
            <a:r>
              <a:rPr lang="nl-BE" sz="3000" dirty="0" err="1"/>
              <a:t>relationships</a:t>
            </a:r>
            <a:endParaRPr lang="nl-BE" sz="3000" dirty="0"/>
          </a:p>
          <a:p>
            <a:pPr lvl="1">
              <a:defRPr/>
            </a:pPr>
            <a:endParaRPr lang="nl-BE" sz="3000" dirty="0"/>
          </a:p>
          <a:p>
            <a:pPr>
              <a:buFont typeface="Arial" charset="0"/>
              <a:buChar char="•"/>
              <a:defRPr/>
            </a:pPr>
            <a:r>
              <a:rPr lang="nl-BE" sz="3000" dirty="0"/>
              <a:t>Do (</a:t>
            </a:r>
            <a:r>
              <a:rPr lang="nl-BE" sz="3000" dirty="0" err="1"/>
              <a:t>only</a:t>
            </a:r>
            <a:r>
              <a:rPr lang="nl-BE" sz="3000" dirty="0"/>
              <a:t> </a:t>
            </a:r>
            <a:r>
              <a:rPr lang="nl-BE" sz="3000" dirty="0" err="1"/>
              <a:t>the</a:t>
            </a:r>
            <a:r>
              <a:rPr lang="nl-BE" sz="3000" dirty="0"/>
              <a:t>) </a:t>
            </a:r>
            <a:r>
              <a:rPr lang="nl-BE" sz="3000" dirty="0" err="1"/>
              <a:t>things</a:t>
            </a:r>
            <a:r>
              <a:rPr lang="nl-BE" sz="3000" dirty="0"/>
              <a:t> </a:t>
            </a:r>
            <a:r>
              <a:rPr lang="nl-BE" sz="3000" dirty="0" err="1"/>
              <a:t>you</a:t>
            </a:r>
            <a:r>
              <a:rPr lang="nl-BE" sz="3000" dirty="0"/>
              <a:t> </a:t>
            </a:r>
            <a:r>
              <a:rPr lang="nl-BE" sz="3000" dirty="0" err="1"/>
              <a:t>wish</a:t>
            </a:r>
            <a:r>
              <a:rPr lang="nl-BE" sz="3000" dirty="0"/>
              <a:t> </a:t>
            </a:r>
            <a:r>
              <a:rPr lang="nl-BE" sz="3000" dirty="0" err="1"/>
              <a:t>to</a:t>
            </a:r>
            <a:r>
              <a:rPr lang="nl-BE" sz="3000" dirty="0"/>
              <a:t> do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4B1DC0-DC05-49B3-A6AD-50D4129DA4FE}" type="slidenum">
              <a:rPr lang="nl-BE" altLang="nl-BE" smtClean="0"/>
              <a:pPr>
                <a:defRPr/>
              </a:pPr>
              <a:t>50</a:t>
            </a:fld>
            <a:endParaRPr lang="nl-BE" altLang="nl-BE"/>
          </a:p>
        </p:txBody>
      </p:sp>
      <p:sp>
        <p:nvSpPr>
          <p:cNvPr id="8" name="Right Brace 7"/>
          <p:cNvSpPr/>
          <p:nvPr/>
        </p:nvSpPr>
        <p:spPr>
          <a:xfrm>
            <a:off x="6351296" y="3884419"/>
            <a:ext cx="504825" cy="1903412"/>
          </a:xfrm>
          <a:prstGeom prst="righ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7111" y="3884419"/>
            <a:ext cx="1466850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6856121" y="3464909"/>
            <a:ext cx="23764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575"/>
              </a:spcBef>
              <a:buSzPct val="110000"/>
              <a:buFont typeface="Arial" panose="020B0604020202020204" pitchFamily="34" charset="0"/>
              <a:buChar char="•"/>
              <a:defRPr sz="24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ts val="575"/>
              </a:spcBef>
              <a:buSzPct val="75000"/>
              <a:buFont typeface="Courier New" panose="02070309020205020404" pitchFamily="49" charset="0"/>
              <a:buChar char="o"/>
              <a:defRPr sz="24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ts val="375"/>
              </a:spcBef>
              <a:buSzPct val="80000"/>
              <a:buFont typeface="Arial" panose="020B0604020202020204" pitchFamily="34" charset="0"/>
              <a:buChar char="•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ts val="375"/>
              </a:spcBef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SzTx/>
              <a:buFontTx/>
              <a:buNone/>
            </a:pPr>
            <a:r>
              <a:rPr lang="nl-BE" altLang="en-US" sz="1800" dirty="0">
                <a:solidFill>
                  <a:schemeClr val="tx1"/>
                </a:solidFill>
              </a:rPr>
              <a:t>Marshall Rosenberg</a:t>
            </a:r>
            <a:endParaRPr lang="en-US" alt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3200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Title 1"/>
          <p:cNvSpPr>
            <a:spLocks noGrp="1"/>
          </p:cNvSpPr>
          <p:nvPr>
            <p:ph type="title"/>
          </p:nvPr>
        </p:nvSpPr>
        <p:spPr>
          <a:xfrm>
            <a:off x="1547814" y="991791"/>
            <a:ext cx="6250781" cy="384572"/>
          </a:xfrm>
        </p:spPr>
        <p:txBody>
          <a:bodyPr>
            <a:normAutofit fontScale="90000"/>
          </a:bodyPr>
          <a:lstStyle/>
          <a:p>
            <a:r>
              <a:rPr lang="nl-BE" altLang="en-US" smtClean="0"/>
              <a:t>The HiTemp Research Group</a:t>
            </a:r>
            <a:endParaRPr lang="en-US" altLang="en-US" smtClean="0"/>
          </a:p>
        </p:txBody>
      </p:sp>
      <p:pic>
        <p:nvPicPr>
          <p:cNvPr id="82948" name="Content Placeholder 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94" b="15446"/>
          <a:stretch>
            <a:fillRect/>
          </a:stretch>
        </p:blipFill>
        <p:spPr>
          <a:xfrm>
            <a:off x="1925242" y="1754981"/>
            <a:ext cx="5001815" cy="2430066"/>
          </a:xfr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4B1DC0-DC05-49B3-A6AD-50D4129DA4FE}" type="slidenum">
              <a:rPr lang="nl-BE" altLang="nl-BE" smtClean="0"/>
              <a:pPr>
                <a:defRPr/>
              </a:pPr>
              <a:t>51</a:t>
            </a:fld>
            <a:endParaRPr lang="nl-BE" altLang="nl-BE"/>
          </a:p>
        </p:txBody>
      </p:sp>
      <p:sp>
        <p:nvSpPr>
          <p:cNvPr id="82947" name="Rectangle 2"/>
          <p:cNvSpPr>
            <a:spLocks noChangeArrowheads="1"/>
          </p:cNvSpPr>
          <p:nvPr/>
        </p:nvSpPr>
        <p:spPr bwMode="auto">
          <a:xfrm>
            <a:off x="1713311" y="4346974"/>
            <a:ext cx="5145881" cy="133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ts val="575"/>
              </a:spcBef>
              <a:buSzPct val="110000"/>
              <a:buFont typeface="Arial" panose="020B0604020202020204" pitchFamily="34" charset="0"/>
              <a:buChar char="•"/>
              <a:defRPr sz="24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Bef>
                <a:spcPts val="575"/>
              </a:spcBef>
              <a:buSzPct val="75000"/>
              <a:buFont typeface="Courier New" panose="02070309020205020404" pitchFamily="49" charset="0"/>
              <a:buChar char="o"/>
              <a:defRPr sz="24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ts val="375"/>
              </a:spcBef>
              <a:buSzPct val="80000"/>
              <a:buFont typeface="Arial" panose="020B0604020202020204" pitchFamily="34" charset="0"/>
              <a:buChar char="•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ts val="375"/>
              </a:spcBef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lvl="1"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en-US" sz="1350" dirty="0">
                <a:solidFill>
                  <a:schemeClr val="tx1"/>
                </a:solidFill>
              </a:rPr>
              <a:t>To shape our future society towards sustainable materials production and use</a:t>
            </a:r>
          </a:p>
          <a:p>
            <a:pPr lvl="1"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en-US" sz="1350" dirty="0">
                <a:solidFill>
                  <a:schemeClr val="tx1"/>
                </a:solidFill>
              </a:rPr>
              <a:t>Through innovative research in high temperature processes and beneficial use of secondary resources </a:t>
            </a:r>
          </a:p>
          <a:p>
            <a:pPr lvl="1"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en-US" sz="1350" dirty="0">
                <a:solidFill>
                  <a:schemeClr val="tx1"/>
                </a:solidFill>
              </a:rPr>
              <a:t>With a problem-driven, science-deep approach</a:t>
            </a:r>
          </a:p>
          <a:p>
            <a:pPr lvl="1"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en-US" sz="1350" dirty="0">
                <a:solidFill>
                  <a:schemeClr val="tx1"/>
                </a:solidFill>
              </a:rPr>
              <a:t>While having fun in style</a:t>
            </a:r>
          </a:p>
        </p:txBody>
      </p:sp>
    </p:spTree>
    <p:extLst>
      <p:ext uri="{BB962C8B-B14F-4D97-AF65-F5344CB8AC3E}">
        <p14:creationId xmlns:p14="http://schemas.microsoft.com/office/powerpoint/2010/main" val="1483592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2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130"/>
          <a:stretch>
            <a:fillRect/>
          </a:stretch>
        </p:blipFill>
        <p:spPr bwMode="auto">
          <a:xfrm>
            <a:off x="611188" y="873125"/>
            <a:ext cx="7370762" cy="502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7300" y="3240088"/>
            <a:ext cx="819150" cy="671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150" y="1079500"/>
            <a:ext cx="10858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6025" y="3725863"/>
            <a:ext cx="1104900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538" y="3078163"/>
            <a:ext cx="1308100" cy="433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8413" y="3983038"/>
            <a:ext cx="785812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6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1863" y="3865563"/>
            <a:ext cx="109537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7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6713" y="2519363"/>
            <a:ext cx="781050" cy="423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6" name="Title 1"/>
          <p:cNvSpPr>
            <a:spLocks noGrp="1"/>
          </p:cNvSpPr>
          <p:nvPr>
            <p:ph type="title"/>
          </p:nvPr>
        </p:nvSpPr>
        <p:spPr>
          <a:xfrm>
            <a:off x="539750" y="44450"/>
            <a:ext cx="8334375" cy="647700"/>
          </a:xfrm>
        </p:spPr>
        <p:txBody>
          <a:bodyPr/>
          <a:lstStyle/>
          <a:p>
            <a:pPr algn="ctr"/>
            <a:r>
              <a:rPr lang="nl-BE" altLang="en-US" smtClean="0"/>
              <a:t>Research institutes</a:t>
            </a:r>
            <a:endParaRPr lang="en-US" altLang="en-US" smtClean="0"/>
          </a:p>
        </p:txBody>
      </p:sp>
      <p:pic>
        <p:nvPicPr>
          <p:cNvPr id="21515" name="Picture 1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1588" y="4589463"/>
            <a:ext cx="852487" cy="53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7994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69875" y="676275"/>
            <a:ext cx="8874125" cy="434975"/>
          </a:xfrm>
          <a:prstGeom prst="rect">
            <a:avLst/>
          </a:prstGeom>
        </p:spPr>
        <p:txBody>
          <a:bodyPr/>
          <a:lstStyle/>
          <a:p>
            <a:pPr algn="ctr">
              <a:lnSpc>
                <a:spcPts val="2400"/>
              </a:lnSpc>
              <a:defRPr/>
            </a:pPr>
            <a:endParaRPr lang="nl-BE" sz="2800" b="1" kern="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8675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nl-BE" altLang="en-US" smtClean="0"/>
              <a:t>High Temperature Processes Centre</a:t>
            </a:r>
          </a:p>
        </p:txBody>
      </p:sp>
      <p:sp>
        <p:nvSpPr>
          <p:cNvPr id="28676" name="Slide Number Placeholder 10"/>
          <p:cNvSpPr>
            <a:spLocks noGrp="1"/>
          </p:cNvSpPr>
          <p:nvPr>
            <p:ph type="sldNum" sz="quarter" idx="10"/>
          </p:nvPr>
        </p:nvSpPr>
        <p:spPr bwMode="auto">
          <a:xfrm>
            <a:off x="4067175" y="6092825"/>
            <a:ext cx="936625" cy="2889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575"/>
              </a:spcBef>
              <a:buSzPct val="110000"/>
              <a:buFont typeface="Arial" panose="020B0604020202020204" pitchFamily="34" charset="0"/>
              <a:buChar char="•"/>
              <a:defRPr sz="24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ts val="575"/>
              </a:spcBef>
              <a:buSzPct val="75000"/>
              <a:buFont typeface="Courier New" panose="02070309020205020404" pitchFamily="49" charset="0"/>
              <a:buChar char="o"/>
              <a:defRPr sz="24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ts val="375"/>
              </a:spcBef>
              <a:buSzPct val="80000"/>
              <a:buFont typeface="Arial" panose="020B0604020202020204" pitchFamily="34" charset="0"/>
              <a:buChar char="•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ts val="375"/>
              </a:spcBef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SzTx/>
              <a:buFontTx/>
              <a:buNone/>
            </a:pPr>
            <a:fld id="{7B9BFE87-FCFA-40F3-A2B2-C10A429932BE}" type="slidenum">
              <a:rPr lang="nl-BE" altLang="en-US" sz="1000"/>
              <a:pPr algn="ctr">
                <a:spcBef>
                  <a:spcPct val="0"/>
                </a:spcBef>
                <a:buSzTx/>
                <a:buFontTx/>
                <a:buNone/>
              </a:pPr>
              <a:t>7</a:t>
            </a:fld>
            <a:endParaRPr lang="nl-BE" altLang="en-US" sz="1000"/>
          </a:p>
        </p:txBody>
      </p:sp>
      <p:pic>
        <p:nvPicPr>
          <p:cNvPr id="28677" name="Picture 12" descr="HTC_research_topics_core_SIM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1663" y="2530475"/>
            <a:ext cx="5264150" cy="35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1663" y="1413370"/>
            <a:ext cx="993775" cy="481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1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7920" y="1584933"/>
            <a:ext cx="827087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01395" y="1534208"/>
            <a:ext cx="647142" cy="265639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9500" y="1442916"/>
            <a:ext cx="734786" cy="547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9324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nl-BE" altLang="en-US" sz="3200" smtClean="0"/>
              <a:t>Sustainable inorganic materials platform </a:t>
            </a:r>
            <a:br>
              <a:rPr lang="nl-BE" altLang="en-US" sz="3200" smtClean="0"/>
            </a:br>
            <a:r>
              <a:rPr lang="nl-BE" altLang="en-US" sz="3200" smtClean="0"/>
              <a:t>KU Leuven</a:t>
            </a:r>
          </a:p>
        </p:txBody>
      </p:sp>
      <p:pic>
        <p:nvPicPr>
          <p:cNvPr id="2662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76413" y="1079500"/>
            <a:ext cx="4999037" cy="5064125"/>
          </a:xfrm>
        </p:spPr>
      </p:pic>
      <p:sp>
        <p:nvSpPr>
          <p:cNvPr id="26628" name="Slide Number Placeholder 2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575"/>
              </a:spcBef>
              <a:buSzPct val="110000"/>
              <a:buFont typeface="Arial" panose="020B0604020202020204" pitchFamily="34" charset="0"/>
              <a:buChar char="•"/>
              <a:defRPr sz="24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ts val="575"/>
              </a:spcBef>
              <a:buSzPct val="75000"/>
              <a:buFont typeface="Courier New" panose="02070309020205020404" pitchFamily="49" charset="0"/>
              <a:buChar char="o"/>
              <a:defRPr sz="24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ts val="375"/>
              </a:spcBef>
              <a:buSzPct val="80000"/>
              <a:buFont typeface="Arial" panose="020B0604020202020204" pitchFamily="34" charset="0"/>
              <a:buChar char="•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ts val="375"/>
              </a:spcBef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-"/>
              <a:defRPr sz="1600">
                <a:solidFill>
                  <a:srgbClr val="0040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4C161D0C-D6FD-4F83-928F-8832D4F085EA}" type="slidenum">
              <a:rPr lang="nl-BE" altLang="en-US" sz="1000"/>
              <a:pPr>
                <a:spcBef>
                  <a:spcPct val="0"/>
                </a:spcBef>
                <a:buSzTx/>
                <a:buFontTx/>
                <a:buNone/>
              </a:pPr>
              <a:t>8</a:t>
            </a:fld>
            <a:endParaRPr lang="nl-BE" altLang="en-US" sz="1000"/>
          </a:p>
        </p:txBody>
      </p:sp>
    </p:spTree>
    <p:extLst>
      <p:ext uri="{BB962C8B-B14F-4D97-AF65-F5344CB8AC3E}">
        <p14:creationId xmlns:p14="http://schemas.microsoft.com/office/powerpoint/2010/main" val="191401187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 smtClean="0"/>
              <a:t>Roadmap</a:t>
            </a:r>
            <a:r>
              <a:rPr lang="nl-BE" dirty="0" smtClean="0"/>
              <a:t> </a:t>
            </a:r>
            <a:r>
              <a:rPr lang="nl-BE" dirty="0" err="1" smtClean="0"/>
              <a:t>Flanders</a:t>
            </a:r>
            <a:r>
              <a:rPr lang="nl-BE" dirty="0" smtClean="0"/>
              <a:t>:  binders </a:t>
            </a:r>
            <a:r>
              <a:rPr lang="nl-BE" dirty="0" err="1" smtClean="0"/>
              <a:t>from</a:t>
            </a:r>
            <a:r>
              <a:rPr lang="nl-BE" dirty="0" smtClean="0"/>
              <a:t> </a:t>
            </a:r>
            <a:r>
              <a:rPr lang="nl-BE" dirty="0" err="1" smtClean="0"/>
              <a:t>secondary</a:t>
            </a:r>
            <a:r>
              <a:rPr lang="nl-BE" dirty="0" smtClean="0"/>
              <a:t> resources</a:t>
            </a:r>
            <a:endParaRPr lang="nl-B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F235F-B4EC-4CD2-9BC1-14E531DD8396}" type="slidenum">
              <a:rPr lang="nl-BE" smtClean="0"/>
              <a:pPr/>
              <a:t>9</a:t>
            </a:fld>
            <a:endParaRPr lang="nl-BE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934" y="1233798"/>
            <a:ext cx="7276131" cy="5215378"/>
          </a:xfrm>
        </p:spPr>
      </p:pic>
    </p:spTree>
    <p:extLst>
      <p:ext uri="{BB962C8B-B14F-4D97-AF65-F5344CB8AC3E}">
        <p14:creationId xmlns:p14="http://schemas.microsoft.com/office/powerpoint/2010/main" val="4148514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rporate-KU Leuven-Liggend-Achtergrond Wit">
  <a:themeElements>
    <a:clrScheme name="KULeuven-Themakleuren">
      <a:dk1>
        <a:srgbClr val="00407A"/>
      </a:dk1>
      <a:lt1>
        <a:srgbClr val="FFFFFF"/>
      </a:lt1>
      <a:dk2>
        <a:srgbClr val="00407A"/>
      </a:dk2>
      <a:lt2>
        <a:srgbClr val="FFFFFF"/>
      </a:lt2>
      <a:accent1>
        <a:srgbClr val="1D8DB0"/>
      </a:accent1>
      <a:accent2>
        <a:srgbClr val="116E8A"/>
      </a:accent2>
      <a:accent3>
        <a:srgbClr val="52BDEC"/>
      </a:accent3>
      <a:accent4>
        <a:srgbClr val="00407A"/>
      </a:accent4>
      <a:accent5>
        <a:srgbClr val="7F7F7F"/>
      </a:accent5>
      <a:accent6>
        <a:srgbClr val="595959"/>
      </a:accent6>
      <a:hlink>
        <a:srgbClr val="1D8DB0"/>
      </a:hlink>
      <a:folHlink>
        <a:srgbClr val="00407A"/>
      </a:folHlink>
    </a:clrScheme>
    <a:fontScheme name="KULeuve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116E8A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2892</TotalTime>
  <Words>1578</Words>
  <Application>Microsoft Office PowerPoint</Application>
  <PresentationFormat>On-screen Show (4:3)</PresentationFormat>
  <Paragraphs>343</Paragraphs>
  <Slides>51</Slides>
  <Notes>5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61" baseType="lpstr">
      <vt:lpstr>Arial</vt:lpstr>
      <vt:lpstr>Calibri</vt:lpstr>
      <vt:lpstr>Calibri Light</vt:lpstr>
      <vt:lpstr>Cambria Math</vt:lpstr>
      <vt:lpstr>Courier New</vt:lpstr>
      <vt:lpstr>Minion Pro</vt:lpstr>
      <vt:lpstr>Times New Roman</vt:lpstr>
      <vt:lpstr>Corporate-KU Leuven-Liggend-Achtergrond Wit</vt:lpstr>
      <vt:lpstr>Office Theme</vt:lpstr>
      <vt:lpstr>Vergelijking</vt:lpstr>
      <vt:lpstr>    A bird’s eye view on the slag valorization work at KU Leuven</vt:lpstr>
      <vt:lpstr>Annual materials production</vt:lpstr>
      <vt:lpstr>Growth in materials demand</vt:lpstr>
      <vt:lpstr>Research Environment</vt:lpstr>
      <vt:lpstr>Flanders Metal Valley</vt:lpstr>
      <vt:lpstr>Research institutes</vt:lpstr>
      <vt:lpstr>High Temperature Processes Centre</vt:lpstr>
      <vt:lpstr>Sustainable inorganic materials platform  KU Leuven</vt:lpstr>
      <vt:lpstr>Roadmap Flanders:  binders from secondary resources</vt:lpstr>
      <vt:lpstr>EIT Raw Materials</vt:lpstr>
      <vt:lpstr>PowerPoint Presentation</vt:lpstr>
      <vt:lpstr>Research Approach</vt:lpstr>
      <vt:lpstr>Zero-waste, environmental-friendly, cost-effective recovery/recycling approaches</vt:lpstr>
      <vt:lpstr>zero waste = metal + rest</vt:lpstr>
      <vt:lpstr>The approach for metal recovery</vt:lpstr>
      <vt:lpstr>The approach for residue valorisation</vt:lpstr>
      <vt:lpstr>Alignment</vt:lpstr>
      <vt:lpstr>Some Research highlights</vt:lpstr>
      <vt:lpstr>PowerPoint Presentation</vt:lpstr>
      <vt:lpstr>PowerPoint Presentation</vt:lpstr>
      <vt:lpstr>Topics</vt:lpstr>
      <vt:lpstr>System  </vt:lpstr>
      <vt:lpstr>Techniques  </vt:lpstr>
      <vt:lpstr>   Vessel Integrity Refractory Materials  Freeze lining</vt:lpstr>
      <vt:lpstr>Metal droplets – formation and settling</vt:lpstr>
      <vt:lpstr>Dissolution – CSLM and modelling </vt:lpstr>
      <vt:lpstr>Dissolution – AOD SS slag</vt:lpstr>
      <vt:lpstr>Solidification</vt:lpstr>
      <vt:lpstr>Carbonation – BOF slag</vt:lpstr>
      <vt:lpstr>Carbonation – Brick production</vt:lpstr>
      <vt:lpstr>Binders – IP from fayalite slag</vt:lpstr>
      <vt:lpstr>PowerPoint Presentation</vt:lpstr>
      <vt:lpstr>Plasma process to produce a clean slag</vt:lpstr>
      <vt:lpstr>PowerPoint Presentation</vt:lpstr>
      <vt:lpstr>New plasma installation for slag cleaning and  valorisation at Metallo</vt:lpstr>
      <vt:lpstr>Binders – slag from other residues</vt:lpstr>
      <vt:lpstr>Authors of the publications</vt:lpstr>
      <vt:lpstr>Patrick  Wollants</vt:lpstr>
      <vt:lpstr>Tom  Van Gerven</vt:lpstr>
      <vt:lpstr>Ozlem  Cizer</vt:lpstr>
      <vt:lpstr>Jan  Elsen</vt:lpstr>
      <vt:lpstr>Prof. Em. Dr. ir. Jef Roos</vt:lpstr>
      <vt:lpstr>Some Research highlights – SVS 2017</vt:lpstr>
      <vt:lpstr>Oral presentations</vt:lpstr>
      <vt:lpstr>Poster Session 1: Slag properties</vt:lpstr>
      <vt:lpstr>Poster Session 4: Sustainable cements with slag</vt:lpstr>
      <vt:lpstr>Poster Session 6:  Sustainable alkali activated binders and inorganic polymers</vt:lpstr>
      <vt:lpstr>Poster Session 5:  Sustainable alkali activated binders and inorganic polymers</vt:lpstr>
      <vt:lpstr>Poster Session 6:  From aggregates to engineered microstructures</vt:lpstr>
      <vt:lpstr>Some things to remember</vt:lpstr>
      <vt:lpstr>The HiTemp Research Group</vt:lpstr>
    </vt:vector>
  </TitlesOfParts>
  <Company>KU Leuven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Bart Blanpain</dc:creator>
  <cp:lastModifiedBy>Bart Blanpain</cp:lastModifiedBy>
  <cp:revision>50</cp:revision>
  <dcterms:created xsi:type="dcterms:W3CDTF">2017-03-31T18:39:26Z</dcterms:created>
  <dcterms:modified xsi:type="dcterms:W3CDTF">2017-04-02T20:30:24Z</dcterms:modified>
</cp:coreProperties>
</file>