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178" r:id="rId1"/>
    <p:sldMasterId id="2147484191" r:id="rId2"/>
    <p:sldMasterId id="2147484201" r:id="rId3"/>
    <p:sldMasterId id="2147484212" r:id="rId4"/>
  </p:sldMasterIdLst>
  <p:notesMasterIdLst>
    <p:notesMasterId r:id="rId13"/>
  </p:notesMasterIdLst>
  <p:handoutMasterIdLst>
    <p:handoutMasterId r:id="rId14"/>
  </p:handoutMasterIdLst>
  <p:sldIdLst>
    <p:sldId id="448" r:id="rId5"/>
    <p:sldId id="510" r:id="rId6"/>
    <p:sldId id="511" r:id="rId7"/>
    <p:sldId id="499" r:id="rId8"/>
    <p:sldId id="507" r:id="rId9"/>
    <p:sldId id="471" r:id="rId10"/>
    <p:sldId id="509" r:id="rId11"/>
    <p:sldId id="512" r:id="rId12"/>
  </p:sldIdLst>
  <p:sldSz cx="9906000" cy="6858000" type="A4"/>
  <p:notesSz cx="9928225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56">
          <p15:clr>
            <a:srgbClr val="A4A3A4"/>
          </p15:clr>
        </p15:guide>
        <p15:guide id="2" pos="15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99"/>
    <a:srgbClr val="003366"/>
    <a:srgbClr val="FFCC00"/>
    <a:srgbClr val="D60093"/>
    <a:srgbClr val="D6104D"/>
    <a:srgbClr val="96969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85748" autoAdjust="0"/>
  </p:normalViewPr>
  <p:slideViewPr>
    <p:cSldViewPr snapToGrid="0">
      <p:cViewPr>
        <p:scale>
          <a:sx n="86" d="100"/>
          <a:sy n="86" d="100"/>
        </p:scale>
        <p:origin x="-516" y="30"/>
      </p:cViewPr>
      <p:guideLst>
        <p:guide orient="horz" pos="1056"/>
        <p:guide pos="15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2" d="100"/>
          <a:sy n="102" d="100"/>
        </p:scale>
        <p:origin x="-501" y="-98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2925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2925" y="6456363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D5E203A1-20A5-4857-A2C2-0748424C7CD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98029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2925" y="0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22613" y="509588"/>
            <a:ext cx="3681412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188" y="3230563"/>
            <a:ext cx="7943850" cy="305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302125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2925" y="6456363"/>
            <a:ext cx="4303713" cy="339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33327A12-03C7-4EA7-8910-7DF2FAFB81C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5427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F422BDD2-6869-440D-941C-B7DAE15D88F6}" type="slidenum">
              <a:rPr lang="nl-NL" sz="1200" smtClean="0">
                <a:solidFill>
                  <a:schemeClr val="tx1"/>
                </a:solidFill>
                <a:latin typeface="Times" pitchFamily="18" charset="0"/>
              </a:rPr>
              <a:pPr/>
              <a:t>1</a:t>
            </a:fld>
            <a:endParaRPr lang="nl-NL" sz="120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188" y="3228975"/>
            <a:ext cx="7943850" cy="3059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673753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327A12-03C7-4EA7-8910-7DF2FAFB81CA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464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327A12-03C7-4EA7-8910-7DF2FAFB81CA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4974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7375" y="508000"/>
            <a:ext cx="3683000" cy="2551113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5363" y="3230563"/>
            <a:ext cx="7937500" cy="306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BE" i="1" smtClean="0">
                <a:solidFill>
                  <a:srgbClr val="000066"/>
                </a:solidFill>
              </a:rPr>
              <a:t>Bron: Vlaamse Overheid, Departement Economie, Wetenschap en Innovatie (februari 2010), </a:t>
            </a:r>
            <a:r>
              <a:rPr lang="nl-NL" i="1" smtClean="0">
                <a:solidFill>
                  <a:srgbClr val="000066"/>
                </a:solidFill>
              </a:rPr>
              <a:t>resultaten onder voorbehoud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65689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42364B8B-B522-42BF-A4EA-095C21332966}" type="slidenum">
              <a:rPr lang="nl-NL" sz="1200" smtClean="0">
                <a:solidFill>
                  <a:schemeClr val="tx1"/>
                </a:solidFill>
                <a:latin typeface="Times" pitchFamily="18" charset="0"/>
              </a:rPr>
              <a:pPr/>
              <a:t>6</a:t>
            </a:fld>
            <a:endParaRPr lang="nl-NL" sz="120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188" y="3228975"/>
            <a:ext cx="7943850" cy="3059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smtClean="0"/>
              <a:t>Compare to data in dia 1 : 37 % of PhDs = non-Belgian; 35% of postdocs</a:t>
            </a:r>
          </a:p>
        </p:txBody>
      </p:sp>
    </p:spTree>
    <p:extLst>
      <p:ext uri="{BB962C8B-B14F-4D97-AF65-F5344CB8AC3E}">
        <p14:creationId xmlns:p14="http://schemas.microsoft.com/office/powerpoint/2010/main" val="314950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C883792F-B9AC-44B0-9990-4091B6FED69D}" type="slidenum">
              <a:rPr lang="nl-NL" sz="1200" smtClean="0">
                <a:solidFill>
                  <a:schemeClr val="tx1"/>
                </a:solidFill>
                <a:latin typeface="Times" pitchFamily="18" charset="0"/>
              </a:rPr>
              <a:pPr/>
              <a:t>7</a:t>
            </a:fld>
            <a:endParaRPr lang="nl-NL" sz="1200" smtClean="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2188" y="3228975"/>
            <a:ext cx="7943850" cy="3059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 smtClean="0"/>
              <a:t>Attention: not only KU Leuven, but total number of applications at FWO (</a:t>
            </a:r>
            <a:r>
              <a:rPr lang="en-GB" dirty="0" err="1" smtClean="0"/>
              <a:t>incl</a:t>
            </a:r>
            <a:r>
              <a:rPr lang="en-GB" dirty="0" smtClean="0"/>
              <a:t> other </a:t>
            </a:r>
            <a:r>
              <a:rPr lang="en-GB" dirty="0" err="1" smtClean="0"/>
              <a:t>univs</a:t>
            </a:r>
            <a:r>
              <a:rPr lang="en-GB" dirty="0" smtClean="0"/>
              <a:t> and…)</a:t>
            </a:r>
          </a:p>
          <a:p>
            <a:pPr eaLnBrk="1" hangingPunct="1"/>
            <a:r>
              <a:rPr lang="en-GB" dirty="0" smtClean="0"/>
              <a:t>For KU Leuven 2011: 116 </a:t>
            </a:r>
            <a:r>
              <a:rPr lang="en-GB" dirty="0" err="1" smtClean="0"/>
              <a:t>appl</a:t>
            </a:r>
            <a:r>
              <a:rPr lang="en-GB" dirty="0" smtClean="0"/>
              <a:t>/ 79 awards</a:t>
            </a:r>
          </a:p>
          <a:p>
            <a:pPr eaLnBrk="1" hangingPunct="1"/>
            <a:r>
              <a:rPr lang="en-GB" dirty="0" smtClean="0"/>
              <a:t>2008: </a:t>
            </a:r>
            <a:r>
              <a:rPr lang="en-GB" dirty="0" err="1" smtClean="0"/>
              <a:t>slaagkans</a:t>
            </a:r>
            <a:r>
              <a:rPr lang="en-GB" dirty="0" smtClean="0"/>
              <a:t> 90%</a:t>
            </a:r>
          </a:p>
          <a:p>
            <a:pPr eaLnBrk="1" hangingPunct="1"/>
            <a:r>
              <a:rPr lang="en-GB" dirty="0" smtClean="0"/>
              <a:t>2011 </a:t>
            </a:r>
            <a:r>
              <a:rPr lang="en-GB" dirty="0" err="1" smtClean="0"/>
              <a:t>slaagkans</a:t>
            </a:r>
            <a:r>
              <a:rPr lang="en-GB" dirty="0" smtClean="0"/>
              <a:t> </a:t>
            </a:r>
            <a:r>
              <a:rPr lang="en-GB" dirty="0" err="1" smtClean="0"/>
              <a:t>nog</a:t>
            </a:r>
            <a:r>
              <a:rPr lang="en-GB" dirty="0" smtClean="0"/>
              <a:t> steeds 65,4 %</a:t>
            </a:r>
          </a:p>
          <a:p>
            <a:pPr eaLnBrk="1" hangingPunct="1"/>
            <a:r>
              <a:rPr lang="en-GB" dirty="0" err="1" smtClean="0"/>
              <a:t>Vrij</a:t>
            </a:r>
            <a:r>
              <a:rPr lang="en-GB" dirty="0" smtClean="0"/>
              <a:t> </a:t>
            </a:r>
            <a:r>
              <a:rPr lang="en-GB" dirty="0" err="1" smtClean="0"/>
              <a:t>gelijkmatige</a:t>
            </a:r>
            <a:r>
              <a:rPr lang="en-GB" dirty="0" smtClean="0"/>
              <a:t> </a:t>
            </a:r>
            <a:r>
              <a:rPr lang="en-GB" dirty="0" err="1" smtClean="0"/>
              <a:t>verdeling</a:t>
            </a:r>
            <a:r>
              <a:rPr lang="en-GB" dirty="0" smtClean="0"/>
              <a:t> over </a:t>
            </a:r>
            <a:r>
              <a:rPr lang="en-GB" dirty="0" err="1" smtClean="0"/>
              <a:t>domeinen</a:t>
            </a:r>
            <a:r>
              <a:rPr lang="en-GB" dirty="0" smtClean="0"/>
              <a:t> </a:t>
            </a:r>
            <a:r>
              <a:rPr lang="en-GB" dirty="0" err="1" smtClean="0"/>
              <a:t>heen</a:t>
            </a:r>
            <a:r>
              <a:rPr lang="en-GB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6211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0" y="648000"/>
            <a:ext cx="9906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354000" y="2088000"/>
            <a:ext cx="6045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354000" y="4193675"/>
            <a:ext cx="6045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00" y="1800000"/>
            <a:ext cx="1993385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73900" y="5706000"/>
            <a:ext cx="4641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00" y="360001"/>
            <a:ext cx="2182626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24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508378" y="2159000"/>
            <a:ext cx="5848350" cy="3238500"/>
          </a:xfrm>
        </p:spPr>
        <p:txBody>
          <a:bodyPr tIns="0" bIns="0" anchor="t"/>
          <a:lstStyle>
            <a:lvl1pPr>
              <a:defRPr/>
            </a:lvl1pPr>
          </a:lstStyle>
          <a:p>
            <a:pPr lvl="0"/>
            <a:r>
              <a:rPr lang="nl-NL" noProof="0" smtClean="0"/>
              <a:t>Klik en typ de titel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508375" y="6369050"/>
            <a:ext cx="1363663" cy="360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E78F4F0-DDC2-41C6-A9FE-8E47A2987CCD}" type="datetime1">
              <a:rPr lang="nl-BE" altLang="zh-CN" smtClean="0"/>
              <a:t>16/04/2015</a:t>
            </a:fld>
            <a:endParaRPr lang="nl-NL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86738" y="6369050"/>
            <a:ext cx="1168400" cy="360363"/>
          </a:xfrm>
          <a:extLst/>
        </p:spPr>
        <p:txBody>
          <a:bodyPr/>
          <a:lstStyle>
            <a:lvl1pPr eaLnBrk="0" hangingPunct="0">
              <a:spcBef>
                <a:spcPct val="20000"/>
              </a:spcBef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4ACF769-A4C7-4541-BE8D-653E2A516DD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2"/>
          </p:nvPr>
        </p:nvSpPr>
        <p:spPr>
          <a:xfrm>
            <a:off x="5068888" y="6369050"/>
            <a:ext cx="2922587" cy="3603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5500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9469" y="0"/>
            <a:ext cx="8580437" cy="10795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779465" y="1439863"/>
            <a:ext cx="4213225" cy="467836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145088" y="1439863"/>
            <a:ext cx="4214812" cy="467836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ECE0C-7CFE-4D65-9EBB-BF32D615BDD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299CB-6582-4B7B-9E63-A54B4DCA1D63}" type="datetime1">
              <a:rPr lang="nl-BE" altLang="zh-CN" smtClean="0"/>
              <a:t>16/04/2015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7164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80000" y="1535113"/>
            <a:ext cx="4095000" cy="639762"/>
          </a:xfrm>
        </p:spPr>
        <p:txBody>
          <a:bodyPr anchor="ctr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780000" y="2160000"/>
            <a:ext cx="4095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032114" y="1535113"/>
            <a:ext cx="4378590" cy="639762"/>
          </a:xfrm>
        </p:spPr>
        <p:txBody>
          <a:bodyPr anchor="ctr"/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032114" y="2174875"/>
            <a:ext cx="43665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779066" y="0"/>
            <a:ext cx="8580000" cy="10795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0D72E8C-F210-4D87-8CF0-D9293FFDD8D1}" type="datetime1">
              <a:rPr lang="nl-BE" altLang="zh-CN" smtClean="0"/>
              <a:t>16/04/2015</a:t>
            </a:fld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6ECCF0C-D1D8-4D9E-8BB7-EAF8A3D826E5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73057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906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354000" y="2088000"/>
            <a:ext cx="6045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354000" y="4193675"/>
            <a:ext cx="6045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00" y="1800000"/>
            <a:ext cx="1993385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973900" y="5706000"/>
            <a:ext cx="4641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00" y="360002"/>
            <a:ext cx="2182626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04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CD301-D23F-4C36-86E1-24B0ABCB6EEA}" type="datetime1">
              <a:rPr lang="nl-BE" altLang="zh-CN" smtClean="0"/>
              <a:t>16/04/2015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85000" y="1349999"/>
            <a:ext cx="90285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3669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906000" cy="640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4095000" y="2304000"/>
            <a:ext cx="55185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095000" y="4419108"/>
            <a:ext cx="55185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500" y="6012000"/>
            <a:ext cx="1638496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4000"/>
            <a:ext cx="3576074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90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85000" y="1350000"/>
            <a:ext cx="437515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238350" y="1350000"/>
            <a:ext cx="437515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62F8-1E4E-48CD-BDAE-0F3C7F967A5F}" type="datetime1">
              <a:rPr lang="nl-BE" altLang="zh-CN" smtClean="0"/>
              <a:t>16/04/2015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5954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85000" y="1350000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85000" y="1991922"/>
            <a:ext cx="437687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5226000" y="1350000"/>
            <a:ext cx="4375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5226000" y="1991922"/>
            <a:ext cx="43758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B92C0-E32E-4B1C-9B70-B9152F534A9F}" type="datetime1">
              <a:rPr lang="nl-BE" altLang="zh-CN" smtClean="0"/>
              <a:t>16/04/2015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3263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89B1-C082-46F9-AB5C-3D12275F17FE}" type="datetime1">
              <a:rPr lang="nl-BE" altLang="zh-CN" smtClean="0"/>
              <a:t>16/04/2015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013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7E99-05F2-42A3-B684-7FD81D50BACD}" type="datetime1">
              <a:rPr lang="nl-BE" altLang="zh-CN" smtClean="0"/>
              <a:t>16/04/2015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197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D0ADCD-59D5-471D-A41F-972C7B8860E4}" type="datetime1">
              <a:rPr lang="nl-BE" altLang="zh-CN" smtClean="0"/>
              <a:t>16/04/2015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45F95E-F976-4C2B-9565-D828C0551AB7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85000" y="1349999"/>
            <a:ext cx="90285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/>
            </a:lvl1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1690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5000" y="540000"/>
            <a:ext cx="3259006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075404" y="540000"/>
            <a:ext cx="5530567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84515" y="1435101"/>
            <a:ext cx="3259006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2021B-C3B0-4DC8-9D53-8138035B1B71}" type="datetime1">
              <a:rPr lang="nl-BE" altLang="zh-CN" smtClean="0"/>
              <a:t>16/04/2015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5346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5000" y="4788000"/>
            <a:ext cx="90285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85000" y="540000"/>
            <a:ext cx="90285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85000" y="5445224"/>
            <a:ext cx="90285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696500" y="6048000"/>
            <a:ext cx="2145000" cy="288000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9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85000" y="6048000"/>
            <a:ext cx="1014000" cy="288000"/>
          </a:xfrm>
        </p:spPr>
        <p:txBody>
          <a:bodyPr/>
          <a:lstStyle/>
          <a:p>
            <a:fld id="{2A5B36E0-8764-4C21-A384-1F8023C91A7B}" type="datetime1">
              <a:rPr lang="nl-BE" altLang="zh-CN" smtClean="0"/>
              <a:t>16/04/2015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7348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906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354000" y="2088000"/>
            <a:ext cx="6045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354000" y="4193675"/>
            <a:ext cx="6045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00" y="1800000"/>
            <a:ext cx="1993385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973900" y="5706000"/>
            <a:ext cx="4641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00" y="360001"/>
            <a:ext cx="2182626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59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85000" y="1349999"/>
            <a:ext cx="90285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571500" indent="-457200">
              <a:defRPr>
                <a:solidFill>
                  <a:schemeClr val="tx1"/>
                </a:solidFill>
                <a:latin typeface="+mn-lt"/>
              </a:defRPr>
            </a:lvl1pPr>
            <a:lvl2pPr marL="795338" indent="-360363">
              <a:defRPr>
                <a:solidFill>
                  <a:schemeClr val="tx1"/>
                </a:solidFill>
                <a:latin typeface="+mn-lt"/>
              </a:defRPr>
            </a:lvl2pPr>
            <a:lvl3pPr marL="1084263" indent="-269875">
              <a:defRPr>
                <a:solidFill>
                  <a:schemeClr val="tx1"/>
                </a:solidFill>
                <a:latin typeface="+mn-lt"/>
              </a:defRPr>
            </a:lvl3pPr>
            <a:lvl4pPr marL="1254125" indent="-179388">
              <a:defRPr>
                <a:solidFill>
                  <a:schemeClr val="tx1"/>
                </a:solidFill>
                <a:latin typeface="+mn-lt"/>
              </a:defRPr>
            </a:lvl4pPr>
            <a:lvl5pPr marL="1423988" indent="-179388"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495300" y="64482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71302CB-8100-40C3-9D50-4486230E187C}" type="datetime1">
              <a:rPr lang="en-US" sz="1400" smtClean="0">
                <a:solidFill>
                  <a:prstClr val="white"/>
                </a:solidFill>
                <a:latin typeface="Georgi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4/16/2015</a:t>
            </a:fld>
            <a:endParaRPr lang="nl-NL" sz="1400" dirty="0">
              <a:solidFill>
                <a:prstClr val="white"/>
              </a:solidFill>
              <a:latin typeface="Georgia"/>
              <a:cs typeface="+mn-cs"/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2690749" y="64482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dirty="0" smtClean="0">
                <a:solidFill>
                  <a:prstClr val="white"/>
                </a:solidFill>
                <a:latin typeface="Georgia"/>
                <a:cs typeface="+mn-cs"/>
              </a:rPr>
              <a:t>KU Leuven|MTM|HiTemp</a:t>
            </a:r>
            <a:endParaRPr lang="nl-NL" sz="1400" dirty="0">
              <a:solidFill>
                <a:prstClr val="white"/>
              </a:solidFill>
              <a:latin typeface="Georgia"/>
              <a:cs typeface="+mn-cs"/>
            </a:endParaRPr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5655078" y="64482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3EE7185-A582-4542-8FF0-969B3F80C0A5}" type="slidenum">
              <a:rPr lang="nl-NL" sz="1400" smtClean="0">
                <a:solidFill>
                  <a:prstClr val="white"/>
                </a:solidFill>
                <a:latin typeface="Georgi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NL" sz="1400" dirty="0">
              <a:solidFill>
                <a:prstClr val="white"/>
              </a:solidFill>
              <a:latin typeface="Georg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433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906000" cy="6372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4095000" y="2304000"/>
            <a:ext cx="55185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095000" y="4419108"/>
            <a:ext cx="55185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500" y="6048000"/>
            <a:ext cx="1638496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0001"/>
            <a:ext cx="3576074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96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85000" y="1350000"/>
            <a:ext cx="437515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238350" y="1350000"/>
            <a:ext cx="437515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10FA-AFCD-4D25-83CC-547CA4E55EA3}" type="datetime1">
              <a:rPr lang="nl-BE" altLang="zh-CN" smtClean="0"/>
              <a:t>16/04/2015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18131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85000" y="1350000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85000" y="1991922"/>
            <a:ext cx="437687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5226000" y="1350000"/>
            <a:ext cx="4375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5226000" y="1991922"/>
            <a:ext cx="43758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B5E2F-09B5-4B7C-A410-B2087CFB72C1}" type="datetime1">
              <a:rPr lang="nl-BE" altLang="zh-CN" smtClean="0"/>
              <a:t>16/04/2015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41637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4644C-AB9D-40FD-91B4-54A56E275469}" type="datetime1">
              <a:rPr lang="nl-BE" altLang="zh-CN" smtClean="0"/>
              <a:t>16/04/2015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9728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0D665-2C25-4B3C-A973-0199B4AF9265}" type="datetime1">
              <a:rPr lang="nl-BE" altLang="zh-CN" smtClean="0"/>
              <a:t>16/04/2015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1254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5000" y="540000"/>
            <a:ext cx="3259006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075402" y="540000"/>
            <a:ext cx="5530567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84515" y="1435101"/>
            <a:ext cx="3259006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29507-A90B-493E-9B7F-5ECD682DF299}" type="datetime1">
              <a:rPr lang="nl-BE" altLang="zh-CN" smtClean="0"/>
              <a:t>16/04/2015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9727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0" y="0"/>
            <a:ext cx="9906000" cy="640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4095000" y="2304000"/>
            <a:ext cx="55185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095000" y="4419108"/>
            <a:ext cx="55185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500" y="6012000"/>
            <a:ext cx="1638496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4000"/>
            <a:ext cx="3576074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9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5000" y="4788000"/>
            <a:ext cx="90285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85000" y="540000"/>
            <a:ext cx="90285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85000" y="5445224"/>
            <a:ext cx="90285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85000" y="6048000"/>
            <a:ext cx="1014000" cy="288000"/>
          </a:xfrm>
        </p:spPr>
        <p:txBody>
          <a:bodyPr/>
          <a:lstStyle/>
          <a:p>
            <a:fld id="{B192B672-D650-472E-A9EC-A989E4F4AB6F}" type="datetime1">
              <a:rPr lang="nl-BE" altLang="zh-CN" smtClean="0"/>
              <a:t>16/04/2015</a:t>
            </a:fld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696500" y="6048000"/>
            <a:ext cx="2145000" cy="28800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68002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906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354000" y="2088000"/>
            <a:ext cx="6045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354000" y="4193675"/>
            <a:ext cx="6045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00" y="1800000"/>
            <a:ext cx="1993385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973900" y="5706000"/>
            <a:ext cx="4641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00" y="360001"/>
            <a:ext cx="2182626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87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906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354000" y="2088000"/>
            <a:ext cx="6045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354000" y="4193675"/>
            <a:ext cx="6045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00" y="1800000"/>
            <a:ext cx="1993385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973900" y="5706000"/>
            <a:ext cx="4641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00" y="360001"/>
            <a:ext cx="2182626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755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6" name="Tijdelijke aanduiding voor tekst 2"/>
          <p:cNvSpPr>
            <a:spLocks noGrp="1"/>
          </p:cNvSpPr>
          <p:nvPr>
            <p:ph idx="1" hasCustomPrompt="1"/>
          </p:nvPr>
        </p:nvSpPr>
        <p:spPr>
          <a:xfrm>
            <a:off x="585000" y="1349999"/>
            <a:ext cx="90285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571500" indent="-457200">
              <a:defRPr>
                <a:solidFill>
                  <a:schemeClr val="tx1"/>
                </a:solidFill>
                <a:latin typeface="+mn-lt"/>
              </a:defRPr>
            </a:lvl1pPr>
            <a:lvl2pPr marL="795338" indent="-360363">
              <a:defRPr>
                <a:solidFill>
                  <a:schemeClr val="tx1"/>
                </a:solidFill>
                <a:latin typeface="+mn-lt"/>
              </a:defRPr>
            </a:lvl2pPr>
            <a:lvl3pPr marL="1084263" indent="-269875">
              <a:defRPr>
                <a:solidFill>
                  <a:schemeClr val="tx1"/>
                </a:solidFill>
                <a:latin typeface="+mn-lt"/>
              </a:defRPr>
            </a:lvl3pPr>
            <a:lvl4pPr marL="1254125" indent="-179388">
              <a:defRPr>
                <a:solidFill>
                  <a:schemeClr val="tx1"/>
                </a:solidFill>
                <a:latin typeface="+mn-lt"/>
              </a:defRPr>
            </a:lvl4pPr>
            <a:lvl5pPr marL="1423988" indent="-179388"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495300" y="64482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71302CB-8100-40C3-9D50-4486230E187C}" type="datetime1">
              <a:rPr lang="en-US" sz="1400" smtClean="0">
                <a:solidFill>
                  <a:prstClr val="white"/>
                </a:solidFill>
                <a:latin typeface="Georgi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4/16/2015</a:t>
            </a:fld>
            <a:endParaRPr lang="nl-NL" sz="1400" dirty="0">
              <a:solidFill>
                <a:prstClr val="white"/>
              </a:solidFill>
              <a:latin typeface="Georgia"/>
              <a:cs typeface="+mn-cs"/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2690749" y="64482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400" dirty="0" smtClean="0">
                <a:solidFill>
                  <a:prstClr val="white"/>
                </a:solidFill>
                <a:latin typeface="Georgia"/>
                <a:cs typeface="+mn-cs"/>
              </a:rPr>
              <a:t>KU Leuven|MTM|HiTemp</a:t>
            </a:r>
            <a:endParaRPr lang="nl-NL" sz="1400" dirty="0">
              <a:solidFill>
                <a:prstClr val="white"/>
              </a:solidFill>
              <a:latin typeface="Georgia"/>
              <a:cs typeface="+mn-cs"/>
            </a:endParaRPr>
          </a:p>
        </p:txBody>
      </p: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5655078" y="64482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3EE7185-A582-4542-8FF0-969B3F80C0A5}" type="slidenum">
              <a:rPr lang="nl-NL" sz="1400" smtClean="0">
                <a:solidFill>
                  <a:prstClr val="white"/>
                </a:solidFill>
                <a:latin typeface="Georgia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nl-NL" sz="1400" dirty="0">
              <a:solidFill>
                <a:prstClr val="white"/>
              </a:solidFill>
              <a:latin typeface="Georg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818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0"/>
            <a:ext cx="9906000" cy="6372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4095000" y="2304000"/>
            <a:ext cx="5518500" cy="18002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sectie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4095000" y="4419108"/>
            <a:ext cx="5518500" cy="108000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sectie</a:t>
            </a:r>
            <a:endParaRPr lang="nl-BE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500" y="6048000"/>
            <a:ext cx="1638496" cy="5400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0001"/>
            <a:ext cx="3576074" cy="320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80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85000" y="1350000"/>
            <a:ext cx="437515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238350" y="1350000"/>
            <a:ext cx="437515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3BBE8-360F-463B-B8BC-7E3009A8CD4E}" type="datetime1">
              <a:rPr lang="nl-BE" altLang="zh-CN" smtClean="0"/>
              <a:pPr/>
              <a:t>16/04/2015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9396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85000" y="1350000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85000" y="1991922"/>
            <a:ext cx="437687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5226000" y="1350000"/>
            <a:ext cx="4375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5226000" y="1991922"/>
            <a:ext cx="43758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84FF-2E6B-4D18-80B5-D1BA2401C83B}" type="datetime1">
              <a:rPr lang="nl-BE" altLang="zh-CN" smtClean="0"/>
              <a:pPr/>
              <a:t>16/04/2015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13901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B9656-1CA3-43BA-8779-FE82497C6106}" type="datetime1">
              <a:rPr lang="nl-BE" altLang="zh-CN" smtClean="0"/>
              <a:pPr/>
              <a:t>16/04/2015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2482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F2FC-6C5C-4828-97AD-4A65290E99F3}" type="datetime1">
              <a:rPr lang="nl-BE" altLang="zh-CN" smtClean="0"/>
              <a:pPr/>
              <a:t>16/04/2015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124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5000" y="540000"/>
            <a:ext cx="3259006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075402" y="540000"/>
            <a:ext cx="5530567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84515" y="1435101"/>
            <a:ext cx="3259006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B12A4-D463-4562-83D9-4EA8FA0CF1E2}" type="datetime1">
              <a:rPr lang="nl-BE" altLang="zh-CN" smtClean="0"/>
              <a:pPr/>
              <a:t>16/04/2015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56767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52BDEC"/>
                </a:solidFill>
              </a:defRPr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85000" y="1350000"/>
            <a:ext cx="437515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238350" y="1350000"/>
            <a:ext cx="4375150" cy="442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435100" indent="-2286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54E679-F7E6-40CA-9222-E7D2C9795E10}" type="datetime1">
              <a:rPr lang="nl-BE" altLang="zh-CN" smtClean="0"/>
              <a:t>16/04/2015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7A3C7-C836-4DD3-8195-88C797D7C7BD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803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5000" y="4788000"/>
            <a:ext cx="90285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85000" y="540000"/>
            <a:ext cx="90285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85000" y="5445224"/>
            <a:ext cx="90285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85000" y="6048000"/>
            <a:ext cx="1014000" cy="288000"/>
          </a:xfrm>
        </p:spPr>
        <p:txBody>
          <a:bodyPr/>
          <a:lstStyle/>
          <a:p>
            <a:fld id="{27B177BC-C71E-42CC-B069-D2DDEBB5742E}" type="datetime1">
              <a:rPr lang="nl-BE" altLang="zh-CN" smtClean="0"/>
              <a:pPr/>
              <a:t>16/04/2015</a:t>
            </a:fld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696500" y="6048000"/>
            <a:ext cx="2145000" cy="288000"/>
          </a:xfrm>
        </p:spPr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20883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0" y="648000"/>
            <a:ext cx="9906000" cy="6228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l-BE" sz="1800">
              <a:solidFill>
                <a:prstClr val="white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ctrTitle" hasCustomPrompt="1"/>
          </p:nvPr>
        </p:nvSpPr>
        <p:spPr>
          <a:xfrm>
            <a:off x="3354000" y="2088000"/>
            <a:ext cx="6045000" cy="1800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en typ de titel van de presentatie</a:t>
            </a:r>
            <a:endParaRPr lang="nl-BE" dirty="0"/>
          </a:p>
        </p:txBody>
      </p:sp>
      <p:sp>
        <p:nvSpPr>
          <p:cNvPr id="10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3354000" y="4193675"/>
            <a:ext cx="6045000" cy="1080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en typ de subtitel van de presentatie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00" y="1800000"/>
            <a:ext cx="1993385" cy="429444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973900" y="5706000"/>
            <a:ext cx="464100" cy="720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00" y="360001"/>
            <a:ext cx="2182626" cy="71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93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85000" y="1350000"/>
            <a:ext cx="437687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407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85000" y="1991922"/>
            <a:ext cx="437687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435100" indent="-180000">
              <a:buFont typeface="Arial" pitchFamily="34" charset="0"/>
              <a:buChar char="-"/>
              <a:defRPr sz="1600">
                <a:solidFill>
                  <a:srgbClr val="00407A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5226000" y="1350000"/>
            <a:ext cx="4375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5226000" y="1991922"/>
            <a:ext cx="4375800" cy="379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 marL="1584325" indent="-285750"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B37744-11BE-4986-B545-AADF023A3AFC}" type="datetime1">
              <a:rPr lang="nl-BE" altLang="zh-CN" smtClean="0"/>
              <a:t>16/04/2015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2F72B7-E945-4852-BBA8-D4427E90B7EB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782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1268E2-E8CC-4C5F-B46A-7ADF499050CB}" type="datetime1">
              <a:rPr lang="nl-BE" altLang="zh-CN" smtClean="0"/>
              <a:t>16/04/2015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540B1-1295-4544-BEFE-6024B3EA11DF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822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094D19-B99A-49F5-82A5-A4075746EDA1}" type="datetime1">
              <a:rPr lang="nl-BE" altLang="zh-CN" smtClean="0"/>
              <a:t>16/04/2015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3AF2D3-B656-484F-B5BD-2B9790715B70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905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5000" y="540000"/>
            <a:ext cx="3259006" cy="89510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075402" y="540000"/>
            <a:ext cx="5530567" cy="5256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 marL="1435100" indent="-228600">
              <a:buFont typeface="Arial" pitchFamily="34" charset="0"/>
              <a:buChar char="-"/>
              <a:tabLst/>
              <a:defRPr sz="1600">
                <a:solidFill>
                  <a:srgbClr val="00407A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84515" y="1435101"/>
            <a:ext cx="3259006" cy="435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291585-422A-472E-B108-1DE6696B1AAE}" type="datetime1">
              <a:rPr lang="nl-BE" altLang="zh-CN" smtClean="0"/>
              <a:t>16/04/2015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1AABE3-E5A2-4F4D-AE31-FA75C661E933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6352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5000" y="4788000"/>
            <a:ext cx="9028500" cy="540000"/>
          </a:xfrm>
        </p:spPr>
        <p:txBody>
          <a:bodyPr anchor="t" anchorCtr="0">
            <a:noAutofit/>
          </a:bodyPr>
          <a:lstStyle>
            <a:lvl1pPr algn="l">
              <a:defRPr sz="2000" b="1"/>
            </a:lvl1pPr>
          </a:lstStyle>
          <a:p>
            <a:r>
              <a:rPr lang="nl-NL" dirty="0" smtClean="0"/>
              <a:t>Klik en typ de tekst</a:t>
            </a:r>
            <a:endParaRPr lang="nl-BE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85000" y="540000"/>
            <a:ext cx="90285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85000" y="5445224"/>
            <a:ext cx="9028500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en typ de tekst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85000" y="6048000"/>
            <a:ext cx="1014000" cy="288000"/>
          </a:xfrm>
        </p:spPr>
        <p:txBody>
          <a:bodyPr/>
          <a:lstStyle/>
          <a:p>
            <a:pPr>
              <a:defRPr/>
            </a:pPr>
            <a:fld id="{0A0F8021-D1D9-41B6-A8F1-5D9BAEECE7B5}" type="datetime1">
              <a:rPr lang="nl-BE" altLang="zh-CN" smtClean="0"/>
              <a:t>16/04/2015</a:t>
            </a:fld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C378C6-AEAC-4CD6-A18F-47314673AD6C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  <p:sp>
        <p:nvSpPr>
          <p:cNvPr id="8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696500" y="6048000"/>
            <a:ext cx="2145000" cy="288000"/>
          </a:xfrm>
        </p:spPr>
        <p:txBody>
          <a:bodyPr/>
          <a:lstStyle/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426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85000" y="180000"/>
            <a:ext cx="90285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85000" y="1349999"/>
            <a:ext cx="90285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84515" y="6048000"/>
            <a:ext cx="1014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5C49E8B-5002-49C3-ABC1-C541BE66F99A}" type="datetime1">
              <a:rPr lang="nl-BE" altLang="zh-CN" smtClean="0"/>
              <a:t>16/04/2015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6500" y="6048000"/>
            <a:ext cx="2145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939000" y="6048000"/>
            <a:ext cx="1014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6CA85-46AA-40B8-8D0F-EB71835E376F}" type="slidenum">
              <a:rPr lang="nl-NL" smtClean="0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0" y="6408000"/>
            <a:ext cx="9906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500" y="6012000"/>
            <a:ext cx="163849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1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9" r:id="rId1"/>
    <p:sldLayoutId id="2147484180" r:id="rId2"/>
    <p:sldLayoutId id="2147484181" r:id="rId3"/>
    <p:sldLayoutId id="2147484182" r:id="rId4"/>
    <p:sldLayoutId id="2147484183" r:id="rId5"/>
    <p:sldLayoutId id="2147484184" r:id="rId6"/>
    <p:sldLayoutId id="2147484185" r:id="rId7"/>
    <p:sldLayoutId id="2147484186" r:id="rId8"/>
    <p:sldLayoutId id="2147484187" r:id="rId9"/>
    <p:sldLayoutId id="2147484188" r:id="rId10"/>
    <p:sldLayoutId id="2147484189" r:id="rId11"/>
    <p:sldLayoutId id="2147484166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4000"/>
            <a:ext cx="3510000" cy="2668236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85000" y="180000"/>
            <a:ext cx="90285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85000" y="1349999"/>
            <a:ext cx="90285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84515" y="6048000"/>
            <a:ext cx="1014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20D5A49-8015-4A58-AE38-6B4FF04121D4}" type="datetime1">
              <a:rPr lang="nl-BE" altLang="zh-CN" smtClean="0"/>
              <a:t>16/04/2015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6500" y="6048000"/>
            <a:ext cx="2145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939000" y="6048000"/>
            <a:ext cx="1014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35D8031-C8E5-48F8-A3B6-81643B27A3AF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408000"/>
            <a:ext cx="9906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500" y="6012000"/>
            <a:ext cx="163849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5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85000" y="180000"/>
            <a:ext cx="90285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85000" y="1349999"/>
            <a:ext cx="90285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84515" y="6048000"/>
            <a:ext cx="1014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9AC8AC0-7851-457B-8B84-50C2EBA71151}" type="datetime1">
              <a:rPr lang="nl-BE" altLang="zh-CN" smtClean="0"/>
              <a:t>16/04/2015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6500" y="6048000"/>
            <a:ext cx="2145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939000" y="6048000"/>
            <a:ext cx="1014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35D8031-C8E5-48F8-A3B6-81643B27A3AF}" type="slidenum">
              <a:rPr lang="nl-BE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9906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500" y="6048000"/>
            <a:ext cx="163849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1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85000" y="180000"/>
            <a:ext cx="9028500" cy="900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l-NL" dirty="0" smtClean="0"/>
              <a:t>Klik en typ de 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85000" y="1349999"/>
            <a:ext cx="9028500" cy="44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 smtClean="0"/>
              <a:t>Klik en typ de tekst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84515" y="6048000"/>
            <a:ext cx="1014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FA23C93-D27A-43BD-963A-48E60FACBBAD}" type="datetime1">
              <a:rPr lang="nl-BE" altLang="zh-CN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16/04/2015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696500" y="6048000"/>
            <a:ext cx="2145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939000" y="6048000"/>
            <a:ext cx="101400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00407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35D8031-C8E5-48F8-A3B6-81643B27A3AF}" type="slidenum">
              <a:rPr lang="nl-BE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6372000"/>
            <a:ext cx="9906000" cy="486000"/>
          </a:xfrm>
          <a:prstGeom prst="rect">
            <a:avLst/>
          </a:prstGeom>
          <a:gradFill flip="none" rotWithShape="1">
            <a:gsLst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16E8A"/>
              </a:gs>
              <a:gs pos="100000">
                <a:srgbClr val="177E9D"/>
              </a:gs>
              <a:gs pos="100000">
                <a:srgbClr val="116E8A"/>
              </a:gs>
              <a:gs pos="100000">
                <a:schemeClr val="accent1">
                  <a:tint val="44500"/>
                  <a:satMod val="160000"/>
                </a:schemeClr>
              </a:gs>
              <a:gs pos="0">
                <a:srgbClr val="1D8DB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nl-BE" sz="1800">
              <a:solidFill>
                <a:prstClr val="white"/>
              </a:solidFill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500" y="6048000"/>
            <a:ext cx="163849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9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baseline="0">
          <a:solidFill>
            <a:srgbClr val="52BDEC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000" indent="-360000" algn="l" defTabSz="914400" rtl="0" eaLnBrk="1" latinLnBrk="0" hangingPunct="1">
        <a:spcBef>
          <a:spcPts val="580"/>
        </a:spcBef>
        <a:buSzPct val="110000"/>
        <a:buFont typeface="Arial" pitchFamily="34" charset="0"/>
        <a:buChar char="•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1pPr>
      <a:lvl2pPr marL="720000" indent="-360363" algn="l" defTabSz="914400" rtl="0" eaLnBrk="1" latinLnBrk="0" hangingPunct="1">
        <a:spcBef>
          <a:spcPts val="580"/>
        </a:spcBef>
        <a:buSzPct val="75000"/>
        <a:buFont typeface="Courier New" pitchFamily="49" charset="0"/>
        <a:buChar char="o"/>
        <a:defRPr sz="24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2pPr>
      <a:lvl3pPr marL="990000" indent="-2700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3pPr>
      <a:lvl4pPr marL="1168400" indent="-180000" algn="l" defTabSz="914400" rtl="0" eaLnBrk="1" latinLnBrk="0" hangingPunct="1">
        <a:spcBef>
          <a:spcPts val="380"/>
        </a:spcBef>
        <a:buSzPct val="80000"/>
        <a:buFont typeface="Arial" pitchFamily="34" charset="0"/>
        <a:buChar char="•"/>
        <a:defRPr sz="1600" kern="120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4pPr>
      <a:lvl5pPr marL="1338263" indent="-179388" algn="l" defTabSz="914400" rtl="0" eaLnBrk="1" latinLnBrk="0" hangingPunct="1">
        <a:spcBef>
          <a:spcPts val="380"/>
        </a:spcBef>
        <a:buFont typeface="Arial" pitchFamily="34" charset="0"/>
        <a:buChar char="-"/>
        <a:defRPr lang="nl-BE" sz="1600" kern="1200" dirty="0">
          <a:solidFill>
            <a:srgbClr val="00407A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1951990" y="2323073"/>
            <a:ext cx="8469630" cy="746500"/>
          </a:xfrm>
        </p:spPr>
        <p:txBody>
          <a:bodyPr/>
          <a:lstStyle/>
          <a:p>
            <a:pPr algn="ctr"/>
            <a:r>
              <a:rPr lang="nl-B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Electrolytic reduction of red mud</a:t>
            </a:r>
            <a:br>
              <a:rPr lang="nl-B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l-B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strong alkaline solution</a:t>
            </a:r>
            <a:endParaRPr lang="en-US" dirty="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447989" y="3587593"/>
            <a:ext cx="14997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 Wu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87977" y="4442334"/>
            <a:ext cx="18197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2015/04/16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245546" y="5044659"/>
            <a:ext cx="353301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Supervisor:</a:t>
            </a:r>
          </a:p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Prof. dr. ir. Jan Fransaer</a:t>
            </a:r>
          </a:p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Prof. dr. ir. Bart Blanpain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720705" y="-145273"/>
            <a:ext cx="8334000" cy="900000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 mud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77" y="883716"/>
            <a:ext cx="3607458" cy="2432457"/>
          </a:xfrm>
          <a:prstGeom prst="rect">
            <a:avLst/>
          </a:prstGeom>
        </p:spPr>
      </p:pic>
      <p:sp>
        <p:nvSpPr>
          <p:cNvPr id="15" name="内容占位符 3"/>
          <p:cNvSpPr txBox="1">
            <a:spLocks/>
          </p:cNvSpPr>
          <p:nvPr/>
        </p:nvSpPr>
        <p:spPr>
          <a:xfrm>
            <a:off x="236984" y="3391729"/>
            <a:ext cx="4716016" cy="3168451"/>
          </a:xfrm>
          <a:prstGeom prst="rect">
            <a:avLst/>
          </a:prstGeom>
        </p:spPr>
        <p:txBody>
          <a:bodyPr/>
          <a:lstStyle>
            <a:lvl1pPr marL="360000" indent="-360000" algn="l" defTabSz="914400" rtl="0" eaLnBrk="1" latinLnBrk="0" hangingPunct="1">
              <a:spcBef>
                <a:spcPts val="580"/>
              </a:spcBef>
              <a:buSzPct val="110000"/>
              <a:buFont typeface="Arial" pitchFamily="34" charset="0"/>
              <a:buChar char="•"/>
              <a:defRPr sz="24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indent="-360363" algn="l" defTabSz="914400" rtl="0" eaLnBrk="1" latinLnBrk="0" hangingPunct="1">
              <a:spcBef>
                <a:spcPts val="580"/>
              </a:spcBef>
              <a:buSzPct val="75000"/>
              <a:buFont typeface="Courier New" pitchFamily="49" charset="0"/>
              <a:buChar char="o"/>
              <a:defRPr sz="24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90000" indent="-27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68400" indent="-180000" algn="l" defTabSz="914400" rtl="0" eaLnBrk="1" latinLnBrk="0" hangingPunct="1">
              <a:spcBef>
                <a:spcPts val="380"/>
              </a:spcBef>
              <a:buSzPct val="80000"/>
              <a:buFont typeface="Arial" pitchFamily="34" charset="0"/>
              <a:buChar char="•"/>
              <a:defRPr sz="16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8263" indent="-179388" algn="l" defTabSz="914400" rtl="0" eaLnBrk="1" latinLnBrk="0" hangingPunct="1">
              <a:spcBef>
                <a:spcPts val="380"/>
              </a:spcBef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pollution</a:t>
            </a:r>
          </a:p>
          <a:p>
            <a:pPr marL="540000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alkalinity ( pH typically around 11-12)</a:t>
            </a:r>
          </a:p>
          <a:p>
            <a:pPr marL="540000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amount </a:t>
            </a:r>
            <a:r>
              <a:rPr lang="en-US" altLang="zh-CN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( 1.5 ton red mud per ton aluminum and 91 million tons in 2008) </a:t>
            </a:r>
            <a:r>
              <a:rPr lang="en-US" altLang="zh-CN" sz="1600" i="1" baseline="30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[1</a:t>
            </a:r>
            <a:r>
              <a:rPr lang="en-US" altLang="zh-CN" sz="1600" i="1" baseline="300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]</a:t>
            </a:r>
            <a:endParaRPr lang="en-US" altLang="zh-CN" sz="1600" i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-285750" fontAlgn="auto">
              <a:spcAft>
                <a:spcPts val="0"/>
              </a:spcAft>
            </a:pPr>
            <a:r>
              <a:rPr lang="en-US" altLang="zh-CN" sz="2000" b="1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Potential </a:t>
            </a:r>
            <a:r>
              <a:rPr lang="en-US" altLang="zh-CN" sz="20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</a:t>
            </a:r>
          </a:p>
          <a:p>
            <a:pPr marL="525600" indent="-342900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Iron production </a:t>
            </a:r>
            <a:r>
              <a:rPr lang="en-US" altLang="zh-CN" sz="1600" i="1" baseline="30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</a:t>
            </a:r>
          </a:p>
          <a:p>
            <a:pPr marL="525600" indent="-342900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Rare earth elements extraction</a:t>
            </a:r>
          </a:p>
          <a:p>
            <a:pPr marL="525600" indent="-342900" fontAlgn="auto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1600" i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materials</a:t>
            </a:r>
          </a:p>
          <a:p>
            <a:pPr marL="182700" indent="0" fontAlgn="auto">
              <a:spcAft>
                <a:spcPts val="0"/>
              </a:spcAft>
              <a:buNone/>
            </a:pPr>
            <a:endParaRPr lang="en-US" altLang="zh-CN" sz="1600" i="1" dirty="0"/>
          </a:p>
          <a:p>
            <a:pPr marL="182700" indent="0" fontAlgn="auto">
              <a:spcAft>
                <a:spcPts val="0"/>
              </a:spcAft>
              <a:buNone/>
            </a:pPr>
            <a:endParaRPr lang="en-US" altLang="zh-CN" dirty="0"/>
          </a:p>
        </p:txBody>
      </p:sp>
      <p:sp>
        <p:nvSpPr>
          <p:cNvPr id="8" name="文本框 7"/>
          <p:cNvSpPr txBox="1"/>
          <p:nvPr/>
        </p:nvSpPr>
        <p:spPr>
          <a:xfrm>
            <a:off x="-64819" y="6560180"/>
            <a:ext cx="9180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[1] </a:t>
            </a:r>
            <a:r>
              <a:rPr lang="en-US" altLang="zh-CN" sz="800" dirty="0">
                <a:solidFill>
                  <a:prstClr val="black"/>
                </a:solidFill>
                <a:latin typeface="Georgia"/>
                <a:cs typeface="+mn-cs"/>
              </a:rPr>
              <a:t> M. </a:t>
            </a:r>
            <a:r>
              <a:rPr lang="en-US" altLang="zh-CN" sz="800" dirty="0" err="1">
                <a:solidFill>
                  <a:prstClr val="black"/>
                </a:solidFill>
                <a:latin typeface="Georgia"/>
                <a:cs typeface="+mn-cs"/>
              </a:rPr>
              <a:t>Grafe</a:t>
            </a:r>
            <a:r>
              <a:rPr lang="en-US" altLang="zh-CN" sz="800" dirty="0">
                <a:solidFill>
                  <a:prstClr val="black"/>
                </a:solidFill>
                <a:latin typeface="Georgia"/>
                <a:cs typeface="+mn-cs"/>
              </a:rPr>
              <a:t>, et. Al. Bauxite residue issues: III, Alkalinity and associated chemistry. 108 (1-2): 60-79, 2011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800" dirty="0">
                <a:solidFill>
                  <a:prstClr val="black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[2]  </a:t>
            </a:r>
            <a:r>
              <a:rPr lang="en-US" altLang="zh-CN" sz="800" dirty="0">
                <a:solidFill>
                  <a:prstClr val="black"/>
                </a:solidFill>
                <a:latin typeface="Georgia"/>
                <a:ea typeface="Arial Unicode MS" panose="020B0604020202020204" pitchFamily="34" charset="-122"/>
                <a:cs typeface="Arial Unicode MS" panose="020B0604020202020204" pitchFamily="34" charset="-122"/>
              </a:rPr>
              <a:t>M. </a:t>
            </a:r>
            <a:r>
              <a:rPr lang="en-US" altLang="zh-CN" sz="800" dirty="0" err="1">
                <a:solidFill>
                  <a:prstClr val="black"/>
                </a:solidFill>
                <a:latin typeface="Georgia"/>
                <a:ea typeface="Arial Unicode MS" panose="020B0604020202020204" pitchFamily="34" charset="-122"/>
                <a:cs typeface="Arial Unicode MS" panose="020B0604020202020204" pitchFamily="34" charset="-122"/>
              </a:rPr>
              <a:t>Bruers</a:t>
            </a:r>
            <a:r>
              <a:rPr lang="en-US" altLang="zh-CN" sz="800" dirty="0">
                <a:solidFill>
                  <a:prstClr val="black"/>
                </a:solidFill>
                <a:latin typeface="Georgia"/>
                <a:ea typeface="Arial Unicode MS" panose="020B0604020202020204" pitchFamily="34" charset="-122"/>
                <a:cs typeface="Arial Unicode MS" panose="020B0604020202020204" pitchFamily="34" charset="-122"/>
              </a:rPr>
              <a:t>, Iron recovery from bauxite residue by direct  reduction of hematite, Master thesis</a:t>
            </a:r>
            <a:endParaRPr lang="zh-CN" altLang="en-US" sz="800" baseline="30000" dirty="0">
              <a:solidFill>
                <a:prstClr val="black"/>
              </a:solidFill>
              <a:latin typeface="Georgia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219257"/>
              </p:ext>
            </p:extLst>
          </p:nvPr>
        </p:nvGraphicFramePr>
        <p:xfrm>
          <a:off x="4525437" y="754727"/>
          <a:ext cx="4116390" cy="2963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2665"/>
                <a:gridCol w="1971312"/>
                <a:gridCol w="1052413"/>
              </a:tblGrid>
              <a:tr h="4490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Mineral</a:t>
                      </a:r>
                      <a:r>
                        <a:rPr lang="en-US" altLang="zh-CN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Formula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Quantity (wt.%)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943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Goethite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FeOOH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27.75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943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Hematite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r>
                        <a:rPr lang="en-US" altLang="zh-CN" sz="11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altLang="zh-CN" sz="11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1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28.36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943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Gibbsite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Al(OH)</a:t>
                      </a:r>
                      <a:r>
                        <a:rPr lang="en-US" altLang="zh-CN" sz="11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1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11.86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943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Rutile 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TiO</a:t>
                      </a:r>
                      <a:r>
                        <a:rPr lang="en-US" altLang="zh-CN" sz="11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1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4.58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90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Cancrinite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altLang="zh-CN" sz="11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altLang="zh-CN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</a:t>
                      </a:r>
                      <a:r>
                        <a:rPr lang="en-US" altLang="zh-CN" sz="11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[(CO</a:t>
                      </a:r>
                      <a:r>
                        <a:rPr lang="en-US" altLang="zh-CN" sz="11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zh-CN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altLang="zh-CN" sz="11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</a:t>
                      </a:r>
                      <a:r>
                        <a:rPr lang="en-US" altLang="zh-CN" sz="11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altLang="zh-CN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en-US" altLang="zh-CN" sz="11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altLang="zh-CN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en-US" altLang="zh-CN" sz="11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en-US" altLang="zh-CN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·2H</a:t>
                      </a:r>
                      <a:r>
                        <a:rPr lang="en-US" altLang="zh-CN" sz="11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CN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endParaRPr lang="zh-CN" altLang="en-US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9.10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943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Quartz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SiO</a:t>
                      </a:r>
                      <a:r>
                        <a:rPr lang="en-US" altLang="zh-CN" sz="11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zh-CN" altLang="en-US" sz="11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2.36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943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Calcrite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CaCO</a:t>
                      </a:r>
                      <a:r>
                        <a:rPr lang="en-US" altLang="zh-CN" sz="1100" baseline="-25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CN" altLang="en-US" sz="11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90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Non-quantified</a:t>
                      </a:r>
                      <a:r>
                        <a:rPr lang="en-US" altLang="zh-CN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phases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15.22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矩形 17"/>
          <p:cNvSpPr/>
          <p:nvPr/>
        </p:nvSpPr>
        <p:spPr>
          <a:xfrm>
            <a:off x="4534951" y="1225256"/>
            <a:ext cx="4075613" cy="4630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697243"/>
              </p:ext>
            </p:extLst>
          </p:nvPr>
        </p:nvGraphicFramePr>
        <p:xfrm>
          <a:off x="4663192" y="3918367"/>
          <a:ext cx="4568136" cy="2014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034"/>
                <a:gridCol w="1142034"/>
                <a:gridCol w="1142034"/>
                <a:gridCol w="1142034"/>
              </a:tblGrid>
              <a:tr h="39785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Element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Concentration (g/ton)</a:t>
                      </a:r>
                      <a:endParaRPr lang="zh-CN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Element</a:t>
                      </a:r>
                      <a:endParaRPr lang="zh-CN" altLang="en-US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Concentration (g/ton)</a:t>
                      </a:r>
                      <a:endParaRPr lang="zh-CN" altLang="en-US" sz="1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984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Sc</a:t>
                      </a:r>
                      <a:endParaRPr lang="en-US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121±10</a:t>
                      </a:r>
                      <a:endParaRPr lang="en-US" sz="11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Gd</a:t>
                      </a:r>
                      <a:endParaRPr lang="en-US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22.0±1.9</a:t>
                      </a:r>
                      <a:endParaRPr lang="en-US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84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Y</a:t>
                      </a:r>
                      <a:endParaRPr lang="en-US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75.7±9.6</a:t>
                      </a:r>
                      <a:endParaRPr lang="en-US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Tb</a:t>
                      </a:r>
                      <a:endParaRPr lang="en-US" sz="11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3.5±0.6</a:t>
                      </a:r>
                      <a:endParaRPr lang="en-US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84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La</a:t>
                      </a:r>
                      <a:endParaRPr lang="en-US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114±15</a:t>
                      </a:r>
                      <a:endParaRPr lang="en-US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Dy</a:t>
                      </a:r>
                      <a:endParaRPr lang="en-US" sz="11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16.7±0.7</a:t>
                      </a:r>
                      <a:endParaRPr lang="en-US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84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Ce</a:t>
                      </a:r>
                      <a:endParaRPr lang="en-US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368+68</a:t>
                      </a:r>
                      <a:endParaRPr lang="en-US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Ho</a:t>
                      </a:r>
                      <a:endParaRPr lang="en-US" sz="11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3.9±0.6</a:t>
                      </a:r>
                      <a:endParaRPr lang="en-US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84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Pr</a:t>
                      </a:r>
                      <a:endParaRPr lang="en-US" sz="11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28.0±3.9</a:t>
                      </a:r>
                      <a:endParaRPr lang="en-US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Er</a:t>
                      </a:r>
                      <a:endParaRPr lang="en-US" sz="11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13.5±1.8</a:t>
                      </a:r>
                      <a:endParaRPr lang="en-US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84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Nd</a:t>
                      </a:r>
                      <a:endParaRPr lang="en-US" sz="11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98.6±7.0</a:t>
                      </a:r>
                      <a:endParaRPr lang="en-US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Tm</a:t>
                      </a:r>
                      <a:endParaRPr lang="en-US" sz="11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1.9±0.3</a:t>
                      </a:r>
                      <a:endParaRPr lang="en-US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84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Sm</a:t>
                      </a:r>
                      <a:endParaRPr lang="en-US" sz="11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21.3±2.3</a:t>
                      </a:r>
                      <a:endParaRPr lang="en-US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Yb</a:t>
                      </a:r>
                      <a:endParaRPr lang="en-US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14.0±1.9</a:t>
                      </a:r>
                      <a:endParaRPr lang="en-US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849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Eu</a:t>
                      </a:r>
                      <a:endParaRPr lang="en-US" sz="11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5.0±0.9</a:t>
                      </a:r>
                      <a:endParaRPr lang="en-US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Lu</a:t>
                      </a:r>
                      <a:endParaRPr lang="en-US" sz="110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2.4±0.3</a:t>
                      </a:r>
                      <a:endParaRPr lang="en-US" sz="110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11" name="日期占位符 10"/>
          <p:cNvSpPr>
            <a:spLocks noGrp="1"/>
          </p:cNvSpPr>
          <p:nvPr>
            <p:ph type="dt" sz="half" idx="10"/>
          </p:nvPr>
        </p:nvSpPr>
        <p:spPr>
          <a:xfrm>
            <a:off x="584515" y="6431191"/>
            <a:ext cx="1014000" cy="288000"/>
          </a:xfrm>
        </p:spPr>
        <p:txBody>
          <a:bodyPr/>
          <a:lstStyle/>
          <a:p>
            <a:fld id="{EB55A988-A27A-42E9-B481-2295D016A223}" type="datetime1">
              <a:rPr lang="nl-BE" altLang="zh-CN" b="1" smtClean="0">
                <a:solidFill>
                  <a:schemeClr val="tx1"/>
                </a:solidFill>
              </a:rPr>
              <a:t>16/04/2015</a:t>
            </a:fld>
            <a:endParaRPr lang="nl-BE" b="1" dirty="0">
              <a:solidFill>
                <a:schemeClr val="tx1"/>
              </a:solidFill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>
          <a:xfrm>
            <a:off x="3939000" y="6422469"/>
            <a:ext cx="1014000" cy="288000"/>
          </a:xfrm>
        </p:spPr>
        <p:txBody>
          <a:bodyPr/>
          <a:lstStyle/>
          <a:p>
            <a:fld id="{F35D8031-C8E5-48F8-A3B6-81643B27A3AF}" type="slidenum">
              <a:rPr lang="nl-BE" b="1" smtClean="0">
                <a:solidFill>
                  <a:schemeClr val="tx1"/>
                </a:solidFill>
              </a:rPr>
              <a:pPr/>
              <a:t>2</a:t>
            </a:fld>
            <a:endParaRPr lang="nl-BE" b="1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34951" y="1793966"/>
            <a:ext cx="4075613" cy="18636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右大括号 15"/>
          <p:cNvSpPr/>
          <p:nvPr/>
        </p:nvSpPr>
        <p:spPr>
          <a:xfrm>
            <a:off x="8627982" y="1225256"/>
            <a:ext cx="202509" cy="463098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右大括号 18"/>
          <p:cNvSpPr/>
          <p:nvPr/>
        </p:nvSpPr>
        <p:spPr>
          <a:xfrm>
            <a:off x="8600002" y="1793966"/>
            <a:ext cx="230489" cy="1863341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8813073" y="1252816"/>
            <a:ext cx="12279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solidFill>
                  <a:schemeClr val="tx1"/>
                </a:solidFill>
              </a:rPr>
              <a:t>Iron-containing </a:t>
            </a:r>
          </a:p>
          <a:p>
            <a:r>
              <a:rPr lang="en-US" altLang="zh-CN" sz="1100" dirty="0" smtClean="0">
                <a:solidFill>
                  <a:schemeClr val="tx1"/>
                </a:solidFill>
              </a:rPr>
              <a:t>phases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834843" y="2511206"/>
            <a:ext cx="10189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solidFill>
                  <a:schemeClr val="tx1"/>
                </a:solidFill>
              </a:rPr>
              <a:t>Impurity</a:t>
            </a:r>
          </a:p>
          <a:p>
            <a:r>
              <a:rPr lang="en-US" altLang="zh-CN" sz="1100" dirty="0" smtClean="0">
                <a:solidFill>
                  <a:schemeClr val="tx1"/>
                </a:solidFill>
              </a:rPr>
              <a:t>phases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09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921000" y="-171400"/>
            <a:ext cx="8496496" cy="900000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Overall flow sheet for rare earth project</a:t>
            </a:r>
            <a:endParaRPr lang="zh-CN" altLang="en-US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http://kuleuven.rare3.eu/images/site/foc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 b="6284"/>
          <a:stretch>
            <a:fillRect/>
          </a:stretch>
        </p:blipFill>
        <p:spPr bwMode="auto">
          <a:xfrm>
            <a:off x="920553" y="1196753"/>
            <a:ext cx="7991475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632520" y="3501008"/>
            <a:ext cx="3240360" cy="1512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zh-CN" altLang="en-US" sz="1800">
              <a:solidFill>
                <a:prstClr val="white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76536" y="908720"/>
            <a:ext cx="4248472" cy="2592288"/>
            <a:chOff x="395536" y="908720"/>
            <a:chExt cx="4248472" cy="2592288"/>
          </a:xfrm>
        </p:grpSpPr>
        <p:cxnSp>
          <p:nvCxnSpPr>
            <p:cNvPr id="17" name="直接连接符 16"/>
            <p:cNvCxnSpPr/>
            <p:nvPr/>
          </p:nvCxnSpPr>
          <p:spPr>
            <a:xfrm flipV="1">
              <a:off x="395536" y="908720"/>
              <a:ext cx="0" cy="25922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>
              <a:off x="395536" y="908720"/>
              <a:ext cx="424847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>
              <a:off x="4644008" y="908720"/>
              <a:ext cx="0" cy="86409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1352600" y="5013176"/>
            <a:ext cx="1440160" cy="792088"/>
            <a:chOff x="971600" y="5013176"/>
            <a:chExt cx="1440160" cy="792088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971600" y="5013176"/>
              <a:ext cx="0" cy="7920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>
              <a:off x="971600" y="5805264"/>
              <a:ext cx="144016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内容占位符 3"/>
          <p:cNvSpPr txBox="1">
            <a:spLocks/>
          </p:cNvSpPr>
          <p:nvPr/>
        </p:nvSpPr>
        <p:spPr>
          <a:xfrm>
            <a:off x="2576737" y="5661248"/>
            <a:ext cx="3528391" cy="468152"/>
          </a:xfrm>
          <a:prstGeom prst="rect">
            <a:avLst/>
          </a:prstGeom>
        </p:spPr>
        <p:txBody>
          <a:bodyPr/>
          <a:lstStyle>
            <a:lvl1pPr marL="360000" indent="-360000" algn="l" defTabSz="914400" rtl="0" eaLnBrk="1" latinLnBrk="0" hangingPunct="1">
              <a:spcBef>
                <a:spcPts val="580"/>
              </a:spcBef>
              <a:buSzPct val="110000"/>
              <a:buFont typeface="Arial" pitchFamily="34" charset="0"/>
              <a:buChar char="•"/>
              <a:defRPr sz="24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indent="-360363" algn="l" defTabSz="914400" rtl="0" eaLnBrk="1" latinLnBrk="0" hangingPunct="1">
              <a:spcBef>
                <a:spcPts val="580"/>
              </a:spcBef>
              <a:buSzPct val="75000"/>
              <a:buFont typeface="Courier New" pitchFamily="49" charset="0"/>
              <a:buChar char="o"/>
              <a:defRPr sz="24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90000" indent="-27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68400" indent="-180000" algn="l" defTabSz="914400" rtl="0" eaLnBrk="1" latinLnBrk="0" hangingPunct="1">
              <a:spcBef>
                <a:spcPts val="380"/>
              </a:spcBef>
              <a:buSzPct val="80000"/>
              <a:buFont typeface="Arial" pitchFamily="34" charset="0"/>
              <a:buChar char="•"/>
              <a:defRPr sz="16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8263" indent="-179388" algn="l" defTabSz="914400" rtl="0" eaLnBrk="1" latinLnBrk="0" hangingPunct="1">
              <a:spcBef>
                <a:spcPts val="380"/>
              </a:spcBef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700" indent="0" fontAlgn="auto">
              <a:spcAft>
                <a:spcPts val="0"/>
              </a:spcAft>
              <a:buNone/>
            </a:pPr>
            <a:r>
              <a:rPr lang="en-US" altLang="zh-CN" sz="1600" dirty="0">
                <a:solidFill>
                  <a:schemeClr val="tx1">
                    <a:lumMod val="50000"/>
                  </a:schemeClr>
                </a:solidFill>
              </a:rPr>
              <a:t>Primary source for iron production</a:t>
            </a:r>
          </a:p>
        </p:txBody>
      </p:sp>
      <p:sp>
        <p:nvSpPr>
          <p:cNvPr id="29" name="内容占位符 3"/>
          <p:cNvSpPr txBox="1">
            <a:spLocks/>
          </p:cNvSpPr>
          <p:nvPr/>
        </p:nvSpPr>
        <p:spPr>
          <a:xfrm>
            <a:off x="776536" y="980728"/>
            <a:ext cx="4248472" cy="828192"/>
          </a:xfrm>
          <a:prstGeom prst="rect">
            <a:avLst/>
          </a:prstGeom>
        </p:spPr>
        <p:txBody>
          <a:bodyPr/>
          <a:lstStyle>
            <a:lvl1pPr marL="360000" indent="-360000" algn="l" defTabSz="914400" rtl="0" eaLnBrk="1" latinLnBrk="0" hangingPunct="1">
              <a:spcBef>
                <a:spcPts val="580"/>
              </a:spcBef>
              <a:buSzPct val="110000"/>
              <a:buFont typeface="Arial" pitchFamily="34" charset="0"/>
              <a:buChar char="•"/>
              <a:defRPr sz="24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20000" indent="-360363" algn="l" defTabSz="914400" rtl="0" eaLnBrk="1" latinLnBrk="0" hangingPunct="1">
              <a:spcBef>
                <a:spcPts val="580"/>
              </a:spcBef>
              <a:buSzPct val="75000"/>
              <a:buFont typeface="Courier New" pitchFamily="49" charset="0"/>
              <a:buChar char="o"/>
              <a:defRPr sz="24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90000" indent="-270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168400" indent="-180000" algn="l" defTabSz="914400" rtl="0" eaLnBrk="1" latinLnBrk="0" hangingPunct="1">
              <a:spcBef>
                <a:spcPts val="380"/>
              </a:spcBef>
              <a:buSzPct val="80000"/>
              <a:buFont typeface="Arial" pitchFamily="34" charset="0"/>
              <a:buChar char="•"/>
              <a:defRPr sz="1600" kern="120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338263" indent="-179388" algn="l" defTabSz="914400" rtl="0" eaLnBrk="1" latinLnBrk="0" hangingPunct="1">
              <a:spcBef>
                <a:spcPts val="380"/>
              </a:spcBef>
              <a:buFont typeface="Arial" pitchFamily="34" charset="0"/>
              <a:buChar char="-"/>
              <a:defRPr lang="nl-BE" sz="1600" kern="1200" dirty="0">
                <a:solidFill>
                  <a:srgbClr val="00407A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700" indent="0" fontAlgn="auto">
              <a:spcAft>
                <a:spcPts val="0"/>
              </a:spcAft>
              <a:buNone/>
            </a:pPr>
            <a:r>
              <a:rPr lang="en-US" altLang="zh-CN" sz="1600" dirty="0">
                <a:solidFill>
                  <a:schemeClr val="tx1">
                    <a:lumMod val="50000"/>
                  </a:schemeClr>
                </a:solidFill>
              </a:rPr>
              <a:t>The residue will be a concentrated source for rare earth extraction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584515" y="6431186"/>
            <a:ext cx="1014000" cy="288000"/>
          </a:xfrm>
        </p:spPr>
        <p:txBody>
          <a:bodyPr/>
          <a:lstStyle/>
          <a:p>
            <a:fld id="{A958CF97-9617-44DF-94EC-5554D00F248F}" type="datetime1">
              <a:rPr lang="nl-BE" altLang="zh-CN" b="1" smtClean="0">
                <a:solidFill>
                  <a:schemeClr val="tx1"/>
                </a:solidFill>
              </a:rPr>
              <a:t>16/04/2015</a:t>
            </a:fld>
            <a:endParaRPr lang="nl-BE" b="1" dirty="0">
              <a:solidFill>
                <a:schemeClr val="tx1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3939000" y="6422475"/>
            <a:ext cx="1014000" cy="288000"/>
          </a:xfrm>
        </p:spPr>
        <p:txBody>
          <a:bodyPr/>
          <a:lstStyle/>
          <a:p>
            <a:fld id="{F35D8031-C8E5-48F8-A3B6-81643B27A3AF}" type="slidenum">
              <a:rPr lang="nl-BE" b="1" smtClean="0">
                <a:solidFill>
                  <a:schemeClr val="tx1"/>
                </a:solidFill>
              </a:rPr>
              <a:pPr/>
              <a:t>3</a:t>
            </a:fld>
            <a:endParaRPr lang="nl-B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81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/>
          <p:cNvSpPr>
            <a:spLocks noChangeArrowheads="1"/>
          </p:cNvSpPr>
          <p:nvPr/>
        </p:nvSpPr>
        <p:spPr bwMode="auto">
          <a:xfrm>
            <a:off x="508000" y="0"/>
            <a:ext cx="7877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nl-BE" sz="36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</a:t>
            </a:r>
            <a:endParaRPr lang="nl-NL" sz="36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584515" y="6466011"/>
            <a:ext cx="1014000" cy="288000"/>
          </a:xfrm>
        </p:spPr>
        <p:txBody>
          <a:bodyPr/>
          <a:lstStyle/>
          <a:p>
            <a:pPr>
              <a:defRPr/>
            </a:pPr>
            <a:fld id="{B8857410-CF26-44CE-9C3E-ECFFFB855E07}" type="datetime1">
              <a:rPr lang="nl-BE" altLang="zh-CN" b="1" smtClean="0">
                <a:solidFill>
                  <a:schemeClr val="tx1">
                    <a:lumMod val="50000"/>
                  </a:schemeClr>
                </a:solidFill>
              </a:rPr>
              <a:t>16/04/2015</a:t>
            </a:fld>
            <a:endParaRPr lang="nl-NL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3939000" y="6448601"/>
            <a:ext cx="1014000" cy="288000"/>
          </a:xfrm>
        </p:spPr>
        <p:txBody>
          <a:bodyPr/>
          <a:lstStyle/>
          <a:p>
            <a:pPr>
              <a:defRPr/>
            </a:pPr>
            <a:fld id="{783AF2D3-B656-484F-B5BD-2B9790715B70}" type="slidenum">
              <a:rPr lang="nl-NL" b="1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4</a:t>
            </a:fld>
            <a:endParaRPr lang="nl-NL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52" y="1272827"/>
            <a:ext cx="4207337" cy="410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5144589" y="1702582"/>
            <a:ext cx="430654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Electrolysis at elevated temperature, </a:t>
            </a:r>
            <a:r>
              <a:rPr lang="en-US" altLang="zh-CN" sz="1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i.e. 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zh-CN" alt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℃</a:t>
            </a:r>
            <a:endParaRPr lang="en-US" altLang="zh-CN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59950" indent="-28575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electrode: copper or stainless steel</a:t>
            </a:r>
          </a:p>
          <a:p>
            <a:pPr marL="859950" indent="-28575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counter electrode: nickel beaker</a:t>
            </a:r>
          </a:p>
          <a:p>
            <a:pPr marL="859950" indent="-28575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electrolyte: 50 wt.% NaOH aqueous solution with various concentrations of hematite or goethite  </a:t>
            </a:r>
            <a:endParaRPr lang="en-US" altLang="zh-CN" sz="1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200">
              <a:defRPr/>
            </a:pPr>
            <a:endParaRPr lang="en-US" altLang="zh-CN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Investigated parameters</a:t>
            </a:r>
          </a:p>
          <a:p>
            <a:pPr marL="859950" indent="-28575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Rotating speed</a:t>
            </a:r>
          </a:p>
          <a:p>
            <a:pPr marL="859950" indent="-28575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Hematite, goethite concentration</a:t>
            </a:r>
          </a:p>
          <a:p>
            <a:pPr marL="859950" indent="-285750">
              <a:buFont typeface="Wingdings" panose="05000000000000000000" pitchFamily="2" charset="2"/>
              <a:buChar char="Ø"/>
              <a:defRPr/>
            </a:pPr>
            <a:r>
              <a:rPr lang="en-US" altLang="zh-CN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Inert component concentration   </a:t>
            </a:r>
            <a:endParaRPr lang="en-US" altLang="zh-CN" sz="14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200">
              <a:defRPr/>
            </a:pPr>
            <a:r>
              <a:rPr lang="en-US" altLang="zh-CN" sz="1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CN" sz="1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 charge for each experiment, </a:t>
            </a:r>
            <a:r>
              <a:rPr lang="en-US" altLang="zh-CN" sz="1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i.e. </a:t>
            </a:r>
            <a:r>
              <a:rPr lang="en-US" altLang="zh-CN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420 C</a:t>
            </a:r>
            <a:endParaRPr lang="zh-CN" altLang="en-US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117475" y="0"/>
            <a:ext cx="94392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GB" sz="36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Electrolytic reduction of hematite</a:t>
            </a:r>
            <a:endParaRPr lang="en-GB" sz="36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584515" y="6457309"/>
            <a:ext cx="1014000" cy="288000"/>
          </a:xfrm>
        </p:spPr>
        <p:txBody>
          <a:bodyPr/>
          <a:lstStyle/>
          <a:p>
            <a:pPr>
              <a:defRPr/>
            </a:pPr>
            <a:fld id="{D98D87C0-4022-4ED4-980E-CE4DE707830A}" type="datetime1">
              <a:rPr lang="nl-BE" altLang="zh-CN" b="1" smtClean="0">
                <a:solidFill>
                  <a:schemeClr val="tx1">
                    <a:lumMod val="50000"/>
                  </a:schemeClr>
                </a:solidFill>
              </a:rPr>
              <a:t>16/04/2015</a:t>
            </a:fld>
            <a:endParaRPr lang="nl-NL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3939000" y="6448596"/>
            <a:ext cx="1014000" cy="288000"/>
          </a:xfrm>
        </p:spPr>
        <p:txBody>
          <a:bodyPr/>
          <a:lstStyle/>
          <a:p>
            <a:pPr>
              <a:defRPr/>
            </a:pPr>
            <a:fld id="{783AF2D3-B656-484F-B5BD-2B9790715B70}" type="slidenum">
              <a:rPr lang="nl-NL" b="1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5</a:t>
            </a:fld>
            <a:endParaRPr lang="nl-NL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图片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54" y="1129890"/>
            <a:ext cx="3249794" cy="2465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58" y="3972393"/>
            <a:ext cx="4584654" cy="155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36"/>
          <p:cNvSpPr txBox="1">
            <a:spLocks noChangeArrowheads="1"/>
          </p:cNvSpPr>
          <p:nvPr/>
        </p:nvSpPr>
        <p:spPr bwMode="auto">
          <a:xfrm>
            <a:off x="4953000" y="1769405"/>
            <a:ext cx="465917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defRPr sz="8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8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8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8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8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8848725" indent="-6562725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305925" indent="-6562725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9763125" indent="-6562725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0220325" indent="-6562725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Hematite can be reduced electrochemically with current efficiency over 90</a:t>
            </a:r>
            <a:r>
              <a:rPr lang="en-US" altLang="zh-CN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0" indent="0"/>
            <a:endParaRPr lang="en-US" altLang="zh-CN" sz="1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Hematite concentration has significant impact on the current </a:t>
            </a:r>
            <a:r>
              <a:rPr lang="en-US" altLang="zh-CN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</a:p>
          <a:p>
            <a:pPr marL="0" indent="0"/>
            <a:endParaRPr lang="en-US" altLang="zh-CN" sz="1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Rotation speed plays important role when the hematite concentration is low</a:t>
            </a:r>
            <a:endParaRPr lang="zh-CN" altLang="en-US" sz="1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4192588" y="100171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nl-NL" b="1">
              <a:latin typeface="Times" pitchFamily="18" charset="0"/>
            </a:endParaRPr>
          </a:p>
        </p:txBody>
      </p:sp>
      <p:sp>
        <p:nvSpPr>
          <p:cNvPr id="43011" name="Rectangle 3"/>
          <p:cNvSpPr>
            <a:spLocks noRot="1" noChangeArrowheads="1"/>
          </p:cNvSpPr>
          <p:nvPr/>
        </p:nvSpPr>
        <p:spPr bwMode="auto">
          <a:xfrm>
            <a:off x="523875" y="147638"/>
            <a:ext cx="92519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nl-BE" sz="36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Electrolytic reduction of goethite</a:t>
            </a:r>
            <a:endParaRPr lang="nl-NL" sz="36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>
          <a:xfrm>
            <a:off x="584515" y="6457303"/>
            <a:ext cx="1014000" cy="288000"/>
          </a:xfrm>
        </p:spPr>
        <p:txBody>
          <a:bodyPr/>
          <a:lstStyle/>
          <a:p>
            <a:pPr>
              <a:defRPr/>
            </a:pPr>
            <a:fld id="{C69A341F-F4AD-424A-AAAF-2A063FDB7E5F}" type="datetime1">
              <a:rPr lang="nl-BE" altLang="zh-CN" b="1" smtClean="0">
                <a:solidFill>
                  <a:schemeClr val="tx1">
                    <a:lumMod val="50000"/>
                  </a:schemeClr>
                </a:solidFill>
              </a:rPr>
              <a:t>16/04/2015</a:t>
            </a:fld>
            <a:endParaRPr lang="nl-NL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939000" y="6448599"/>
            <a:ext cx="1014000" cy="288000"/>
          </a:xfrm>
        </p:spPr>
        <p:txBody>
          <a:bodyPr/>
          <a:lstStyle/>
          <a:p>
            <a:pPr>
              <a:defRPr/>
            </a:pPr>
            <a:fld id="{372ECE0C-7CFE-4D65-9EBB-BF32D615BDDA}" type="slidenum">
              <a:rPr lang="nl-NL" b="1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6</a:t>
            </a:fld>
            <a:endParaRPr lang="nl-NL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5" y="980429"/>
            <a:ext cx="3240000" cy="242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5" y="3514214"/>
            <a:ext cx="3240000" cy="242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49"/>
          <p:cNvSpPr txBox="1">
            <a:spLocks noChangeArrowheads="1"/>
          </p:cNvSpPr>
          <p:nvPr/>
        </p:nvSpPr>
        <p:spPr bwMode="auto">
          <a:xfrm>
            <a:off x="4585744" y="1958192"/>
            <a:ext cx="4953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defRPr sz="8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8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8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8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8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8848725" indent="-6562725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305925" indent="-6562725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9763125" indent="-6562725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0220325" indent="-6562725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Goethite can also be electrochemically reduced, however with lower current efficiency than that of </a:t>
            </a:r>
            <a:r>
              <a:rPr lang="en-US" altLang="zh-CN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hematite</a:t>
            </a:r>
          </a:p>
          <a:p>
            <a:pPr marL="0" indent="0"/>
            <a:endParaRPr lang="en-US" altLang="zh-CN" sz="1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iron deposit obtained from goethite reduction has dramatically different morphology than that from hematite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Rot="1" noChangeArrowheads="1"/>
          </p:cNvSpPr>
          <p:nvPr/>
        </p:nvSpPr>
        <p:spPr bwMode="auto">
          <a:xfrm>
            <a:off x="523875" y="147638"/>
            <a:ext cx="92519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nl-BE" sz="36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Influence of SiO</a:t>
            </a:r>
            <a:r>
              <a:rPr lang="nl-BE" sz="3600" baseline="-250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BE" sz="36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Al</a:t>
            </a:r>
            <a:r>
              <a:rPr lang="nl-BE" sz="3600" baseline="-250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BE" sz="36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nl-BE" sz="3600" baseline="-25000" dirty="0" smtClean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nl-NL" sz="3600" baseline="-25000" dirty="0"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1"/>
          </p:nvPr>
        </p:nvSpPr>
        <p:spPr>
          <a:xfrm>
            <a:off x="584515" y="6466014"/>
            <a:ext cx="1014000" cy="288000"/>
          </a:xfrm>
        </p:spPr>
        <p:txBody>
          <a:bodyPr/>
          <a:lstStyle/>
          <a:p>
            <a:pPr>
              <a:defRPr/>
            </a:pPr>
            <a:fld id="{0733850B-ADFC-4E67-833E-91F779649338}" type="datetime1">
              <a:rPr lang="nl-BE" altLang="zh-CN" b="1" smtClean="0">
                <a:solidFill>
                  <a:schemeClr val="tx1">
                    <a:lumMod val="50000"/>
                  </a:schemeClr>
                </a:solidFill>
              </a:rPr>
              <a:t>16/04/2015</a:t>
            </a:fld>
            <a:endParaRPr lang="nl-NL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939000" y="6457307"/>
            <a:ext cx="1014000" cy="288000"/>
          </a:xfrm>
        </p:spPr>
        <p:txBody>
          <a:bodyPr/>
          <a:lstStyle/>
          <a:p>
            <a:pPr>
              <a:defRPr/>
            </a:pPr>
            <a:fld id="{372ECE0C-7CFE-4D65-9EBB-BF32D615BDDA}" type="slidenum">
              <a:rPr lang="nl-NL" b="1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7</a:t>
            </a:fld>
            <a:endParaRPr lang="nl-NL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0" name="图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062445"/>
            <a:ext cx="3240000" cy="248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3744387"/>
            <a:ext cx="3240000" cy="243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53"/>
          <p:cNvSpPr txBox="1">
            <a:spLocks noChangeArrowheads="1"/>
          </p:cNvSpPr>
          <p:nvPr/>
        </p:nvSpPr>
        <p:spPr bwMode="auto">
          <a:xfrm>
            <a:off x="4560526" y="2134742"/>
            <a:ext cx="47750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85800" indent="-685800">
              <a:defRPr sz="8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8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8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8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8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8848725" indent="-6562725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305925" indent="-6562725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9763125" indent="-6562725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0220325" indent="-6562725" defTabSz="2097088" eaLnBrk="0" fontAlgn="base" hangingPunct="0">
              <a:spcBef>
                <a:spcPct val="0"/>
              </a:spcBef>
              <a:spcAft>
                <a:spcPct val="0"/>
              </a:spcAft>
              <a:defRPr sz="8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SiO</a:t>
            </a:r>
            <a:r>
              <a:rPr lang="en-US" altLang="zh-CN" sz="1600" baseline="-25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Al</a:t>
            </a:r>
            <a:r>
              <a:rPr lang="en-US" altLang="zh-CN" sz="1600" baseline="-25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1600" baseline="-25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sharply reduced the current efficiency for hematite </a:t>
            </a:r>
            <a:r>
              <a:rPr lang="en-US" altLang="zh-CN" sz="16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</a:t>
            </a:r>
          </a:p>
          <a:p>
            <a:pPr marL="0" indent="0"/>
            <a:endParaRPr lang="en-US" altLang="zh-CN" sz="1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altLang="zh-CN" sz="1600" baseline="-25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1600" baseline="-250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16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particles are found incorporated in the obtained iron film</a:t>
            </a:r>
          </a:p>
        </p:txBody>
      </p:sp>
    </p:spTree>
    <p:extLst>
      <p:ext uri="{BB962C8B-B14F-4D97-AF65-F5344CB8AC3E}">
        <p14:creationId xmlns:p14="http://schemas.microsoft.com/office/powerpoint/2010/main" val="446181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98958" y="2386148"/>
            <a:ext cx="5987091" cy="1079500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 !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257986"/>
      </p:ext>
    </p:extLst>
  </p:cSld>
  <p:clrMapOvr>
    <a:masterClrMapping/>
  </p:clrMapOvr>
</p:sld>
</file>

<file path=ppt/theme/theme1.xml><?xml version="1.0" encoding="utf-8"?>
<a:theme xmlns:a="http://schemas.openxmlformats.org/drawingml/2006/main" name="corporate-KULeuven[2]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orporate-KU Leuven-Liggend-Achtergrond Wit en Watermerk">
  <a:themeElements>
    <a:clrScheme name="KULeuven-Themakleuren">
      <a:dk1>
        <a:srgbClr val="00407A"/>
      </a:dk1>
      <a:lt1>
        <a:srgbClr val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86BCE5"/>
      </a:accent3>
      <a:accent4>
        <a:srgbClr val="00407A"/>
      </a:accent4>
      <a:accent5>
        <a:srgbClr val="7F7F7F"/>
      </a:accent5>
      <a:accent6>
        <a:srgbClr val="595959"/>
      </a:accent6>
      <a:hlink>
        <a:srgbClr val="009999"/>
      </a:hlink>
      <a:folHlink>
        <a:srgbClr val="800080"/>
      </a:folHlink>
    </a:clrScheme>
    <a:fontScheme name="KULeuv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Corporate-KU Leuven-Liggend-Achtergrond W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Corporate-KU Leuven-Liggend-Achtergrond W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16E8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corporate-KULeuven[2]</Template>
  <TotalTime>6796</TotalTime>
  <Words>491</Words>
  <Application>Microsoft Office PowerPoint</Application>
  <PresentationFormat>A4 Paper (210x297 mm)</PresentationFormat>
  <Paragraphs>137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corporate-KULeuven[2]</vt:lpstr>
      <vt:lpstr>Corporate-KU Leuven-Liggend-Achtergrond Wit en Watermerk</vt:lpstr>
      <vt:lpstr>Corporate-KU Leuven-Liggend-Achtergrond Wit</vt:lpstr>
      <vt:lpstr>1_Corporate-KU Leuven-Liggend-Achtergrond Wit</vt:lpstr>
      <vt:lpstr>Electrolytic reduction of red mud in strong alkaline solution</vt:lpstr>
      <vt:lpstr>Red mud</vt:lpstr>
      <vt:lpstr>Overall flow sheet for rare earth project</vt:lpstr>
      <vt:lpstr>PowerPoint Presentation</vt:lpstr>
      <vt:lpstr>PowerPoint Presentation</vt:lpstr>
      <vt:lpstr>PowerPoint Presentation</vt:lpstr>
      <vt:lpstr>PowerPoint Presentation</vt:lpstr>
      <vt:lpstr>Thank you for your attention !</vt:lpstr>
    </vt:vector>
  </TitlesOfParts>
  <Company>Darwin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Lieve Sterckx</dc:creator>
  <cp:lastModifiedBy>Paulus Kevin</cp:lastModifiedBy>
  <cp:revision>186</cp:revision>
  <cp:lastPrinted>2012-05-04T09:47:03Z</cp:lastPrinted>
  <dcterms:created xsi:type="dcterms:W3CDTF">2005-09-21T13:21:59Z</dcterms:created>
  <dcterms:modified xsi:type="dcterms:W3CDTF">2015-04-16T11:18:14Z</dcterms:modified>
</cp:coreProperties>
</file>