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6" r:id="rId4"/>
    <p:sldId id="257" r:id="rId5"/>
    <p:sldId id="258" r:id="rId6"/>
    <p:sldId id="271" r:id="rId7"/>
    <p:sldId id="267" r:id="rId8"/>
    <p:sldId id="272" r:id="rId9"/>
    <p:sldId id="273" r:id="rId10"/>
    <p:sldId id="275" r:id="rId11"/>
    <p:sldId id="268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580"/>
    <a:srgbClr val="9F9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BFDE-2413-4DB7-BF61-9C840B1F089D}" type="datetimeFigureOut">
              <a:rPr lang="nl-BE" smtClean="0"/>
              <a:pPr/>
              <a:t>16/04/2015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BB1D-090E-4D8D-91D2-D615C4AA16D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81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38A-F1D6-40DD-8FE7-D504C0CB1AF0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E80C-1B7A-4146-846A-1926D783344B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82F-38EF-42B0-94C8-7794AC45C726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340768"/>
            <a:ext cx="8478838" cy="504056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78000" cy="10801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596B-0B42-4BCC-870C-9E891B2F2341}" type="datetime1">
              <a:rPr lang="nl-BE" smtClean="0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C7DF-F475-4ABD-8591-8E15758D0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220072" cy="980728"/>
          </a:xfrm>
          <a:prstGeom prst="rect">
            <a:avLst/>
          </a:prstGeom>
          <a:solidFill>
            <a:srgbClr val="8C8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980728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fld id="{FB20BF7B-F6B5-4B93-90D1-D980E9C3DF67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21088" y="0"/>
            <a:ext cx="3922912" cy="980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25B6-1CD5-4304-AB2C-CF5C0A1BDE2F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6D53-EF9D-4851-9E6E-061E26A69DA4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993-5D89-490A-803F-94159D2AC0B5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8481-FFEF-4CE6-9A37-AD5A38F3EEF9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ED8-FFEC-4606-AD40-6ECDA8185963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90F1-6236-4A23-890A-55EE2E6AD06A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AA90-CCF0-4FA8-A4C5-19290BBEC062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668D-1E93-41C8-ACA5-3ECEEA558162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E23C-0511-4952-BF64-B23F107A5771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hh.de/iue/iwwg/welcome.html" TargetMode="External"/><Relationship Id="rId3" Type="http://schemas.openxmlformats.org/officeDocument/2006/relationships/image" Target="../media/image15.tiff"/><Relationship Id="rId7" Type="http://schemas.openxmlformats.org/officeDocument/2006/relationships/image" Target="../media/image18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1.tiff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hyperlink" Target="http://www.google.be/url?sa=i&amp;rct=j&amp;q=group+machiels+logo&amp;source=images&amp;cd=&amp;cad=rja&amp;docid=Iv_JylYNaurW0M&amp;tbnid=T1WwrEaJjhc2ZM:&amp;ved=0CAUQjRw&amp;url=http://www.machiels.com/AboutHistory.aspx&amp;ei=RUs-UbabEoGm0AWfyYHIBQ&amp;bvm=bv.43287494,d.d2k&amp;psig=AFQjCNHlfrSBr0pekBQKvHzjvie_DTFrhQ&amp;ust=1363123394100565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be/url?sa=i&amp;rct=j&amp;q=KU+Leuven+thermotechnisch+instituut&amp;source=images&amp;cd=&amp;cad=rja&amp;docid=d2oR5SL8P8d6tM&amp;tbnid=qy8PTifS2-JZUM:&amp;ved=0CAUQjRw&amp;url=http://wet.kuleuven.be/fellows/alumniforum.html&amp;ei=mgA9UaKXLuPM0QXrhYDICA&amp;bvm=bv.43287494,d.ZGU&amp;psig=AFQjCNG_ZV6mSyhlkD8nXPYkFiRYe9lfDw&amp;ust=13630386628329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be/url?sa=i&amp;rct=j&amp;q=KU+Leuven+thermotechnisch+instituut&amp;source=images&amp;cd=&amp;cad=rja&amp;docid=EOFWrgOCmGHcrM&amp;tbnid=SzCk9Hg0CWSflM:&amp;ved=0CAUQjRw&amp;url=http://www.econ.kuleuven.be/icfca/travel.html&amp;ei=RQE9UbOyLKPM0QWw24HoCg&amp;bvm=bv.43287494,d.ZGU&amp;psig=AFQjCNG_ZV6mSyhlkD8nXPYkFiRYe9lfDw&amp;ust=13630386628329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147002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Welcome to the  </a:t>
            </a:r>
            <a:br>
              <a:rPr lang="nl-BE" dirty="0" smtClean="0"/>
            </a:br>
            <a:r>
              <a:rPr lang="nl-BE" dirty="0" smtClean="0"/>
              <a:t>4th International Slag Valorisation Symposium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476600"/>
            <a:ext cx="6400800" cy="1752600"/>
          </a:xfrm>
        </p:spPr>
        <p:txBody>
          <a:bodyPr>
            <a:normAutofit/>
          </a:bodyPr>
          <a:lstStyle/>
          <a:p>
            <a:r>
              <a:rPr lang="nl-BE" sz="2400" dirty="0" smtClean="0"/>
              <a:t>Dr. Ir. Annelies Malfliet and Dr. Ir. Yiannis Pontikes</a:t>
            </a:r>
            <a:endParaRPr lang="nl-BE" sz="2400" dirty="0"/>
          </a:p>
        </p:txBody>
      </p:sp>
      <p:pic>
        <p:nvPicPr>
          <p:cNvPr id="5" name="Picture 4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56230"/>
            <a:ext cx="8100392" cy="2025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Acknowledgements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For the financial and media support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Committee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chair</a:t>
            </a:r>
            <a:r>
              <a:rPr lang="nl-BE" dirty="0" smtClean="0"/>
              <a:t> persons</a:t>
            </a:r>
          </a:p>
          <a:p>
            <a:r>
              <a:rPr lang="nl-BE" dirty="0" smtClean="0"/>
              <a:t>For </a:t>
            </a:r>
            <a:r>
              <a:rPr lang="nl-BE" dirty="0" smtClean="0"/>
              <a:t>the organisation:</a:t>
            </a:r>
          </a:p>
          <a:p>
            <a:pPr lvl="1"/>
            <a:r>
              <a:rPr lang="nl-BE" dirty="0" smtClean="0"/>
              <a:t>Conference Coordinator: Rabab Nasser</a:t>
            </a:r>
          </a:p>
          <a:p>
            <a:pPr lvl="1"/>
            <a:r>
              <a:rPr lang="nl-BE" dirty="0" smtClean="0"/>
              <a:t>Staff from the department of Materials Engineering and the research group High Temperature Processes and Industrial Ecology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10</a:t>
            </a:fld>
            <a:endParaRPr lang="nl-BE"/>
          </a:p>
        </p:txBody>
      </p:sp>
      <p:pic>
        <p:nvPicPr>
          <p:cNvPr id="6" name="Picture 5" descr="logo_umicor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1762332" cy="1046058"/>
          </a:xfrm>
          <a:prstGeom prst="rect">
            <a:avLst/>
          </a:prstGeom>
        </p:spPr>
      </p:pic>
      <p:pic>
        <p:nvPicPr>
          <p:cNvPr id="7" name="Picture 6" descr="logos_aperam.tif"/>
          <p:cNvPicPr>
            <a:picLocks noChangeAspect="1"/>
          </p:cNvPicPr>
          <p:nvPr/>
        </p:nvPicPr>
        <p:blipFill>
          <a:blip r:embed="rId3" cstate="print"/>
          <a:srcRect l="8896" r="7483" b="5999"/>
          <a:stretch>
            <a:fillRect/>
          </a:stretch>
        </p:blipFill>
        <p:spPr>
          <a:xfrm>
            <a:off x="1187624" y="3284984"/>
            <a:ext cx="1591422" cy="575621"/>
          </a:xfrm>
          <a:prstGeom prst="rect">
            <a:avLst/>
          </a:prstGeom>
        </p:spPr>
      </p:pic>
      <p:pic>
        <p:nvPicPr>
          <p:cNvPr id="8" name="Picture 4" descr="http://cms10.condros.eu/Fleximages/groupmachiels/photo_3d5c5941-5cf4-476e-bd68-b3e486b56120_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5539" b="16088"/>
          <a:stretch>
            <a:fillRect/>
          </a:stretch>
        </p:blipFill>
        <p:spPr bwMode="auto">
          <a:xfrm>
            <a:off x="3131839" y="3140968"/>
            <a:ext cx="1809281" cy="686279"/>
          </a:xfrm>
          <a:prstGeom prst="rect">
            <a:avLst/>
          </a:prstGeom>
          <a:noFill/>
        </p:spPr>
      </p:pic>
      <p:pic>
        <p:nvPicPr>
          <p:cNvPr id="9" name="Picture 2" descr="RECMIX 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132856"/>
            <a:ext cx="1584176" cy="792088"/>
          </a:xfrm>
          <a:prstGeom prst="rect">
            <a:avLst/>
          </a:prstGeom>
          <a:noFill/>
        </p:spPr>
      </p:pic>
      <p:pic>
        <p:nvPicPr>
          <p:cNvPr id="10" name="Picture 8" descr="http://fontmeme.com/images/ArcelorMittal-Logo.jpg"/>
          <p:cNvPicPr>
            <a:picLocks noChangeAspect="1" noChangeArrowheads="1"/>
          </p:cNvPicPr>
          <p:nvPr/>
        </p:nvPicPr>
        <p:blipFill>
          <a:blip r:embed="rId7" cstate="print"/>
          <a:srcRect t="23461" b="27400"/>
          <a:stretch>
            <a:fillRect/>
          </a:stretch>
        </p:blipFill>
        <p:spPr bwMode="auto">
          <a:xfrm>
            <a:off x="1187624" y="1916832"/>
            <a:ext cx="1721562" cy="845964"/>
          </a:xfrm>
          <a:prstGeom prst="rect">
            <a:avLst/>
          </a:prstGeom>
          <a:noFill/>
        </p:spPr>
      </p:pic>
      <p:pic>
        <p:nvPicPr>
          <p:cNvPr id="11" name="Picture 10" descr="http://www.slag-valorisation-symposium.eu/images/site/iww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11278"/>
          <a:stretch>
            <a:fillRect/>
          </a:stretch>
        </p:blipFill>
        <p:spPr bwMode="auto">
          <a:xfrm>
            <a:off x="5436096" y="3120190"/>
            <a:ext cx="1143134" cy="740858"/>
          </a:xfrm>
          <a:prstGeom prst="rect">
            <a:avLst/>
          </a:prstGeom>
          <a:noFill/>
        </p:spPr>
      </p:pic>
      <p:pic>
        <p:nvPicPr>
          <p:cNvPr id="12" name="Picture 11" descr="logo_CR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3140968"/>
            <a:ext cx="1578455" cy="761957"/>
          </a:xfrm>
          <a:prstGeom prst="rect">
            <a:avLst/>
          </a:prstGeom>
        </p:spPr>
      </p:pic>
      <p:pic>
        <p:nvPicPr>
          <p:cNvPr id="13" name="Picture 12" descr="logo_SIM2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2060848"/>
            <a:ext cx="1476548" cy="7911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Thanks</a:t>
            </a:r>
            <a:r>
              <a:rPr lang="nl-BE" dirty="0" smtClean="0"/>
              <a:t> for the </a:t>
            </a:r>
            <a:r>
              <a:rPr lang="nl-BE" dirty="0" err="1" smtClean="0"/>
              <a:t>attention</a:t>
            </a:r>
            <a:endParaRPr lang="nl-BE" dirty="0" smtClean="0"/>
          </a:p>
        </p:txBody>
      </p:sp>
      <p:pic>
        <p:nvPicPr>
          <p:cNvPr id="5" name="Picture 16" descr="http://wet.kuleuven.be/fellows/machinezaal.jpg/image_previ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1888"/>
          <a:stretch>
            <a:fillRect/>
          </a:stretch>
        </p:blipFill>
        <p:spPr bwMode="auto">
          <a:xfrm>
            <a:off x="467544" y="1772816"/>
            <a:ext cx="4644008" cy="306896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079-67C7-45BA-BE0D-9BFB5E466D5B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4" name="Picture 18" descr="http://www.econ.kuleuven.be/icfca/img/Arenberg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533" b="7723"/>
          <a:stretch>
            <a:fillRect/>
          </a:stretch>
        </p:blipFill>
        <p:spPr bwMode="auto">
          <a:xfrm>
            <a:off x="4355976" y="3212976"/>
            <a:ext cx="449999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International Slag Valorisation Symposium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Scope: Valorisation of residues from high-temperature processes</a:t>
            </a:r>
          </a:p>
          <a:p>
            <a:r>
              <a:rPr lang="nl-BE" sz="2800" dirty="0" smtClean="0"/>
              <a:t>Aim of the Slag Valorisation Symposium</a:t>
            </a:r>
          </a:p>
          <a:p>
            <a:pPr lvl="1"/>
            <a:r>
              <a:rPr lang="nl-BE" sz="2400" dirty="0" smtClean="0"/>
              <a:t>Contribute towards near zero waste processing and closed material loops</a:t>
            </a:r>
          </a:p>
          <a:p>
            <a:pPr lvl="1"/>
            <a:r>
              <a:rPr lang="nl-BE" sz="2400" dirty="0" smtClean="0"/>
              <a:t>Offer to researcher and industrial actors the opportunity to share knowledge and discuss the challenges and opportunities in the field of slag valorisation</a:t>
            </a:r>
          </a:p>
          <a:p>
            <a:r>
              <a:rPr lang="nl-BE" sz="2800" dirty="0" smtClean="0"/>
              <a:t>Organized for the 4th time in Leuven (2009-2011-2013-2015),  by 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1026" name="Picture 2" descr="http://www.slag-valorisation-symposium.eu/images/site/cen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301208"/>
            <a:ext cx="3315476" cy="1152128"/>
          </a:xfrm>
          <a:prstGeom prst="rect">
            <a:avLst/>
          </a:prstGeom>
          <a:noFill/>
        </p:spPr>
      </p:pic>
      <p:pic>
        <p:nvPicPr>
          <p:cNvPr id="1028" name="Picture 4" descr="http://www.slag-valorisation-symposium.eu/images/site/mt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301208"/>
            <a:ext cx="2441848" cy="117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1026" name="Picture 2" descr="C:\Users\u0008503\Documents\My files\Archaeological finding\Clipboard0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60" y="2564904"/>
            <a:ext cx="6360939" cy="35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0008503\Documents\My files\Archaeological finding\Archaeological findin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248"/>
            <a:ext cx="2967360" cy="1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allo Romeins Museum - Wat volgt staat altijd in verband met wat eraan voorafging. Marcus Aurelius - Romeinse keizer, 121-180 n. Chr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0743"/>
            <a:ext cx="6481005" cy="13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76" y="1060744"/>
            <a:ext cx="1337928" cy="13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9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ticipants_internationalities.png"/>
          <p:cNvPicPr>
            <a:picLocks noChangeAspect="1"/>
          </p:cNvPicPr>
          <p:nvPr/>
        </p:nvPicPr>
        <p:blipFill>
          <a:blip r:embed="rId2" cstate="print"/>
          <a:srcRect l="1979" t="2651" r="2590" b="1916"/>
          <a:stretch>
            <a:fillRect/>
          </a:stretch>
        </p:blipFill>
        <p:spPr>
          <a:xfrm>
            <a:off x="3707904" y="3068960"/>
            <a:ext cx="5230581" cy="3423653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The 4th Slag Valorisation Symposium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 smtClean="0"/>
              <a:t>8 Invited speakers from academia and industry</a:t>
            </a:r>
          </a:p>
          <a:p>
            <a:pPr algn="l"/>
            <a:r>
              <a:rPr lang="nl-BE" dirty="0" smtClean="0"/>
              <a:t>20 Oral presentations </a:t>
            </a:r>
          </a:p>
          <a:p>
            <a:pPr algn="l"/>
            <a:r>
              <a:rPr lang="nl-BE" dirty="0" smtClean="0"/>
              <a:t>19 Poster presentations</a:t>
            </a:r>
          </a:p>
          <a:p>
            <a:pPr algn="l"/>
            <a:r>
              <a:rPr lang="nl-BE" dirty="0" smtClean="0"/>
              <a:t>139 participants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F289-7216-40B8-AD40-CE8958461B44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4th Slag Valorisation Symposium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/>
          </a:bodyPr>
          <a:lstStyle/>
          <a:p>
            <a:r>
              <a:rPr lang="nl-BE" dirty="0" smtClean="0"/>
              <a:t>4th edition has Zero Waste as subtheme</a:t>
            </a:r>
          </a:p>
          <a:p>
            <a:pPr algn="l"/>
            <a:r>
              <a:rPr lang="nl-BE" dirty="0" smtClean="0"/>
              <a:t>4</a:t>
            </a:r>
            <a:r>
              <a:rPr lang="nl-BE" sz="3200" dirty="0" smtClean="0"/>
              <a:t> topics </a:t>
            </a:r>
          </a:p>
          <a:p>
            <a:pPr algn="l"/>
            <a:endParaRPr lang="nl-BE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8331-C127-420E-BDD3-005B7923BAC6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7170" name="Picture 2" descr="http://www.slag-valorisation-symposium.eu/images/design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53136"/>
            <a:ext cx="5544616" cy="184820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2564904"/>
          <a:ext cx="8280920" cy="18897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88232"/>
                <a:gridCol w="619268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Thu 16 April</a:t>
                      </a:r>
                      <a:r>
                        <a:rPr lang="nl-BE" sz="2000" baseline="0" dirty="0" smtClean="0"/>
                        <a:t> AM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Hot Stage Slag Engineering for Higher Added Value Applications and Energy 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Thu 16</a:t>
                      </a:r>
                      <a:r>
                        <a:rPr lang="nl-BE" sz="2000" baseline="0" dirty="0" smtClean="0"/>
                        <a:t> April PM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Base and Critical Metal Recovery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Fri 17</a:t>
                      </a:r>
                      <a:r>
                        <a:rPr lang="nl-BE" sz="2000" baseline="0" dirty="0" smtClean="0"/>
                        <a:t> April AM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/>
                        <a:t>Innovative/Low-Carbon Building Applications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Fri 17 April PM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Non-Traditional Slag Valorization Processes and Products</a:t>
                      </a:r>
                      <a:endParaRPr lang="nl-BE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Thursday 16 April</a:t>
            </a:r>
            <a:endParaRPr lang="nl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4847" y="1057993"/>
          <a:ext cx="8445625" cy="5325801"/>
        </p:xfrm>
        <a:graphic>
          <a:graphicData uri="http://schemas.openxmlformats.org/drawingml/2006/table">
            <a:tbl>
              <a:tblPr/>
              <a:tblGrid>
                <a:gridCol w="538519"/>
                <a:gridCol w="7907106"/>
              </a:tblGrid>
              <a:tr h="110616">
                <a:tc>
                  <a:txBody>
                    <a:bodyPr/>
                    <a:lstStyle/>
                    <a:p>
                      <a:r>
                        <a:rPr lang="nl-BE" sz="1000" dirty="0"/>
                        <a:t>09:00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Welcome Opening by the hosts: </a:t>
                      </a:r>
                      <a:r>
                        <a:rPr lang="en-US" sz="1000" dirty="0" err="1"/>
                        <a:t>Annelies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Malfliet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Yiannis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Pontikes</a:t>
                      </a:r>
                      <a:r>
                        <a:rPr lang="en-US" sz="1000" dirty="0"/>
                        <a:t> and Martine </a:t>
                      </a:r>
                      <a:r>
                        <a:rPr lang="en-US" sz="1000" dirty="0" err="1"/>
                        <a:t>Wevers</a:t>
                      </a:r>
                      <a:endParaRPr lang="en-US" sz="1000" dirty="0"/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16">
                <a:tc>
                  <a:txBody>
                    <a:bodyPr/>
                    <a:lstStyle/>
                    <a:p>
                      <a:r>
                        <a:rPr lang="nl-BE" sz="1050" dirty="0">
                          <a:solidFill>
                            <a:schemeClr val="bg1"/>
                          </a:solidFill>
                        </a:rPr>
                        <a:t>Theme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Hot Stage Slag Engineering For Higher Added Value Applications And Energy Recuperation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10608">
                <a:tc>
                  <a:txBody>
                    <a:bodyPr/>
                    <a:lstStyle/>
                    <a:p>
                      <a:r>
                        <a:rPr lang="nl-BE" sz="1000" dirty="0"/>
                        <a:t>09:20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nl-BE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nl-BE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sz="1000" b="1" dirty="0" smtClean="0"/>
                        <a:t>Takahiro MIKI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Solidification of metallurgical slags for higher added value </a:t>
                      </a:r>
                      <a:r>
                        <a:rPr lang="nl-BE" sz="1000" i="1" dirty="0" smtClean="0"/>
                        <a:t>applications”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smtClean="0"/>
                        <a:t>Tohoku University (Japan)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08">
                <a:tc>
                  <a:txBody>
                    <a:bodyPr/>
                    <a:lstStyle/>
                    <a:p>
                      <a:r>
                        <a:rPr lang="nl-BE" sz="1000"/>
                        <a:t>10:00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nl-BE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nl-BE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sz="1000" b="1" dirty="0" smtClean="0"/>
                        <a:t>Daniel </a:t>
                      </a:r>
                      <a:r>
                        <a:rPr lang="nl-BE" sz="1000" b="1" dirty="0"/>
                        <a:t>MICHELS</a:t>
                      </a:r>
                      <a:r>
                        <a:rPr lang="nl-BE" sz="1000" dirty="0"/>
                        <a:t> and Horst </a:t>
                      </a:r>
                      <a:r>
                        <a:rPr lang="nl-BE" sz="1000" dirty="0" smtClean="0"/>
                        <a:t>KAPPES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Dry slag granulation and energy </a:t>
                      </a:r>
                      <a:r>
                        <a:rPr lang="nl-BE" sz="1000" i="1" dirty="0" smtClean="0"/>
                        <a:t>recovery”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smtClean="0"/>
                        <a:t>Paul Wurth (Luxembourg)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616"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10:40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Coffee Break - Poster Session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45039">
                <a:tc>
                  <a:txBody>
                    <a:bodyPr/>
                    <a:lstStyle/>
                    <a:p>
                      <a:r>
                        <a:rPr lang="nl-BE" sz="1000" dirty="0"/>
                        <a:t>11:10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Sander ARNOUT</a:t>
                      </a:r>
                      <a:r>
                        <a:rPr lang="nl-BE" sz="1000" dirty="0"/>
                        <a:t>, Els </a:t>
                      </a:r>
                      <a:r>
                        <a:rPr lang="nl-BE" sz="1000" dirty="0" smtClean="0"/>
                        <a:t>NAGELS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The InsPyro-spark calculation toolbox for slag engineering </a:t>
                      </a:r>
                      <a:r>
                        <a:rPr lang="nl-BE" sz="1000" i="1" dirty="0" smtClean="0"/>
                        <a:t>properties”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39">
                <a:tc>
                  <a:txBody>
                    <a:bodyPr/>
                    <a:lstStyle/>
                    <a:p>
                      <a:r>
                        <a:rPr lang="nl-BE" sz="1000"/>
                        <a:t>11:30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Mikael LINDVALL</a:t>
                      </a:r>
                      <a:r>
                        <a:rPr lang="nl-BE" sz="1000" dirty="0"/>
                        <a:t>1, Lars-Olov NORDBERG1, Anders STENBERG2, Diana </a:t>
                      </a:r>
                      <a:r>
                        <a:rPr lang="nl-BE" sz="1000" dirty="0" smtClean="0"/>
                        <a:t>ORRLING2 -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Swerea MEFOS experiences on dry blast furnace slag </a:t>
                      </a:r>
                      <a:r>
                        <a:rPr lang="nl-BE" sz="1000" i="1" dirty="0" smtClean="0"/>
                        <a:t>granulation”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39">
                <a:tc>
                  <a:txBody>
                    <a:bodyPr/>
                    <a:lstStyle/>
                    <a:p>
                      <a:r>
                        <a:rPr lang="nl-BE" sz="1000"/>
                        <a:t>11:50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Jaehong LEE</a:t>
                      </a:r>
                      <a:r>
                        <a:rPr lang="nl-BE" sz="1000" dirty="0"/>
                        <a:t>, Joon Seok OH , Joonho </a:t>
                      </a:r>
                      <a:r>
                        <a:rPr lang="nl-BE" sz="1000" dirty="0" smtClean="0"/>
                        <a:t>LEE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Kinetics of reduction of electric arc furnace oxidizing slag by Al </a:t>
                      </a:r>
                      <a:r>
                        <a:rPr lang="nl-BE" sz="1000" i="1" dirty="0" smtClean="0"/>
                        <a:t>alloy“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293">
                <a:tc>
                  <a:txBody>
                    <a:bodyPr/>
                    <a:lstStyle/>
                    <a:p>
                      <a:r>
                        <a:rPr lang="nl-BE" sz="1000"/>
                        <a:t>12:10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Susanne SCHÜLER1, Hans-Peter MARKUS2, David ALGERMISSEN3, </a:t>
                      </a:r>
                      <a:r>
                        <a:rPr lang="nl-BE" sz="1000" b="1" dirty="0"/>
                        <a:t>Dirk </a:t>
                      </a:r>
                      <a:r>
                        <a:rPr lang="nl-BE" sz="1000" b="1" dirty="0" smtClean="0"/>
                        <a:t>MUDERSBACH</a:t>
                      </a:r>
                      <a:r>
                        <a:rPr lang="nl-BE" sz="1000" dirty="0" smtClean="0"/>
                        <a:t>3 -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Electric arc furnace slag engineering during production, treatment, solidification and </a:t>
                      </a:r>
                      <a:r>
                        <a:rPr lang="nl-BE" sz="1000" i="1" dirty="0" smtClean="0"/>
                        <a:t>processing”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616"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12:30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Lunch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13:20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1" dirty="0"/>
                        <a:t>Joao B. FERREIRA NETO</a:t>
                      </a:r>
                      <a:r>
                        <a:rPr lang="nl-BE" sz="1000" dirty="0"/>
                        <a:t>, Joao O. G. FARIA, Catia FREDERICCI, Fabiano F. CHOTOLI, Andre N. L. SILVA, Bruno B. FERRARO, Tiago R. RIBEIRO, Antonio MALYNOWSKYJ, Valdecir A. QUARCIONI, Andre A. </a:t>
                      </a:r>
                      <a:r>
                        <a:rPr lang="nl-BE" sz="1000" dirty="0" smtClean="0"/>
                        <a:t>LOTTO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Modification of molten steelmaking slag for cement </a:t>
                      </a:r>
                      <a:r>
                        <a:rPr lang="nl-BE" sz="1000" i="1" dirty="0" smtClean="0"/>
                        <a:t>application”</a:t>
                      </a:r>
                      <a:r>
                        <a:rPr lang="nl-BE" sz="1000" dirty="0" smtClean="0"/>
                        <a:t> 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0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13:40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Alessandra PRIMAVERA</a:t>
                      </a:r>
                      <a:r>
                        <a:rPr lang="nl-BE" sz="1000" dirty="0"/>
                        <a:t>1, Laura PONTONI1, Davide MOMBELLI2, Silvia BARELLA2, Carlo </a:t>
                      </a:r>
                      <a:r>
                        <a:rPr lang="nl-BE" sz="1000" dirty="0" smtClean="0"/>
                        <a:t>MAPELLI2 -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EAF slag treatment for inert materials </a:t>
                      </a:r>
                      <a:r>
                        <a:rPr lang="nl-BE" sz="1000" i="1" dirty="0" smtClean="0"/>
                        <a:t>production”</a:t>
                      </a:r>
                      <a:r>
                        <a:rPr lang="nl-BE" sz="1000" dirty="0" smtClean="0"/>
                        <a:t> 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14:00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Karl BUTTIENS</a:t>
                      </a:r>
                      <a:r>
                        <a:rPr lang="nl-BE" sz="1000" dirty="0"/>
                        <a:t>1, </a:t>
                      </a:r>
                      <a:r>
                        <a:rPr lang="nl-BE" sz="1000" b="1" dirty="0"/>
                        <a:t>Joel LEROY</a:t>
                      </a:r>
                      <a:r>
                        <a:rPr lang="nl-BE" sz="1000" dirty="0"/>
                        <a:t>1, Patrick NEGRO1, Jean-Sébastien THOMAS†2, Yann DE </a:t>
                      </a:r>
                      <a:r>
                        <a:rPr lang="nl-BE" sz="1000" dirty="0" smtClean="0"/>
                        <a:t>LASSAT3 -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The carbon cost of slag production in the blast </a:t>
                      </a:r>
                      <a:r>
                        <a:rPr lang="nl-BE" sz="1000" i="1" dirty="0" smtClean="0"/>
                        <a:t>furnace”</a:t>
                      </a:r>
                      <a:r>
                        <a:rPr lang="nl-BE" sz="1000" dirty="0" smtClean="0"/>
                        <a:t> 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616">
                <a:tc>
                  <a:txBody>
                    <a:bodyPr/>
                    <a:lstStyle/>
                    <a:p>
                      <a:r>
                        <a:rPr lang="nl-BE" sz="1000"/>
                        <a:t>14:20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Intensified Poster Presentation Session 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0616"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14:50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Coffee Break - Poster Session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156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Theme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Base And Critical Metal Recovery</a:t>
                      </a: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15:20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smtClean="0"/>
                        <a:t>Helmut ANTREKOWITSCH </a:t>
                      </a:r>
                      <a:r>
                        <a:rPr lang="en-US" sz="1000" b="1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000" b="1" dirty="0" err="1" smtClean="0">
                          <a:sym typeface="Wingdings" pitchFamily="2" charset="2"/>
                        </a:rPr>
                        <a:t>Christoph</a:t>
                      </a:r>
                      <a:r>
                        <a:rPr lang="en-US" sz="1000" b="1" baseline="0" dirty="0" smtClean="0">
                          <a:sym typeface="Wingdings" pitchFamily="2" charset="2"/>
                        </a:rPr>
                        <a:t> PICHLER </a:t>
                      </a:r>
                      <a:r>
                        <a:rPr lang="en-US" sz="1000" b="1" dirty="0" smtClean="0"/>
                        <a:t>-</a:t>
                      </a:r>
                      <a:r>
                        <a:rPr lang="en-US" sz="1000" i="1" dirty="0" smtClean="0"/>
                        <a:t>"</a:t>
                      </a:r>
                      <a:r>
                        <a:rPr lang="en-US" sz="1000" i="1" dirty="0"/>
                        <a:t>New development in metal recovery from secondary </a:t>
                      </a:r>
                      <a:r>
                        <a:rPr lang="en-US" sz="1000" i="1" dirty="0" smtClean="0"/>
                        <a:t>resources”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University </a:t>
                      </a:r>
                      <a:r>
                        <a:rPr lang="en-US" sz="1000" dirty="0" err="1" smtClean="0"/>
                        <a:t>Leoben</a:t>
                      </a:r>
                      <a:r>
                        <a:rPr lang="en-US" sz="1000" dirty="0" smtClean="0"/>
                        <a:t> (Austria)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16:00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nl-BE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nl-BE" sz="1000" dirty="0" smtClean="0"/>
                        <a:t> </a:t>
                      </a:r>
                      <a:r>
                        <a:rPr lang="nl-BE" sz="1000" b="1" dirty="0" smtClean="0"/>
                        <a:t>Mathias </a:t>
                      </a:r>
                      <a:r>
                        <a:rPr lang="nl-BE" sz="1000" b="1" dirty="0"/>
                        <a:t>CHINTINNE </a:t>
                      </a:r>
                      <a:r>
                        <a:rPr lang="nl-BE" sz="1000" b="1" dirty="0" smtClean="0"/>
                        <a:t>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Combined metal and slag valorisation at </a:t>
                      </a:r>
                      <a:r>
                        <a:rPr lang="nl-BE" sz="1000" i="1" dirty="0" smtClean="0"/>
                        <a:t>Metallo-Chimique”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smtClean="0"/>
                        <a:t>Metallo-Chimique (Belgium)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16:40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Qingwei QIN1, </a:t>
                      </a:r>
                      <a:r>
                        <a:rPr lang="nl-BE" sz="1000" b="1" dirty="0"/>
                        <a:t>Fan BI</a:t>
                      </a:r>
                      <a:r>
                        <a:rPr lang="nl-BE" sz="1000" dirty="0"/>
                        <a:t>1, Jianhong YANG1, Guangqiang LI1, Guangdong LIAO2, Xiaoliang </a:t>
                      </a:r>
                      <a:r>
                        <a:rPr lang="nl-BE" sz="1000" dirty="0" smtClean="0"/>
                        <a:t>SU2 -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Comprehensive utilization of copper converter slags by hybrid beneficiation technology and industrial </a:t>
                      </a:r>
                      <a:r>
                        <a:rPr lang="nl-BE" sz="1000" i="1" dirty="0" smtClean="0"/>
                        <a:t>application”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17:00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Chenna Rao BORRA</a:t>
                      </a:r>
                      <a:r>
                        <a:rPr lang="nl-BE" sz="1000" dirty="0"/>
                        <a:t>, Bart BLANPAIN, Yiannis PONTIKES, Koen BINNEMANS </a:t>
                      </a:r>
                      <a:r>
                        <a:rPr lang="nl-BE" sz="1000" dirty="0" smtClean="0"/>
                        <a:t>, </a:t>
                      </a:r>
                      <a:r>
                        <a:rPr lang="nl-BE" sz="1000" dirty="0"/>
                        <a:t>Tom VAN </a:t>
                      </a:r>
                      <a:r>
                        <a:rPr lang="nl-BE" sz="1000" dirty="0" smtClean="0"/>
                        <a:t>GERVEN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Smelting reduction of iron oxides from bauxite residue in view of improved rare earths </a:t>
                      </a:r>
                      <a:r>
                        <a:rPr lang="nl-BE" sz="1000" i="1" dirty="0" smtClean="0"/>
                        <a:t>leaching”</a:t>
                      </a:r>
                    </a:p>
                  </a:txBody>
                  <a:tcPr marL="32400" marR="162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616">
                <a:tc>
                  <a:txBody>
                    <a:bodyPr/>
                    <a:lstStyle/>
                    <a:p>
                      <a:pPr algn="l"/>
                      <a:r>
                        <a:rPr lang="nl-BE" sz="1000" dirty="0" smtClean="0">
                          <a:solidFill>
                            <a:schemeClr val="bg1"/>
                          </a:solidFill>
                        </a:rPr>
                        <a:t>17:20</a:t>
                      </a:r>
                      <a:endParaRPr lang="nl-BE" sz="1000" dirty="0">
                        <a:solidFill>
                          <a:schemeClr val="bg1"/>
                        </a:solidFill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000" dirty="0" smtClean="0">
                          <a:solidFill>
                            <a:schemeClr val="bg1"/>
                          </a:solidFill>
                        </a:rPr>
                        <a:t>End of Thursday sessions</a:t>
                      </a:r>
                      <a:endParaRPr lang="nl-BE" sz="1000" dirty="0">
                        <a:solidFill>
                          <a:schemeClr val="bg1"/>
                        </a:solidFill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10616">
                <a:tc>
                  <a:txBody>
                    <a:bodyPr/>
                    <a:lstStyle/>
                    <a:p>
                      <a:pPr algn="l"/>
                      <a:r>
                        <a:rPr lang="nl-BE" sz="1050" dirty="0" smtClean="0">
                          <a:solidFill>
                            <a:schemeClr val="bg1"/>
                          </a:solidFill>
                        </a:rPr>
                        <a:t>17:20</a:t>
                      </a:r>
                      <a:endParaRPr lang="nl-BE" sz="1050" dirty="0">
                        <a:solidFill>
                          <a:schemeClr val="bg1"/>
                        </a:solidFill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050" dirty="0" smtClean="0">
                          <a:solidFill>
                            <a:schemeClr val="bg1"/>
                          </a:solidFill>
                        </a:rPr>
                        <a:t>Installation: perception or reality?</a:t>
                      </a:r>
                      <a:endParaRPr lang="nl-BE" sz="1050" dirty="0">
                        <a:solidFill>
                          <a:schemeClr val="bg1"/>
                        </a:solidFill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110616">
                <a:tc>
                  <a:txBody>
                    <a:bodyPr/>
                    <a:lstStyle/>
                    <a:p>
                      <a:r>
                        <a:rPr lang="nl-BE" sz="1000" dirty="0" smtClean="0">
                          <a:solidFill>
                            <a:schemeClr val="tx1"/>
                          </a:solidFill>
                        </a:rPr>
                        <a:t>18:30</a:t>
                      </a:r>
                      <a:endParaRPr lang="nl-BE" sz="1000" dirty="0">
                        <a:solidFill>
                          <a:schemeClr val="tx1"/>
                        </a:solidFill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 smtClean="0">
                          <a:solidFill>
                            <a:schemeClr val="tx1"/>
                          </a:solidFill>
                        </a:rPr>
                        <a:t>Visit to Beguinage</a:t>
                      </a:r>
                      <a:endParaRPr lang="nl-BE" sz="1000" dirty="0">
                        <a:solidFill>
                          <a:schemeClr val="tx1"/>
                        </a:solidFill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106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19:30</a:t>
                      </a:r>
                      <a:endParaRPr lang="nl-BE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Symposium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dinner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0" marR="14573" marT="8096" marB="80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38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Social events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l-BE" sz="2800" dirty="0" smtClean="0"/>
              <a:t>Visit to Beguinage</a:t>
            </a:r>
            <a:br>
              <a:rPr lang="nl-BE" sz="2800" dirty="0" smtClean="0"/>
            </a:br>
            <a:r>
              <a:rPr lang="nl-BE" sz="1800" dirty="0"/>
              <a:t>Thursday 16 </a:t>
            </a:r>
            <a:r>
              <a:rPr lang="nl-BE" sz="1800" dirty="0" smtClean="0"/>
              <a:t>April at 18:30</a:t>
            </a:r>
            <a:endParaRPr lang="nl-BE" sz="1800" dirty="0"/>
          </a:p>
          <a:p>
            <a:pPr algn="l"/>
            <a:r>
              <a:rPr lang="nl-BE" sz="2800" dirty="0" smtClean="0"/>
              <a:t>Symposium dinner at Faculty Club 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sz="1800" dirty="0" smtClean="0"/>
              <a:t>Thursday 16 April at 19:30</a:t>
            </a:r>
          </a:p>
          <a:p>
            <a:pPr algn="l"/>
            <a:endParaRPr lang="nl-BE" sz="1800" dirty="0"/>
          </a:p>
          <a:p>
            <a:pPr algn="l">
              <a:buNone/>
            </a:pPr>
            <a:r>
              <a:rPr lang="nl-BE" sz="2000" dirty="0" smtClean="0"/>
              <a:t>	</a:t>
            </a:r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endParaRPr lang="nl-BE" sz="2000" dirty="0" smtClean="0"/>
          </a:p>
          <a:p>
            <a:pPr algn="l">
              <a:buNone/>
            </a:pPr>
            <a:r>
              <a:rPr lang="nl-BE" sz="2000" dirty="0" smtClean="0"/>
              <a:t>For the details, the participants are referred to the SVS website, the infobrochure or to the registration desk</a:t>
            </a:r>
            <a:endParaRPr lang="nl-BE" sz="2000" dirty="0"/>
          </a:p>
          <a:p>
            <a:pPr algn="l">
              <a:buNone/>
            </a:pPr>
            <a:endParaRPr lang="nl-BE" sz="2800" dirty="0"/>
          </a:p>
        </p:txBody>
      </p:sp>
      <p:pic>
        <p:nvPicPr>
          <p:cNvPr id="3076" name="Picture 4" descr="Infirm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3960440" cy="252028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269D-F6D6-4A3B-A1AB-B3C59D27B14C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3074" name="Picture 2" descr="http://www.slag-valorisation-symposium.eu/images/site/begijnh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647949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Tm="15288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Friday 17 April</a:t>
            </a:r>
            <a:endParaRPr lang="nl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041624"/>
          <a:ext cx="8424936" cy="5528040"/>
        </p:xfrm>
        <a:graphic>
          <a:graphicData uri="http://schemas.openxmlformats.org/drawingml/2006/table">
            <a:tbl>
              <a:tblPr/>
              <a:tblGrid>
                <a:gridCol w="495584"/>
                <a:gridCol w="7929352"/>
              </a:tblGrid>
              <a:tr h="1083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Theme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05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Innovative/Low-Carbon Building Applications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92827">
                <a:tc>
                  <a:txBody>
                    <a:bodyPr/>
                    <a:lstStyle/>
                    <a:p>
                      <a:r>
                        <a:rPr lang="nl-BE" sz="1000" dirty="0"/>
                        <a:t>09:00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nl-BE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 </a:t>
                      </a:r>
                      <a:r>
                        <a:rPr lang="nl-BE" sz="1000" b="1" dirty="0" smtClean="0"/>
                        <a:t>John </a:t>
                      </a:r>
                      <a:r>
                        <a:rPr lang="nl-BE" sz="1000" b="1" dirty="0"/>
                        <a:t>L. PROVIS</a:t>
                      </a:r>
                      <a:r>
                        <a:rPr lang="nl-BE" sz="1000" dirty="0"/>
                        <a:t>1, Razie HANAFI1, Pablo </a:t>
                      </a:r>
                      <a:r>
                        <a:rPr lang="nl-BE" sz="1000" dirty="0" smtClean="0"/>
                        <a:t>GARCÍA-TRIÑANES2 -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Valorisation of wastes by alkali-activation - progress, opportunities and pitfalls"</a:t>
                      </a:r>
                      <a:r>
                        <a:rPr lang="nl-BE" sz="1000" dirty="0"/>
                        <a:t/>
                      </a:r>
                      <a:br>
                        <a:rPr lang="nl-BE" sz="1000" dirty="0"/>
                      </a:br>
                      <a:r>
                        <a:rPr lang="nl-BE" sz="1000" dirty="0"/>
                        <a:t>1University of Sheffield (United Kingdom), 2University of Surrey (United Kingdom)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8198">
                <a:tc>
                  <a:txBody>
                    <a:bodyPr/>
                    <a:lstStyle/>
                    <a:p>
                      <a:r>
                        <a:rPr lang="nl-BE" sz="1000" dirty="0"/>
                        <a:t>09:40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="1" dirty="0" err="1" smtClean="0"/>
                        <a:t>Gert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/>
                        <a:t>VAN DER </a:t>
                      </a:r>
                      <a:r>
                        <a:rPr lang="en-US" sz="1000" b="1" dirty="0" smtClean="0"/>
                        <a:t>WEGEN - </a:t>
                      </a:r>
                      <a:r>
                        <a:rPr lang="en-US" sz="1000" i="1" dirty="0" smtClean="0"/>
                        <a:t>"</a:t>
                      </a:r>
                      <a:r>
                        <a:rPr lang="en-US" sz="1000" i="1" dirty="0"/>
                        <a:t>Turning residues into business opportunities: some examples"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SGS </a:t>
                      </a:r>
                      <a:r>
                        <a:rPr lang="en-US" sz="1000" dirty="0" err="1"/>
                        <a:t>Intron</a:t>
                      </a:r>
                      <a:r>
                        <a:rPr lang="en-US" sz="1000" dirty="0"/>
                        <a:t> B.V. (The Netherlands)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68"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10:20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Coffee Break - Poster Session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 dirty="0"/>
                        <a:t>10:50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Youva Raj TYAGI</a:t>
                      </a:r>
                      <a:r>
                        <a:rPr lang="nl-BE" sz="1000" dirty="0"/>
                        <a:t>, Peter VAN </a:t>
                      </a:r>
                      <a:r>
                        <a:rPr lang="nl-BE" sz="1000" dirty="0" smtClean="0"/>
                        <a:t>BAKEL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Production of value added light-weight, eco-friendly green concrete through MGX </a:t>
                      </a:r>
                      <a:r>
                        <a:rPr lang="nl-BE" sz="1000" i="1" dirty="0" smtClean="0"/>
                        <a:t>Technology“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13368">
                <a:tc>
                  <a:txBody>
                    <a:bodyPr/>
                    <a:lstStyle/>
                    <a:p>
                      <a:r>
                        <a:rPr lang="nl-BE" sz="1000"/>
                        <a:t>11:10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Chih-Ta TSAI, </a:t>
                      </a:r>
                      <a:r>
                        <a:rPr lang="nl-BE" sz="1000" b="1" dirty="0"/>
                        <a:t>Wei-Sheng CHEN</a:t>
                      </a:r>
                      <a:r>
                        <a:rPr lang="nl-BE" sz="1000" dirty="0"/>
                        <a:t>, Juu-En </a:t>
                      </a:r>
                      <a:r>
                        <a:rPr lang="nl-BE" sz="1000" dirty="0" smtClean="0"/>
                        <a:t>CHANG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Cold-pressing technique - A new approach to recycle stainless steel reductive slag as coarse </a:t>
                      </a:r>
                      <a:r>
                        <a:rPr lang="nl-BE" sz="1000" i="1" dirty="0" smtClean="0"/>
                        <a:t>aggregate“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68">
                <a:tc>
                  <a:txBody>
                    <a:bodyPr/>
                    <a:lstStyle/>
                    <a:p>
                      <a:r>
                        <a:rPr lang="nl-BE" sz="1000"/>
                        <a:t>11:30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Flora FALESCHINI, </a:t>
                      </a:r>
                      <a:r>
                        <a:rPr lang="nl-BE" sz="1000" b="1" dirty="0"/>
                        <a:t>Katya BRUNELLI</a:t>
                      </a:r>
                      <a:r>
                        <a:rPr lang="nl-BE" sz="1000" dirty="0"/>
                        <a:t>, Manuele DABALÀ, Carlo </a:t>
                      </a:r>
                      <a:r>
                        <a:rPr lang="nl-BE" sz="1000" dirty="0" smtClean="0"/>
                        <a:t>PELLEGRINO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High performances concrete with EAF slag as coarse </a:t>
                      </a:r>
                      <a:r>
                        <a:rPr lang="nl-BE" sz="1000" i="1" dirty="0" smtClean="0"/>
                        <a:t>aggregates“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98">
                <a:tc>
                  <a:txBody>
                    <a:bodyPr/>
                    <a:lstStyle/>
                    <a:p>
                      <a:r>
                        <a:rPr lang="nl-BE" sz="1000"/>
                        <a:t>11:50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Raffaele VINAI</a:t>
                      </a:r>
                      <a:r>
                        <a:rPr lang="nl-BE" sz="1000" dirty="0"/>
                        <a:t>, Ali RAFEET, Marios SOUTSOS, Wei </a:t>
                      </a:r>
                      <a:r>
                        <a:rPr lang="nl-BE" sz="1000" dirty="0" smtClean="0"/>
                        <a:t>SHA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Slag valorisation in construction materials: Mechanical properties and rheology of alkali activated concrete containing </a:t>
                      </a:r>
                      <a:r>
                        <a:rPr lang="nl-BE" sz="1000" i="1" dirty="0" smtClean="0"/>
                        <a:t>GGBS“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/>
                        <a:t>12:10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Frank KAUßEN1, Jörn BÖHLKE2, </a:t>
                      </a:r>
                      <a:r>
                        <a:rPr lang="nl-BE" sz="1000" b="1" dirty="0"/>
                        <a:t>Christoph KEMPER</a:t>
                      </a:r>
                      <a:r>
                        <a:rPr lang="nl-BE" sz="1000" dirty="0"/>
                        <a:t>1, Bernd </a:t>
                      </a:r>
                      <a:r>
                        <a:rPr lang="nl-BE" sz="1000" dirty="0" smtClean="0"/>
                        <a:t>FRIEDRICH1 -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Conditioning of lead and zinc slags in pilot scale SAF for further utilization</a:t>
                      </a:r>
                      <a:r>
                        <a:rPr lang="nl-BE" sz="1000" i="1" dirty="0" smtClean="0"/>
                        <a:t>"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>
                          <a:solidFill>
                            <a:schemeClr val="bg1"/>
                          </a:solidFill>
                        </a:rPr>
                        <a:t>12:30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Lunch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8301">
                <a:tc>
                  <a:txBody>
                    <a:bodyPr/>
                    <a:lstStyle/>
                    <a:p>
                      <a:r>
                        <a:rPr lang="nl-BE" sz="1050">
                          <a:solidFill>
                            <a:schemeClr val="bg1"/>
                          </a:solidFill>
                        </a:rPr>
                        <a:t>Theme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50" dirty="0">
                          <a:solidFill>
                            <a:schemeClr val="bg1"/>
                          </a:solidFill>
                        </a:rPr>
                        <a:t>Non-Traditional Slag Valorization Processes And Products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92827">
                <a:tc>
                  <a:txBody>
                    <a:bodyPr/>
                    <a:lstStyle/>
                    <a:p>
                      <a:r>
                        <a:rPr lang="nl-BE" sz="1000"/>
                        <a:t>13:20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nl-BE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nl-BE" sz="1000" dirty="0" smtClean="0"/>
                        <a:t> </a:t>
                      </a:r>
                      <a:r>
                        <a:rPr lang="nl-BE" sz="1000" b="1" dirty="0" smtClean="0"/>
                        <a:t>Enrico </a:t>
                      </a:r>
                      <a:r>
                        <a:rPr lang="nl-BE" sz="1000" b="1" dirty="0"/>
                        <a:t>BERNARDO</a:t>
                      </a:r>
                      <a:r>
                        <a:rPr lang="nl-BE" sz="1000" dirty="0"/>
                        <a:t>, Mauro MARANGONI, Ines </a:t>
                      </a:r>
                      <a:r>
                        <a:rPr lang="nl-BE" sz="1000" dirty="0" smtClean="0"/>
                        <a:t>PONSOT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Reuse of inorganic waste in monolithic and cellular glass-based materials for structural and functional applications"</a:t>
                      </a:r>
                      <a:r>
                        <a:rPr lang="nl-BE" sz="1000" dirty="0"/>
                        <a:t/>
                      </a:r>
                      <a:br>
                        <a:rPr lang="nl-BE" sz="1000" dirty="0"/>
                      </a:br>
                      <a:r>
                        <a:rPr lang="nl-BE" sz="1000" dirty="0"/>
                        <a:t>University of Padova (Italy)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98">
                <a:tc>
                  <a:txBody>
                    <a:bodyPr/>
                    <a:lstStyle/>
                    <a:p>
                      <a:r>
                        <a:rPr lang="nl-BE" sz="1000"/>
                        <a:t>14:00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Keynote </a:t>
                      </a:r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="1" dirty="0" smtClean="0"/>
                        <a:t>Justin HARGREAVES - </a:t>
                      </a:r>
                      <a:r>
                        <a:rPr lang="en-US" sz="1000" i="1" dirty="0" smtClean="0"/>
                        <a:t>"</a:t>
                      </a:r>
                      <a:r>
                        <a:rPr lang="en-US" sz="1000" i="1" dirty="0"/>
                        <a:t>Catalytic applications of large scale metal processing wastes"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/>
                        <a:t>University of Glasgow (United Kingdom)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/>
                        <a:t>14:40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Intensified Poster Presentation Session 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>
                          <a:solidFill>
                            <a:schemeClr val="bg1"/>
                          </a:solidFill>
                        </a:rPr>
                        <a:t>15:10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Coffee Break - Poster Session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48069">
                <a:tc>
                  <a:txBody>
                    <a:bodyPr/>
                    <a:lstStyle/>
                    <a:p>
                      <a:r>
                        <a:rPr lang="nl-BE" sz="1000" dirty="0"/>
                        <a:t>15:40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Dimitra ZAHARAKI, Antigoni VLACHOU, </a:t>
                      </a:r>
                      <a:r>
                        <a:rPr lang="nl-BE" sz="1000" b="1" dirty="0"/>
                        <a:t>Kostas </a:t>
                      </a:r>
                      <a:r>
                        <a:rPr lang="nl-BE" sz="1000" b="1" dirty="0" smtClean="0"/>
                        <a:t>KOMNITSAS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Co-utilization of slags with construction wastes or red mud for geopolymer </a:t>
                      </a:r>
                      <a:r>
                        <a:rPr lang="nl-BE" sz="1000" i="1" dirty="0" smtClean="0"/>
                        <a:t>production“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8411">
                <a:tc>
                  <a:txBody>
                    <a:bodyPr/>
                    <a:lstStyle/>
                    <a:p>
                      <a:r>
                        <a:rPr lang="nl-BE" sz="1000" dirty="0"/>
                        <a:t>16:00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/>
                        <a:t>T. VELEA1, </a:t>
                      </a:r>
                      <a:r>
                        <a:rPr lang="nl-BE" sz="1000" b="1" dirty="0" smtClean="0"/>
                        <a:t>I. </a:t>
                      </a:r>
                      <a:r>
                        <a:rPr lang="nl-BE" sz="1000" b="1" dirty="0"/>
                        <a:t>ANGER</a:t>
                      </a:r>
                      <a:r>
                        <a:rPr lang="nl-BE" sz="1000" dirty="0"/>
                        <a:t>1, F. STOCIU1, </a:t>
                      </a:r>
                      <a:r>
                        <a:rPr lang="nl-BE" sz="1000" dirty="0" smtClean="0"/>
                        <a:t>E. </a:t>
                      </a:r>
                      <a:r>
                        <a:rPr lang="nl-BE" sz="1000" dirty="0"/>
                        <a:t>GAMENT2, M. MIHALACHE3, L. ILIE3, </a:t>
                      </a:r>
                      <a:r>
                        <a:rPr lang="nl-BE" sz="1000" dirty="0" smtClean="0"/>
                        <a:t>L. </a:t>
                      </a:r>
                      <a:r>
                        <a:rPr lang="nl-BE" sz="1000" dirty="0"/>
                        <a:t>POPESCU4, Fl. ZAMAN4, </a:t>
                      </a:r>
                      <a:r>
                        <a:rPr lang="nl-BE" sz="1000" dirty="0" smtClean="0"/>
                        <a:t>L. </a:t>
                      </a:r>
                      <a:r>
                        <a:rPr lang="nl-BE" sz="1000" dirty="0"/>
                        <a:t>MARA1, V. </a:t>
                      </a:r>
                      <a:r>
                        <a:rPr lang="nl-BE" sz="1000" dirty="0" smtClean="0"/>
                        <a:t>PREDICA1 -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Non-traditional slag valorization for agriculture</a:t>
                      </a:r>
                      <a:r>
                        <a:rPr lang="nl-BE" sz="1000" i="1" dirty="0" smtClean="0"/>
                        <a:t>"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11">
                <a:tc>
                  <a:txBody>
                    <a:bodyPr/>
                    <a:lstStyle/>
                    <a:p>
                      <a:r>
                        <a:rPr lang="nl-BE" sz="1000"/>
                        <a:t>16:20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Wouter SCHROEYERS</a:t>
                      </a:r>
                      <a:r>
                        <a:rPr lang="nl-BE" sz="1000" dirty="0"/>
                        <a:t>, Tom CROYMANS-PLAGHKI , Sonja </a:t>
                      </a:r>
                      <a:r>
                        <a:rPr lang="nl-BE" sz="1000" dirty="0" smtClean="0"/>
                        <a:t>SCHREURS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Towards a holistic approach for risk assessment when reusing slag with enhanced NORM content in building materials</a:t>
                      </a:r>
                      <a:r>
                        <a:rPr lang="nl-BE" sz="1000" i="1" dirty="0" smtClean="0"/>
                        <a:t>"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98">
                <a:tc>
                  <a:txBody>
                    <a:bodyPr/>
                    <a:lstStyle/>
                    <a:p>
                      <a:r>
                        <a:rPr lang="nl-BE" sz="1000"/>
                        <a:t>16:40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Andrea DI MARIA</a:t>
                      </a:r>
                      <a:r>
                        <a:rPr lang="nl-BE" sz="1000" dirty="0"/>
                        <a:t>, Muhammad SALMAN, Karel VAN ACKER, Maarten </a:t>
                      </a:r>
                      <a:r>
                        <a:rPr lang="nl-BE" sz="1000" dirty="0" smtClean="0"/>
                        <a:t>DUBOIS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Producing bricks from stainless steel slags: An Environmental evaluation based on life cycle analysis</a:t>
                      </a:r>
                      <a:r>
                        <a:rPr lang="nl-BE" sz="1000" i="1" dirty="0" smtClean="0"/>
                        <a:t>"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11">
                <a:tc>
                  <a:txBody>
                    <a:bodyPr/>
                    <a:lstStyle/>
                    <a:p>
                      <a:r>
                        <a:rPr lang="nl-BE" sz="1000"/>
                        <a:t>17:00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b="1" dirty="0"/>
                        <a:t>Lieven MACHIELS</a:t>
                      </a:r>
                      <a:r>
                        <a:rPr lang="nl-BE" sz="1000" dirty="0"/>
                        <a:t>1, Lukas ARNOUT1, Els NAGELS2, Sander ARNOUT2, Bart BLANPAIN1, Yiannis </a:t>
                      </a:r>
                      <a:r>
                        <a:rPr lang="nl-BE" sz="1000" dirty="0" smtClean="0"/>
                        <a:t>PONTIKES1 - </a:t>
                      </a:r>
                      <a:r>
                        <a:rPr lang="nl-BE" sz="1000" i="1" dirty="0" smtClean="0"/>
                        <a:t>"</a:t>
                      </a:r>
                      <a:r>
                        <a:rPr lang="nl-BE" sz="1000" i="1" dirty="0"/>
                        <a:t>Properties of inorganic polymer cement from ferric and ferrous vitrified residues of plasma gasification</a:t>
                      </a:r>
                      <a:r>
                        <a:rPr lang="nl-BE" sz="1000" i="1" dirty="0" smtClean="0"/>
                        <a:t>"</a:t>
                      </a:r>
                      <a:endParaRPr lang="nl-BE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69">
                <a:tc>
                  <a:txBody>
                    <a:bodyPr/>
                    <a:lstStyle/>
                    <a:p>
                      <a:r>
                        <a:rPr lang="nl-BE" sz="1000"/>
                        <a:t>17:20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Björn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smtClean="0"/>
                        <a:t>DEBECKER -</a:t>
                      </a:r>
                      <a:r>
                        <a:rPr lang="en-US" sz="1000" i="1" dirty="0" smtClean="0"/>
                        <a:t>"</a:t>
                      </a:r>
                      <a:r>
                        <a:rPr lang="en-US" sz="1000" i="1" dirty="0"/>
                        <a:t>Funding opportunities under the EC- Research Fund for Coal and Steel </a:t>
                      </a:r>
                      <a:r>
                        <a:rPr lang="en-US" sz="1000" i="1" dirty="0" err="1"/>
                        <a:t>Programme</a:t>
                      </a:r>
                      <a:r>
                        <a:rPr lang="en-US" sz="1000" i="1" dirty="0" smtClean="0"/>
                        <a:t>"</a:t>
                      </a:r>
                      <a:endParaRPr lang="en-US" sz="1000" dirty="0"/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>
                          <a:solidFill>
                            <a:schemeClr val="bg1"/>
                          </a:solidFill>
                        </a:rPr>
                        <a:t>17:40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Closing session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3570">
                <a:tc>
                  <a:txBody>
                    <a:bodyPr/>
                    <a:lstStyle/>
                    <a:p>
                      <a:r>
                        <a:rPr lang="nl-BE" sz="1000">
                          <a:solidFill>
                            <a:schemeClr val="bg1"/>
                          </a:solidFill>
                        </a:rPr>
                        <a:t>17:50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000" dirty="0">
                          <a:solidFill>
                            <a:schemeClr val="bg1"/>
                          </a:solidFill>
                        </a:rPr>
                        <a:t>End of Friday Sessions</a:t>
                      </a:r>
                    </a:p>
                  </a:txBody>
                  <a:tcPr marL="3600" marR="18000" marT="7200" marB="7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38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Conference proceedings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The papers presented in this Symposium are collected in the Symposium book and on USB stick</a:t>
            </a:r>
          </a:p>
          <a:p>
            <a:pPr lvl="1"/>
            <a:r>
              <a:rPr lang="nl-BE" sz="2000" dirty="0" smtClean="0"/>
              <a:t>After the Symposium, the book can also be </a:t>
            </a:r>
            <a:br>
              <a:rPr lang="nl-BE" sz="2000" dirty="0" smtClean="0"/>
            </a:br>
            <a:r>
              <a:rPr lang="nl-BE" sz="2000" dirty="0" smtClean="0"/>
              <a:t>ordered through the SVS website</a:t>
            </a:r>
          </a:p>
          <a:p>
            <a:endParaRPr lang="nl-BE" sz="2400" dirty="0" smtClean="0"/>
          </a:p>
          <a:p>
            <a:r>
              <a:rPr lang="nl-BE" sz="2400" dirty="0" smtClean="0"/>
              <a:t>Selected papers for Journal of </a:t>
            </a:r>
            <a:br>
              <a:rPr lang="nl-BE" sz="2400" dirty="0" smtClean="0"/>
            </a:br>
            <a:r>
              <a:rPr lang="nl-BE" sz="2400" dirty="0" smtClean="0"/>
              <a:t>Sustainable Metallurgy</a:t>
            </a:r>
          </a:p>
          <a:p>
            <a:endParaRPr lang="nl-BE" sz="2400" dirty="0"/>
          </a:p>
          <a:p>
            <a:pPr>
              <a:buNone/>
            </a:pPr>
            <a:endParaRPr lang="nl-BE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BF7B-F6B5-4B93-90D1-D980E9C3DF67}" type="datetime1">
              <a:rPr lang="nl-BE" smtClean="0"/>
              <a:pPr/>
              <a:t>16/04/2015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23C-0511-4952-BF64-B23F107A5771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51605" t="17534" r="17315" b="7203"/>
          <a:stretch>
            <a:fillRect/>
          </a:stretch>
        </p:blipFill>
        <p:spPr bwMode="auto">
          <a:xfrm>
            <a:off x="6437778" y="1988839"/>
            <a:ext cx="2166670" cy="327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Journal of Sustainable Metallu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94530"/>
            <a:ext cx="2232248" cy="2964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1123</Words>
  <Application>Microsoft Office PowerPoint</Application>
  <PresentationFormat>On-screen Show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the   4th International Slag Valorisation Symposium</vt:lpstr>
      <vt:lpstr>International Slag Valorisation Symposium</vt:lpstr>
      <vt:lpstr>PowerPoint Presentation</vt:lpstr>
      <vt:lpstr>The 4th Slag Valorisation Symposium</vt:lpstr>
      <vt:lpstr>4th Slag Valorisation Symposium</vt:lpstr>
      <vt:lpstr>Thursday 16 April</vt:lpstr>
      <vt:lpstr>Social events</vt:lpstr>
      <vt:lpstr>Friday 17 April</vt:lpstr>
      <vt:lpstr>Conference proceedings</vt:lpstr>
      <vt:lpstr>Acknowledgements</vt:lpstr>
      <vt:lpstr>Thanks for the attention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 4th International Slag Valorisation Symposium</dc:title>
  <dc:creator>Annelies Malfliet</dc:creator>
  <cp:lastModifiedBy>Slag 2015</cp:lastModifiedBy>
  <cp:revision>67</cp:revision>
  <dcterms:created xsi:type="dcterms:W3CDTF">2015-04-13T11:32:47Z</dcterms:created>
  <dcterms:modified xsi:type="dcterms:W3CDTF">2015-04-16T06:17:20Z</dcterms:modified>
</cp:coreProperties>
</file>