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emf" ContentType="image/x-emf"/>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76" r:id="rId7"/>
    <p:sldId id="260" r:id="rId8"/>
    <p:sldId id="261" r:id="rId9"/>
    <p:sldId id="279" r:id="rId10"/>
    <p:sldId id="280" r:id="rId11"/>
    <p:sldId id="262" r:id="rId12"/>
    <p:sldId id="263" r:id="rId13"/>
    <p:sldId id="277" r:id="rId14"/>
    <p:sldId id="264" r:id="rId15"/>
    <p:sldId id="265" r:id="rId16"/>
    <p:sldId id="273" r:id="rId17"/>
    <p:sldId id="281" r:id="rId18"/>
    <p:sldId id="278" r:id="rId19"/>
    <p:sldId id="271"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A8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54E45-9ADD-471B-851F-25E085C30D59}" type="slidenum">
              <a:rPr lang="en-GB" smtClean="0"/>
              <a:pPr/>
              <a:t>‹N›</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54E45-9ADD-471B-851F-25E085C30D59}" type="slidenum">
              <a:rPr lang="en-GB" smtClean="0"/>
              <a:pPr/>
              <a:t>‹N›</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54E45-9ADD-471B-851F-25E085C30D59}" type="slidenum">
              <a:rPr lang="en-GB" smtClean="0"/>
              <a:pPr/>
              <a:t>‹N›</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54E45-9ADD-471B-851F-25E085C30D59}" type="slidenum">
              <a:rPr lang="en-GB" smtClean="0"/>
              <a:pPr/>
              <a:t>‹N›</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758F-C2C8-411E-BE6E-AB5826587EC8}"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54E45-9ADD-471B-851F-25E085C30D59}"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EFA758F-C2C8-411E-BE6E-AB5826587EC8}" type="datetimeFigureOut">
              <a:rPr lang="en-GB" smtClean="0"/>
              <a:pPr/>
              <a:t>15/04/2015</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8454E45-9ADD-471B-851F-25E085C30D59}"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blogs.qub.ac.uk/geopolym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26" y="2060848"/>
            <a:ext cx="7560840" cy="1338828"/>
          </a:xfrm>
          <a:prstGeom prst="rect">
            <a:avLst/>
          </a:prstGeom>
        </p:spPr>
        <p:txBody>
          <a:bodyPr wrap="square">
            <a:spAutoFit/>
          </a:bodyPr>
          <a:lstStyle/>
          <a:p>
            <a:r>
              <a:rPr lang="en-GB" sz="2700" b="1" dirty="0" smtClean="0">
                <a:solidFill>
                  <a:schemeClr val="tx2"/>
                </a:solidFill>
              </a:rPr>
              <a:t>Slag valorisation in construction materials: mechanical properties and rheology of alkali activated concrete containing </a:t>
            </a:r>
            <a:r>
              <a:rPr lang="en-GB" sz="2700" b="1" dirty="0" err="1" smtClean="0">
                <a:solidFill>
                  <a:schemeClr val="tx2"/>
                </a:solidFill>
              </a:rPr>
              <a:t>ggbs</a:t>
            </a:r>
            <a:endParaRPr lang="en-GB" sz="2700" b="1" dirty="0">
              <a:solidFill>
                <a:schemeClr val="tx2"/>
              </a:solidFill>
            </a:endParaRPr>
          </a:p>
        </p:txBody>
      </p:sp>
      <p:sp>
        <p:nvSpPr>
          <p:cNvPr id="6" name="Rectangle 5"/>
          <p:cNvSpPr/>
          <p:nvPr/>
        </p:nvSpPr>
        <p:spPr>
          <a:xfrm>
            <a:off x="683568" y="3501008"/>
            <a:ext cx="7920880" cy="2431435"/>
          </a:xfrm>
          <a:prstGeom prst="rect">
            <a:avLst/>
          </a:prstGeom>
        </p:spPr>
        <p:txBody>
          <a:bodyPr wrap="square">
            <a:spAutoFit/>
          </a:bodyPr>
          <a:lstStyle/>
          <a:p>
            <a:endParaRPr lang="en-GB" sz="1600" b="1" dirty="0" smtClean="0"/>
          </a:p>
          <a:p>
            <a:endParaRPr lang="en-GB" sz="1600" b="1" dirty="0" smtClean="0"/>
          </a:p>
          <a:p>
            <a:r>
              <a:rPr lang="en-GB" sz="1600" b="1" dirty="0" err="1" smtClean="0"/>
              <a:t>Dr.</a:t>
            </a:r>
            <a:r>
              <a:rPr lang="en-GB" sz="1600" b="1" dirty="0" smtClean="0"/>
              <a:t> Raffaele VINAI</a:t>
            </a:r>
          </a:p>
          <a:p>
            <a:r>
              <a:rPr lang="en-GB" sz="1600" b="1" dirty="0" smtClean="0"/>
              <a:t>Mr. Ali RAFEET</a:t>
            </a:r>
          </a:p>
          <a:p>
            <a:r>
              <a:rPr lang="en-GB" sz="1600" b="1" dirty="0" err="1" smtClean="0"/>
              <a:t>Prof.</a:t>
            </a:r>
            <a:r>
              <a:rPr lang="en-GB" sz="1600" b="1" dirty="0" smtClean="0"/>
              <a:t> Marios SOUTSOS</a:t>
            </a:r>
          </a:p>
          <a:p>
            <a:r>
              <a:rPr lang="en-GB" sz="1600" b="1" dirty="0" err="1" smtClean="0"/>
              <a:t>Prof.</a:t>
            </a:r>
            <a:r>
              <a:rPr lang="en-GB" sz="1600" b="1" dirty="0" smtClean="0"/>
              <a:t> Wei SHA</a:t>
            </a:r>
          </a:p>
          <a:p>
            <a:endParaRPr lang="en-GB" sz="1400" b="1" dirty="0" smtClean="0"/>
          </a:p>
          <a:p>
            <a:endParaRPr lang="en-GB" sz="1400" b="1" dirty="0"/>
          </a:p>
          <a:p>
            <a:pPr algn="r"/>
            <a:r>
              <a:rPr lang="en-GB" sz="1400" i="1" dirty="0" smtClean="0"/>
              <a:t>School </a:t>
            </a:r>
            <a:r>
              <a:rPr lang="en-GB" sz="1400" i="1" dirty="0"/>
              <a:t>of Planning, Architecture and Civil </a:t>
            </a:r>
            <a:r>
              <a:rPr lang="en-GB" sz="1400" i="1" dirty="0" smtClean="0"/>
              <a:t>Engineering</a:t>
            </a:r>
          </a:p>
          <a:p>
            <a:pPr algn="r"/>
            <a:r>
              <a:rPr lang="en-GB" sz="1400" i="1" dirty="0" smtClean="0"/>
              <a:t>Queen’s </a:t>
            </a:r>
            <a:r>
              <a:rPr lang="en-GB" sz="1400" i="1" dirty="0"/>
              <a:t>University Belfast, </a:t>
            </a:r>
            <a:r>
              <a:rPr lang="en-GB" sz="1400" i="1" dirty="0" smtClean="0"/>
              <a:t>United </a:t>
            </a:r>
            <a:r>
              <a:rPr lang="en-GB" sz="1400" i="1" dirty="0"/>
              <a:t>Kingdom</a:t>
            </a:r>
          </a:p>
        </p:txBody>
      </p:sp>
      <p:pic>
        <p:nvPicPr>
          <p:cNvPr id="1026" name="Picture 2" descr="https://intranet.qol.qub.ac.uk/directorates/space/marketing/Resources/Logos/Queen%27s/Queens_lscape_logo_rgb.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5515817" y="3706993"/>
            <a:ext cx="3376663" cy="1666223"/>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1187624" y="476672"/>
            <a:ext cx="6912768" cy="11718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1198483" y="469022"/>
            <a:ext cx="6901909" cy="120021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292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Materials and methods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5" name="Rettangolo 4"/>
          <p:cNvSpPr/>
          <p:nvPr/>
        </p:nvSpPr>
        <p:spPr>
          <a:xfrm>
            <a:off x="467544" y="5013176"/>
            <a:ext cx="8064896" cy="1785104"/>
          </a:xfrm>
          <a:prstGeom prst="rect">
            <a:avLst/>
          </a:prstGeom>
        </p:spPr>
        <p:txBody>
          <a:bodyPr wrap="square">
            <a:spAutoFit/>
          </a:bodyPr>
          <a:lstStyle/>
          <a:p>
            <a:pPr marL="360000" indent="-360000">
              <a:spcAft>
                <a:spcPts val="600"/>
              </a:spcAft>
            </a:pPr>
            <a:r>
              <a:rPr lang="en-GB" dirty="0" smtClean="0"/>
              <a:t>Not all the mixes were successful: </a:t>
            </a:r>
          </a:p>
          <a:p>
            <a:pPr marL="360000" indent="-360000">
              <a:spcAft>
                <a:spcPts val="600"/>
              </a:spcAft>
              <a:buFont typeface="Arial" pitchFamily="34" charset="0"/>
              <a:buChar char="•"/>
            </a:pPr>
            <a:r>
              <a:rPr lang="en-GB" dirty="0" smtClean="0"/>
              <a:t>C2 set in the mixer</a:t>
            </a:r>
          </a:p>
          <a:p>
            <a:pPr marL="360000" indent="-360000">
              <a:spcAft>
                <a:spcPts val="600"/>
              </a:spcAft>
              <a:buFont typeface="Arial" pitchFamily="34" charset="0"/>
              <a:buChar char="•"/>
            </a:pPr>
            <a:r>
              <a:rPr lang="en-GB" dirty="0" smtClean="0"/>
              <a:t>C5 was too dry and only 6 cubes were cast </a:t>
            </a:r>
          </a:p>
          <a:p>
            <a:pPr marL="360000" indent="-360000">
              <a:spcAft>
                <a:spcPts val="600"/>
              </a:spcAft>
              <a:buFont typeface="Arial" pitchFamily="34" charset="0"/>
              <a:buChar char="•"/>
            </a:pPr>
            <a:r>
              <a:rPr lang="en-GB" dirty="0" smtClean="0"/>
              <a:t>C9 was too dry and no cubes were cast</a:t>
            </a:r>
          </a:p>
          <a:p>
            <a:pPr marL="360000" indent="-360000">
              <a:spcAft>
                <a:spcPts val="600"/>
              </a:spcAft>
              <a:buFont typeface="Arial" pitchFamily="34" charset="0"/>
              <a:buChar char="•"/>
            </a:pPr>
            <a:endParaRPr lang="en-GB" dirty="0" smtClean="0"/>
          </a:p>
        </p:txBody>
      </p:sp>
      <p:graphicFrame>
        <p:nvGraphicFramePr>
          <p:cNvPr id="6" name="Tabella 5"/>
          <p:cNvGraphicFramePr>
            <a:graphicFrameLocks noGrp="1"/>
          </p:cNvGraphicFramePr>
          <p:nvPr/>
        </p:nvGraphicFramePr>
        <p:xfrm>
          <a:off x="547120" y="1039088"/>
          <a:ext cx="7709962" cy="3614051"/>
        </p:xfrm>
        <a:graphic>
          <a:graphicData uri="http://schemas.openxmlformats.org/drawingml/2006/table">
            <a:tbl>
              <a:tblPr/>
              <a:tblGrid>
                <a:gridCol w="941675"/>
                <a:gridCol w="941675"/>
                <a:gridCol w="1456653"/>
                <a:gridCol w="1456653"/>
                <a:gridCol w="1456653"/>
                <a:gridCol w="1456653"/>
              </a:tblGrid>
              <a:tr h="516293">
                <a:tc>
                  <a:txBody>
                    <a:bodyPr/>
                    <a:lstStyle/>
                    <a:p>
                      <a:pPr algn="l" fontAlgn="b"/>
                      <a:endParaRPr lang="it-IT"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8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it-IT" sz="1800" b="1" i="0" u="none" strike="noStrike" dirty="0" err="1">
                          <a:solidFill>
                            <a:srgbClr val="000000"/>
                          </a:solidFill>
                          <a:latin typeface="Calibri"/>
                        </a:rPr>
                        <a:t>Binder</a:t>
                      </a:r>
                      <a:r>
                        <a:rPr lang="it-IT" sz="1800" b="1" i="0" u="none" strike="noStrike" dirty="0">
                          <a:solidFill>
                            <a:srgbClr val="000000"/>
                          </a:solidFill>
                          <a:latin typeface="Calibri"/>
                        </a:rPr>
                        <a:t> </a:t>
                      </a:r>
                      <a:r>
                        <a:rPr lang="it-IT" sz="1800" b="1" i="0" u="none" strike="noStrike" dirty="0" err="1" smtClean="0">
                          <a:solidFill>
                            <a:srgbClr val="000000"/>
                          </a:solidFill>
                          <a:latin typeface="Calibri"/>
                        </a:rPr>
                        <a:t>proportion</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516293">
                <a:tc>
                  <a:txBody>
                    <a:bodyPr/>
                    <a:lstStyle/>
                    <a:p>
                      <a:pPr algn="l" fontAlgn="b"/>
                      <a:endParaRPr lang="it-IT"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smtClean="0">
                          <a:solidFill>
                            <a:srgbClr val="000000"/>
                          </a:solidFill>
                          <a:latin typeface="Calibri"/>
                        </a:rPr>
                        <a:t>500 kg/m</a:t>
                      </a:r>
                      <a:r>
                        <a:rPr lang="it-IT" sz="1800" b="1" i="0" u="none" strike="noStrike" baseline="30000" dirty="0" smtClean="0">
                          <a:solidFill>
                            <a:srgbClr val="000000"/>
                          </a:solidFill>
                          <a:latin typeface="Calibri"/>
                        </a:rPr>
                        <a:t>3</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Calibri"/>
                        </a:rPr>
                        <a:t>450 kg/m</a:t>
                      </a:r>
                      <a:r>
                        <a:rPr lang="it-IT" sz="1800" b="1" i="0" u="none" strike="noStrike" baseline="30000" dirty="0">
                          <a:solidFill>
                            <a:srgbClr val="000000"/>
                          </a:solidFill>
                          <a:latin typeface="Calibri"/>
                        </a:rPr>
                        <a:t>3</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400 kg/m</a:t>
                      </a:r>
                      <a:r>
                        <a:rPr lang="it-IT" sz="1800" b="1" i="0" u="none" strike="noStrike" baseline="30000">
                          <a:solidFill>
                            <a:srgbClr val="000000"/>
                          </a:solidFill>
                          <a:latin typeface="Calibri"/>
                        </a:rPr>
                        <a:t>3</a:t>
                      </a:r>
                      <a:endParaRPr lang="it-IT"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350 kg/m</a:t>
                      </a:r>
                      <a:r>
                        <a:rPr lang="it-IT" sz="1800" b="1" i="0" u="none" strike="noStrike" baseline="30000">
                          <a:solidFill>
                            <a:srgbClr val="000000"/>
                          </a:solidFill>
                          <a:latin typeface="Calibri"/>
                        </a:rPr>
                        <a:t>3</a:t>
                      </a:r>
                      <a:endParaRPr lang="it-IT"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293">
                <a:tc rowSpan="5">
                  <a:txBody>
                    <a:bodyPr/>
                    <a:lstStyle/>
                    <a:p>
                      <a:pPr algn="ctr" fontAlgn="ctr"/>
                      <a:r>
                        <a:rPr lang="it-IT" sz="1800" b="1" i="0" u="none" strike="noStrike" dirty="0">
                          <a:solidFill>
                            <a:srgbClr val="000000"/>
                          </a:solidFill>
                          <a:latin typeface="Calibri"/>
                        </a:rPr>
                        <a:t>w/s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(C2) 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8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293">
                <a:tc vMerge="1">
                  <a:txBody>
                    <a:bodyPr/>
                    <a:lstStyle/>
                    <a:p>
                      <a:endParaRPr lang="it-IT"/>
                    </a:p>
                  </a:txBody>
                  <a:tcPr/>
                </a:tc>
                <a:tc>
                  <a:txBody>
                    <a:bodyPr/>
                    <a:lstStyle/>
                    <a:p>
                      <a:pPr algn="ctr" fontAlgn="ctr"/>
                      <a:r>
                        <a:rPr lang="it-IT" sz="1800" b="1" i="0" u="none" strike="noStrike">
                          <a:solidFill>
                            <a:srgbClr val="000000"/>
                          </a:solidFill>
                          <a:latin typeface="Calibri"/>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Calibri"/>
                        </a:rPr>
                        <a:t>(C8) 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800" b="0" i="0" u="none" strike="noStrike">
                          <a:solidFill>
                            <a:srgbClr val="000000"/>
                          </a:solidFill>
                          <a:latin typeface="Calibri"/>
                        </a:rPr>
                        <a:t>(C9) 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293">
                <a:tc vMerge="1">
                  <a:txBody>
                    <a:bodyPr/>
                    <a:lstStyle/>
                    <a:p>
                      <a:endParaRPr lang="it-IT"/>
                    </a:p>
                  </a:txBody>
                  <a:tcPr/>
                </a:tc>
                <a:tc>
                  <a:txBody>
                    <a:bodyPr/>
                    <a:lstStyle/>
                    <a:p>
                      <a:pPr algn="ctr" fontAlgn="ctr"/>
                      <a:r>
                        <a:rPr lang="it-IT" sz="1800" b="1" i="0" u="none" strike="noStrike">
                          <a:solidFill>
                            <a:srgbClr val="000000"/>
                          </a:solidFill>
                          <a:latin typeface="Calibri"/>
                        </a:rPr>
                        <a:t>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(C1) 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800" b="0" i="0" u="none" strike="noStrike" dirty="0">
                          <a:solidFill>
                            <a:srgbClr val="000000"/>
                          </a:solidFill>
                          <a:latin typeface="Calibri"/>
                        </a:rPr>
                        <a:t>(C3) 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800" b="0" i="0" u="none" strike="noStrike">
                          <a:solidFill>
                            <a:srgbClr val="000000"/>
                          </a:solidFill>
                          <a:latin typeface="Calibri"/>
                        </a:rPr>
                        <a:t>(C4) 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800" b="0" i="0" u="none" strike="noStrike">
                          <a:solidFill>
                            <a:srgbClr val="000000"/>
                          </a:solidFill>
                          <a:latin typeface="Calibri"/>
                        </a:rPr>
                        <a:t>(C5) 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516293">
                <a:tc vMerge="1">
                  <a:txBody>
                    <a:bodyPr/>
                    <a:lstStyle/>
                    <a:p>
                      <a:endParaRPr lang="it-IT"/>
                    </a:p>
                  </a:txBody>
                  <a:tcPr/>
                </a:tc>
                <a:tc>
                  <a:txBody>
                    <a:bodyPr/>
                    <a:lstStyle/>
                    <a:p>
                      <a:pPr algn="ctr" fontAlgn="ctr"/>
                      <a:r>
                        <a:rPr lang="it-IT" sz="1800" b="1" i="0" u="none" strike="noStrike">
                          <a:solidFill>
                            <a:srgbClr val="000000"/>
                          </a:solidFill>
                          <a:latin typeface="Calibri"/>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(C7) 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800" b="0" i="0" u="none" strike="noStrike">
                          <a:solidFill>
                            <a:srgbClr val="000000"/>
                          </a:solidFill>
                          <a:latin typeface="Calibri"/>
                        </a:rPr>
                        <a:t>(C6) 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16293">
                <a:tc vMerge="1">
                  <a:txBody>
                    <a:bodyPr/>
                    <a:lstStyle/>
                    <a:p>
                      <a:endParaRPr lang="it-IT"/>
                    </a:p>
                  </a:txBody>
                  <a:tcPr/>
                </a:tc>
                <a:tc>
                  <a:txBody>
                    <a:bodyPr/>
                    <a:lstStyle/>
                    <a:p>
                      <a:pPr algn="ctr" fontAlgn="ctr"/>
                      <a:r>
                        <a:rPr lang="it-IT" sz="1800" b="1" i="0" u="none" strike="noStrike">
                          <a:solidFill>
                            <a:srgbClr val="000000"/>
                          </a:solidFill>
                          <a:latin typeface="Calibri"/>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Calibri"/>
                        </a:rPr>
                        <a:t>(C10) 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7" name="Rettangolo 6"/>
          <p:cNvSpPr/>
          <p:nvPr/>
        </p:nvSpPr>
        <p:spPr>
          <a:xfrm>
            <a:off x="2411760" y="4653136"/>
            <a:ext cx="3096344" cy="307777"/>
          </a:xfrm>
          <a:prstGeom prst="rect">
            <a:avLst/>
          </a:prstGeom>
        </p:spPr>
        <p:txBody>
          <a:bodyPr wrap="square">
            <a:spAutoFit/>
          </a:bodyPr>
          <a:lstStyle/>
          <a:p>
            <a:pPr marL="360000" indent="-360000">
              <a:spcAft>
                <a:spcPts val="600"/>
              </a:spcAft>
            </a:pPr>
            <a:r>
              <a:rPr lang="en-GB" sz="1400" i="1" dirty="0" smtClean="0"/>
              <a:t>% refer to the paste content</a:t>
            </a:r>
            <a:endParaRPr lang="en-GB" sz="1400" i="1" dirty="0" smtClean="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Results &amp; discussion (1) Strength development</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7170"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7296" y="827174"/>
            <a:ext cx="6434211" cy="5770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6084168" y="1124744"/>
            <a:ext cx="2808312" cy="5186035"/>
          </a:xfrm>
          <a:prstGeom prst="rect">
            <a:avLst/>
          </a:prstGeom>
          <a:noFill/>
        </p:spPr>
        <p:txBody>
          <a:bodyPr wrap="square" rtlCol="0">
            <a:spAutoFit/>
          </a:bodyPr>
          <a:lstStyle/>
          <a:p>
            <a:pPr marL="180000" lvl="0" indent="-180000" fontAlgn="auto">
              <a:spcAft>
                <a:spcPts val="600"/>
              </a:spcAft>
              <a:buFont typeface="Arial" pitchFamily="34" charset="0"/>
              <a:buChar char="•"/>
            </a:pPr>
            <a:r>
              <a:rPr lang="en-GB" dirty="0" smtClean="0"/>
              <a:t>Binder content vs. UCS</a:t>
            </a:r>
          </a:p>
          <a:p>
            <a:pPr marL="180000" lvl="0" indent="-180000" fontAlgn="auto">
              <a:spcAft>
                <a:spcPts val="600"/>
              </a:spcAft>
              <a:buFont typeface="Arial" pitchFamily="34" charset="0"/>
              <a:buChar char="•"/>
            </a:pPr>
            <a:r>
              <a:rPr lang="en-GB" dirty="0" smtClean="0"/>
              <a:t>C1 showed a reduction in UCS =&gt; segregation effects</a:t>
            </a:r>
          </a:p>
          <a:p>
            <a:pPr marL="180000" lvl="0" indent="-180000" fontAlgn="auto">
              <a:spcAft>
                <a:spcPts val="600"/>
              </a:spcAft>
              <a:buFont typeface="Arial" pitchFamily="34" charset="0"/>
              <a:buChar char="•"/>
            </a:pPr>
            <a:r>
              <a:rPr lang="en-GB" dirty="0" smtClean="0"/>
              <a:t>Mixes with low w/s ratios showed very fast setting </a:t>
            </a:r>
          </a:p>
          <a:p>
            <a:pPr marL="180000" lvl="0" indent="-180000" fontAlgn="auto">
              <a:spcAft>
                <a:spcPts val="600"/>
              </a:spcAft>
              <a:buFont typeface="Arial" pitchFamily="34" charset="0"/>
              <a:buChar char="•"/>
            </a:pPr>
            <a:r>
              <a:rPr lang="en-GB" dirty="0" smtClean="0"/>
              <a:t>Some mixes were too dry (only 6 cubes cast for C5, no cube for C9)</a:t>
            </a:r>
          </a:p>
          <a:p>
            <a:pPr marL="180000" lvl="0" indent="-180000" fontAlgn="auto">
              <a:spcAft>
                <a:spcPts val="600"/>
              </a:spcAft>
              <a:buFont typeface="Arial" pitchFamily="34" charset="0"/>
              <a:buChar char="•"/>
            </a:pPr>
            <a:r>
              <a:rPr lang="en-GB" dirty="0" smtClean="0"/>
              <a:t>Increase of binder from 350 to 450 kg/m</a:t>
            </a:r>
            <a:r>
              <a:rPr lang="en-GB" baseline="30000" dirty="0" smtClean="0"/>
              <a:t>3</a:t>
            </a:r>
            <a:r>
              <a:rPr lang="en-GB" dirty="0" smtClean="0"/>
              <a:t> resulted in a strength increase  of 13 </a:t>
            </a:r>
            <a:r>
              <a:rPr lang="en-GB" dirty="0" err="1" smtClean="0"/>
              <a:t>MPa</a:t>
            </a:r>
            <a:r>
              <a:rPr lang="en-GB" dirty="0" smtClean="0"/>
              <a:t>. </a:t>
            </a:r>
          </a:p>
          <a:p>
            <a:pPr marL="180000" lvl="0" indent="-180000" fontAlgn="auto">
              <a:spcAft>
                <a:spcPts val="600"/>
              </a:spcAft>
              <a:buFont typeface="Arial" pitchFamily="34" charset="0"/>
              <a:buChar char="•"/>
            </a:pPr>
            <a:r>
              <a:rPr lang="en-GB" dirty="0" smtClean="0"/>
              <a:t>60 </a:t>
            </a:r>
            <a:r>
              <a:rPr lang="en-GB" dirty="0" err="1" smtClean="0"/>
              <a:t>MPa</a:t>
            </a:r>
            <a:r>
              <a:rPr lang="en-GB" dirty="0" smtClean="0"/>
              <a:t> UCS achieved even with lowest binder content</a:t>
            </a:r>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Results &amp; discussion (2) Workability</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8194"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2765" y="1089955"/>
            <a:ext cx="4971283" cy="4462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descr="C:\Users\3048616\Other\Documents\MATLAB\slump_con_mar15.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620071" y="1089955"/>
            <a:ext cx="4464206" cy="421125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ttangolo 5"/>
          <p:cNvSpPr/>
          <p:nvPr/>
        </p:nvSpPr>
        <p:spPr>
          <a:xfrm>
            <a:off x="251520" y="5530006"/>
            <a:ext cx="8748464" cy="923330"/>
          </a:xfrm>
          <a:prstGeom prst="rect">
            <a:avLst/>
          </a:prstGeom>
        </p:spPr>
        <p:txBody>
          <a:bodyPr wrap="square">
            <a:spAutoFit/>
          </a:bodyPr>
          <a:lstStyle/>
          <a:p>
            <a:pPr lvl="0" fontAlgn="auto"/>
            <a:r>
              <a:rPr lang="en-GB" dirty="0" smtClean="0"/>
              <a:t>With binder contents higher than 350 kg/m</a:t>
            </a:r>
            <a:r>
              <a:rPr lang="en-GB" baseline="30000" dirty="0" smtClean="0"/>
              <a:t>3</a:t>
            </a:r>
            <a:r>
              <a:rPr lang="en-GB" dirty="0" smtClean="0"/>
              <a:t>, slump was usually higher than 190 mm. When low binder content was utilised (350 kg/m</a:t>
            </a:r>
            <a:r>
              <a:rPr lang="en-GB" baseline="30000" dirty="0" smtClean="0"/>
              <a:t>3</a:t>
            </a:r>
            <a:r>
              <a:rPr lang="en-GB" dirty="0" smtClean="0"/>
              <a:t>) slump values lower than 50 mm were recorded for w/s ratios up to 0.40 (C6).</a:t>
            </a:r>
            <a:endParaRPr lang="it-IT" dirty="0" smtClean="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2854" y="1358806"/>
            <a:ext cx="4565650" cy="395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6632"/>
            <a:ext cx="8229600" cy="990600"/>
          </a:xfrm>
        </p:spPr>
        <p:txBody>
          <a:bodyPr>
            <a:normAutofit/>
          </a:bodyPr>
          <a:lstStyle/>
          <a:p>
            <a:r>
              <a:rPr lang="en-GB" sz="3000" dirty="0" smtClean="0"/>
              <a:t>Results &amp; </a:t>
            </a:r>
            <a:r>
              <a:rPr lang="en-GB" sz="3000" dirty="0" smtClean="0"/>
              <a:t>discussion (3) Paste content approach</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922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62" y="1268760"/>
            <a:ext cx="4378374" cy="39605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uppo 11"/>
          <p:cNvGrpSpPr/>
          <p:nvPr/>
        </p:nvGrpSpPr>
        <p:grpSpPr>
          <a:xfrm>
            <a:off x="1259632" y="1484784"/>
            <a:ext cx="5160193" cy="3194273"/>
            <a:chOff x="1259632" y="1700808"/>
            <a:chExt cx="5160193" cy="3194273"/>
          </a:xfrm>
        </p:grpSpPr>
        <p:grpSp>
          <p:nvGrpSpPr>
            <p:cNvPr id="6" name="Group 5"/>
            <p:cNvGrpSpPr/>
            <p:nvPr/>
          </p:nvGrpSpPr>
          <p:grpSpPr>
            <a:xfrm>
              <a:off x="1259632" y="1700808"/>
              <a:ext cx="611535" cy="3168352"/>
              <a:chOff x="1259632" y="1700808"/>
              <a:chExt cx="611535" cy="3168352"/>
            </a:xfrm>
          </p:grpSpPr>
          <p:cxnSp>
            <p:nvCxnSpPr>
              <p:cNvPr id="5" name="Straight Connector 4"/>
              <p:cNvCxnSpPr/>
              <p:nvPr/>
            </p:nvCxnSpPr>
            <p:spPr>
              <a:xfrm flipV="1">
                <a:off x="1259632" y="1700808"/>
                <a:ext cx="0" cy="316835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71167" y="1700808"/>
                <a:ext cx="0" cy="316835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796136" y="1719858"/>
              <a:ext cx="623689" cy="3175223"/>
              <a:chOff x="1259632" y="1693937"/>
              <a:chExt cx="623689" cy="3175223"/>
            </a:xfrm>
          </p:grpSpPr>
          <p:cxnSp>
            <p:nvCxnSpPr>
              <p:cNvPr id="14" name="Straight Connector 13"/>
              <p:cNvCxnSpPr/>
              <p:nvPr/>
            </p:nvCxnSpPr>
            <p:spPr>
              <a:xfrm flipV="1">
                <a:off x="1259632" y="1700808"/>
                <a:ext cx="0" cy="316835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883321" y="1693937"/>
                <a:ext cx="0" cy="316835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sp>
        <p:nvSpPr>
          <p:cNvPr id="16" name="CasellaDiTesto 15"/>
          <p:cNvSpPr txBox="1"/>
          <p:nvPr/>
        </p:nvSpPr>
        <p:spPr>
          <a:xfrm>
            <a:off x="323528" y="5805264"/>
            <a:ext cx="2160240" cy="646331"/>
          </a:xfrm>
          <a:prstGeom prst="rect">
            <a:avLst/>
          </a:prstGeom>
          <a:noFill/>
        </p:spPr>
        <p:txBody>
          <a:bodyPr wrap="square" rtlCol="0">
            <a:spAutoFit/>
          </a:bodyPr>
          <a:lstStyle/>
          <a:p>
            <a:r>
              <a:rPr lang="it-IT" dirty="0" smtClean="0"/>
              <a:t>Paste </a:t>
            </a:r>
            <a:r>
              <a:rPr lang="it-IT" dirty="0" err="1" smtClean="0"/>
              <a:t>content</a:t>
            </a:r>
            <a:r>
              <a:rPr lang="it-IT" dirty="0" smtClean="0"/>
              <a:t> </a:t>
            </a:r>
          </a:p>
          <a:p>
            <a:r>
              <a:rPr lang="it-IT" dirty="0" err="1" smtClean="0"/>
              <a:t>range</a:t>
            </a:r>
            <a:r>
              <a:rPr lang="it-IT" dirty="0" smtClean="0"/>
              <a:t> 30% - 33% </a:t>
            </a:r>
            <a:endParaRPr lang="it-IT" dirty="0"/>
          </a:p>
        </p:txBody>
      </p:sp>
      <p:sp>
        <p:nvSpPr>
          <p:cNvPr id="17" name="Parentesi graffa aperta 16"/>
          <p:cNvSpPr/>
          <p:nvPr/>
        </p:nvSpPr>
        <p:spPr>
          <a:xfrm>
            <a:off x="2267744" y="5661248"/>
            <a:ext cx="144016" cy="86409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8" name="CasellaDiTesto 17"/>
          <p:cNvSpPr txBox="1"/>
          <p:nvPr/>
        </p:nvSpPr>
        <p:spPr>
          <a:xfrm>
            <a:off x="2411760" y="5589240"/>
            <a:ext cx="3024336" cy="369332"/>
          </a:xfrm>
          <a:prstGeom prst="rect">
            <a:avLst/>
          </a:prstGeom>
          <a:noFill/>
        </p:spPr>
        <p:txBody>
          <a:bodyPr wrap="square" rtlCol="0">
            <a:spAutoFit/>
          </a:bodyPr>
          <a:lstStyle/>
          <a:p>
            <a:r>
              <a:rPr lang="it-IT" dirty="0" err="1" smtClean="0"/>
              <a:t>Control</a:t>
            </a:r>
            <a:r>
              <a:rPr lang="it-IT" dirty="0" smtClean="0"/>
              <a:t> </a:t>
            </a:r>
            <a:r>
              <a:rPr lang="it-IT" dirty="0" err="1" smtClean="0"/>
              <a:t>of</a:t>
            </a:r>
            <a:r>
              <a:rPr lang="it-IT" dirty="0" smtClean="0"/>
              <a:t> the </a:t>
            </a:r>
            <a:r>
              <a:rPr lang="it-IT" dirty="0" err="1" smtClean="0"/>
              <a:t>workability</a:t>
            </a:r>
            <a:endParaRPr lang="it-IT" dirty="0"/>
          </a:p>
        </p:txBody>
      </p:sp>
      <p:sp>
        <p:nvSpPr>
          <p:cNvPr id="19" name="CasellaDiTesto 18"/>
          <p:cNvSpPr txBox="1"/>
          <p:nvPr/>
        </p:nvSpPr>
        <p:spPr>
          <a:xfrm>
            <a:off x="2411760" y="6165304"/>
            <a:ext cx="2304256" cy="369332"/>
          </a:xfrm>
          <a:prstGeom prst="rect">
            <a:avLst/>
          </a:prstGeom>
          <a:noFill/>
        </p:spPr>
        <p:txBody>
          <a:bodyPr wrap="square" rtlCol="0">
            <a:spAutoFit/>
          </a:bodyPr>
          <a:lstStyle/>
          <a:p>
            <a:r>
              <a:rPr lang="it-IT" dirty="0" err="1" smtClean="0"/>
              <a:t>Control</a:t>
            </a:r>
            <a:r>
              <a:rPr lang="it-IT" dirty="0" smtClean="0"/>
              <a:t> </a:t>
            </a:r>
            <a:r>
              <a:rPr lang="it-IT" dirty="0" err="1" smtClean="0"/>
              <a:t>of</a:t>
            </a:r>
            <a:r>
              <a:rPr lang="it-IT" dirty="0" smtClean="0"/>
              <a:t> the UCS</a:t>
            </a:r>
            <a:endParaRPr lang="it-IT" dirty="0"/>
          </a:p>
        </p:txBody>
      </p:sp>
      <p:sp>
        <p:nvSpPr>
          <p:cNvPr id="20" name="Freccia a destra 19"/>
          <p:cNvSpPr/>
          <p:nvPr/>
        </p:nvSpPr>
        <p:spPr>
          <a:xfrm>
            <a:off x="5148064" y="602128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5868144" y="5805264"/>
            <a:ext cx="3024336" cy="646331"/>
          </a:xfrm>
          <a:prstGeom prst="rect">
            <a:avLst/>
          </a:prstGeom>
          <a:noFill/>
        </p:spPr>
        <p:txBody>
          <a:bodyPr wrap="square" rtlCol="0">
            <a:spAutoFit/>
          </a:bodyPr>
          <a:lstStyle/>
          <a:p>
            <a:r>
              <a:rPr lang="it-IT" b="1" dirty="0" err="1" smtClean="0"/>
              <a:t>Detailed</a:t>
            </a:r>
            <a:r>
              <a:rPr lang="it-IT" b="1" dirty="0" smtClean="0"/>
              <a:t> </a:t>
            </a:r>
            <a:r>
              <a:rPr lang="it-IT" b="1" dirty="0" err="1" smtClean="0"/>
              <a:t>investigation</a:t>
            </a:r>
            <a:r>
              <a:rPr lang="it-IT" b="1" dirty="0" smtClean="0"/>
              <a:t> in </a:t>
            </a:r>
            <a:r>
              <a:rPr lang="it-IT" b="1" dirty="0" err="1" smtClean="0"/>
              <a:t>this</a:t>
            </a:r>
            <a:r>
              <a:rPr lang="it-IT" b="1" dirty="0" smtClean="0"/>
              <a:t> </a:t>
            </a:r>
            <a:r>
              <a:rPr lang="it-IT" b="1" dirty="0" err="1" smtClean="0"/>
              <a:t>range</a:t>
            </a:r>
            <a:r>
              <a:rPr lang="it-IT" b="1" dirty="0" smtClean="0"/>
              <a:t>!</a:t>
            </a:r>
            <a:endParaRPr lang="it-IT" b="1" dirty="0"/>
          </a:p>
        </p:txBody>
      </p:sp>
    </p:spTree>
    <p:custDataLst>
      <p:tags r:id="rId1"/>
    </p:custDataLst>
    <p:extLst>
      <p:ext uri="{BB962C8B-B14F-4D97-AF65-F5344CB8AC3E}">
        <p14:creationId xmlns="" xmlns:p14="http://schemas.microsoft.com/office/powerpoint/2010/main" val="14376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14612" y="3645024"/>
            <a:ext cx="4626046" cy="3068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6388"/>
            <a:ext cx="8229600" cy="990600"/>
          </a:xfrm>
        </p:spPr>
        <p:txBody>
          <a:bodyPr>
            <a:normAutofit/>
          </a:bodyPr>
          <a:lstStyle/>
          <a:p>
            <a:r>
              <a:rPr lang="en-GB" sz="3000" dirty="0" smtClean="0"/>
              <a:t>Results &amp; discussion </a:t>
            </a:r>
            <a:r>
              <a:rPr lang="en-GB" sz="3000" dirty="0" smtClean="0"/>
              <a:t>(4) </a:t>
            </a:r>
            <a:r>
              <a:rPr lang="en-GB" sz="3000" dirty="0" smtClean="0"/>
              <a:t>UPV</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1027"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b="6427"/>
          <a:stretch/>
        </p:blipFill>
        <p:spPr bwMode="auto">
          <a:xfrm>
            <a:off x="4196109" y="3645024"/>
            <a:ext cx="4865029" cy="2871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b="5581"/>
          <a:stretch/>
        </p:blipFill>
        <p:spPr bwMode="auto">
          <a:xfrm>
            <a:off x="5148064" y="2532831"/>
            <a:ext cx="3528392" cy="4280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9E05909E-72D6-4CC1-A6B2-5AB31BA5F496" descr="E5048C63-6B25-4990-A812-7CC6227DE1D8@wireless"/>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a:off x="539552" y="1076758"/>
            <a:ext cx="3314700" cy="2026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995936" y="1076543"/>
            <a:ext cx="5076055" cy="1200329"/>
          </a:xfrm>
          <a:prstGeom prst="rect">
            <a:avLst/>
          </a:prstGeom>
          <a:noFill/>
        </p:spPr>
        <p:txBody>
          <a:bodyPr wrap="square" rtlCol="0">
            <a:spAutoFit/>
          </a:bodyPr>
          <a:lstStyle/>
          <a:p>
            <a:pPr marL="285750" indent="-285750">
              <a:buFontTx/>
              <a:buChar char="-"/>
            </a:pPr>
            <a:r>
              <a:rPr lang="en-GB" dirty="0" smtClean="0"/>
              <a:t>Readings on daily base until 28 days</a:t>
            </a:r>
          </a:p>
          <a:p>
            <a:pPr marL="285750" indent="-285750">
              <a:buFontTx/>
              <a:buChar char="-"/>
            </a:pPr>
            <a:r>
              <a:rPr lang="en-GB" dirty="0" smtClean="0"/>
              <a:t>Readings on weekly base from 28 to 90 days</a:t>
            </a:r>
          </a:p>
          <a:p>
            <a:pPr marL="285750" indent="-285750">
              <a:buFontTx/>
              <a:buChar char="-"/>
            </a:pPr>
            <a:r>
              <a:rPr lang="en-GB" dirty="0" smtClean="0"/>
              <a:t>Observed a linear relationship with UCS but…</a:t>
            </a:r>
            <a:endParaRPr lang="en-GB" dirty="0"/>
          </a:p>
        </p:txBody>
      </p:sp>
    </p:spTree>
    <p:custDataLst>
      <p:tags r:id="rId1"/>
    </p:custDataLst>
    <p:extLst>
      <p:ext uri="{BB962C8B-B14F-4D97-AF65-F5344CB8AC3E}">
        <p14:creationId xmlns="" xmlns:p14="http://schemas.microsoft.com/office/powerpoint/2010/main" val="23133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27088E-6 L -0.44097 -0.00047 " pathEditMode="relative" rAng="0" ptsTypes="AA">
                                      <p:cBhvr>
                                        <p:cTn id="6" dur="2000" fill="hold"/>
                                        <p:tgtEl>
                                          <p:spTgt spid="1027"/>
                                        </p:tgtEl>
                                        <p:attrNameLst>
                                          <p:attrName>ppt_x</p:attrName>
                                          <p:attrName>ppt_y</p:attrName>
                                        </p:attrNameLst>
                                      </p:cBhvr>
                                      <p:rCtr x="-22049" y="-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Results &amp; discussion </a:t>
            </a:r>
            <a:r>
              <a:rPr lang="en-GB" sz="3000" dirty="0" smtClean="0"/>
              <a:t>(5) </a:t>
            </a:r>
            <a:r>
              <a:rPr lang="en-GB" sz="3000" dirty="0" smtClean="0"/>
              <a:t>Elastic modulus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5121" name="Picture 1"/>
          <p:cNvPicPr>
            <a:picLocks noChangeAspect="1" noChangeArrowheads="1"/>
          </p:cNvPicPr>
          <p:nvPr/>
        </p:nvPicPr>
        <p:blipFill>
          <a:blip r:embed="rId2" cstate="print"/>
          <a:srcRect/>
          <a:stretch>
            <a:fillRect/>
          </a:stretch>
        </p:blipFill>
        <p:spPr bwMode="auto">
          <a:xfrm>
            <a:off x="251519" y="1628800"/>
            <a:ext cx="4540705" cy="331236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4774376" y="1844824"/>
            <a:ext cx="4320480" cy="3097790"/>
          </a:xfrm>
          <a:prstGeom prst="rect">
            <a:avLst/>
          </a:prstGeom>
          <a:noFill/>
          <a:ln w="9525">
            <a:noFill/>
            <a:miter lim="800000"/>
            <a:headEnd/>
            <a:tailEnd/>
          </a:ln>
          <a:effectLst/>
        </p:spPr>
      </p:pic>
      <p:sp>
        <p:nvSpPr>
          <p:cNvPr id="8" name="Rettangolo 7"/>
          <p:cNvSpPr/>
          <p:nvPr/>
        </p:nvSpPr>
        <p:spPr>
          <a:xfrm>
            <a:off x="323528" y="908720"/>
            <a:ext cx="8568952" cy="646331"/>
          </a:xfrm>
          <a:prstGeom prst="rect">
            <a:avLst/>
          </a:prstGeom>
        </p:spPr>
        <p:txBody>
          <a:bodyPr wrap="square">
            <a:spAutoFit/>
          </a:bodyPr>
          <a:lstStyle/>
          <a:p>
            <a:r>
              <a:rPr lang="en-GB" dirty="0" smtClean="0"/>
              <a:t>C1 mix: 2 LVDT transducers mounted on the opposite sides of samples, with a measurement base of 100 mm. Procedure described in BS 1881-121:1983 </a:t>
            </a:r>
            <a:endParaRPr lang="it-IT" dirty="0"/>
          </a:p>
        </p:txBody>
      </p:sp>
      <p:graphicFrame>
        <p:nvGraphicFramePr>
          <p:cNvPr id="9" name="Tabella 8"/>
          <p:cNvGraphicFramePr>
            <a:graphicFrameLocks noGrp="1"/>
          </p:cNvGraphicFramePr>
          <p:nvPr/>
        </p:nvGraphicFramePr>
        <p:xfrm>
          <a:off x="467544" y="5085184"/>
          <a:ext cx="1872208" cy="1121664"/>
        </p:xfrm>
        <a:graphic>
          <a:graphicData uri="http://schemas.openxmlformats.org/drawingml/2006/table">
            <a:tbl>
              <a:tblPr/>
              <a:tblGrid>
                <a:gridCol w="919813"/>
                <a:gridCol w="952395"/>
              </a:tblGrid>
              <a:tr h="0">
                <a:tc>
                  <a:txBody>
                    <a:bodyPr/>
                    <a:lstStyle/>
                    <a:p>
                      <a:pPr>
                        <a:lnSpc>
                          <a:spcPct val="115000"/>
                        </a:lnSpc>
                        <a:spcAft>
                          <a:spcPts val="0"/>
                        </a:spcAft>
                      </a:pPr>
                      <a:r>
                        <a:rPr lang="en-GB" sz="1600" b="1" dirty="0">
                          <a:latin typeface="Calibri"/>
                          <a:ea typeface="Calibri"/>
                          <a:cs typeface="Times New Roman"/>
                        </a:rPr>
                        <a:t>Sample</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Calibri"/>
                          <a:ea typeface="Calibri"/>
                          <a:cs typeface="Times New Roman"/>
                        </a:rPr>
                        <a:t>E</a:t>
                      </a:r>
                      <a:r>
                        <a:rPr lang="en-GB" sz="1600" b="1" baseline="-25000">
                          <a:latin typeface="Calibri"/>
                          <a:ea typeface="Calibri"/>
                          <a:cs typeface="Times New Roman"/>
                        </a:rPr>
                        <a:t>sec</a:t>
                      </a:r>
                      <a:r>
                        <a:rPr lang="en-GB" sz="1600" b="1">
                          <a:latin typeface="Calibri"/>
                          <a:ea typeface="Calibri"/>
                          <a:cs typeface="Times New Roman"/>
                        </a:rPr>
                        <a:t> (GPa)</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600" dirty="0" smtClean="0">
                          <a:latin typeface="Calibri"/>
                          <a:ea typeface="Calibri"/>
                          <a:cs typeface="Times New Roman"/>
                        </a:rPr>
                        <a:t>C1 </a:t>
                      </a:r>
                      <a:r>
                        <a:rPr lang="en-GB" sz="1600" dirty="0">
                          <a:latin typeface="Calibri"/>
                          <a:ea typeface="Calibri"/>
                          <a:cs typeface="Times New Roman"/>
                        </a:rPr>
                        <a:t>– 1</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b="1">
                          <a:latin typeface="Calibri"/>
                          <a:ea typeface="Calibri"/>
                          <a:cs typeface="Times New Roman"/>
                        </a:rPr>
                        <a:t>25.46</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600" dirty="0" smtClean="0">
                          <a:latin typeface="Calibri"/>
                          <a:ea typeface="Calibri"/>
                          <a:cs typeface="Times New Roman"/>
                        </a:rPr>
                        <a:t>C1 </a:t>
                      </a:r>
                      <a:r>
                        <a:rPr lang="en-GB" sz="1600" dirty="0">
                          <a:latin typeface="Calibri"/>
                          <a:ea typeface="Calibri"/>
                          <a:cs typeface="Times New Roman"/>
                        </a:rPr>
                        <a:t>– 2</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b="1">
                          <a:latin typeface="Calibri"/>
                          <a:ea typeface="Calibri"/>
                          <a:cs typeface="Times New Roman"/>
                        </a:rPr>
                        <a:t>26.56</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600" dirty="0" smtClean="0">
                          <a:latin typeface="Calibri"/>
                          <a:ea typeface="Calibri"/>
                          <a:cs typeface="Times New Roman"/>
                        </a:rPr>
                        <a:t>C1 – 3</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b="1" dirty="0">
                          <a:latin typeface="Calibri"/>
                          <a:ea typeface="Calibri"/>
                          <a:cs typeface="Times New Roman"/>
                        </a:rPr>
                        <a:t>24.74</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4" name="Picture 4"/>
          <p:cNvPicPr>
            <a:picLocks noChangeAspect="1" noChangeArrowheads="1"/>
          </p:cNvPicPr>
          <p:nvPr/>
        </p:nvPicPr>
        <p:blipFill>
          <a:blip r:embed="rId4" cstate="print"/>
          <a:srcRect l="31980" t="60007" r="40304" b="23991"/>
          <a:stretch>
            <a:fillRect/>
          </a:stretch>
        </p:blipFill>
        <p:spPr bwMode="auto">
          <a:xfrm>
            <a:off x="3041830" y="5548296"/>
            <a:ext cx="3042338" cy="936104"/>
          </a:xfrm>
          <a:prstGeom prst="rect">
            <a:avLst/>
          </a:prstGeom>
          <a:noFill/>
          <a:ln w="9525">
            <a:noFill/>
            <a:miter lim="800000"/>
            <a:headEnd/>
            <a:tailEnd/>
          </a:ln>
        </p:spPr>
      </p:pic>
      <p:sp>
        <p:nvSpPr>
          <p:cNvPr id="12" name="Rettangolo 11"/>
          <p:cNvSpPr/>
          <p:nvPr/>
        </p:nvSpPr>
        <p:spPr>
          <a:xfrm>
            <a:off x="3131840" y="5085184"/>
            <a:ext cx="4140968" cy="369332"/>
          </a:xfrm>
          <a:prstGeom prst="rect">
            <a:avLst/>
          </a:prstGeom>
        </p:spPr>
        <p:txBody>
          <a:bodyPr wrap="square">
            <a:spAutoFit/>
          </a:bodyPr>
          <a:lstStyle/>
          <a:p>
            <a:r>
              <a:rPr lang="en-GB" dirty="0" smtClean="0"/>
              <a:t>From theory of elasticity (UPV vs. </a:t>
            </a:r>
            <a:r>
              <a:rPr lang="en-GB" dirty="0" err="1" smtClean="0"/>
              <a:t>E</a:t>
            </a:r>
            <a:r>
              <a:rPr lang="en-GB" baseline="-25000" dirty="0" err="1" smtClean="0"/>
              <a:t>dy</a:t>
            </a:r>
            <a:r>
              <a:rPr lang="en-GB" dirty="0" smtClean="0"/>
              <a:t>)</a:t>
            </a:r>
            <a:endParaRPr lang="it-IT" dirty="0"/>
          </a:p>
        </p:txBody>
      </p:sp>
      <p:sp>
        <p:nvSpPr>
          <p:cNvPr id="13" name="Rettangolo 12"/>
          <p:cNvSpPr/>
          <p:nvPr/>
        </p:nvSpPr>
        <p:spPr>
          <a:xfrm>
            <a:off x="5796136" y="5733256"/>
            <a:ext cx="1742785" cy="369332"/>
          </a:xfrm>
          <a:prstGeom prst="rect">
            <a:avLst/>
          </a:prstGeom>
        </p:spPr>
        <p:txBody>
          <a:bodyPr wrap="none">
            <a:spAutoFit/>
          </a:bodyPr>
          <a:lstStyle/>
          <a:p>
            <a:r>
              <a:rPr lang="en-GB" dirty="0" smtClean="0"/>
              <a:t>= 48 – 50 </a:t>
            </a:r>
            <a:r>
              <a:rPr lang="en-GB" dirty="0" err="1" smtClean="0"/>
              <a:t>GPa</a:t>
            </a:r>
            <a:r>
              <a:rPr lang="en-GB" dirty="0" smtClean="0"/>
              <a:t> </a:t>
            </a:r>
            <a:endParaRPr lang="it-IT" dirty="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Conclusions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4098" name="Rectangle 2"/>
          <p:cNvSpPr>
            <a:spLocks noChangeArrowheads="1"/>
          </p:cNvSpPr>
          <p:nvPr/>
        </p:nvSpPr>
        <p:spPr bwMode="auto">
          <a:xfrm>
            <a:off x="179512" y="1124744"/>
            <a:ext cx="8496944"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high binder content led to higher strength but did not allow the control of workability of the mix. Reduction of paste volume has an effect on the strength development (about 13 </a:t>
            </a:r>
            <a:r>
              <a:rPr kumimoji="0" lang="en-GB" b="0" i="0" u="none" strike="noStrike" cap="none" normalizeH="0" baseline="0" dirty="0" err="1" smtClean="0">
                <a:ln>
                  <a:noFill/>
                </a:ln>
                <a:solidFill>
                  <a:schemeClr val="tx1"/>
                </a:solidFill>
                <a:effectLst/>
                <a:latin typeface="+mj-lt"/>
                <a:ea typeface="Times New Roman" pitchFamily="18" charset="0"/>
                <a:cs typeface="Arial" pitchFamily="34" charset="0"/>
              </a:rPr>
              <a:t>MPa</a:t>
            </a: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 but high strengths can still be obtained (&gt;60 </a:t>
            </a:r>
            <a:r>
              <a:rPr kumimoji="0" lang="en-GB" b="0" i="0" u="none" strike="noStrike" cap="none" normalizeH="0" baseline="0" dirty="0" err="1" smtClean="0">
                <a:ln>
                  <a:noFill/>
                </a:ln>
                <a:solidFill>
                  <a:schemeClr val="tx1"/>
                </a:solidFill>
                <a:effectLst/>
                <a:latin typeface="+mj-lt"/>
                <a:ea typeface="Times New Roman" pitchFamily="18" charset="0"/>
                <a:cs typeface="Arial" pitchFamily="34" charset="0"/>
              </a:rPr>
              <a:t>MPa</a:t>
            </a: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it-IT" b="0" i="0" u="none" strike="noStrike" cap="none" normalizeH="0" baseline="0" dirty="0" smtClean="0">
              <a:ln>
                <a:noFill/>
              </a:ln>
              <a:solidFill>
                <a:schemeClr val="tx1"/>
              </a:solidFill>
              <a:effectLst/>
              <a:latin typeface="+mj-lt"/>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w/s ratio plays a role in the setting time and therefore a minimum w/s ratio exists for each binder blend that allows a reasonable setting time (i.e. greater than 60 min) that should not be exceeded. W/s ratio does not affect dramatically the strength development except in the case of very high values (≥ 0.40);</a:t>
            </a:r>
            <a:endParaRPr kumimoji="0" lang="it-IT" b="0" i="0" u="none" strike="noStrike" cap="none" normalizeH="0" baseline="0" dirty="0" smtClean="0">
              <a:ln>
                <a:noFill/>
              </a:ln>
              <a:solidFill>
                <a:schemeClr val="tx1"/>
              </a:solidFill>
              <a:effectLst/>
              <a:latin typeface="+mj-lt"/>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UPV measurements showed a relationship with strength, and is a useful tool for estimating the evolution of mechanical parameters of </a:t>
            </a:r>
            <a:r>
              <a:rPr kumimoji="0" lang="en-GB" b="0" i="0" u="none" strike="noStrike" cap="none" normalizeH="0" baseline="0" dirty="0" err="1" smtClean="0">
                <a:ln>
                  <a:noFill/>
                </a:ln>
                <a:solidFill>
                  <a:schemeClr val="tx1"/>
                </a:solidFill>
                <a:effectLst/>
                <a:latin typeface="+mj-lt"/>
                <a:ea typeface="Times New Roman" pitchFamily="18" charset="0"/>
                <a:cs typeface="Arial" pitchFamily="34" charset="0"/>
              </a:rPr>
              <a:t>geopolymer</a:t>
            </a: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 concrete;</a:t>
            </a:r>
            <a:endParaRPr kumimoji="0" lang="it-IT" b="0" i="0" u="none" strike="noStrike" cap="none" normalizeH="0" baseline="0" dirty="0" smtClean="0">
              <a:ln>
                <a:noFill/>
              </a:ln>
              <a:solidFill>
                <a:schemeClr val="tx1"/>
              </a:solidFill>
              <a:effectLst/>
              <a:latin typeface="+mj-lt"/>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static elastic modulus measured at 28 days for one sample with very high paste content was around 25 </a:t>
            </a:r>
            <a:r>
              <a:rPr kumimoji="0" lang="en-GB" b="0" i="0" u="none" strike="noStrike" cap="none" normalizeH="0" baseline="0" dirty="0" err="1" smtClean="0">
                <a:ln>
                  <a:noFill/>
                </a:ln>
                <a:solidFill>
                  <a:schemeClr val="tx1"/>
                </a:solidFill>
                <a:effectLst/>
                <a:latin typeface="+mj-lt"/>
                <a:ea typeface="Times New Roman" pitchFamily="18" charset="0"/>
                <a:cs typeface="Arial" pitchFamily="34" charset="0"/>
              </a:rPr>
              <a:t>GPa</a:t>
            </a:r>
            <a:r>
              <a:rPr kumimoji="0" lang="en-GB" b="0" i="0" u="none" strike="noStrike" cap="none" normalizeH="0" baseline="0" dirty="0" smtClean="0">
                <a:ln>
                  <a:noFill/>
                </a:ln>
                <a:solidFill>
                  <a:schemeClr val="tx1"/>
                </a:solidFill>
                <a:effectLst/>
                <a:latin typeface="+mj-lt"/>
                <a:ea typeface="Times New Roman" pitchFamily="18" charset="0"/>
                <a:cs typeface="Arial" pitchFamily="34" charset="0"/>
              </a:rPr>
              <a:t>, similar to PC concretes. Mixes with lower paste content would exhibit higher stiffness.</a:t>
            </a:r>
            <a:endParaRPr kumimoji="0" lang="en-GB"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 xmlns:p14="http://schemas.microsoft.com/office/powerpoint/2010/main" val="156088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Future developments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5" name="Rectangle 2"/>
          <p:cNvSpPr>
            <a:spLocks noChangeArrowheads="1"/>
          </p:cNvSpPr>
          <p:nvPr/>
        </p:nvSpPr>
        <p:spPr bwMode="auto">
          <a:xfrm>
            <a:off x="395536" y="1484784"/>
            <a:ext cx="849694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rPr>
              <a:t>Investigation of strength</a:t>
            </a:r>
            <a:r>
              <a:rPr kumimoji="0" lang="en-GB" sz="2000" b="0" i="0" u="none" strike="noStrike" cap="none" normalizeH="0" dirty="0" smtClean="0">
                <a:ln>
                  <a:noFill/>
                </a:ln>
                <a:solidFill>
                  <a:schemeClr val="tx1"/>
                </a:solidFill>
                <a:effectLst/>
                <a:latin typeface="+mj-lt"/>
                <a:ea typeface="Times New Roman" pitchFamily="18" charset="0"/>
                <a:cs typeface="Arial" pitchFamily="34" charset="0"/>
              </a:rPr>
              <a:t> development and workability behaviour for concrete with paste content in the range 30% - 33%</a:t>
            </a:r>
            <a:r>
              <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mj-lt"/>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rPr>
              <a:t>Extension</a:t>
            </a:r>
            <a:r>
              <a:rPr kumimoji="0" lang="en-GB" sz="2000" b="0" i="0" u="none" strike="noStrike" cap="none" normalizeH="0" dirty="0" smtClean="0">
                <a:ln>
                  <a:noFill/>
                </a:ln>
                <a:solidFill>
                  <a:schemeClr val="tx1"/>
                </a:solidFill>
                <a:effectLst/>
                <a:latin typeface="+mj-lt"/>
                <a:ea typeface="Times New Roman" pitchFamily="18" charset="0"/>
                <a:cs typeface="Arial" pitchFamily="34" charset="0"/>
              </a:rPr>
              <a:t> of the methodology on different </a:t>
            </a:r>
            <a:r>
              <a:rPr kumimoji="0" lang="en-GB" sz="2000" b="0" i="0" u="none" strike="noStrike" cap="none" normalizeH="0" dirty="0" err="1" smtClean="0">
                <a:ln>
                  <a:noFill/>
                </a:ln>
                <a:solidFill>
                  <a:schemeClr val="tx1"/>
                </a:solidFill>
                <a:effectLst/>
                <a:latin typeface="+mj-lt"/>
                <a:ea typeface="Times New Roman" pitchFamily="18" charset="0"/>
                <a:cs typeface="Arial" pitchFamily="34" charset="0"/>
              </a:rPr>
              <a:t>pfa</a:t>
            </a:r>
            <a:r>
              <a:rPr kumimoji="0" lang="en-GB" sz="2000" b="0" i="0" u="none" strike="noStrike" cap="none" normalizeH="0" dirty="0" smtClean="0">
                <a:ln>
                  <a:noFill/>
                </a:ln>
                <a:solidFill>
                  <a:schemeClr val="tx1"/>
                </a:solidFill>
                <a:effectLst/>
                <a:latin typeface="+mj-lt"/>
                <a:ea typeface="Times New Roman" pitchFamily="18" charset="0"/>
                <a:cs typeface="Arial" pitchFamily="34" charset="0"/>
              </a:rPr>
              <a:t>/</a:t>
            </a:r>
            <a:r>
              <a:rPr kumimoji="0" lang="en-GB" sz="2000" b="0" i="0" u="none" strike="noStrike" cap="none" normalizeH="0" dirty="0" err="1" smtClean="0">
                <a:ln>
                  <a:noFill/>
                </a:ln>
                <a:solidFill>
                  <a:schemeClr val="tx1"/>
                </a:solidFill>
                <a:effectLst/>
                <a:latin typeface="+mj-lt"/>
                <a:ea typeface="Times New Roman" pitchFamily="18" charset="0"/>
                <a:cs typeface="Arial" pitchFamily="34" charset="0"/>
              </a:rPr>
              <a:t>ggbs</a:t>
            </a:r>
            <a:r>
              <a:rPr kumimoji="0" lang="en-GB" sz="2000" b="0" i="0" u="none" strike="noStrike" cap="none" normalizeH="0" dirty="0" smtClean="0">
                <a:ln>
                  <a:noFill/>
                </a:ln>
                <a:solidFill>
                  <a:schemeClr val="tx1"/>
                </a:solidFill>
                <a:effectLst/>
                <a:latin typeface="+mj-lt"/>
                <a:ea typeface="Times New Roman" pitchFamily="18" charset="0"/>
                <a:cs typeface="Arial" pitchFamily="34" charset="0"/>
              </a:rPr>
              <a:t> binder blends</a:t>
            </a:r>
            <a:r>
              <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mj-lt"/>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tabLst/>
            </a:pPr>
            <a:r>
              <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rPr>
              <a:t>	</a:t>
            </a:r>
          </a:p>
          <a:p>
            <a:pPr marL="360000" marR="0" lvl="0" indent="-360000" algn="just" defTabSz="914400" rtl="0" eaLnBrk="0" fontAlgn="base" latinLnBrk="0" hangingPunct="0">
              <a:lnSpc>
                <a:spcPct val="100000"/>
              </a:lnSpc>
              <a:spcBef>
                <a:spcPct val="0"/>
              </a:spcBef>
              <a:spcAft>
                <a:spcPts val="1200"/>
              </a:spcAft>
              <a:buClrTx/>
              <a:buSzTx/>
              <a:tabLst/>
            </a:pPr>
            <a:endParaRPr kumimoji="0" lang="en-GB" sz="20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360000" marR="0" lvl="0" indent="-360000" algn="just" defTabSz="914400" rtl="0" eaLnBrk="0" fontAlgn="base" latinLnBrk="0" hangingPunct="0">
              <a:lnSpc>
                <a:spcPct val="100000"/>
              </a:lnSpc>
              <a:spcBef>
                <a:spcPct val="0"/>
              </a:spcBef>
              <a:spcAft>
                <a:spcPts val="1200"/>
              </a:spcAft>
              <a:buClrTx/>
              <a:buSzTx/>
              <a:tabLst/>
            </a:pPr>
            <a:r>
              <a:rPr lang="en-GB" sz="2000" dirty="0" smtClean="0">
                <a:latin typeface="+mj-lt"/>
                <a:ea typeface="Times New Roman" pitchFamily="18" charset="0"/>
                <a:cs typeface="Arial" pitchFamily="34" charset="0"/>
              </a:rPr>
              <a:t>	</a:t>
            </a:r>
            <a:r>
              <a:rPr kumimoji="0" lang="en-GB" sz="2000" b="1" i="0" u="none" strike="noStrike" cap="none" normalizeH="0" baseline="0" dirty="0" smtClean="0">
                <a:ln>
                  <a:noFill/>
                </a:ln>
                <a:solidFill>
                  <a:schemeClr val="tx1"/>
                </a:solidFill>
                <a:effectLst/>
                <a:latin typeface="+mj-lt"/>
                <a:ea typeface="Times New Roman" pitchFamily="18" charset="0"/>
                <a:cs typeface="Arial" pitchFamily="34" charset="0"/>
              </a:rPr>
              <a:t>Development of a preliminary</a:t>
            </a:r>
            <a:r>
              <a:rPr kumimoji="0" lang="en-GB" sz="2000" b="1" i="0" u="none" strike="noStrike" cap="none" normalizeH="0" dirty="0" smtClean="0">
                <a:ln>
                  <a:noFill/>
                </a:ln>
                <a:solidFill>
                  <a:schemeClr val="tx1"/>
                </a:solidFill>
                <a:effectLst/>
                <a:latin typeface="+mj-lt"/>
                <a:ea typeface="Times New Roman" pitchFamily="18" charset="0"/>
                <a:cs typeface="Arial" pitchFamily="34" charset="0"/>
              </a:rPr>
              <a:t> mix design guidelines controlling (a) compressive strength requirements; (b) workability requirements; (c) setting time requirements</a:t>
            </a:r>
            <a:r>
              <a:rPr kumimoji="0" lang="en-GB" sz="2000" b="1"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en-GB" sz="2000" b="1" i="0" u="none" strike="noStrike" cap="none" normalizeH="0" baseline="0" dirty="0" smtClean="0">
              <a:ln>
                <a:noFill/>
              </a:ln>
              <a:solidFill>
                <a:schemeClr val="tx1"/>
              </a:solidFill>
              <a:effectLst/>
              <a:latin typeface="+mj-lt"/>
              <a:cs typeface="Arial" pitchFamily="34" charset="0"/>
            </a:endParaRPr>
          </a:p>
        </p:txBody>
      </p:sp>
      <p:sp>
        <p:nvSpPr>
          <p:cNvPr id="6" name="Freccia in giù 5"/>
          <p:cNvSpPr/>
          <p:nvPr/>
        </p:nvSpPr>
        <p:spPr>
          <a:xfrm>
            <a:off x="4283968" y="2996952"/>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560886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8" name="Picture 1"/>
          <p:cNvPicPr/>
          <p:nvPr/>
        </p:nvPicPr>
        <p:blipFill rotWithShape="1">
          <a:blip r:embed="rId2"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a:blip>
          <a:srcRect/>
          <a:stretch/>
        </p:blipFill>
        <p:spPr bwMode="auto">
          <a:xfrm>
            <a:off x="157988" y="412229"/>
            <a:ext cx="8820148" cy="3952875"/>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7" name="Picture 2"/>
          <p:cNvPicPr/>
          <p:nvPr/>
        </p:nvPicPr>
        <p:blipFill>
          <a:blip r:embed="rId3"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27816" y="4207440"/>
            <a:ext cx="3960440" cy="2624838"/>
          </a:xfrm>
          <a:prstGeom prst="rect">
            <a:avLst/>
          </a:prstGeom>
          <a:noFill/>
        </p:spPr>
      </p:pic>
    </p:spTree>
    <p:extLst>
      <p:ext uri="{BB962C8B-B14F-4D97-AF65-F5344CB8AC3E}">
        <p14:creationId xmlns="" xmlns:p14="http://schemas.microsoft.com/office/powerpoint/2010/main" val="281254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Acknowledgement</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1026" name="Picture 2"/>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1763688" y="1124744"/>
            <a:ext cx="6026530" cy="25126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32049" y="3781390"/>
            <a:ext cx="9083844" cy="6791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115616" y="4941168"/>
            <a:ext cx="6840760" cy="1631216"/>
          </a:xfrm>
          <a:prstGeom prst="rect">
            <a:avLst/>
          </a:prstGeom>
          <a:noFill/>
        </p:spPr>
        <p:txBody>
          <a:bodyPr wrap="square" rtlCol="0">
            <a:spAutoFit/>
          </a:bodyPr>
          <a:lstStyle/>
          <a:p>
            <a:pPr algn="ctr"/>
            <a:r>
              <a:rPr lang="en-GB" sz="2800" dirty="0"/>
              <a:t>http://www.sus-con.eu/home</a:t>
            </a:r>
          </a:p>
          <a:p>
            <a:endParaRPr lang="en-US" dirty="0" smtClean="0"/>
          </a:p>
          <a:p>
            <a:endParaRPr lang="en-US" dirty="0" smtClean="0"/>
          </a:p>
          <a:p>
            <a:r>
              <a:rPr lang="en-US" dirty="0" err="1" smtClean="0"/>
              <a:t>Geopolymer</a:t>
            </a:r>
            <a:r>
              <a:rPr lang="en-US" dirty="0" smtClean="0"/>
              <a:t> </a:t>
            </a:r>
            <a:r>
              <a:rPr lang="en-US" dirty="0"/>
              <a:t>Research at Queen's University, Belfast:</a:t>
            </a:r>
            <a:endParaRPr lang="en-GB" dirty="0"/>
          </a:p>
          <a:p>
            <a:r>
              <a:rPr lang="en-US" u="sng" dirty="0">
                <a:hlinkClick r:id="rId4"/>
              </a:rPr>
              <a:t>http://blogs.qub.ac.uk/geopolymer</a:t>
            </a:r>
            <a:r>
              <a:rPr lang="en-US" u="sng" dirty="0" smtClean="0">
                <a:hlinkClick r:id="rId4"/>
              </a:rPr>
              <a:t>/</a:t>
            </a:r>
            <a:endParaRPr lang="en-GB" dirty="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44"/>
            <a:ext cx="8229600" cy="990600"/>
          </a:xfrm>
        </p:spPr>
        <p:txBody>
          <a:bodyPr>
            <a:normAutofit/>
          </a:bodyPr>
          <a:lstStyle/>
          <a:p>
            <a:r>
              <a:rPr lang="en-GB" sz="3000" dirty="0" smtClean="0"/>
              <a:t>Plan of the presentation</a:t>
            </a:r>
            <a:endParaRPr lang="en-GB" sz="3000" dirty="0"/>
          </a:p>
        </p:txBody>
      </p:sp>
      <p:sp>
        <p:nvSpPr>
          <p:cNvPr id="3" name="Content Placeholder 2"/>
          <p:cNvSpPr>
            <a:spLocks noGrp="1"/>
          </p:cNvSpPr>
          <p:nvPr>
            <p:ph idx="1"/>
          </p:nvPr>
        </p:nvSpPr>
        <p:spPr>
          <a:xfrm>
            <a:off x="356331" y="1412776"/>
            <a:ext cx="4359685" cy="5136232"/>
          </a:xfrm>
        </p:spPr>
        <p:txBody>
          <a:bodyPr>
            <a:normAutofit fontScale="85000" lnSpcReduction="20000"/>
          </a:bodyPr>
          <a:lstStyle/>
          <a:p>
            <a:pPr>
              <a:spcAft>
                <a:spcPts val="1200"/>
              </a:spcAft>
            </a:pPr>
            <a:r>
              <a:rPr lang="en-GB" dirty="0" smtClean="0"/>
              <a:t>Framework of the research carried out at QUB</a:t>
            </a:r>
          </a:p>
          <a:p>
            <a:pPr>
              <a:spcAft>
                <a:spcPts val="1200"/>
              </a:spcAft>
            </a:pPr>
            <a:r>
              <a:rPr lang="en-GB" dirty="0" smtClean="0"/>
              <a:t>Background</a:t>
            </a:r>
          </a:p>
          <a:p>
            <a:pPr>
              <a:spcAft>
                <a:spcPts val="1200"/>
              </a:spcAft>
            </a:pPr>
            <a:r>
              <a:rPr lang="en-GB" dirty="0" smtClean="0"/>
              <a:t>Materials and methods</a:t>
            </a:r>
          </a:p>
          <a:p>
            <a:pPr>
              <a:spcAft>
                <a:spcPts val="1200"/>
              </a:spcAft>
            </a:pPr>
            <a:r>
              <a:rPr lang="en-GB" dirty="0" smtClean="0"/>
              <a:t>Results and discussion</a:t>
            </a:r>
          </a:p>
          <a:p>
            <a:pPr lvl="1">
              <a:spcAft>
                <a:spcPts val="1200"/>
              </a:spcAft>
            </a:pPr>
            <a:r>
              <a:rPr lang="en-GB" dirty="0" smtClean="0"/>
              <a:t>Strength development</a:t>
            </a:r>
          </a:p>
          <a:p>
            <a:pPr lvl="1">
              <a:spcAft>
                <a:spcPts val="1200"/>
              </a:spcAft>
            </a:pPr>
            <a:r>
              <a:rPr lang="en-GB" dirty="0" smtClean="0"/>
              <a:t>Workability</a:t>
            </a:r>
          </a:p>
          <a:p>
            <a:pPr lvl="1">
              <a:spcAft>
                <a:spcPts val="1200"/>
              </a:spcAft>
            </a:pPr>
            <a:r>
              <a:rPr lang="en-GB" dirty="0" smtClean="0"/>
              <a:t>Non destructive tests</a:t>
            </a:r>
          </a:p>
          <a:p>
            <a:pPr lvl="1">
              <a:spcAft>
                <a:spcPts val="1200"/>
              </a:spcAft>
            </a:pPr>
            <a:r>
              <a:rPr lang="en-GB" dirty="0" smtClean="0"/>
              <a:t>Elastic modulus</a:t>
            </a:r>
          </a:p>
          <a:p>
            <a:pPr>
              <a:spcAft>
                <a:spcPts val="1200"/>
              </a:spcAft>
            </a:pPr>
            <a:r>
              <a:rPr lang="en-GB" dirty="0" smtClean="0"/>
              <a:t>Conclusions</a:t>
            </a:r>
          </a:p>
          <a:p>
            <a:pPr>
              <a:spcAft>
                <a:spcPts val="1200"/>
              </a:spcAft>
            </a:pPr>
            <a:r>
              <a:rPr lang="en-GB" dirty="0" smtClean="0"/>
              <a:t>Future developments</a:t>
            </a:r>
          </a:p>
          <a:p>
            <a:pPr>
              <a:spcAft>
                <a:spcPts val="1200"/>
              </a:spcAft>
            </a:pPr>
            <a:r>
              <a:rPr lang="en-GB" dirty="0" smtClean="0"/>
              <a:t>Acknowledgements</a:t>
            </a:r>
          </a:p>
          <a:p>
            <a:pPr>
              <a:spcAft>
                <a:spcPts val="1200"/>
              </a:spcAft>
            </a:pPr>
            <a:endParaRPr lang="en-GB" dirty="0" smtClean="0"/>
          </a:p>
          <a:p>
            <a:pPr>
              <a:spcAft>
                <a:spcPts val="1200"/>
              </a:spcAft>
            </a:pPr>
            <a:endParaRPr lang="en-GB" dirty="0" smtClean="0"/>
          </a:p>
          <a:p>
            <a:pPr>
              <a:spcAft>
                <a:spcPts val="1200"/>
              </a:spcAft>
            </a:pPr>
            <a:endParaRPr lang="en-GB"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5" name="Content Placeholder 4" descr="outline of the presentation - Cerca con Google - Mozilla Firefox"/>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5148064" y="1530819"/>
            <a:ext cx="3518514" cy="4130430"/>
          </a:xfrm>
          <a:prstGeom prst="rect">
            <a:avLst/>
          </a:prstGeom>
        </p:spPr>
      </p:pic>
    </p:spTree>
    <p:extLst>
      <p:ext uri="{BB962C8B-B14F-4D97-AF65-F5344CB8AC3E}">
        <p14:creationId xmlns="" xmlns:p14="http://schemas.microsoft.com/office/powerpoint/2010/main" val="276002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26" y="2060848"/>
            <a:ext cx="7560840" cy="1338828"/>
          </a:xfrm>
          <a:prstGeom prst="rect">
            <a:avLst/>
          </a:prstGeom>
        </p:spPr>
        <p:txBody>
          <a:bodyPr wrap="square">
            <a:spAutoFit/>
          </a:bodyPr>
          <a:lstStyle/>
          <a:p>
            <a:r>
              <a:rPr lang="en-GB" sz="2700" b="1" dirty="0" smtClean="0">
                <a:solidFill>
                  <a:schemeClr val="tx2"/>
                </a:solidFill>
              </a:rPr>
              <a:t>Slag valorisation in construction materials: mechanical properties and rheology of alkali activated concrete containing </a:t>
            </a:r>
            <a:r>
              <a:rPr lang="en-GB" sz="2700" b="1" dirty="0" err="1" smtClean="0">
                <a:solidFill>
                  <a:schemeClr val="tx2"/>
                </a:solidFill>
              </a:rPr>
              <a:t>ggbs</a:t>
            </a:r>
            <a:endParaRPr lang="en-GB" sz="2700" b="1" dirty="0">
              <a:solidFill>
                <a:schemeClr val="tx2"/>
              </a:solidFill>
            </a:endParaRPr>
          </a:p>
        </p:txBody>
      </p:sp>
      <p:sp>
        <p:nvSpPr>
          <p:cNvPr id="6" name="Rectangle 5"/>
          <p:cNvSpPr/>
          <p:nvPr/>
        </p:nvSpPr>
        <p:spPr>
          <a:xfrm>
            <a:off x="683568" y="3501008"/>
            <a:ext cx="7920880" cy="2431435"/>
          </a:xfrm>
          <a:prstGeom prst="rect">
            <a:avLst/>
          </a:prstGeom>
        </p:spPr>
        <p:txBody>
          <a:bodyPr wrap="square">
            <a:spAutoFit/>
          </a:bodyPr>
          <a:lstStyle/>
          <a:p>
            <a:endParaRPr lang="en-GB" sz="1600" b="1" dirty="0" smtClean="0"/>
          </a:p>
          <a:p>
            <a:endParaRPr lang="en-GB" sz="1600" b="1" dirty="0" smtClean="0"/>
          </a:p>
          <a:p>
            <a:r>
              <a:rPr lang="en-GB" sz="1600" b="1" dirty="0" err="1" smtClean="0"/>
              <a:t>Dr.</a:t>
            </a:r>
            <a:r>
              <a:rPr lang="en-GB" sz="1600" b="1" dirty="0" smtClean="0"/>
              <a:t> Raffaele VINAI</a:t>
            </a:r>
          </a:p>
          <a:p>
            <a:r>
              <a:rPr lang="en-GB" sz="1600" b="1" dirty="0" smtClean="0"/>
              <a:t>Mr. Ali RAFEET</a:t>
            </a:r>
          </a:p>
          <a:p>
            <a:r>
              <a:rPr lang="en-GB" sz="1600" b="1" dirty="0" err="1" smtClean="0"/>
              <a:t>Prof.</a:t>
            </a:r>
            <a:r>
              <a:rPr lang="en-GB" sz="1600" b="1" dirty="0" smtClean="0"/>
              <a:t> Marios SOUTSOS</a:t>
            </a:r>
          </a:p>
          <a:p>
            <a:r>
              <a:rPr lang="en-GB" sz="1600" b="1" dirty="0" err="1" smtClean="0"/>
              <a:t>Prof.</a:t>
            </a:r>
            <a:r>
              <a:rPr lang="en-GB" sz="1600" b="1" dirty="0" smtClean="0"/>
              <a:t> Wei SHA</a:t>
            </a:r>
          </a:p>
          <a:p>
            <a:endParaRPr lang="en-GB" sz="1400" b="1" dirty="0" smtClean="0"/>
          </a:p>
          <a:p>
            <a:endParaRPr lang="en-GB" sz="1400" b="1" dirty="0"/>
          </a:p>
          <a:p>
            <a:pPr algn="r"/>
            <a:r>
              <a:rPr lang="en-GB" sz="1400" i="1" dirty="0" smtClean="0"/>
              <a:t>School </a:t>
            </a:r>
            <a:r>
              <a:rPr lang="en-GB" sz="1400" i="1" dirty="0"/>
              <a:t>of Planning, Architecture and Civil </a:t>
            </a:r>
            <a:r>
              <a:rPr lang="en-GB" sz="1400" i="1" dirty="0" smtClean="0"/>
              <a:t>Engineering</a:t>
            </a:r>
          </a:p>
          <a:p>
            <a:pPr algn="r"/>
            <a:r>
              <a:rPr lang="en-GB" sz="1400" i="1" dirty="0" smtClean="0"/>
              <a:t>Queen’s </a:t>
            </a:r>
            <a:r>
              <a:rPr lang="en-GB" sz="1400" i="1" dirty="0"/>
              <a:t>University Belfast, </a:t>
            </a:r>
            <a:r>
              <a:rPr lang="en-GB" sz="1400" i="1" dirty="0" smtClean="0"/>
              <a:t>United </a:t>
            </a:r>
            <a:r>
              <a:rPr lang="en-GB" sz="1400" i="1" dirty="0"/>
              <a:t>Kingdom</a:t>
            </a:r>
          </a:p>
        </p:txBody>
      </p:sp>
      <p:pic>
        <p:nvPicPr>
          <p:cNvPr id="1026" name="Picture 2" descr="https://intranet.qol.qub.ac.uk/directorates/space/marketing/Resources/Logos/Queen%27s/Queens_lscape_logo_rgb.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5515817" y="3706993"/>
            <a:ext cx="3376663" cy="1666223"/>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1187624" y="476672"/>
            <a:ext cx="6912768" cy="11718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1198483" y="469022"/>
            <a:ext cx="6901909" cy="120021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44118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205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6084168" y="1916832"/>
            <a:ext cx="2875506" cy="25202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58800" y="476672"/>
            <a:ext cx="5565328" cy="20137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2785432" y="2924944"/>
            <a:ext cx="3082712" cy="2520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a:off x="3513603" y="5447501"/>
            <a:ext cx="2138517" cy="12915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7" cstate="screen">
            <a:extLst>
              <a:ext uri="{28A0092B-C50C-407E-A947-70E740481C1C}">
                <a14:useLocalDpi xmlns="" xmlns:a14="http://schemas.microsoft.com/office/drawing/2010/main"/>
              </a:ext>
            </a:extLst>
          </a:blip>
          <a:srcRect/>
          <a:stretch/>
        </p:blipFill>
        <p:spPr bwMode="auto">
          <a:xfrm>
            <a:off x="5723152" y="4556973"/>
            <a:ext cx="3404608" cy="21703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Down Arrow 4"/>
          <p:cNvSpPr/>
          <p:nvPr/>
        </p:nvSpPr>
        <p:spPr>
          <a:xfrm>
            <a:off x="4573971" y="2490458"/>
            <a:ext cx="286061" cy="362478"/>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a:solidFill>
              <a:srgbClr val="BFEA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Down Arrow 10"/>
          <p:cNvSpPr/>
          <p:nvPr/>
        </p:nvSpPr>
        <p:spPr>
          <a:xfrm rot="16200000">
            <a:off x="5759899" y="2022639"/>
            <a:ext cx="286061" cy="362478"/>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a:solidFill>
              <a:srgbClr val="BFEA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4" name="Picture 6"/>
          <p:cNvPicPr>
            <a:picLocks noChangeAspect="1" noChangeArrowheads="1"/>
          </p:cNvPicPr>
          <p:nvPr/>
        </p:nvPicPr>
        <p:blipFill rotWithShape="1">
          <a:blip r:embed="rId8" cstate="screen">
            <a:extLst>
              <a:ext uri="{28A0092B-C50C-407E-A947-70E740481C1C}">
                <a14:useLocalDpi xmlns="" xmlns:a14="http://schemas.microsoft.com/office/drawing/2010/main"/>
              </a:ext>
            </a:extLst>
          </a:blip>
          <a:srcRect/>
          <a:stretch/>
        </p:blipFill>
        <p:spPr bwMode="auto">
          <a:xfrm>
            <a:off x="158800" y="2671697"/>
            <a:ext cx="2349164" cy="40555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Bent-Up Arrow 5"/>
          <p:cNvSpPr/>
          <p:nvPr/>
        </p:nvSpPr>
        <p:spPr>
          <a:xfrm rot="10800000">
            <a:off x="1166333" y="2087572"/>
            <a:ext cx="1245426" cy="518674"/>
          </a:xfrm>
          <a:prstGeom prst="bentUpArrow">
            <a:avLst>
              <a:gd name="adj1" fmla="val 25000"/>
              <a:gd name="adj2" fmla="val 25000"/>
              <a:gd name="adj3" fmla="val 38964"/>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a:solidFill>
              <a:srgbClr val="BFEA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14" name="Group 13"/>
          <p:cNvGrpSpPr/>
          <p:nvPr/>
        </p:nvGrpSpPr>
        <p:grpSpPr>
          <a:xfrm>
            <a:off x="35496" y="476672"/>
            <a:ext cx="9037496" cy="6262418"/>
            <a:chOff x="35496" y="476672"/>
            <a:chExt cx="9037496" cy="6262418"/>
          </a:xfrm>
        </p:grpSpPr>
        <p:sp>
          <p:nvSpPr>
            <p:cNvPr id="10" name="Rectangle 9"/>
            <p:cNvSpPr/>
            <p:nvPr/>
          </p:nvSpPr>
          <p:spPr>
            <a:xfrm>
              <a:off x="2843808" y="2852936"/>
              <a:ext cx="3240360"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496" y="476672"/>
              <a:ext cx="2749936" cy="6262418"/>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119474" y="1439773"/>
              <a:ext cx="2953518" cy="529931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85432" y="476672"/>
              <a:ext cx="3307614" cy="230425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785432" y="4393717"/>
              <a:ext cx="3334042" cy="2345373"/>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868144" y="566192"/>
            <a:ext cx="3096344" cy="55855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GB" sz="3000" dirty="0" smtClean="0"/>
              <a:t>Research at QUB</a:t>
            </a:r>
            <a:endParaRPr lang="en-GB" sz="3000" dirty="0"/>
          </a:p>
        </p:txBody>
      </p:sp>
    </p:spTree>
    <p:custDataLst>
      <p:tags r:id="rId1"/>
    </p:custDataLst>
    <p:extLst>
      <p:ext uri="{BB962C8B-B14F-4D97-AF65-F5344CB8AC3E}">
        <p14:creationId xmlns="" xmlns:p14="http://schemas.microsoft.com/office/powerpoint/2010/main" val="23133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Autofit/>
          </a:bodyPr>
          <a:lstStyle/>
          <a:p>
            <a:r>
              <a:rPr lang="en-GB" sz="3000" dirty="0" smtClean="0"/>
              <a:t>Background</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3074" name="Picture 2"/>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395535" y="1124744"/>
            <a:ext cx="2341209" cy="5040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987824" y="836712"/>
            <a:ext cx="5760640" cy="2369880"/>
          </a:xfrm>
          <a:prstGeom prst="rect">
            <a:avLst/>
          </a:prstGeom>
        </p:spPr>
        <p:txBody>
          <a:bodyPr wrap="square">
            <a:spAutoFit/>
          </a:bodyPr>
          <a:lstStyle/>
          <a:p>
            <a:r>
              <a:rPr lang="en-GB" sz="2000" b="1" dirty="0" smtClean="0"/>
              <a:t>Building </a:t>
            </a:r>
            <a:r>
              <a:rPr lang="en-GB" sz="2000" b="1" dirty="0"/>
              <a:t>sector has the potential for absorbing the high volume of slag produced by iron and steel-making </a:t>
            </a:r>
            <a:r>
              <a:rPr lang="en-GB" sz="2000" b="1" dirty="0" smtClean="0"/>
              <a:t>industry!</a:t>
            </a:r>
          </a:p>
          <a:p>
            <a:endParaRPr lang="en-GB" sz="800" dirty="0" smtClean="0"/>
          </a:p>
          <a:p>
            <a:pPr marL="285750" indent="-285750">
              <a:buFont typeface="Arial" panose="020B0604020202020204" pitchFamily="34" charset="0"/>
              <a:buChar char="•"/>
            </a:pPr>
            <a:r>
              <a:rPr lang="en-GB" sz="2000" dirty="0" smtClean="0"/>
              <a:t>It represents </a:t>
            </a:r>
            <a:r>
              <a:rPr lang="en-GB" sz="2000" dirty="0"/>
              <a:t>in EU28 about 8.8% of </a:t>
            </a:r>
            <a:r>
              <a:rPr lang="en-GB" sz="2000" dirty="0" smtClean="0"/>
              <a:t>GDP</a:t>
            </a:r>
          </a:p>
          <a:p>
            <a:pPr marL="285750" indent="-285750">
              <a:buFont typeface="Arial" panose="020B0604020202020204" pitchFamily="34" charset="0"/>
              <a:buChar char="•"/>
            </a:pPr>
            <a:r>
              <a:rPr lang="en-GB" sz="2000" dirty="0" smtClean="0"/>
              <a:t>It represents 29</a:t>
            </a:r>
            <a:r>
              <a:rPr lang="en-GB" sz="2000" dirty="0"/>
              <a:t>% of industrial employment </a:t>
            </a:r>
            <a:endParaRPr lang="en-GB" sz="2000" dirty="0" smtClean="0"/>
          </a:p>
          <a:p>
            <a:pPr marL="285750" indent="-285750">
              <a:buFont typeface="Arial" panose="020B0604020202020204" pitchFamily="34" charset="0"/>
              <a:buChar char="•"/>
            </a:pPr>
            <a:r>
              <a:rPr lang="en-GB" sz="2000" dirty="0" smtClean="0"/>
              <a:t>It had a </a:t>
            </a:r>
            <a:r>
              <a:rPr lang="en-GB" sz="2000" dirty="0"/>
              <a:t>turnover of 92.5 billion € in </a:t>
            </a:r>
            <a:r>
              <a:rPr lang="en-GB" sz="2000" dirty="0" smtClean="0"/>
              <a:t>2013</a:t>
            </a:r>
          </a:p>
          <a:p>
            <a:pPr marL="285750" indent="-285750">
              <a:buFont typeface="Arial" panose="020B0604020202020204" pitchFamily="34" charset="0"/>
              <a:buChar char="•"/>
            </a:pPr>
            <a:r>
              <a:rPr lang="en-GB" sz="2000" dirty="0" smtClean="0"/>
              <a:t>1,200 </a:t>
            </a:r>
            <a:r>
              <a:rPr lang="en-GB" sz="2000" dirty="0"/>
              <a:t>billion € </a:t>
            </a:r>
            <a:r>
              <a:rPr lang="en-GB" sz="2000" dirty="0" smtClean="0"/>
              <a:t>as construction output in EU28</a:t>
            </a:r>
            <a:endParaRPr lang="en-GB" sz="2000" dirty="0"/>
          </a:p>
        </p:txBody>
      </p:sp>
      <p:pic>
        <p:nvPicPr>
          <p:cNvPr id="3075"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028500" y="3356992"/>
            <a:ext cx="3639844" cy="3169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6012160" y="6423139"/>
            <a:ext cx="1728192" cy="215444"/>
          </a:xfrm>
          <a:prstGeom prst="rect">
            <a:avLst/>
          </a:prstGeom>
          <a:noFill/>
        </p:spPr>
        <p:txBody>
          <a:bodyPr wrap="square" rtlCol="0">
            <a:spAutoFit/>
          </a:bodyPr>
          <a:lstStyle/>
          <a:p>
            <a:r>
              <a:rPr lang="en-GB" sz="800" i="1" dirty="0" smtClean="0"/>
              <a:t>Source: CEMBUREAU website</a:t>
            </a:r>
            <a:endParaRPr lang="en-GB" sz="800" i="1" dirty="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7" name="Title 1"/>
          <p:cNvSpPr>
            <a:spLocks noGrp="1"/>
          </p:cNvSpPr>
          <p:nvPr>
            <p:ph type="title"/>
          </p:nvPr>
        </p:nvSpPr>
        <p:spPr>
          <a:xfrm>
            <a:off x="457200" y="116632"/>
            <a:ext cx="8229600" cy="990600"/>
          </a:xfrm>
        </p:spPr>
        <p:txBody>
          <a:bodyPr>
            <a:noAutofit/>
          </a:bodyPr>
          <a:lstStyle/>
          <a:p>
            <a:r>
              <a:rPr lang="en-GB" sz="3000" dirty="0" smtClean="0"/>
              <a:t>Background</a:t>
            </a:r>
            <a:endParaRPr lang="en-GB" sz="3000" dirty="0"/>
          </a:p>
        </p:txBody>
      </p:sp>
      <p:pic>
        <p:nvPicPr>
          <p:cNvPr id="5" name="Content Placeholder 4"/>
          <p:cNvPicPr>
            <a:picLocks noGrp="1" noChangeAspect="1" noChangeArrowheads="1"/>
          </p:cNvPicPr>
          <p:nvPr>
            <p:ph idx="1"/>
          </p:nvPr>
        </p:nvPicPr>
        <p:blipFill rotWithShape="1">
          <a:blip r:embed="rId2" cstate="screen">
            <a:extLst>
              <a:ext uri="{28A0092B-C50C-407E-A947-70E740481C1C}">
                <a14:useLocalDpi xmlns="" xmlns:a14="http://schemas.microsoft.com/office/drawing/2010/main"/>
              </a:ext>
            </a:extLst>
          </a:blip>
          <a:srcRect/>
          <a:stretch/>
        </p:blipFill>
        <p:spPr bwMode="auto">
          <a:xfrm>
            <a:off x="5652120" y="2436348"/>
            <a:ext cx="3132120" cy="2767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5689697" y="5295330"/>
            <a:ext cx="3348880" cy="731638"/>
          </a:xfrm>
          <a:prstGeom prst="rect">
            <a:avLst/>
          </a:prstGeom>
        </p:spPr>
        <p:txBody>
          <a:bodyPr vert="horz" lIns="91440" tIns="45720" rIns="91440" bIns="45720" rtlCol="0" anchor="b">
            <a:noAutofit/>
          </a:bodyPr>
          <a:lstStyle>
            <a:defPPr>
              <a:defRPr lang="en-US"/>
            </a:defPPr>
            <a:lvl1pPr indent="0">
              <a:spcBef>
                <a:spcPct val="20000"/>
              </a:spcBef>
              <a:buFont typeface="Arial" panose="020B0604020202020204" pitchFamily="34" charset="0"/>
              <a:buNone/>
              <a:defRPr sz="1600" b="1"/>
            </a:lvl1pPr>
            <a:lvl2pPr indent="0">
              <a:spcBef>
                <a:spcPct val="20000"/>
              </a:spcBef>
              <a:buFont typeface="Arial" panose="020B0604020202020204" pitchFamily="34" charset="0"/>
              <a:buNone/>
              <a:defRPr sz="2000" b="1"/>
            </a:lvl2pPr>
            <a:lvl3pPr indent="0">
              <a:spcBef>
                <a:spcPct val="20000"/>
              </a:spcBef>
              <a:buFont typeface="Arial" panose="020B0604020202020204" pitchFamily="34" charset="0"/>
              <a:buNone/>
              <a:defRPr b="1"/>
            </a:lvl3pPr>
            <a:lvl4pPr indent="0">
              <a:spcBef>
                <a:spcPct val="20000"/>
              </a:spcBef>
              <a:buFont typeface="Arial" panose="020B0604020202020204" pitchFamily="34" charset="0"/>
              <a:buNone/>
              <a:defRPr sz="1600" b="1"/>
            </a:lvl4pPr>
            <a:lvl5pPr indent="0">
              <a:spcBef>
                <a:spcPct val="20000"/>
              </a:spcBef>
              <a:buFont typeface="Arial" panose="020B0604020202020204" pitchFamily="34" charset="0"/>
              <a:buNone/>
              <a:defRPr sz="1600" b="1"/>
            </a:lvl5pPr>
            <a:lvl6pPr indent="0">
              <a:spcBef>
                <a:spcPct val="20000"/>
              </a:spcBef>
              <a:buFont typeface="Arial" panose="020B0604020202020204" pitchFamily="34" charset="0"/>
              <a:buNone/>
              <a:defRPr sz="1600" b="1"/>
            </a:lvl6pPr>
            <a:lvl7pPr indent="0">
              <a:spcBef>
                <a:spcPct val="20000"/>
              </a:spcBef>
              <a:buFont typeface="Arial" panose="020B0604020202020204" pitchFamily="34" charset="0"/>
              <a:buNone/>
              <a:defRPr sz="1600" b="1"/>
            </a:lvl7pPr>
            <a:lvl8pPr indent="0">
              <a:spcBef>
                <a:spcPct val="20000"/>
              </a:spcBef>
              <a:buFont typeface="Arial" panose="020B0604020202020204" pitchFamily="34" charset="0"/>
              <a:buNone/>
              <a:defRPr sz="1600" b="1"/>
            </a:lvl8pPr>
            <a:lvl9pPr indent="0">
              <a:spcBef>
                <a:spcPct val="20000"/>
              </a:spcBef>
              <a:buFont typeface="Arial" panose="020B0604020202020204" pitchFamily="34" charset="0"/>
              <a:buNone/>
              <a:defRPr sz="1600" b="1"/>
            </a:lvl9pPr>
          </a:lstStyle>
          <a:p>
            <a:r>
              <a:rPr lang="en-GB" sz="1050" dirty="0" smtClean="0"/>
              <a:t>World’s current CO</a:t>
            </a:r>
            <a:r>
              <a:rPr lang="en-GB" sz="1050" baseline="-25000" dirty="0" smtClean="0"/>
              <a:t>2 </a:t>
            </a:r>
            <a:r>
              <a:rPr lang="en-GB" sz="1050" dirty="0" smtClean="0"/>
              <a:t>emissions form cement industry is around 8% of world's total CO</a:t>
            </a:r>
            <a:r>
              <a:rPr lang="en-GB" sz="1050" baseline="-25000" dirty="0" smtClean="0"/>
              <a:t>2</a:t>
            </a:r>
            <a:r>
              <a:rPr lang="en-GB" sz="1050" dirty="0" smtClean="0"/>
              <a:t> emissions</a:t>
            </a:r>
          </a:p>
          <a:p>
            <a:r>
              <a:rPr lang="en-GB" sz="1050" b="0" dirty="0" smtClean="0"/>
              <a:t>(</a:t>
            </a:r>
            <a:r>
              <a:rPr lang="en-GB" sz="1050" b="0" i="1" dirty="0" smtClean="0"/>
              <a:t>source: Provis et al. 2014)</a:t>
            </a:r>
            <a:endParaRPr lang="en-GB" sz="1050" dirty="0"/>
          </a:p>
        </p:txBody>
      </p:sp>
      <p:pic>
        <p:nvPicPr>
          <p:cNvPr id="4098"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025306" y="2596718"/>
            <a:ext cx="2726042" cy="2446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7544" y="980728"/>
            <a:ext cx="8475246" cy="400110"/>
          </a:xfrm>
          <a:prstGeom prst="rect">
            <a:avLst/>
          </a:prstGeom>
          <a:noFill/>
        </p:spPr>
        <p:txBody>
          <a:bodyPr wrap="square" rtlCol="0">
            <a:spAutoFit/>
          </a:bodyPr>
          <a:lstStyle/>
          <a:p>
            <a:r>
              <a:rPr lang="en-GB" sz="2000" b="1" dirty="0" smtClean="0">
                <a:solidFill>
                  <a:schemeClr val="accent1"/>
                </a:solidFill>
                <a:effectLst>
                  <a:outerShdw blurRad="38100" dist="38100" dir="2700000" algn="tl">
                    <a:srgbClr val="000000">
                      <a:alpha val="43137"/>
                    </a:srgbClr>
                  </a:outerShdw>
                </a:effectLst>
              </a:rPr>
              <a:t>Alkali activated concrete            </a:t>
            </a:r>
            <a:r>
              <a:rPr lang="en-GB" sz="2000" b="1" dirty="0" smtClean="0">
                <a:solidFill>
                  <a:srgbClr val="C00000"/>
                </a:solidFill>
                <a:effectLst>
                  <a:outerShdw blurRad="38100" dist="38100" dir="2700000" algn="tl">
                    <a:srgbClr val="000000">
                      <a:alpha val="43137"/>
                    </a:srgbClr>
                  </a:outerShdw>
                </a:effectLst>
              </a:rPr>
              <a:t>vs         </a:t>
            </a:r>
            <a:r>
              <a:rPr lang="en-GB" sz="2000" b="1" dirty="0" smtClean="0">
                <a:solidFill>
                  <a:schemeClr val="accent4">
                    <a:lumMod val="75000"/>
                  </a:schemeClr>
                </a:solidFill>
                <a:effectLst>
                  <a:outerShdw blurRad="38100" dist="38100" dir="2700000" algn="tl">
                    <a:srgbClr val="000000">
                      <a:alpha val="43137"/>
                    </a:srgbClr>
                  </a:outerShdw>
                </a:effectLst>
              </a:rPr>
              <a:t>   Conventional concrete</a:t>
            </a:r>
            <a:endParaRPr lang="en-GB" sz="2000" b="1" dirty="0">
              <a:solidFill>
                <a:schemeClr val="accent4">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133166" y="4941168"/>
            <a:ext cx="3862769" cy="1323439"/>
          </a:xfrm>
          <a:prstGeom prst="rect">
            <a:avLst/>
          </a:prstGeom>
          <a:noFill/>
          <a:ln w="57150">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dirty="0" smtClean="0">
                <a:solidFill>
                  <a:schemeClr val="accent1"/>
                </a:solidFill>
              </a:rPr>
              <a:t>Alkali activated concrete is a </a:t>
            </a:r>
            <a:r>
              <a:rPr lang="en-GB" sz="1600" b="1" dirty="0" smtClean="0">
                <a:solidFill>
                  <a:schemeClr val="accent1"/>
                </a:solidFill>
              </a:rPr>
              <a:t>novel building material </a:t>
            </a:r>
            <a:r>
              <a:rPr lang="en-GB" sz="1600" dirty="0" smtClean="0">
                <a:solidFill>
                  <a:schemeClr val="accent1"/>
                </a:solidFill>
              </a:rPr>
              <a:t>under development that allows a </a:t>
            </a:r>
            <a:r>
              <a:rPr lang="en-GB" sz="1600" b="1" dirty="0" smtClean="0">
                <a:solidFill>
                  <a:schemeClr val="accent1"/>
                </a:solidFill>
              </a:rPr>
              <a:t>wide range of applications  </a:t>
            </a:r>
            <a:r>
              <a:rPr lang="en-GB" sz="1600" dirty="0" smtClean="0">
                <a:solidFill>
                  <a:schemeClr val="accent1"/>
                </a:solidFill>
              </a:rPr>
              <a:t>and </a:t>
            </a:r>
            <a:r>
              <a:rPr lang="en-GB" sz="1600" b="1" dirty="0" smtClean="0">
                <a:solidFill>
                  <a:schemeClr val="accent1"/>
                </a:solidFill>
              </a:rPr>
              <a:t>high technological properties.</a:t>
            </a:r>
            <a:endParaRPr lang="en-GB" sz="1600" b="1" dirty="0">
              <a:solidFill>
                <a:schemeClr val="accent1"/>
              </a:solidFill>
            </a:endParaRPr>
          </a:p>
        </p:txBody>
      </p:sp>
      <p:sp>
        <p:nvSpPr>
          <p:cNvPr id="2" name="Rectangle 1"/>
          <p:cNvSpPr/>
          <p:nvPr/>
        </p:nvSpPr>
        <p:spPr>
          <a:xfrm>
            <a:off x="4638093" y="1484784"/>
            <a:ext cx="4398403" cy="738664"/>
          </a:xfrm>
          <a:prstGeom prst="rect">
            <a:avLst/>
          </a:prstGeom>
        </p:spPr>
        <p:txBody>
          <a:bodyPr wrap="square">
            <a:spAutoFit/>
          </a:bodyPr>
          <a:lstStyle/>
          <a:p>
            <a:r>
              <a:rPr lang="en-GB" sz="1400" dirty="0" smtClean="0">
                <a:solidFill>
                  <a:schemeClr val="accent4">
                    <a:lumMod val="75000"/>
                  </a:schemeClr>
                </a:solidFill>
                <a:latin typeface="Arial Rounded MT Bold" panose="020F0704030504030204" pitchFamily="34" charset="0"/>
              </a:rPr>
              <a:t>For </a:t>
            </a:r>
            <a:r>
              <a:rPr lang="en-GB" sz="1400" dirty="0">
                <a:solidFill>
                  <a:schemeClr val="accent4">
                    <a:lumMod val="75000"/>
                  </a:schemeClr>
                </a:solidFill>
                <a:latin typeface="Arial Rounded MT Bold" panose="020F0704030504030204" pitchFamily="34" charset="0"/>
              </a:rPr>
              <a:t>producing 1 ton of cement about </a:t>
            </a:r>
            <a:r>
              <a:rPr lang="en-GB" sz="1400" dirty="0" smtClean="0">
                <a:solidFill>
                  <a:schemeClr val="accent4">
                    <a:lumMod val="75000"/>
                  </a:schemeClr>
                </a:solidFill>
                <a:latin typeface="Arial Rounded MT Bold" panose="020F0704030504030204" pitchFamily="34" charset="0"/>
              </a:rPr>
              <a:t>0.8 - 1 </a:t>
            </a:r>
            <a:r>
              <a:rPr lang="en-GB" sz="1400" dirty="0">
                <a:solidFill>
                  <a:schemeClr val="accent4">
                    <a:lumMod val="75000"/>
                  </a:schemeClr>
                </a:solidFill>
                <a:latin typeface="Arial Rounded MT Bold" panose="020F0704030504030204" pitchFamily="34" charset="0"/>
              </a:rPr>
              <a:t>t of CO</a:t>
            </a:r>
            <a:r>
              <a:rPr lang="en-GB" sz="1400" baseline="-25000" dirty="0">
                <a:solidFill>
                  <a:schemeClr val="accent4">
                    <a:lumMod val="75000"/>
                  </a:schemeClr>
                </a:solidFill>
                <a:latin typeface="Arial Rounded MT Bold" panose="020F0704030504030204" pitchFamily="34" charset="0"/>
              </a:rPr>
              <a:t>2</a:t>
            </a:r>
            <a:r>
              <a:rPr lang="en-GB" sz="1400" dirty="0">
                <a:solidFill>
                  <a:schemeClr val="accent4">
                    <a:lumMod val="75000"/>
                  </a:schemeClr>
                </a:solidFill>
                <a:latin typeface="Arial Rounded MT Bold" panose="020F0704030504030204" pitchFamily="34" charset="0"/>
              </a:rPr>
              <a:t> is emitted! On average, the production of 1 m</a:t>
            </a:r>
            <a:r>
              <a:rPr lang="en-GB" sz="1400" baseline="30000" dirty="0">
                <a:solidFill>
                  <a:schemeClr val="accent4">
                    <a:lumMod val="75000"/>
                  </a:schemeClr>
                </a:solidFill>
                <a:latin typeface="Arial Rounded MT Bold" panose="020F0704030504030204" pitchFamily="34" charset="0"/>
              </a:rPr>
              <a:t>3 </a:t>
            </a:r>
            <a:r>
              <a:rPr lang="en-GB" sz="1400" dirty="0">
                <a:solidFill>
                  <a:schemeClr val="accent4">
                    <a:lumMod val="75000"/>
                  </a:schemeClr>
                </a:solidFill>
                <a:latin typeface="Arial Rounded MT Bold" panose="020F0704030504030204" pitchFamily="34" charset="0"/>
              </a:rPr>
              <a:t>of concrete has a CO</a:t>
            </a:r>
            <a:r>
              <a:rPr lang="en-GB" sz="1400" baseline="-25000" dirty="0">
                <a:solidFill>
                  <a:schemeClr val="accent4">
                    <a:lumMod val="75000"/>
                  </a:schemeClr>
                </a:solidFill>
                <a:latin typeface="Arial Rounded MT Bold" panose="020F0704030504030204" pitchFamily="34" charset="0"/>
              </a:rPr>
              <a:t>2</a:t>
            </a:r>
            <a:r>
              <a:rPr lang="en-GB" sz="1400" dirty="0">
                <a:solidFill>
                  <a:schemeClr val="accent4">
                    <a:lumMod val="75000"/>
                  </a:schemeClr>
                </a:solidFill>
                <a:latin typeface="Arial Rounded MT Bold" panose="020F0704030504030204" pitchFamily="34" charset="0"/>
              </a:rPr>
              <a:t> emission of 400 kg. </a:t>
            </a:r>
            <a:endParaRPr lang="en-GB" sz="1400" dirty="0"/>
          </a:p>
        </p:txBody>
      </p:sp>
      <p:sp>
        <p:nvSpPr>
          <p:cNvPr id="14" name="Rectangle 13"/>
          <p:cNvSpPr/>
          <p:nvPr/>
        </p:nvSpPr>
        <p:spPr>
          <a:xfrm>
            <a:off x="133167" y="1484784"/>
            <a:ext cx="4440804" cy="954107"/>
          </a:xfrm>
          <a:prstGeom prst="rect">
            <a:avLst/>
          </a:prstGeom>
        </p:spPr>
        <p:txBody>
          <a:bodyPr wrap="square">
            <a:spAutoFit/>
          </a:bodyPr>
          <a:lstStyle/>
          <a:p>
            <a:r>
              <a:rPr lang="en-GB" sz="1400" dirty="0" smtClean="0">
                <a:solidFill>
                  <a:schemeClr val="accent1"/>
                </a:solidFill>
                <a:latin typeface="Arial Rounded MT Bold" panose="020F0704030504030204" pitchFamily="34" charset="0"/>
              </a:rPr>
              <a:t>Recycling </a:t>
            </a:r>
            <a:r>
              <a:rPr lang="en-GB" sz="1400" dirty="0">
                <a:solidFill>
                  <a:schemeClr val="accent1"/>
                </a:solidFill>
                <a:latin typeface="Arial Rounded MT Bold" panose="020F0704030504030204" pitchFamily="34" charset="0"/>
              </a:rPr>
              <a:t>waste or using by-product materials the CO</a:t>
            </a:r>
            <a:r>
              <a:rPr lang="en-GB" sz="1400" baseline="-25000" dirty="0">
                <a:solidFill>
                  <a:schemeClr val="accent1"/>
                </a:solidFill>
                <a:latin typeface="Arial Rounded MT Bold" panose="020F0704030504030204" pitchFamily="34" charset="0"/>
              </a:rPr>
              <a:t>2</a:t>
            </a:r>
            <a:r>
              <a:rPr lang="en-GB" sz="1400" dirty="0">
                <a:solidFill>
                  <a:schemeClr val="accent1"/>
                </a:solidFill>
                <a:latin typeface="Arial Rounded MT Bold" panose="020F0704030504030204" pitchFamily="34" charset="0"/>
              </a:rPr>
              <a:t> emission is reduced! On average, </a:t>
            </a:r>
            <a:r>
              <a:rPr lang="en-GB" sz="1400" dirty="0" smtClean="0">
                <a:solidFill>
                  <a:schemeClr val="accent1"/>
                </a:solidFill>
                <a:latin typeface="Arial Rounded MT Bold" panose="020F0704030504030204" pitchFamily="34" charset="0"/>
              </a:rPr>
              <a:t>the production </a:t>
            </a:r>
            <a:r>
              <a:rPr lang="en-GB" sz="1400" dirty="0">
                <a:solidFill>
                  <a:schemeClr val="accent1"/>
                </a:solidFill>
                <a:latin typeface="Arial Rounded MT Bold" panose="020F0704030504030204" pitchFamily="34" charset="0"/>
              </a:rPr>
              <a:t>of 1 m</a:t>
            </a:r>
            <a:r>
              <a:rPr lang="en-GB" sz="1400" baseline="30000" dirty="0">
                <a:solidFill>
                  <a:schemeClr val="accent1"/>
                </a:solidFill>
                <a:latin typeface="Arial Rounded MT Bold" panose="020F0704030504030204" pitchFamily="34" charset="0"/>
              </a:rPr>
              <a:t>3 </a:t>
            </a:r>
            <a:r>
              <a:rPr lang="en-GB" sz="1400" dirty="0">
                <a:solidFill>
                  <a:schemeClr val="accent1"/>
                </a:solidFill>
                <a:latin typeface="Arial Rounded MT Bold" panose="020F0704030504030204" pitchFamily="34" charset="0"/>
              </a:rPr>
              <a:t>of </a:t>
            </a:r>
            <a:r>
              <a:rPr lang="en-GB" sz="1400" dirty="0" smtClean="0">
                <a:solidFill>
                  <a:schemeClr val="accent1"/>
                </a:solidFill>
                <a:latin typeface="Arial Rounded MT Bold" panose="020F0704030504030204" pitchFamily="34" charset="0"/>
              </a:rPr>
              <a:t>alkali activated </a:t>
            </a:r>
            <a:r>
              <a:rPr lang="en-GB" sz="1400" dirty="0">
                <a:solidFill>
                  <a:schemeClr val="accent1"/>
                </a:solidFill>
                <a:latin typeface="Arial Rounded MT Bold" panose="020F0704030504030204" pitchFamily="34" charset="0"/>
              </a:rPr>
              <a:t>concrete has a CO</a:t>
            </a:r>
            <a:r>
              <a:rPr lang="en-GB" sz="1400" baseline="-25000" dirty="0">
                <a:solidFill>
                  <a:schemeClr val="accent1"/>
                </a:solidFill>
                <a:latin typeface="Arial Rounded MT Bold" panose="020F0704030504030204" pitchFamily="34" charset="0"/>
              </a:rPr>
              <a:t>2</a:t>
            </a:r>
            <a:r>
              <a:rPr lang="en-GB" sz="1400" dirty="0">
                <a:solidFill>
                  <a:schemeClr val="accent1"/>
                </a:solidFill>
                <a:latin typeface="Arial Rounded MT Bold" panose="020F0704030504030204" pitchFamily="34" charset="0"/>
              </a:rPr>
              <a:t> emission of less than 50 kg. </a:t>
            </a:r>
            <a:endParaRPr lang="en-GB" sz="1400" dirty="0"/>
          </a:p>
        </p:txBody>
      </p:sp>
    </p:spTree>
    <p:extLst>
      <p:ext uri="{BB962C8B-B14F-4D97-AF65-F5344CB8AC3E}">
        <p14:creationId xmlns="" xmlns:p14="http://schemas.microsoft.com/office/powerpoint/2010/main" val="61367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7" name="Title 1"/>
          <p:cNvSpPr>
            <a:spLocks noGrp="1"/>
          </p:cNvSpPr>
          <p:nvPr>
            <p:ph type="title"/>
          </p:nvPr>
        </p:nvSpPr>
        <p:spPr>
          <a:xfrm>
            <a:off x="457200" y="116632"/>
            <a:ext cx="8229600" cy="990600"/>
          </a:xfrm>
        </p:spPr>
        <p:txBody>
          <a:bodyPr>
            <a:noAutofit/>
          </a:bodyPr>
          <a:lstStyle/>
          <a:p>
            <a:r>
              <a:rPr lang="en-GB" sz="3000" dirty="0" smtClean="0"/>
              <a:t>Background</a:t>
            </a:r>
            <a:endParaRPr lang="en-GB" sz="3000" dirty="0"/>
          </a:p>
        </p:txBody>
      </p:sp>
      <p:sp>
        <p:nvSpPr>
          <p:cNvPr id="9" name="TextBox 8"/>
          <p:cNvSpPr txBox="1"/>
          <p:nvPr/>
        </p:nvSpPr>
        <p:spPr>
          <a:xfrm>
            <a:off x="467544" y="980728"/>
            <a:ext cx="8475246" cy="400110"/>
          </a:xfrm>
          <a:prstGeom prst="rect">
            <a:avLst/>
          </a:prstGeom>
          <a:noFill/>
        </p:spPr>
        <p:txBody>
          <a:bodyPr wrap="square" rtlCol="0">
            <a:spAutoFit/>
          </a:bodyPr>
          <a:lstStyle/>
          <a:p>
            <a:r>
              <a:rPr lang="en-GB" sz="2000" b="1" dirty="0" smtClean="0">
                <a:solidFill>
                  <a:schemeClr val="accent1"/>
                </a:solidFill>
                <a:effectLst>
                  <a:outerShdw blurRad="38100" dist="38100" dir="2700000" algn="tl">
                    <a:srgbClr val="000000">
                      <a:alpha val="43137"/>
                    </a:srgbClr>
                  </a:outerShdw>
                </a:effectLst>
              </a:rPr>
              <a:t>Alkali activated concrete            </a:t>
            </a:r>
            <a:r>
              <a:rPr lang="en-GB" sz="2000" b="1" dirty="0" smtClean="0">
                <a:solidFill>
                  <a:srgbClr val="C00000"/>
                </a:solidFill>
                <a:effectLst>
                  <a:outerShdw blurRad="38100" dist="38100" dir="2700000" algn="tl">
                    <a:srgbClr val="000000">
                      <a:alpha val="43137"/>
                    </a:srgbClr>
                  </a:outerShdw>
                </a:effectLst>
              </a:rPr>
              <a:t>vs         </a:t>
            </a:r>
            <a:r>
              <a:rPr lang="en-GB" sz="2000" b="1" dirty="0" smtClean="0">
                <a:solidFill>
                  <a:schemeClr val="accent4">
                    <a:lumMod val="75000"/>
                  </a:schemeClr>
                </a:solidFill>
                <a:effectLst>
                  <a:outerShdw blurRad="38100" dist="38100" dir="2700000" algn="tl">
                    <a:srgbClr val="000000">
                      <a:alpha val="43137"/>
                    </a:srgbClr>
                  </a:outerShdw>
                </a:effectLst>
              </a:rPr>
              <a:t>   Conventional concrete</a:t>
            </a:r>
            <a:endParaRPr lang="en-GB" sz="2000" b="1" dirty="0">
              <a:solidFill>
                <a:schemeClr val="accent4">
                  <a:lumMod val="75000"/>
                </a:schemeClr>
              </a:solidFill>
              <a:effectLst>
                <a:outerShdw blurRad="38100" dist="38100" dir="2700000" algn="tl">
                  <a:srgbClr val="000000">
                    <a:alpha val="43137"/>
                  </a:srgbClr>
                </a:outerShdw>
              </a:effectLst>
            </a:endParaRPr>
          </a:p>
        </p:txBody>
      </p:sp>
      <p:pic>
        <p:nvPicPr>
          <p:cNvPr id="15" name="Picture 3" descr="C:\Users\3048616\Research\SUSCON\Eoin Suscon Backup Files\Suscon Dissemination\Geopolymer Pics\Round 2\DSC02201.JPG"/>
          <p:cNvPicPr>
            <a:picLocks noChangeAspect="1" noChangeArrowheads="1"/>
          </p:cNvPicPr>
          <p:nvPr/>
        </p:nvPicPr>
        <p:blipFill rotWithShape="1">
          <a:blip r:embed="rId3" cstate="screen">
            <a:extLst>
              <a:ext uri="{BEBA8EAE-BF5A-486C-A8C5-ECC9F3942E4B}">
                <a14:imgProps xmlns="" xmlns:a14="http://schemas.microsoft.com/office/drawing/2010/main">
                  <a14:imgLayer r:embed="rId4">
                    <a14:imgEffect>
                      <a14:brightnessContrast bright="40000" contrast="20000"/>
                    </a14:imgEffect>
                  </a14:imgLayer>
                </a14:imgProps>
              </a:ext>
              <a:ext uri="{28A0092B-C50C-407E-A947-70E740481C1C}">
                <a14:useLocalDpi xmlns="" xmlns:a14="http://schemas.microsoft.com/office/drawing/2010/main"/>
              </a:ext>
            </a:extLst>
          </a:blip>
          <a:srcRect/>
          <a:stretch/>
        </p:blipFill>
        <p:spPr bwMode="auto">
          <a:xfrm>
            <a:off x="496094" y="2725716"/>
            <a:ext cx="3818935" cy="245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6" name="Picture 2" descr="C:\Users\3048616\Research\SUSCON\Eoin Suscon Backup Files\Suscon Dissemination\Geopolymer Pics\New Folder\P1040794.JPG"/>
          <p:cNvPicPr>
            <a:picLocks noChangeAspect="1" noChangeArrowheads="1"/>
          </p:cNvPicPr>
          <p:nvPr/>
        </p:nvPicPr>
        <p:blipFill rotWithShape="1">
          <a:blip r:embed="rId5" cstate="screen">
            <a:extLst>
              <a:ext uri="{BEBA8EAE-BF5A-486C-A8C5-ECC9F3942E4B}">
                <a14:imgProps xmlns="" xmlns:a14="http://schemas.microsoft.com/office/drawing/2010/main">
                  <a14:imgLayer r:embed="rId6">
                    <a14:imgEffect>
                      <a14:sharpenSoften amount="35000"/>
                    </a14:imgEffect>
                    <a14:imgEffect>
                      <a14:brightnessContrast bright="34000" contrast="-34000"/>
                    </a14:imgEffect>
                  </a14:imgLayer>
                </a14:imgProps>
              </a:ext>
              <a:ext uri="{28A0092B-C50C-407E-A947-70E740481C1C}">
                <a14:useLocalDpi xmlns="" xmlns:a14="http://schemas.microsoft.com/office/drawing/2010/main"/>
              </a:ext>
            </a:extLst>
          </a:blip>
          <a:srcRect/>
          <a:stretch/>
        </p:blipFill>
        <p:spPr bwMode="auto">
          <a:xfrm>
            <a:off x="4960590" y="2725716"/>
            <a:ext cx="3563763" cy="2469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grpSp>
        <p:nvGrpSpPr>
          <p:cNvPr id="49" name="Group 48"/>
          <p:cNvGrpSpPr/>
          <p:nvPr/>
        </p:nvGrpSpPr>
        <p:grpSpPr>
          <a:xfrm>
            <a:off x="2675592" y="3949054"/>
            <a:ext cx="6243906" cy="2450671"/>
            <a:chOff x="2675592" y="3949054"/>
            <a:chExt cx="6243906" cy="2450671"/>
          </a:xfrm>
        </p:grpSpPr>
        <p:grpSp>
          <p:nvGrpSpPr>
            <p:cNvPr id="31" name="Group 30"/>
            <p:cNvGrpSpPr/>
            <p:nvPr/>
          </p:nvGrpSpPr>
          <p:grpSpPr>
            <a:xfrm>
              <a:off x="2675592" y="3949054"/>
              <a:ext cx="2376264" cy="2362265"/>
              <a:chOff x="2675592" y="3949054"/>
              <a:chExt cx="2376264" cy="2362265"/>
            </a:xfrm>
          </p:grpSpPr>
          <p:sp>
            <p:nvSpPr>
              <p:cNvPr id="6" name="Oval 5"/>
              <p:cNvSpPr/>
              <p:nvPr/>
            </p:nvSpPr>
            <p:spPr>
              <a:xfrm>
                <a:off x="2715180" y="3949054"/>
                <a:ext cx="1455833" cy="12457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flipV="1">
                <a:off x="3736455" y="5194842"/>
                <a:ext cx="254538" cy="466406"/>
              </a:xfrm>
              <a:prstGeom prst="straightConnector1">
                <a:avLst/>
              </a:prstGeom>
              <a:ln w="28575">
                <a:solidFill>
                  <a:schemeClr val="accent2"/>
                </a:solidFill>
                <a:tailEnd type="stealth" w="med"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75592" y="5664988"/>
                <a:ext cx="2376264" cy="646331"/>
              </a:xfrm>
              <a:prstGeom prst="rect">
                <a:avLst/>
              </a:prstGeom>
              <a:noFill/>
            </p:spPr>
            <p:txBody>
              <a:bodyPr wrap="square" rtlCol="0">
                <a:spAutoFit/>
              </a:bodyPr>
              <a:lstStyle/>
              <a:p>
                <a:r>
                  <a:rPr lang="en-GB" dirty="0" smtClean="0">
                    <a:solidFill>
                      <a:schemeClr val="accent2"/>
                    </a:solidFill>
                  </a:rPr>
                  <a:t>“Precursor” materials (binder)</a:t>
                </a:r>
                <a:endParaRPr lang="en-GB" dirty="0">
                  <a:solidFill>
                    <a:schemeClr val="accent2"/>
                  </a:solidFill>
                </a:endParaRPr>
              </a:p>
            </p:txBody>
          </p:sp>
        </p:grpSp>
        <p:grpSp>
          <p:nvGrpSpPr>
            <p:cNvPr id="34" name="Group 33"/>
            <p:cNvGrpSpPr/>
            <p:nvPr/>
          </p:nvGrpSpPr>
          <p:grpSpPr>
            <a:xfrm>
              <a:off x="6543234" y="4113120"/>
              <a:ext cx="2376264" cy="2286605"/>
              <a:chOff x="2982881" y="4020974"/>
              <a:chExt cx="2376264" cy="2286605"/>
            </a:xfrm>
          </p:grpSpPr>
          <p:sp>
            <p:nvSpPr>
              <p:cNvPr id="35" name="Oval 34"/>
              <p:cNvSpPr/>
              <p:nvPr/>
            </p:nvSpPr>
            <p:spPr>
              <a:xfrm>
                <a:off x="3736455" y="4020974"/>
                <a:ext cx="1243661" cy="10522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3990993" y="5102696"/>
                <a:ext cx="180020" cy="558552"/>
              </a:xfrm>
              <a:prstGeom prst="straightConnector1">
                <a:avLst/>
              </a:prstGeom>
              <a:ln w="28575">
                <a:solidFill>
                  <a:schemeClr val="accent2"/>
                </a:solidFill>
                <a:tailEnd type="stealth"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82881" y="5661248"/>
                <a:ext cx="2376264" cy="646331"/>
              </a:xfrm>
              <a:prstGeom prst="rect">
                <a:avLst/>
              </a:prstGeom>
              <a:noFill/>
            </p:spPr>
            <p:txBody>
              <a:bodyPr wrap="square" rtlCol="0">
                <a:spAutoFit/>
              </a:bodyPr>
              <a:lstStyle/>
              <a:p>
                <a:r>
                  <a:rPr lang="en-GB" dirty="0" smtClean="0">
                    <a:solidFill>
                      <a:schemeClr val="accent2"/>
                    </a:solidFill>
                  </a:rPr>
                  <a:t>Portland cement (binder)</a:t>
                </a:r>
                <a:endParaRPr lang="en-GB" dirty="0">
                  <a:solidFill>
                    <a:schemeClr val="accent2"/>
                  </a:solidFill>
                </a:endParaRPr>
              </a:p>
            </p:txBody>
          </p:sp>
        </p:grpSp>
      </p:grpSp>
      <p:grpSp>
        <p:nvGrpSpPr>
          <p:cNvPr id="50" name="Group 49"/>
          <p:cNvGrpSpPr/>
          <p:nvPr/>
        </p:nvGrpSpPr>
        <p:grpSpPr>
          <a:xfrm>
            <a:off x="287824" y="3861814"/>
            <a:ext cx="7263522" cy="2274148"/>
            <a:chOff x="287824" y="3861814"/>
            <a:chExt cx="7263522" cy="2274148"/>
          </a:xfrm>
        </p:grpSpPr>
        <p:grpSp>
          <p:nvGrpSpPr>
            <p:cNvPr id="28" name="Group 27"/>
            <p:cNvGrpSpPr/>
            <p:nvPr/>
          </p:nvGrpSpPr>
          <p:grpSpPr>
            <a:xfrm>
              <a:off x="4960590" y="3861814"/>
              <a:ext cx="2590756" cy="2106503"/>
              <a:chOff x="488479" y="3960279"/>
              <a:chExt cx="2590756" cy="2106503"/>
            </a:xfrm>
          </p:grpSpPr>
          <p:sp>
            <p:nvSpPr>
              <p:cNvPr id="17" name="Oval 16"/>
              <p:cNvSpPr/>
              <p:nvPr/>
            </p:nvSpPr>
            <p:spPr>
              <a:xfrm>
                <a:off x="488479" y="3960279"/>
                <a:ext cx="2383879" cy="10793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flipV="1">
                <a:off x="1365632" y="5039633"/>
                <a:ext cx="206774" cy="694675"/>
              </a:xfrm>
              <a:prstGeom prst="straightConnector1">
                <a:avLst/>
              </a:prstGeom>
              <a:ln w="285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2971" y="5697450"/>
                <a:ext cx="2376264" cy="369332"/>
              </a:xfrm>
              <a:prstGeom prst="rect">
                <a:avLst/>
              </a:prstGeom>
              <a:noFill/>
            </p:spPr>
            <p:txBody>
              <a:bodyPr wrap="square" rtlCol="0">
                <a:spAutoFit/>
              </a:bodyPr>
              <a:lstStyle/>
              <a:p>
                <a:r>
                  <a:rPr lang="en-GB" dirty="0" smtClean="0"/>
                  <a:t>Aggregates</a:t>
                </a:r>
                <a:endParaRPr lang="en-GB" dirty="0"/>
              </a:p>
            </p:txBody>
          </p:sp>
        </p:grpSp>
        <p:grpSp>
          <p:nvGrpSpPr>
            <p:cNvPr id="39" name="Group 38"/>
            <p:cNvGrpSpPr/>
            <p:nvPr/>
          </p:nvGrpSpPr>
          <p:grpSpPr>
            <a:xfrm>
              <a:off x="287824" y="3923876"/>
              <a:ext cx="2427356" cy="2212086"/>
              <a:chOff x="496094" y="3874533"/>
              <a:chExt cx="2427356" cy="2212086"/>
            </a:xfrm>
          </p:grpSpPr>
          <p:sp>
            <p:nvSpPr>
              <p:cNvPr id="40" name="Oval 39"/>
              <p:cNvSpPr/>
              <p:nvPr/>
            </p:nvSpPr>
            <p:spPr>
              <a:xfrm>
                <a:off x="755595" y="3874533"/>
                <a:ext cx="2167855"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flipV="1">
                <a:off x="1365632" y="5170677"/>
                <a:ext cx="206774" cy="563631"/>
              </a:xfrm>
              <a:prstGeom prst="straightConnector1">
                <a:avLst/>
              </a:prstGeom>
              <a:ln w="285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6094" y="5717287"/>
                <a:ext cx="2376264" cy="369332"/>
              </a:xfrm>
              <a:prstGeom prst="rect">
                <a:avLst/>
              </a:prstGeom>
              <a:noFill/>
            </p:spPr>
            <p:txBody>
              <a:bodyPr wrap="square" rtlCol="0">
                <a:spAutoFit/>
              </a:bodyPr>
              <a:lstStyle/>
              <a:p>
                <a:r>
                  <a:rPr lang="en-GB" dirty="0" smtClean="0"/>
                  <a:t>Aggregates</a:t>
                </a:r>
                <a:endParaRPr lang="en-GB" dirty="0"/>
              </a:p>
            </p:txBody>
          </p:sp>
        </p:grpSp>
      </p:grpSp>
      <p:grpSp>
        <p:nvGrpSpPr>
          <p:cNvPr id="51" name="Group 50"/>
          <p:cNvGrpSpPr/>
          <p:nvPr/>
        </p:nvGrpSpPr>
        <p:grpSpPr>
          <a:xfrm>
            <a:off x="755576" y="1700808"/>
            <a:ext cx="6891358" cy="2543150"/>
            <a:chOff x="755576" y="1700808"/>
            <a:chExt cx="6891358" cy="2543150"/>
          </a:xfrm>
        </p:grpSpPr>
        <p:grpSp>
          <p:nvGrpSpPr>
            <p:cNvPr id="32" name="Group 31"/>
            <p:cNvGrpSpPr/>
            <p:nvPr/>
          </p:nvGrpSpPr>
          <p:grpSpPr>
            <a:xfrm>
              <a:off x="755576" y="1700808"/>
              <a:ext cx="2980878" cy="2543150"/>
              <a:chOff x="755576" y="1700808"/>
              <a:chExt cx="2980878" cy="2543150"/>
            </a:xfrm>
          </p:grpSpPr>
          <p:sp>
            <p:nvSpPr>
              <p:cNvPr id="18" name="Oval 17"/>
              <p:cNvSpPr/>
              <p:nvPr/>
            </p:nvSpPr>
            <p:spPr>
              <a:xfrm>
                <a:off x="1000150" y="2515766"/>
                <a:ext cx="2736304" cy="17281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943708" y="2070140"/>
                <a:ext cx="180020" cy="445626"/>
              </a:xfrm>
              <a:prstGeom prst="straightConnector1">
                <a:avLst/>
              </a:prstGeom>
              <a:ln w="28575">
                <a:solidFill>
                  <a:srgbClr val="0070C0"/>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5576" y="1700808"/>
                <a:ext cx="2376264" cy="369332"/>
              </a:xfrm>
              <a:prstGeom prst="rect">
                <a:avLst/>
              </a:prstGeom>
              <a:noFill/>
            </p:spPr>
            <p:txBody>
              <a:bodyPr wrap="square" rtlCol="0">
                <a:spAutoFit/>
              </a:bodyPr>
              <a:lstStyle/>
              <a:p>
                <a:r>
                  <a:rPr lang="en-GB" dirty="0" smtClean="0">
                    <a:solidFill>
                      <a:srgbClr val="0070C0"/>
                    </a:solidFill>
                  </a:rPr>
                  <a:t>Chemical activators</a:t>
                </a:r>
                <a:endParaRPr lang="en-GB" dirty="0">
                  <a:solidFill>
                    <a:srgbClr val="0070C0"/>
                  </a:solidFill>
                </a:endParaRPr>
              </a:p>
            </p:txBody>
          </p:sp>
        </p:grpSp>
        <p:grpSp>
          <p:nvGrpSpPr>
            <p:cNvPr id="45" name="Group 44"/>
            <p:cNvGrpSpPr/>
            <p:nvPr/>
          </p:nvGrpSpPr>
          <p:grpSpPr>
            <a:xfrm>
              <a:off x="5193985" y="1724264"/>
              <a:ext cx="2452949" cy="2515502"/>
              <a:chOff x="1602257" y="1705690"/>
              <a:chExt cx="2452949" cy="2515502"/>
            </a:xfrm>
          </p:grpSpPr>
          <p:sp>
            <p:nvSpPr>
              <p:cNvPr id="46" name="Oval 45"/>
              <p:cNvSpPr/>
              <p:nvPr/>
            </p:nvSpPr>
            <p:spPr>
              <a:xfrm>
                <a:off x="1602257" y="2684376"/>
                <a:ext cx="1548486" cy="15368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flipH="1">
                <a:off x="2556854" y="2182747"/>
                <a:ext cx="191553" cy="498086"/>
              </a:xfrm>
              <a:prstGeom prst="straightConnector1">
                <a:avLst/>
              </a:prstGeom>
              <a:ln w="28575">
                <a:solidFill>
                  <a:srgbClr val="0070C0"/>
                </a:solidFill>
                <a:tailEnd type="stealth"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8942" y="1705690"/>
                <a:ext cx="2376264" cy="369332"/>
              </a:xfrm>
              <a:prstGeom prst="rect">
                <a:avLst/>
              </a:prstGeom>
              <a:noFill/>
            </p:spPr>
            <p:txBody>
              <a:bodyPr wrap="square" rtlCol="0">
                <a:spAutoFit/>
              </a:bodyPr>
              <a:lstStyle/>
              <a:p>
                <a:r>
                  <a:rPr lang="en-GB" dirty="0" smtClean="0">
                    <a:solidFill>
                      <a:srgbClr val="0070C0"/>
                    </a:solidFill>
                  </a:rPr>
                  <a:t>“Activator” - water</a:t>
                </a:r>
                <a:endParaRPr lang="en-GB" dirty="0">
                  <a:solidFill>
                    <a:srgbClr val="0070C0"/>
                  </a:solidFill>
                </a:endParaRPr>
              </a:p>
            </p:txBody>
          </p:sp>
        </p:grpSp>
      </p:grpSp>
    </p:spTree>
    <p:custDataLst>
      <p:tags r:id="rId1"/>
    </p:custDataLst>
    <p:extLst>
      <p:ext uri="{BB962C8B-B14F-4D97-AF65-F5344CB8AC3E}">
        <p14:creationId xmlns="" xmlns:p14="http://schemas.microsoft.com/office/powerpoint/2010/main" val="11094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Aim and objectives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5" name="Title 1"/>
          <p:cNvSpPr txBox="1">
            <a:spLocks/>
          </p:cNvSpPr>
          <p:nvPr/>
        </p:nvSpPr>
        <p:spPr>
          <a:xfrm>
            <a:off x="417008" y="1772816"/>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3000" dirty="0" smtClean="0"/>
              <a:t>Materials and methods</a:t>
            </a:r>
            <a:endParaRPr lang="en-GB" sz="3000" dirty="0"/>
          </a:p>
        </p:txBody>
      </p:sp>
      <p:sp>
        <p:nvSpPr>
          <p:cNvPr id="6" name="Rectangle 5"/>
          <p:cNvSpPr/>
          <p:nvPr/>
        </p:nvSpPr>
        <p:spPr>
          <a:xfrm>
            <a:off x="459170" y="980728"/>
            <a:ext cx="8145277" cy="923330"/>
          </a:xfrm>
          <a:prstGeom prst="rect">
            <a:avLst/>
          </a:prstGeom>
        </p:spPr>
        <p:txBody>
          <a:bodyPr wrap="square">
            <a:spAutoFit/>
          </a:bodyPr>
          <a:lstStyle/>
          <a:p>
            <a:r>
              <a:rPr lang="en-GB" dirty="0"/>
              <a:t>The objective of this study was to analyse the effects of binder content, paste content and water to solid ratio on mechanical and rheological properties of the concrete. </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3855" y="3212976"/>
            <a:ext cx="7626537" cy="1174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5536" y="2564904"/>
            <a:ext cx="8145277" cy="584775"/>
          </a:xfrm>
          <a:prstGeom prst="rect">
            <a:avLst/>
          </a:prstGeom>
        </p:spPr>
        <p:txBody>
          <a:bodyPr wrap="square">
            <a:spAutoFit/>
          </a:bodyPr>
          <a:lstStyle/>
          <a:p>
            <a:r>
              <a:rPr lang="en-GB" sz="1600" u="sng" dirty="0" smtClean="0"/>
              <a:t>Precursor materials: </a:t>
            </a:r>
          </a:p>
          <a:p>
            <a:r>
              <a:rPr lang="en-GB" sz="1600" dirty="0" smtClean="0"/>
              <a:t>pulverised fuel ash (</a:t>
            </a:r>
            <a:r>
              <a:rPr lang="en-GB" sz="1600" dirty="0" err="1" smtClean="0"/>
              <a:t>pfa</a:t>
            </a:r>
            <a:r>
              <a:rPr lang="en-GB" sz="1600" dirty="0" smtClean="0"/>
              <a:t>) 60%; ground granulated blast furnace slag (</a:t>
            </a:r>
            <a:r>
              <a:rPr lang="en-GB" sz="1600" dirty="0" err="1" smtClean="0"/>
              <a:t>ggbs</a:t>
            </a:r>
            <a:r>
              <a:rPr lang="en-GB" sz="1600" dirty="0" smtClean="0"/>
              <a:t>) 40%. </a:t>
            </a:r>
            <a:endParaRPr lang="en-GB" sz="1600" dirty="0"/>
          </a:p>
        </p:txBody>
      </p:sp>
      <p:sp>
        <p:nvSpPr>
          <p:cNvPr id="9" name="Rectangle 8"/>
          <p:cNvSpPr/>
          <p:nvPr/>
        </p:nvSpPr>
        <p:spPr>
          <a:xfrm>
            <a:off x="323528" y="4254187"/>
            <a:ext cx="8640960" cy="830997"/>
          </a:xfrm>
          <a:prstGeom prst="rect">
            <a:avLst/>
          </a:prstGeom>
        </p:spPr>
        <p:txBody>
          <a:bodyPr wrap="square">
            <a:spAutoFit/>
          </a:bodyPr>
          <a:lstStyle/>
          <a:p>
            <a:r>
              <a:rPr lang="en-GB" sz="1600" u="sng" dirty="0" smtClean="0"/>
              <a:t>Chemical activators: </a:t>
            </a:r>
          </a:p>
          <a:p>
            <a:r>
              <a:rPr lang="en-GB" sz="1600" dirty="0" err="1" smtClean="0"/>
              <a:t>NaOH</a:t>
            </a:r>
            <a:r>
              <a:rPr lang="en-GB" sz="1600" dirty="0" smtClean="0"/>
              <a:t> solution prepared </a:t>
            </a:r>
            <a:r>
              <a:rPr lang="en-GB" sz="1600" dirty="0"/>
              <a:t>at 30% w/w </a:t>
            </a:r>
            <a:r>
              <a:rPr lang="en-GB" sz="1600" dirty="0" smtClean="0"/>
              <a:t>from solid (</a:t>
            </a:r>
            <a:r>
              <a:rPr lang="en-GB" sz="1600" dirty="0"/>
              <a:t>99% </a:t>
            </a:r>
            <a:r>
              <a:rPr lang="en-GB" sz="1600" dirty="0" smtClean="0"/>
              <a:t>purity).</a:t>
            </a:r>
          </a:p>
          <a:p>
            <a:r>
              <a:rPr lang="en-GB" sz="1600" dirty="0" smtClean="0"/>
              <a:t>Sodium </a:t>
            </a:r>
            <a:r>
              <a:rPr lang="en-GB" sz="1600" dirty="0"/>
              <a:t>Silicate solution with SiO</a:t>
            </a:r>
            <a:r>
              <a:rPr lang="en-GB" sz="1600" baseline="-25000" dirty="0"/>
              <a:t>2</a:t>
            </a:r>
            <a:r>
              <a:rPr lang="en-GB" sz="1600" dirty="0"/>
              <a:t> : Na</a:t>
            </a:r>
            <a:r>
              <a:rPr lang="en-GB" sz="1600" baseline="-25000" dirty="0"/>
              <a:t>2</a:t>
            </a:r>
            <a:r>
              <a:rPr lang="en-GB" sz="1600" dirty="0"/>
              <a:t>O ratio = 2:1 (Na</a:t>
            </a:r>
            <a:r>
              <a:rPr lang="en-GB" sz="1600" baseline="-25000" dirty="0"/>
              <a:t>2</a:t>
            </a:r>
            <a:r>
              <a:rPr lang="en-GB" sz="1600" dirty="0"/>
              <a:t>O 12.8%, SiO</a:t>
            </a:r>
            <a:r>
              <a:rPr lang="en-GB" sz="1600" baseline="-25000" dirty="0"/>
              <a:t>2</a:t>
            </a:r>
            <a:r>
              <a:rPr lang="en-GB" sz="1600" dirty="0"/>
              <a:t> 25.5%, water 61.7</a:t>
            </a:r>
            <a:r>
              <a:rPr lang="en-GB" sz="1600" dirty="0" smtClean="0"/>
              <a:t>%).</a:t>
            </a:r>
            <a:endParaRPr lang="en-GB" sz="1600" dirty="0"/>
          </a:p>
        </p:txBody>
      </p:sp>
      <p:sp>
        <p:nvSpPr>
          <p:cNvPr id="7" name="Rectangle 6"/>
          <p:cNvSpPr/>
          <p:nvPr/>
        </p:nvSpPr>
        <p:spPr>
          <a:xfrm>
            <a:off x="323528" y="5182800"/>
            <a:ext cx="8568952" cy="1485022"/>
          </a:xfrm>
          <a:prstGeom prst="rect">
            <a:avLst/>
          </a:prstGeom>
        </p:spPr>
        <p:txBody>
          <a:bodyPr wrap="square">
            <a:spAutoFit/>
          </a:bodyPr>
          <a:lstStyle/>
          <a:p>
            <a:endParaRPr lang="en-GB" sz="1600" dirty="0" smtClean="0"/>
          </a:p>
          <a:p>
            <a:r>
              <a:rPr lang="en-GB" sz="1600" dirty="0" smtClean="0"/>
              <a:t>Alkali </a:t>
            </a:r>
            <a:r>
              <a:rPr lang="en-GB" sz="1600" dirty="0"/>
              <a:t>dosage (M</a:t>
            </a:r>
            <a:r>
              <a:rPr lang="en-GB" sz="1600" dirty="0" smtClean="0"/>
              <a:t>+):				Alkali modulus (AM):</a:t>
            </a:r>
          </a:p>
          <a:p>
            <a:endParaRPr lang="en-GB" sz="1600" dirty="0" smtClean="0"/>
          </a:p>
          <a:p>
            <a:endParaRPr lang="en-GB" sz="1600" dirty="0" smtClean="0"/>
          </a:p>
          <a:p>
            <a:endParaRPr lang="en-GB" sz="1050" dirty="0" smtClean="0"/>
          </a:p>
          <a:p>
            <a:r>
              <a:rPr lang="en-GB" sz="1600" dirty="0" smtClean="0"/>
              <a:t>Water/solids ratio</a:t>
            </a:r>
            <a:endParaRPr lang="en-GB" sz="1600" dirty="0"/>
          </a:p>
        </p:txBody>
      </p:sp>
      <p:pic>
        <p:nvPicPr>
          <p:cNvPr id="51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707" r="28717" b="31454"/>
          <a:stretch/>
        </p:blipFill>
        <p:spPr bwMode="auto">
          <a:xfrm>
            <a:off x="2325766" y="6309320"/>
            <a:ext cx="3460775" cy="475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1997" r="42380"/>
          <a:stretch/>
        </p:blipFill>
        <p:spPr bwMode="auto">
          <a:xfrm>
            <a:off x="2267744" y="5373216"/>
            <a:ext cx="1279885" cy="667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2721" r="42912"/>
          <a:stretch/>
        </p:blipFill>
        <p:spPr bwMode="auto">
          <a:xfrm>
            <a:off x="7049774" y="5373216"/>
            <a:ext cx="1148148" cy="688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Materials and methods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pic>
        <p:nvPicPr>
          <p:cNvPr id="6146"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697518" y="1435022"/>
            <a:ext cx="5338978" cy="45142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107504" y="1484784"/>
            <a:ext cx="3779912" cy="4431983"/>
          </a:xfrm>
          <a:prstGeom prst="rect">
            <a:avLst/>
          </a:prstGeom>
        </p:spPr>
        <p:txBody>
          <a:bodyPr wrap="square">
            <a:spAutoFit/>
          </a:bodyPr>
          <a:lstStyle/>
          <a:p>
            <a:pPr marL="360000" indent="-360000">
              <a:spcAft>
                <a:spcPts val="600"/>
              </a:spcAft>
              <a:buFont typeface="Arial" pitchFamily="34" charset="0"/>
              <a:buChar char="•"/>
            </a:pPr>
            <a:r>
              <a:rPr lang="en-GB" dirty="0" smtClean="0"/>
              <a:t>10 mixes (C1 – C10)</a:t>
            </a:r>
          </a:p>
          <a:p>
            <a:pPr marL="360000" indent="-360000">
              <a:spcAft>
                <a:spcPts val="600"/>
              </a:spcAft>
              <a:buFont typeface="Arial" pitchFamily="34" charset="0"/>
              <a:buChar char="•"/>
            </a:pPr>
            <a:r>
              <a:rPr lang="en-GB" dirty="0" err="1" smtClean="0"/>
              <a:t>Pfa</a:t>
            </a:r>
            <a:r>
              <a:rPr lang="en-GB" dirty="0" smtClean="0"/>
              <a:t>/</a:t>
            </a:r>
            <a:r>
              <a:rPr lang="en-GB" dirty="0" err="1" smtClean="0"/>
              <a:t>ggbs</a:t>
            </a:r>
            <a:r>
              <a:rPr lang="en-GB" dirty="0" smtClean="0"/>
              <a:t> ratio 60%/40% (in weight)</a:t>
            </a:r>
          </a:p>
          <a:p>
            <a:pPr marL="360000" indent="-360000">
              <a:spcAft>
                <a:spcPts val="600"/>
              </a:spcAft>
              <a:buFont typeface="Arial" pitchFamily="34" charset="0"/>
              <a:buChar char="•"/>
            </a:pPr>
            <a:r>
              <a:rPr lang="en-GB" dirty="0" smtClean="0"/>
              <a:t>M+ = 7.5, AM = 1.25. </a:t>
            </a:r>
          </a:p>
          <a:p>
            <a:pPr marL="360000" indent="-360000">
              <a:spcAft>
                <a:spcPts val="600"/>
              </a:spcAft>
              <a:buFont typeface="Arial" pitchFamily="34" charset="0"/>
              <a:buChar char="•"/>
            </a:pPr>
            <a:r>
              <a:rPr lang="en-GB" dirty="0" smtClean="0"/>
              <a:t>9 cubes (100 mm) for testing at 1, 7, and 28 days</a:t>
            </a:r>
          </a:p>
          <a:p>
            <a:pPr marL="360000" indent="-360000">
              <a:spcAft>
                <a:spcPts val="600"/>
              </a:spcAft>
              <a:buFont typeface="Arial" pitchFamily="34" charset="0"/>
              <a:buChar char="•"/>
            </a:pPr>
            <a:r>
              <a:rPr lang="en-GB" dirty="0" smtClean="0"/>
              <a:t>C1: 15 cubes for testing at 1, 7, 28, 56 and 90 days, plus 3 cylinders (diam. 100 mm, h. 200 mm) for E</a:t>
            </a:r>
            <a:r>
              <a:rPr lang="en-GB" baseline="-25000" dirty="0" smtClean="0"/>
              <a:t>mod,28d</a:t>
            </a:r>
          </a:p>
          <a:p>
            <a:pPr marL="360000" indent="-360000">
              <a:spcAft>
                <a:spcPts val="600"/>
              </a:spcAft>
              <a:buFont typeface="Arial" pitchFamily="34" charset="0"/>
              <a:buChar char="•"/>
            </a:pPr>
            <a:r>
              <a:rPr lang="en-GB" dirty="0" smtClean="0"/>
              <a:t>3 cubes of C1 used for UPV</a:t>
            </a:r>
          </a:p>
          <a:p>
            <a:pPr marL="360000" indent="-360000">
              <a:spcAft>
                <a:spcPts val="600"/>
              </a:spcAft>
              <a:buFont typeface="Arial" pitchFamily="34" charset="0"/>
              <a:buChar char="•"/>
            </a:pPr>
            <a:r>
              <a:rPr lang="en-GB" dirty="0" smtClean="0"/>
              <a:t>Curing carried out in plastic boxes (&gt;90% relative humidity) kept at 20 ˚C.</a:t>
            </a:r>
            <a:endParaRPr lang="it-IT" dirty="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a:bodyPr>
          <a:lstStyle/>
          <a:p>
            <a:r>
              <a:rPr lang="en-GB" sz="3000" dirty="0" smtClean="0"/>
              <a:t>Materials and methods</a:t>
            </a:r>
            <a:endParaRPr lang="en-GB" sz="3000" dirty="0"/>
          </a:p>
        </p:txBody>
      </p:sp>
      <p:sp>
        <p:nvSpPr>
          <p:cNvPr id="4" name="Rectangle 3"/>
          <p:cNvSpPr/>
          <p:nvPr/>
        </p:nvSpPr>
        <p:spPr>
          <a:xfrm>
            <a:off x="3942" y="0"/>
            <a:ext cx="9140058" cy="338554"/>
          </a:xfrm>
          <a:prstGeom prst="rect">
            <a:avLst/>
          </a:prstGeom>
        </p:spPr>
        <p:txBody>
          <a:bodyPr wrap="square">
            <a:spAutoFit/>
          </a:bodyPr>
          <a:lstStyle/>
          <a:p>
            <a:pPr algn="ctr"/>
            <a:r>
              <a:rPr lang="en-GB" sz="1600" dirty="0">
                <a:solidFill>
                  <a:schemeClr val="bg1"/>
                </a:solidFill>
              </a:rPr>
              <a:t>4</a:t>
            </a:r>
            <a:r>
              <a:rPr lang="en-GB" sz="1600" baseline="30000" dirty="0">
                <a:solidFill>
                  <a:schemeClr val="bg1"/>
                </a:solidFill>
              </a:rPr>
              <a:t>th</a:t>
            </a:r>
            <a:r>
              <a:rPr lang="en-GB" sz="1600" dirty="0">
                <a:solidFill>
                  <a:schemeClr val="bg1"/>
                </a:solidFill>
              </a:rPr>
              <a:t> International Slag Valorisation Symposium  |  Leuven  |  15-17/04/2015 </a:t>
            </a:r>
          </a:p>
        </p:txBody>
      </p:sp>
      <p:sp>
        <p:nvSpPr>
          <p:cNvPr id="5" name="Rettangolo 4"/>
          <p:cNvSpPr/>
          <p:nvPr/>
        </p:nvSpPr>
        <p:spPr>
          <a:xfrm>
            <a:off x="467544" y="5157192"/>
            <a:ext cx="8064896" cy="1077218"/>
          </a:xfrm>
          <a:prstGeom prst="rect">
            <a:avLst/>
          </a:prstGeom>
        </p:spPr>
        <p:txBody>
          <a:bodyPr wrap="square">
            <a:spAutoFit/>
          </a:bodyPr>
          <a:lstStyle/>
          <a:p>
            <a:pPr marL="360000" indent="-360000">
              <a:spcAft>
                <a:spcPts val="600"/>
              </a:spcAft>
            </a:pPr>
            <a:r>
              <a:rPr lang="en-GB" dirty="0" smtClean="0"/>
              <a:t>According to the approach followed in recent literature papers:</a:t>
            </a:r>
          </a:p>
          <a:p>
            <a:pPr marL="360000" indent="-360000">
              <a:spcAft>
                <a:spcPts val="600"/>
              </a:spcAft>
              <a:buFont typeface="Arial" pitchFamily="34" charset="0"/>
              <a:buChar char="•"/>
            </a:pPr>
            <a:r>
              <a:rPr lang="en-GB" dirty="0" smtClean="0"/>
              <a:t>w/s ratio varied from 0.30 to 0.45</a:t>
            </a:r>
          </a:p>
          <a:p>
            <a:pPr marL="360000" indent="-360000">
              <a:spcAft>
                <a:spcPts val="600"/>
              </a:spcAft>
              <a:buFont typeface="Arial" pitchFamily="34" charset="0"/>
              <a:buChar char="•"/>
            </a:pPr>
            <a:r>
              <a:rPr lang="en-GB" dirty="0" smtClean="0"/>
              <a:t>Binder content varied from 350 to 500 </a:t>
            </a:r>
            <a:r>
              <a:rPr lang="en-GB" dirty="0" smtClean="0"/>
              <a:t>kg/m</a:t>
            </a:r>
            <a:r>
              <a:rPr lang="en-GB" baseline="30000" dirty="0" smtClean="0"/>
              <a:t>3</a:t>
            </a:r>
          </a:p>
        </p:txBody>
      </p:sp>
      <p:graphicFrame>
        <p:nvGraphicFramePr>
          <p:cNvPr id="9" name="Tabella 8"/>
          <p:cNvGraphicFramePr>
            <a:graphicFrameLocks noGrp="1"/>
          </p:cNvGraphicFramePr>
          <p:nvPr/>
        </p:nvGraphicFramePr>
        <p:xfrm>
          <a:off x="553200" y="1052736"/>
          <a:ext cx="7680860" cy="3600401"/>
        </p:xfrm>
        <a:graphic>
          <a:graphicData uri="http://schemas.openxmlformats.org/drawingml/2006/table">
            <a:tbl>
              <a:tblPr/>
              <a:tblGrid>
                <a:gridCol w="938120"/>
                <a:gridCol w="938120"/>
                <a:gridCol w="1451155"/>
                <a:gridCol w="1451155"/>
                <a:gridCol w="1451155"/>
                <a:gridCol w="1451155"/>
              </a:tblGrid>
              <a:tr h="514343">
                <a:tc>
                  <a:txBody>
                    <a:bodyPr/>
                    <a:lstStyle/>
                    <a:p>
                      <a:pPr algn="l" fontAlgn="b"/>
                      <a:endParaRPr lang="it-IT"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8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it-IT" sz="1800" b="1" i="0" u="none" strike="noStrike" dirty="0" err="1">
                          <a:solidFill>
                            <a:srgbClr val="000000"/>
                          </a:solidFill>
                          <a:latin typeface="Calibri"/>
                        </a:rPr>
                        <a:t>Binder</a:t>
                      </a:r>
                      <a:r>
                        <a:rPr lang="it-IT" sz="1800" b="1" i="0" u="none" strike="noStrike" dirty="0">
                          <a:solidFill>
                            <a:srgbClr val="000000"/>
                          </a:solidFill>
                          <a:latin typeface="Calibri"/>
                        </a:rPr>
                        <a:t> </a:t>
                      </a:r>
                      <a:r>
                        <a:rPr lang="it-IT" sz="1800" b="1" i="0" u="none" strike="noStrike" dirty="0" err="1" smtClean="0">
                          <a:solidFill>
                            <a:srgbClr val="000000"/>
                          </a:solidFill>
                          <a:latin typeface="Calibri"/>
                        </a:rPr>
                        <a:t>proportion</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514343">
                <a:tc>
                  <a:txBody>
                    <a:bodyPr/>
                    <a:lstStyle/>
                    <a:p>
                      <a:pPr algn="l" fontAlgn="b"/>
                      <a:endParaRPr lang="it-IT"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smtClean="0">
                          <a:solidFill>
                            <a:srgbClr val="000000"/>
                          </a:solidFill>
                          <a:latin typeface="Calibri"/>
                        </a:rPr>
                        <a:t>500 kg/m</a:t>
                      </a:r>
                      <a:r>
                        <a:rPr lang="it-IT" sz="1800" b="1" i="0" u="none" strike="noStrike" baseline="30000" dirty="0" smtClean="0">
                          <a:solidFill>
                            <a:srgbClr val="000000"/>
                          </a:solidFill>
                          <a:latin typeface="Calibri"/>
                        </a:rPr>
                        <a:t>3</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Calibri"/>
                        </a:rPr>
                        <a:t>450 kg/m</a:t>
                      </a:r>
                      <a:r>
                        <a:rPr lang="it-IT" sz="1800" b="1" i="0" u="none" strike="noStrike" baseline="30000" dirty="0">
                          <a:solidFill>
                            <a:srgbClr val="000000"/>
                          </a:solidFill>
                          <a:latin typeface="Calibri"/>
                        </a:rPr>
                        <a:t>3</a:t>
                      </a:r>
                      <a:endParaRPr lang="it-IT"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400 kg/m</a:t>
                      </a:r>
                      <a:r>
                        <a:rPr lang="it-IT" sz="1800" b="1" i="0" u="none" strike="noStrike" baseline="30000">
                          <a:solidFill>
                            <a:srgbClr val="000000"/>
                          </a:solidFill>
                          <a:latin typeface="Calibri"/>
                        </a:rPr>
                        <a:t>3</a:t>
                      </a:r>
                      <a:endParaRPr lang="it-IT"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350 kg/m</a:t>
                      </a:r>
                      <a:r>
                        <a:rPr lang="it-IT" sz="1800" b="1" i="0" u="none" strike="noStrike" baseline="30000">
                          <a:solidFill>
                            <a:srgbClr val="000000"/>
                          </a:solidFill>
                          <a:latin typeface="Calibri"/>
                        </a:rPr>
                        <a:t>3</a:t>
                      </a:r>
                      <a:endParaRPr lang="it-IT"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43">
                <a:tc rowSpan="5">
                  <a:txBody>
                    <a:bodyPr/>
                    <a:lstStyle/>
                    <a:p>
                      <a:pPr algn="ctr" fontAlgn="ctr"/>
                      <a:r>
                        <a:rPr lang="it-IT" sz="1800" b="1" i="0" u="none" strike="noStrike" dirty="0">
                          <a:solidFill>
                            <a:srgbClr val="000000"/>
                          </a:solidFill>
                          <a:latin typeface="Calibri"/>
                        </a:rPr>
                        <a:t>w/s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(C2) 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43">
                <a:tc vMerge="1">
                  <a:txBody>
                    <a:bodyPr/>
                    <a:lstStyle/>
                    <a:p>
                      <a:endParaRPr lang="it-IT"/>
                    </a:p>
                  </a:txBody>
                  <a:tcPr/>
                </a:tc>
                <a:tc>
                  <a:txBody>
                    <a:bodyPr/>
                    <a:lstStyle/>
                    <a:p>
                      <a:pPr algn="ctr" fontAlgn="ctr"/>
                      <a:r>
                        <a:rPr lang="it-IT" sz="1800" b="1" i="0" u="none" strike="noStrike">
                          <a:solidFill>
                            <a:srgbClr val="000000"/>
                          </a:solidFill>
                          <a:latin typeface="Calibri"/>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(C8) 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(C9) 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43">
                <a:tc vMerge="1">
                  <a:txBody>
                    <a:bodyPr/>
                    <a:lstStyle/>
                    <a:p>
                      <a:endParaRPr lang="it-IT"/>
                    </a:p>
                  </a:txBody>
                  <a:tcPr/>
                </a:tc>
                <a:tc>
                  <a:txBody>
                    <a:bodyPr/>
                    <a:lstStyle/>
                    <a:p>
                      <a:pPr algn="ctr" fontAlgn="ctr"/>
                      <a:r>
                        <a:rPr lang="it-IT" sz="1800" b="1" i="0" u="none" strike="noStrike" dirty="0">
                          <a:solidFill>
                            <a:srgbClr val="000000"/>
                          </a:solidFill>
                          <a:latin typeface="Calibri"/>
                        </a:rPr>
                        <a:t>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Calibri"/>
                        </a:rPr>
                        <a:t>(C1) 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(C3) 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(C4) 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(C5) 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43">
                <a:tc vMerge="1">
                  <a:txBody>
                    <a:bodyPr/>
                    <a:lstStyle/>
                    <a:p>
                      <a:endParaRPr lang="it-IT"/>
                    </a:p>
                  </a:txBody>
                  <a:tcPr/>
                </a:tc>
                <a:tc>
                  <a:txBody>
                    <a:bodyPr/>
                    <a:lstStyle/>
                    <a:p>
                      <a:pPr algn="ctr" fontAlgn="ctr"/>
                      <a:r>
                        <a:rPr lang="it-IT" sz="1800" b="1" i="0" u="none" strike="noStrike">
                          <a:solidFill>
                            <a:srgbClr val="000000"/>
                          </a:solidFill>
                          <a:latin typeface="Calibri"/>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Calibri"/>
                        </a:rPr>
                        <a:t>(C7) 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Calibri"/>
                        </a:rPr>
                        <a:t>(C6) 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43">
                <a:tc vMerge="1">
                  <a:txBody>
                    <a:bodyPr/>
                    <a:lstStyle/>
                    <a:p>
                      <a:endParaRPr lang="it-IT"/>
                    </a:p>
                  </a:txBody>
                  <a:tcPr/>
                </a:tc>
                <a:tc>
                  <a:txBody>
                    <a:bodyPr/>
                    <a:lstStyle/>
                    <a:p>
                      <a:pPr algn="ctr" fontAlgn="ctr"/>
                      <a:r>
                        <a:rPr lang="it-IT" sz="1800" b="1" i="0" u="none" strike="noStrike">
                          <a:solidFill>
                            <a:srgbClr val="000000"/>
                          </a:solidFill>
                          <a:latin typeface="Calibri"/>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FF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Calibri"/>
                        </a:rPr>
                        <a:t>(C10) 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ttangolo 5"/>
          <p:cNvSpPr/>
          <p:nvPr/>
        </p:nvSpPr>
        <p:spPr>
          <a:xfrm>
            <a:off x="2411760" y="4653136"/>
            <a:ext cx="3096344" cy="307777"/>
          </a:xfrm>
          <a:prstGeom prst="rect">
            <a:avLst/>
          </a:prstGeom>
        </p:spPr>
        <p:txBody>
          <a:bodyPr wrap="square">
            <a:spAutoFit/>
          </a:bodyPr>
          <a:lstStyle/>
          <a:p>
            <a:pPr marL="360000" indent="-360000">
              <a:spcAft>
                <a:spcPts val="600"/>
              </a:spcAft>
            </a:pPr>
            <a:r>
              <a:rPr lang="en-GB" sz="1400" i="1" dirty="0" smtClean="0"/>
              <a:t>% refer to the paste content</a:t>
            </a:r>
            <a:endParaRPr lang="en-GB" sz="1400" i="1" dirty="0" smtClean="0"/>
          </a:p>
        </p:txBody>
      </p:sp>
    </p:spTree>
    <p:extLst>
      <p:ext uri="{BB962C8B-B14F-4D97-AF65-F5344CB8AC3E}">
        <p14:creationId xmlns="" xmlns:p14="http://schemas.microsoft.com/office/powerpoint/2010/main" val="23133263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2"/>
</p:tagLst>
</file>

<file path=ppt/tags/tag2.xml><?xml version="1.0" encoding="utf-8"?>
<p:tagLst xmlns:a="http://schemas.openxmlformats.org/drawingml/2006/main" xmlns:r="http://schemas.openxmlformats.org/officeDocument/2006/relationships" xmlns:p="http://schemas.openxmlformats.org/presentationml/2006/main">
  <p:tag name="TIMING" val="|7.3|12.8|8.1"/>
</p:tagLst>
</file>

<file path=ppt/tags/tag3.xml><?xml version="1.0" encoding="utf-8"?>
<p:tagLst xmlns:a="http://schemas.openxmlformats.org/drawingml/2006/main" xmlns:r="http://schemas.openxmlformats.org/officeDocument/2006/relationships" xmlns:p="http://schemas.openxmlformats.org/presentationml/2006/main">
  <p:tag name="TIMING" val="|11.6"/>
</p:tagLst>
</file>

<file path=ppt/tags/tag4.xml><?xml version="1.0" encoding="utf-8"?>
<p:tagLst xmlns:a="http://schemas.openxmlformats.org/drawingml/2006/main" xmlns:r="http://schemas.openxmlformats.org/officeDocument/2006/relationships" xmlns:p="http://schemas.openxmlformats.org/presentationml/2006/main">
  <p:tag name="TIMING" val="|16.9|4.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812</TotalTime>
  <Words>1374</Words>
  <Application>Microsoft Office PowerPoint</Application>
  <PresentationFormat>Presentazione su schermo (4:3)</PresentationFormat>
  <Paragraphs>220</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Clarity</vt:lpstr>
      <vt:lpstr>Diapositiva 1</vt:lpstr>
      <vt:lpstr>Plan of the presentation</vt:lpstr>
      <vt:lpstr>Research at QUB</vt:lpstr>
      <vt:lpstr>Background</vt:lpstr>
      <vt:lpstr>Background</vt:lpstr>
      <vt:lpstr>Background</vt:lpstr>
      <vt:lpstr>Aim and objectives</vt:lpstr>
      <vt:lpstr>Materials and methods</vt:lpstr>
      <vt:lpstr>Materials and methods</vt:lpstr>
      <vt:lpstr>Materials and methods</vt:lpstr>
      <vt:lpstr>Results &amp; discussion (1) Strength development</vt:lpstr>
      <vt:lpstr>Results &amp; discussion (2) Workability</vt:lpstr>
      <vt:lpstr>Results &amp; discussion (3) Paste content approach</vt:lpstr>
      <vt:lpstr>Results &amp; discussion (4) UPV</vt:lpstr>
      <vt:lpstr>Results &amp; discussion (5) Elastic modulus</vt:lpstr>
      <vt:lpstr>Conclusions</vt:lpstr>
      <vt:lpstr>Future developments</vt:lpstr>
      <vt:lpstr>Diapositiva 18</vt:lpstr>
      <vt:lpstr>Acknowledgement</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Raffaele Vinai</dc:creator>
  <cp:lastModifiedBy>mw</cp:lastModifiedBy>
  <cp:revision>58</cp:revision>
  <dcterms:created xsi:type="dcterms:W3CDTF">2015-03-13T16:05:13Z</dcterms:created>
  <dcterms:modified xsi:type="dcterms:W3CDTF">2015-04-15T20:16:37Z</dcterms:modified>
</cp:coreProperties>
</file>