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6" r:id="rId2"/>
    <p:sldId id="287" r:id="rId3"/>
    <p:sldId id="290" r:id="rId4"/>
    <p:sldId id="291" r:id="rId5"/>
    <p:sldId id="289" r:id="rId6"/>
    <p:sldId id="292" r:id="rId7"/>
    <p:sldId id="293" r:id="rId8"/>
    <p:sldId id="294" r:id="rId9"/>
    <p:sldId id="296" r:id="rId10"/>
    <p:sldId id="295" r:id="rId11"/>
    <p:sldId id="297" r:id="rId12"/>
    <p:sldId id="298" r:id="rId13"/>
    <p:sldId id="299" r:id="rId14"/>
    <p:sldId id="300" r:id="rId15"/>
    <p:sldId id="301" r:id="rId16"/>
    <p:sldId id="303" r:id="rId17"/>
    <p:sldId id="304" r:id="rId18"/>
    <p:sldId id="302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312" r:id="rId27"/>
    <p:sldId id="313" r:id="rId28"/>
    <p:sldId id="314" r:id="rId29"/>
    <p:sldId id="315" r:id="rId30"/>
    <p:sldId id="316" r:id="rId31"/>
  </p:sldIdLst>
  <p:sldSz cx="9906000" cy="6858000" type="A4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6600"/>
    <a:srgbClr val="F49100"/>
    <a:srgbClr val="FF3300"/>
    <a:srgbClr val="FF3F00"/>
    <a:srgbClr val="FFA600"/>
    <a:srgbClr val="F2A377"/>
    <a:srgbClr val="FF9900"/>
    <a:srgbClr val="8B8B8B"/>
  </p:clrMru>
</p:presentationPr>
</file>

<file path=ppt/tableStyles.xml><?xml version="1.0" encoding="utf-8"?>
<a:tblStyleLst xmlns:a="http://schemas.openxmlformats.org/drawingml/2006/main" def="{5C22544A-7EE6-4342-B048-85BDC9FD1C3A}"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49" autoAdjust="0"/>
  </p:normalViewPr>
  <p:slideViewPr>
    <p:cSldViewPr>
      <p:cViewPr varScale="1">
        <p:scale>
          <a:sx n="69" d="100"/>
          <a:sy n="69" d="100"/>
        </p:scale>
        <p:origin x="-1254" y="-10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notesViewPr>
    <p:cSldViewPr>
      <p:cViewPr varScale="1">
        <p:scale>
          <a:sx n="38" d="100"/>
          <a:sy n="38" d="100"/>
        </p:scale>
        <p:origin x="-1560" y="-72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16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>
            <a:lvl1pPr defTabSz="91442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0325" y="0"/>
            <a:ext cx="2940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8" rIns="91356" bIns="45678" numCol="1" anchor="t" anchorCtr="0" compatLnSpc="1">
            <a:prstTxWarp prst="textNoShape">
              <a:avLst/>
            </a:prstTxWarp>
          </a:bodyPr>
          <a:lstStyle>
            <a:lvl1pPr algn="r" defTabSz="91442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12288"/>
            <a:ext cx="2941638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8" rIns="91356" bIns="45678" numCol="1" anchor="b" anchorCtr="0" compatLnSpc="1">
            <a:prstTxWarp prst="textNoShape">
              <a:avLst/>
            </a:prstTxWarp>
          </a:bodyPr>
          <a:lstStyle>
            <a:lvl1pPr defTabSz="91442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0325" y="9412288"/>
            <a:ext cx="2940050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56" tIns="45678" rIns="91356" bIns="45678" numCol="1" anchor="b" anchorCtr="0" compatLnSpc="1">
            <a:prstTxWarp prst="textNoShape">
              <a:avLst/>
            </a:prstTxWarp>
          </a:bodyPr>
          <a:lstStyle>
            <a:lvl1pPr algn="r" defTabSz="914429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AF30BFF-1BD8-4F13-B421-98879474672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2225" y="0"/>
            <a:ext cx="2971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0563" y="771525"/>
            <a:ext cx="5345112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703763"/>
            <a:ext cx="49276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Klicken Sie, um die Formate des Vorlagentextes zu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7525"/>
            <a:ext cx="2971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2225" y="9407525"/>
            <a:ext cx="2971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58" tIns="46529" rIns="93058" bIns="4652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E9CD86ED-1ABB-4362-BF8B-48F8BCDBC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-1588"/>
            <a:ext cx="9907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81200" y="2438400"/>
            <a:ext cx="7099300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733800"/>
            <a:ext cx="70866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429500" y="381000"/>
            <a:ext cx="17907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057400" y="381000"/>
            <a:ext cx="52197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7"/>
          <p:cNvSpPr>
            <a:spLocks noChangeArrowheads="1"/>
          </p:cNvSpPr>
          <p:nvPr userDrawn="1"/>
        </p:nvSpPr>
        <p:spPr bwMode="auto">
          <a:xfrm>
            <a:off x="7689850" y="6453188"/>
            <a:ext cx="13096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 sz="1400" b="1">
                <a:solidFill>
                  <a:srgbClr val="FF6600"/>
                </a:solidFill>
                <a:latin typeface="Univers LT Std 45 Light" pitchFamily="34" charset="0"/>
              </a:rPr>
              <a:t>SGS</a:t>
            </a:r>
            <a:r>
              <a:rPr lang="nl-NL" sz="1400">
                <a:solidFill>
                  <a:srgbClr val="FF6600"/>
                </a:solidFill>
                <a:latin typeface="Univers LT Std 45 Light" pitchFamily="34" charset="0"/>
              </a:rPr>
              <a:t> </a:t>
            </a:r>
            <a:r>
              <a:rPr lang="nl-NL" sz="1400" b="1">
                <a:solidFill>
                  <a:srgbClr val="FF6600"/>
                </a:solidFill>
                <a:latin typeface="Univers LT Std 45 Light" pitchFamily="34" charset="0"/>
              </a:rPr>
              <a:t>INTRON</a:t>
            </a:r>
            <a:endParaRPr lang="nl-NL" sz="140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381000" y="6553200"/>
            <a:ext cx="2667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SVS Leuven 17-04-2015</a:t>
            </a:r>
            <a:endParaRPr lang="en-U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574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715000" y="1676400"/>
            <a:ext cx="3505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6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907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81000"/>
            <a:ext cx="7162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et modifiez le titre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76400"/>
            <a:ext cx="7162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9369425" y="6477000"/>
            <a:ext cx="307975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fld id="{C6E943A6-BF73-4086-8245-7BE7A9C2165B}" type="slidenum">
              <a:rPr lang="en-GB" sz="800" smtClean="0">
                <a:latin typeface="Arial" charset="0"/>
              </a:rPr>
              <a:pPr>
                <a:defRPr/>
              </a:pPr>
              <a:t>‹#›</a:t>
            </a:fld>
            <a:endParaRPr lang="en-GB" sz="1400" smtClean="0"/>
          </a:p>
        </p:txBody>
      </p:sp>
      <p:sp>
        <p:nvSpPr>
          <p:cNvPr id="1030" name="Line 9"/>
          <p:cNvSpPr>
            <a:spLocks noChangeShapeType="1"/>
          </p:cNvSpPr>
          <p:nvPr/>
        </p:nvSpPr>
        <p:spPr bwMode="auto">
          <a:xfrm>
            <a:off x="152400" y="6477000"/>
            <a:ext cx="9505950" cy="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10"/>
          <p:cNvSpPr>
            <a:spLocks noChangeShapeType="1"/>
          </p:cNvSpPr>
          <p:nvPr/>
        </p:nvSpPr>
        <p:spPr bwMode="auto">
          <a:xfrm flipV="1">
            <a:off x="9372600" y="1676400"/>
            <a:ext cx="0" cy="5029200"/>
          </a:xfrm>
          <a:prstGeom prst="line">
            <a:avLst/>
          </a:prstGeom>
          <a:noFill/>
          <a:ln w="12700">
            <a:solidFill>
              <a:srgbClr val="8B8B8B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ft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50000"/>
        </a:spcBef>
        <a:spcAft>
          <a:spcPct val="0"/>
        </a:spcAft>
        <a:buClr>
          <a:srgbClr val="FF3F00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SzPct val="100000"/>
        <a:buFont typeface="Symbol" charset="2"/>
        <a:buChar char="·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Char char="–"/>
        <a:defRPr sz="1600">
          <a:solidFill>
            <a:schemeClr val="tx1"/>
          </a:solidFill>
          <a:latin typeface="+mn-lt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buChar char="»"/>
        <a:defRPr sz="1400">
          <a:solidFill>
            <a:schemeClr val="tx1"/>
          </a:solidFill>
          <a:latin typeface="+mn-lt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FF3F00"/>
        </a:buClr>
        <a:defRPr sz="14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nl/url?sa=i&amp;rct=j&amp;q=&amp;esrc=s&amp;frm=1&amp;source=images&amp;cd=&amp;cad=rja&amp;uact=8&amp;ved=0CAcQjRw&amp;url=http%3A%2F%2Fwww.urbantvguide.nl%2Feerder-op-tv%2Fgevecht-om-de-oosterschelde%2F&amp;ei=tinKVO2pCcLDOfmcgSA&amp;bvm=bv.84607526,d.ZGU&amp;psig=AFQjCNHyc-QNFqwRaAxPfYs1MUx5RBA71A&amp;ust=142262140839724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google.nl/url?sa=i&amp;rct=j&amp;q=&amp;esrc=s&amp;frm=1&amp;source=images&amp;cd=&amp;cad=rja&amp;uact=8&amp;ved=0CAcQjRw&amp;url=https%3A%2F%2Fsites.google.com%2Fsite%2Frajmohanchennai%2Fhome%2Fsupercritical-power-plant&amp;ei=9dUuVcW2NYPOaN6RgEA&amp;psig=AFQjCNGDLAHLbj8zhrpavz76WOT9mmZEZg&amp;ust=1429219143840308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upload.wikimedia.org/wikipedia/commons/8/8c/Hngryh2.jpg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762000" y="1600200"/>
            <a:ext cx="8420100" cy="3009900"/>
          </a:xfrm>
        </p:spPr>
        <p:txBody>
          <a:bodyPr anchor="t"/>
          <a:lstStyle/>
          <a:p>
            <a:pPr algn="ctr"/>
            <a:r>
              <a:rPr lang="nl-NL" dirty="0" smtClean="0">
                <a:latin typeface="Univers LT Std 45 Light" pitchFamily="34" charset="0"/>
              </a:rPr>
              <a:t/>
            </a:r>
            <a:br>
              <a:rPr lang="nl-NL" dirty="0" smtClean="0">
                <a:latin typeface="Univers LT Std 45 Light" pitchFamily="34" charset="0"/>
              </a:rPr>
            </a:br>
            <a:r>
              <a:rPr lang="nl-NL" sz="2800" b="1" dirty="0" smtClean="0">
                <a:latin typeface="Univers LT Std 45 Light" pitchFamily="34" charset="0"/>
              </a:rPr>
              <a:t/>
            </a:r>
            <a:br>
              <a:rPr lang="nl-NL" sz="2800" b="1" dirty="0" smtClean="0">
                <a:latin typeface="Univers LT Std 45 Light" pitchFamily="34" charset="0"/>
              </a:rPr>
            </a:br>
            <a:r>
              <a:rPr lang="nl-NL" sz="2800" b="1" dirty="0" smtClean="0">
                <a:solidFill>
                  <a:schemeClr val="bg2">
                    <a:lumMod val="75000"/>
                  </a:schemeClr>
                </a:solidFill>
                <a:latin typeface="Univers LT Std 45 Light" pitchFamily="34" charset="0"/>
              </a:rPr>
              <a:t>Turning residues into business</a:t>
            </a:r>
            <a:br>
              <a:rPr lang="nl-NL" sz="2800" b="1" dirty="0" smtClean="0">
                <a:solidFill>
                  <a:schemeClr val="bg2">
                    <a:lumMod val="75000"/>
                  </a:schemeClr>
                </a:solidFill>
                <a:latin typeface="Univers LT Std 45 Light" pitchFamily="34" charset="0"/>
              </a:rPr>
            </a:br>
            <a:r>
              <a:rPr lang="nl-NL" sz="2800" b="1" dirty="0" smtClean="0">
                <a:solidFill>
                  <a:schemeClr val="bg2">
                    <a:lumMod val="75000"/>
                  </a:schemeClr>
                </a:solidFill>
                <a:latin typeface="Univers LT Std 45 Light" pitchFamily="34" charset="0"/>
              </a:rPr>
              <a:t>opportunities: some examples</a:t>
            </a:r>
            <a:br>
              <a:rPr lang="nl-NL" sz="2800" b="1" dirty="0" smtClean="0">
                <a:solidFill>
                  <a:schemeClr val="bg2">
                    <a:lumMod val="75000"/>
                  </a:schemeClr>
                </a:solidFill>
                <a:latin typeface="Univers LT Std 45 Light" pitchFamily="34" charset="0"/>
              </a:rPr>
            </a:br>
            <a:r>
              <a:rPr lang="nl-NL" sz="2800" b="1" dirty="0" smtClean="0">
                <a:latin typeface="Univers LT Std 45 Light" pitchFamily="34" charset="0"/>
              </a:rPr>
              <a:t/>
            </a:r>
            <a:br>
              <a:rPr lang="nl-NL" sz="2800" b="1" dirty="0" smtClean="0">
                <a:latin typeface="Univers LT Std 45 Light" pitchFamily="34" charset="0"/>
              </a:rPr>
            </a:br>
            <a:r>
              <a:rPr lang="nl-NL" sz="1400" b="1" dirty="0" smtClean="0">
                <a:latin typeface="Univers LT Std 45 Light" pitchFamily="34" charset="0"/>
              </a:rPr>
              <a:t/>
            </a:r>
            <a:br>
              <a:rPr lang="nl-NL" sz="1400" b="1" dirty="0" smtClean="0">
                <a:latin typeface="Univers LT Std 45 Light" pitchFamily="34" charset="0"/>
              </a:rPr>
            </a:br>
            <a:r>
              <a:rPr lang="nl-NL" sz="1800" b="1" dirty="0" smtClean="0">
                <a:solidFill>
                  <a:srgbClr val="FF6600"/>
                </a:solidFill>
                <a:latin typeface="Univers LT Std 45 Light" pitchFamily="34" charset="0"/>
              </a:rPr>
              <a:t>Gert van der Wegen</a:t>
            </a:r>
            <a:br>
              <a:rPr lang="nl-NL" sz="1800" b="1" dirty="0" smtClean="0">
                <a:solidFill>
                  <a:srgbClr val="FF6600"/>
                </a:solidFill>
                <a:latin typeface="Univers LT Std 45 Light" pitchFamily="34" charset="0"/>
              </a:rPr>
            </a:br>
            <a:r>
              <a:rPr lang="nl-NL" sz="1800" b="1" dirty="0" smtClean="0">
                <a:solidFill>
                  <a:srgbClr val="FF6600"/>
                </a:solidFill>
                <a:latin typeface="Univers LT Std 45 Light" pitchFamily="34" charset="0"/>
              </a:rPr>
              <a:t>SGS INTRON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Distinctive properties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Excellent performance in marine and aggressive environ-</a:t>
            </a:r>
            <a:r>
              <a:rPr lang="en-US" sz="2400" dirty="0" err="1" smtClean="0">
                <a:latin typeface="Univers LT Std 45 Light" pitchFamily="34" charset="0"/>
              </a:rPr>
              <a:t>ments</a:t>
            </a:r>
            <a:r>
              <a:rPr lang="en-US" sz="2400" dirty="0" smtClean="0">
                <a:latin typeface="Univers LT Std 45 Light" pitchFamily="34" charset="0"/>
              </a:rPr>
              <a:t>. E.g. Eastern Scheldt barrier (NL; design service life of 200 years) and King </a:t>
            </a:r>
            <a:r>
              <a:rPr lang="en-US" sz="2400" dirty="0" err="1" smtClean="0">
                <a:latin typeface="Univers LT Std 45 Light" pitchFamily="34" charset="0"/>
              </a:rPr>
              <a:t>Fahad</a:t>
            </a:r>
            <a:r>
              <a:rPr lang="en-US" sz="2400" dirty="0" smtClean="0">
                <a:latin typeface="Univers LT Std 45 Light" pitchFamily="34" charset="0"/>
              </a:rPr>
              <a:t> Causeway (Bahrain – KSA; design service life 70       150 years)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sp>
        <p:nvSpPr>
          <p:cNvPr id="4" name="Left-Right Arrow 3"/>
          <p:cNvSpPr/>
          <p:nvPr/>
        </p:nvSpPr>
        <p:spPr bwMode="auto">
          <a:xfrm>
            <a:off x="3872346" y="2923309"/>
            <a:ext cx="381000" cy="152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22530" name="irc_mi" descr="oosterschelde-stormvloedkering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429000"/>
            <a:ext cx="3836263" cy="287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King Fahd Causeway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429000"/>
            <a:ext cx="3827842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Sustainability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Environmental impact of CEM </a:t>
            </a:r>
            <a:r>
              <a:rPr lang="en-US" sz="2400" dirty="0" err="1" smtClean="0">
                <a:latin typeface="Univers LT Std 45 Light" pitchFamily="34" charset="0"/>
              </a:rPr>
              <a:t>lll</a:t>
            </a:r>
            <a:r>
              <a:rPr lang="en-US" sz="2400" dirty="0" smtClean="0">
                <a:latin typeface="Univers LT Std 45 Light" pitchFamily="34" charset="0"/>
              </a:rPr>
              <a:t> concrete is about 60% lower compared to same concrete with CEM l cement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(emission of green house gases = EGHG): 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r>
              <a:rPr lang="en-GB" sz="1400" dirty="0" smtClean="0"/>
              <a:t>* average of Dutch CEM </a:t>
            </a:r>
            <a:r>
              <a:rPr lang="en-GB" sz="1400" dirty="0" err="1" smtClean="0"/>
              <a:t>lll</a:t>
            </a:r>
            <a:r>
              <a:rPr lang="en-GB" sz="1400" dirty="0" smtClean="0"/>
              <a:t>/A and CEM </a:t>
            </a:r>
            <a:r>
              <a:rPr lang="en-GB" sz="1400" dirty="0" err="1" smtClean="0"/>
              <a:t>lll</a:t>
            </a:r>
            <a:r>
              <a:rPr lang="en-GB" sz="1400" dirty="0" smtClean="0"/>
              <a:t>/B</a:t>
            </a:r>
            <a:endParaRPr lang="en-US" sz="1400" dirty="0" smtClean="0">
              <a:latin typeface="Univers LT Std 45 Ligh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514600" y="3276600"/>
          <a:ext cx="4495800" cy="2347615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008762"/>
                <a:gridCol w="1235131"/>
                <a:gridCol w="1251907"/>
              </a:tblGrid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Concrete (kg/m</a:t>
                      </a:r>
                      <a:r>
                        <a:rPr lang="en-GB" sz="1600" baseline="30000" dirty="0"/>
                        <a:t>3</a:t>
                      </a:r>
                      <a:r>
                        <a:rPr lang="en-GB" sz="1600" dirty="0"/>
                        <a:t>)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CEM l (ref)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CEM lll*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CEM l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300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0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CEM lll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0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300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Water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165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165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River sand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616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610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02918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/>
                        <a:t>River gravel</a:t>
                      </a:r>
                      <a:endParaRPr lang="en-US" sz="16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1232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1220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53010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EGHG (kg CO</a:t>
                      </a:r>
                      <a:r>
                        <a:rPr lang="en-GB" sz="1600" baseline="-25000" dirty="0"/>
                        <a:t>2</a:t>
                      </a:r>
                      <a:r>
                        <a:rPr lang="en-GB" sz="1600" dirty="0"/>
                        <a:t>-eq)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287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(100%)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116</a:t>
                      </a:r>
                      <a:endParaRPr lang="en-US" sz="16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/>
                        <a:t>(40%)</a:t>
                      </a:r>
                      <a:endParaRPr lang="en-US" sz="16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Economics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CEM </a:t>
            </a:r>
            <a:r>
              <a:rPr lang="en-US" sz="2400" dirty="0" err="1" smtClean="0">
                <a:latin typeface="Univers LT Std 45 Light" pitchFamily="34" charset="0"/>
              </a:rPr>
              <a:t>lll</a:t>
            </a:r>
            <a:r>
              <a:rPr lang="en-US" sz="2400" dirty="0" smtClean="0">
                <a:latin typeface="Univers LT Std 45 Light" pitchFamily="34" charset="0"/>
              </a:rPr>
              <a:t> somewhat lower in price than CEM l cement (in NL) due to price of GGBS is lower than costs for producing and grinding clinker</a:t>
            </a:r>
          </a:p>
          <a:p>
            <a:r>
              <a:rPr lang="en-US" sz="2400" dirty="0" smtClean="0">
                <a:latin typeface="Univers LT Std 45 Light" pitchFamily="34" charset="0"/>
              </a:rPr>
              <a:t>Use of GGBS as type </a:t>
            </a:r>
            <a:r>
              <a:rPr lang="en-US" sz="2400" dirty="0" err="1" smtClean="0">
                <a:latin typeface="Univers LT Std 45 Light" pitchFamily="34" charset="0"/>
              </a:rPr>
              <a:t>ll</a:t>
            </a:r>
            <a:r>
              <a:rPr lang="en-US" sz="2400" dirty="0" smtClean="0">
                <a:latin typeface="Univers LT Std 45 Light" pitchFamily="34" charset="0"/>
              </a:rPr>
              <a:t> addition within ‘attest’ (i.e. fully considered as binder (k=1)), needs initials tests to proof equivalent performance of the specific combination.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Market price of GGBS in such high valued applications is about ¾ of cement price (depending on specific market conditions)</a:t>
            </a:r>
          </a:p>
          <a:p>
            <a:r>
              <a:rPr lang="en-US" sz="2400" dirty="0" smtClean="0">
                <a:latin typeface="Univers LT Std 45 Light" pitchFamily="34" charset="0"/>
              </a:rPr>
              <a:t>Very lucrative, even with the costs for initial performance testing and quality assurance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Powder coal fly ash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By-product of </a:t>
            </a:r>
            <a:r>
              <a:rPr lang="en-US" sz="2400" dirty="0" err="1" smtClean="0">
                <a:latin typeface="Univers LT Std 45 Light" pitchFamily="34" charset="0"/>
              </a:rPr>
              <a:t>pulverised</a:t>
            </a:r>
            <a:r>
              <a:rPr lang="en-US" sz="2400" dirty="0" smtClean="0">
                <a:latin typeface="Univers LT Std 45 Light" pitchFamily="34" charset="0"/>
              </a:rPr>
              <a:t> coal fired power plants (1200</a:t>
            </a:r>
            <a:r>
              <a:rPr lang="en-US" sz="2400" baseline="30000" dirty="0" smtClean="0">
                <a:latin typeface="Univers LT Std 45 Light" pitchFamily="34" charset="0"/>
              </a:rPr>
              <a:t>o</a:t>
            </a:r>
            <a:r>
              <a:rPr lang="en-US" sz="2400" dirty="0" smtClean="0">
                <a:latin typeface="Univers LT Std 45 Light" pitchFamily="34" charset="0"/>
              </a:rPr>
              <a:t>C</a:t>
            </a:r>
            <a:r>
              <a:rPr lang="en-US" sz="2400" dirty="0" smtClean="0">
                <a:latin typeface="Univers LT Std 45 Light" pitchFamily="34" charset="0"/>
              </a:rPr>
              <a:t>)</a:t>
            </a:r>
          </a:p>
          <a:p>
            <a:r>
              <a:rPr lang="en-US" sz="2400" dirty="0" smtClean="0">
                <a:latin typeface="Univers LT Std 45 Light" pitchFamily="34" charset="0"/>
              </a:rPr>
              <a:t>Separated from flue gas by electrostatic precipitators or cyclones and stored in silos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pic>
        <p:nvPicPr>
          <p:cNvPr id="4" name="Picture 4" descr="http://www.consumersenergy.com/uploadedImages/Generation/NG_Pulverised_Coal_Tech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3178865"/>
            <a:ext cx="4267200" cy="3246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Powder coal fly ash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After combustion fly ash particles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are in molten state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When leaving the furnace very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rapid cool down       amorphous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and spherical particles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Pozzolanic (type F; low Ca) or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even self-cementing (type C;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high Ca) properties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Focus on type F fly ash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3158836" y="31242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3555754" cy="356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57188"/>
            <a:ext cx="6827837" cy="792162"/>
          </a:xfrm>
        </p:spPr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Composition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2263" y="1916113"/>
            <a:ext cx="8915400" cy="3633787"/>
          </a:xfrm>
        </p:spPr>
        <p:txBody>
          <a:bodyPr/>
          <a:lstStyle/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dirty="0" smtClean="0">
                <a:latin typeface="Univers LT Std 45 Light" pitchFamily="34" charset="0"/>
              </a:rPr>
              <a:t>PC = Portland cement</a:t>
            </a:r>
            <a:br>
              <a:rPr lang="en-US" dirty="0" smtClean="0">
                <a:latin typeface="Univers LT Std 45 Light" pitchFamily="34" charset="0"/>
              </a:rPr>
            </a:br>
            <a:r>
              <a:rPr lang="en-US" dirty="0" smtClean="0">
                <a:latin typeface="Univers LT Std 45 Light" pitchFamily="34" charset="0"/>
              </a:rPr>
              <a:t>FA = fly ash (from powder coal)</a:t>
            </a:r>
          </a:p>
          <a:p>
            <a:r>
              <a:rPr lang="en-US" dirty="0" smtClean="0">
                <a:latin typeface="Univers LT Std 45 Light" pitchFamily="34" charset="0"/>
              </a:rPr>
              <a:t>Pozzolanic: needs activator like</a:t>
            </a:r>
            <a:br>
              <a:rPr lang="en-US" dirty="0" smtClean="0">
                <a:latin typeface="Univers LT Std 45 Light" pitchFamily="34" charset="0"/>
              </a:rPr>
            </a:br>
            <a:r>
              <a:rPr lang="en-US" dirty="0" smtClean="0">
                <a:latin typeface="Univers LT Std 45 Light" pitchFamily="34" charset="0"/>
              </a:rPr>
              <a:t>cement, lime, …</a:t>
            </a:r>
            <a:endParaRPr lang="en-US" dirty="0" smtClean="0">
              <a:latin typeface="Univers LT Std 45 Ligh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057400"/>
          <a:ext cx="4724402" cy="20574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823453"/>
                <a:gridCol w="995948"/>
                <a:gridCol w="990600"/>
                <a:gridCol w="914401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Constituent(%)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PC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GGBS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FA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CaO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65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40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SiO</a:t>
                      </a:r>
                      <a:r>
                        <a:rPr lang="en-GB" sz="2000" baseline="-25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20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35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59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Al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  <a:r>
                        <a:rPr lang="en-GB" sz="2000" baseline="-25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10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22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MgO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Fe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  <a:r>
                        <a:rPr lang="en-GB" sz="2000" baseline="-25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0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 descr="min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2971799"/>
            <a:ext cx="4026124" cy="32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Successfully used in concrete for over 70 years now</a:t>
            </a:r>
          </a:p>
          <a:p>
            <a:r>
              <a:rPr lang="en-US" sz="2400" dirty="0" smtClean="0">
                <a:latin typeface="Univers LT Std 45 Light" pitchFamily="34" charset="0"/>
              </a:rPr>
              <a:t>Started as a filler, but pozzolanic nature was swiftly noticed</a:t>
            </a:r>
          </a:p>
          <a:p>
            <a:r>
              <a:rPr lang="en-US" sz="2400" dirty="0" smtClean="0">
                <a:latin typeface="Univers LT Std 45 Light" pitchFamily="34" charset="0"/>
              </a:rPr>
              <a:t>Hungry Horse Dam (USA 1948)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3 Mm</a:t>
            </a:r>
            <a:r>
              <a:rPr lang="en-US" sz="2400" baseline="30000" dirty="0" smtClean="0">
                <a:latin typeface="Univers LT Std 45 Light" pitchFamily="34" charset="0"/>
              </a:rPr>
              <a:t>3</a:t>
            </a:r>
            <a:r>
              <a:rPr lang="en-US" sz="2400" dirty="0" smtClean="0">
                <a:latin typeface="Univers LT Std 45 Light" pitchFamily="34" charset="0"/>
              </a:rPr>
              <a:t> of concrete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35% of CEM l replaced by FA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(reduce heat of hydration)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pic>
        <p:nvPicPr>
          <p:cNvPr id="7" name="Picture 6" descr="File:Hngryh2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3505200"/>
            <a:ext cx="3657600" cy="2796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Mid 70’s strong increase of electricity production by firing powder coal       large amounts of fly ash</a:t>
            </a:r>
          </a:p>
          <a:p>
            <a:r>
              <a:rPr lang="en-US" sz="2400" dirty="0" smtClean="0">
                <a:latin typeface="Univers LT Std 45 Light" pitchFamily="34" charset="0"/>
              </a:rPr>
              <a:t>Early 80’s cement industry started production of Portland fly ash cement (fly ash fully considered as binder)</a:t>
            </a:r>
          </a:p>
          <a:p>
            <a:r>
              <a:rPr lang="en-US" sz="2400" dirty="0" smtClean="0">
                <a:latin typeface="Univers LT Std 45 Light" pitchFamily="34" charset="0"/>
              </a:rPr>
              <a:t>Fly ash used as addition type </a:t>
            </a:r>
            <a:r>
              <a:rPr lang="en-US" sz="2400" dirty="0" err="1" smtClean="0">
                <a:latin typeface="Univers LT Std 45 Light" pitchFamily="34" charset="0"/>
              </a:rPr>
              <a:t>ll</a:t>
            </a:r>
            <a:r>
              <a:rPr lang="en-US" sz="2400" dirty="0" smtClean="0">
                <a:latin typeface="Univers LT Std 45 Light" pitchFamily="34" charset="0"/>
              </a:rPr>
              <a:t> (added at the ready-mixed concrete plant): k-value concept (k = 0.2 – 0.4)</a:t>
            </a:r>
          </a:p>
          <a:p>
            <a:r>
              <a:rPr lang="en-US" sz="2400" dirty="0" smtClean="0">
                <a:latin typeface="Univers LT Std 45 Light" pitchFamily="34" charset="0"/>
              </a:rPr>
              <a:t>Based on principle of equivalent performance the attestation of specific combinations of fly ash and cement was develop-</a:t>
            </a:r>
            <a:r>
              <a:rPr lang="en-US" sz="2400" dirty="0" err="1" smtClean="0">
                <a:latin typeface="Univers LT Std 45 Light" pitchFamily="34" charset="0"/>
              </a:rPr>
              <a:t>ed</a:t>
            </a:r>
            <a:r>
              <a:rPr lang="en-US" sz="2400" dirty="0" smtClean="0">
                <a:latin typeface="Univers LT Std 45 Light" pitchFamily="34" charset="0"/>
              </a:rPr>
              <a:t> in NL in 1992, considering the fly ash fully as a binder (k=1), similar to Portland fly ash cement (CEM </a:t>
            </a:r>
            <a:r>
              <a:rPr lang="en-US" sz="2400" dirty="0" err="1" smtClean="0">
                <a:latin typeface="Univers LT Std 45 Light" pitchFamily="34" charset="0"/>
              </a:rPr>
              <a:t>ll</a:t>
            </a:r>
            <a:r>
              <a:rPr lang="en-US" sz="2400" dirty="0" smtClean="0">
                <a:latin typeface="Univers LT Std 45 Light" pitchFamily="34" charset="0"/>
              </a:rPr>
              <a:t>/B-V)</a:t>
            </a:r>
          </a:p>
          <a:p>
            <a:r>
              <a:rPr lang="en-US" sz="2400" dirty="0" smtClean="0">
                <a:latin typeface="Univers LT Std 45 Light" pitchFamily="34" charset="0"/>
              </a:rPr>
              <a:t>A similar system will be introduced in Belgium this year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2660072" y="22098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Worldwide production of fly ash is more than 400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Most of it is </a:t>
            </a:r>
            <a:r>
              <a:rPr lang="en-US" sz="2400" dirty="0" err="1" smtClean="0">
                <a:latin typeface="Univers LT Std 45 Light" pitchFamily="34" charset="0"/>
              </a:rPr>
              <a:t>landfilled</a:t>
            </a:r>
            <a:r>
              <a:rPr lang="en-US" sz="2400" dirty="0" smtClean="0">
                <a:latin typeface="Univers LT Std 45 Light" pitchFamily="34" charset="0"/>
              </a:rPr>
              <a:t>; only small part is used for high end purposes such as binder in concrete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Europe about 30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of fly ash is produced of which only 8% is disposed off. About 30% is applied in cement or concrete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NL about 1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of fly ash is produced, which is almost entirely used in cement and concrete. Actually, fly ash is sometimes imported from abroad due to a shortage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Belgium about 0.5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 of fly ash is produced each year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Distinctive properties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First few weeks the contribution of fly ash is limited to its physical properties: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filler effect due to its fineness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l</a:t>
            </a:r>
            <a:r>
              <a:rPr lang="en-US" sz="2200" dirty="0" smtClean="0">
                <a:latin typeface="Univers LT Std 45 Light" pitchFamily="34" charset="0"/>
              </a:rPr>
              <a:t>ower water demand due to spherical shape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r>
              <a:rPr lang="en-US" sz="2400" dirty="0" smtClean="0">
                <a:latin typeface="Univers LT Std 45 Light" pitchFamily="34" charset="0"/>
              </a:rPr>
              <a:t>Chemical contribution = pozzolanic reaction = formation of cementitious hydrates, occurs at later age</a:t>
            </a:r>
          </a:p>
          <a:p>
            <a:r>
              <a:rPr lang="en-US" sz="2400" dirty="0" smtClean="0">
                <a:latin typeface="Univers LT Std 45 Light" pitchFamily="34" charset="0"/>
              </a:rPr>
              <a:t>Denser structure (capillary       gel pores)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after 1 year about the same as CEM </a:t>
            </a:r>
            <a:r>
              <a:rPr lang="en-US" sz="2400" dirty="0" err="1" smtClean="0">
                <a:latin typeface="Univers LT Std 45 Light" pitchFamily="34" charset="0"/>
              </a:rPr>
              <a:t>lll</a:t>
            </a:r>
            <a:r>
              <a:rPr lang="en-US" sz="2400" dirty="0" smtClean="0">
                <a:latin typeface="Univers LT Std 45 Light" pitchFamily="34" charset="0"/>
              </a:rPr>
              <a:t>/B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133600"/>
            <a:ext cx="1650754" cy="1655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495800"/>
            <a:ext cx="165427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 bwMode="auto">
          <a:xfrm>
            <a:off x="4572000" y="50292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57188"/>
            <a:ext cx="6827837" cy="792162"/>
          </a:xfrm>
        </p:spPr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Introduction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2263" y="1916113"/>
            <a:ext cx="8915400" cy="3633787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Sustainable society: recycling, reuse or recovery of materials and energy from wastes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Europe has very limited primary resources       economical importance       EU policy: ‘recycling society’</a:t>
            </a:r>
          </a:p>
          <a:p>
            <a:r>
              <a:rPr lang="en-US" sz="2400" dirty="0" smtClean="0">
                <a:latin typeface="Univers LT Std 45 Light" pitchFamily="34" charset="0"/>
              </a:rPr>
              <a:t>Waste Framework Directive: recycle 50% of municipal waste and 70% of construction &amp; demolition waste by 2020!</a:t>
            </a:r>
          </a:p>
          <a:p>
            <a:r>
              <a:rPr lang="en-US" sz="2400" dirty="0" smtClean="0">
                <a:latin typeface="Univers LT Std 45 Light" pitchFamily="34" charset="0"/>
              </a:rPr>
              <a:t>Waste treatment = new industry (jobs + technology)</a:t>
            </a:r>
          </a:p>
          <a:p>
            <a:r>
              <a:rPr lang="en-US" sz="2400" dirty="0" smtClean="0">
                <a:latin typeface="Univers LT Std 45 Light" pitchFamily="34" charset="0"/>
              </a:rPr>
              <a:t>Wastes can be turned into profits: 3 examples based on Dutch experiences</a:t>
            </a:r>
          </a:p>
        </p:txBody>
      </p:sp>
      <p:sp>
        <p:nvSpPr>
          <p:cNvPr id="4" name="Right Arrow 3"/>
          <p:cNvSpPr/>
          <p:nvPr/>
        </p:nvSpPr>
        <p:spPr bwMode="auto">
          <a:xfrm>
            <a:off x="2382982" y="3373582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6580909" y="2999509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Distinctive properties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5240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Chloride diffusion coefficient as function of time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r>
              <a:rPr lang="en-US" sz="2400" dirty="0" smtClean="0">
                <a:latin typeface="Univers LT Std 45 Light" pitchFamily="34" charset="0"/>
              </a:rPr>
              <a:t>Carbonation and freeze-thaw resistance is even much better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133600"/>
            <a:ext cx="5867400" cy="358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Sustainability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Environmental impact of concrete with fly ash as part of binder is 33% lower compared to same concrete with CEM l cement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buNone/>
            </a:pPr>
            <a:endParaRPr lang="en-US" sz="1400" dirty="0" smtClean="0">
              <a:latin typeface="Univers LT Std 45 Light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Univers LT Std 45 Light" pitchFamily="34" charset="0"/>
              </a:rPr>
              <a:t>	</a:t>
            </a:r>
            <a:r>
              <a:rPr lang="en-US" sz="1400" dirty="0" smtClean="0">
                <a:latin typeface="Univers LT Std 45 Light" pitchFamily="34" charset="0"/>
              </a:rPr>
              <a:t>		(EGHG = emission of green house gases)</a:t>
            </a:r>
            <a:endParaRPr lang="en-US" sz="1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905000" y="3048000"/>
          <a:ext cx="5257800" cy="2743198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071253"/>
                <a:gridCol w="1008158"/>
                <a:gridCol w="1089194"/>
                <a:gridCol w="1089195"/>
              </a:tblGrid>
              <a:tr h="5647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Concrete (kg/m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l (ref)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</a:t>
                      </a:r>
                      <a:r>
                        <a:rPr lang="en-GB" sz="1400" dirty="0" err="1" smtClean="0"/>
                        <a:t>lll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l-FA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300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lll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Fly ash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42047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Water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165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165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165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227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River sand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616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610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610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32272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River gravel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1232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1220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1220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56477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EGHG (kg CO</a:t>
                      </a:r>
                      <a:r>
                        <a:rPr lang="en-GB" sz="1400" baseline="-25000" dirty="0"/>
                        <a:t>2</a:t>
                      </a:r>
                      <a:r>
                        <a:rPr lang="en-GB" sz="1400" dirty="0"/>
                        <a:t>-eq)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287</a:t>
                      </a:r>
                      <a:endParaRPr lang="en-US" sz="140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(100%)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116</a:t>
                      </a:r>
                      <a:endParaRPr lang="en-US" sz="14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(40%)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193</a:t>
                      </a:r>
                      <a:endParaRPr lang="en-US" sz="14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(67%)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Economics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Fly ash can partly replace cement (k-value 0.2 – 0.4)        positive but limited economic value</a:t>
            </a:r>
          </a:p>
          <a:p>
            <a:r>
              <a:rPr lang="en-US" sz="2400" dirty="0" smtClean="0">
                <a:latin typeface="Univers LT Std 45 Light" pitchFamily="34" charset="0"/>
              </a:rPr>
              <a:t>Use of fly ash as type </a:t>
            </a:r>
            <a:r>
              <a:rPr lang="en-US" sz="2400" dirty="0" err="1" smtClean="0">
                <a:latin typeface="Univers LT Std 45 Light" pitchFamily="34" charset="0"/>
              </a:rPr>
              <a:t>ll</a:t>
            </a:r>
            <a:r>
              <a:rPr lang="en-US" sz="2400" dirty="0" smtClean="0">
                <a:latin typeface="Univers LT Std 45 Light" pitchFamily="34" charset="0"/>
              </a:rPr>
              <a:t> addition within ‘attest’ (i.e. fully considered as binder (k=1)), needs initials tests to proof equivalent performance of the specific combination.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Market price of fly ash in such high valued applications is about ½ of cement price (depending on specific market conditions)</a:t>
            </a:r>
          </a:p>
          <a:p>
            <a:r>
              <a:rPr lang="en-US" sz="2400" dirty="0" smtClean="0">
                <a:latin typeface="Univers LT Std 45 Light" pitchFamily="34" charset="0"/>
              </a:rPr>
              <a:t>Very lucrative, even with the costs for initial performance testing and quality assurance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8091055" y="1821873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200" b="1" dirty="0" smtClean="0">
                <a:solidFill>
                  <a:srgbClr val="FF6600"/>
                </a:solidFill>
                <a:latin typeface="Univers LT Std 45 Light" pitchFamily="34" charset="0"/>
              </a:rPr>
              <a:t>Municipal incinerator bottom ash</a:t>
            </a:r>
            <a:endParaRPr lang="nl-NL" sz="32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EU 350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household waste: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40% recycled; 25% incinerated;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35% </a:t>
            </a:r>
            <a:r>
              <a:rPr lang="en-US" sz="2400" dirty="0" err="1" smtClean="0">
                <a:latin typeface="Univers LT Std 45 Light" pitchFamily="34" charset="0"/>
              </a:rPr>
              <a:t>landfilled</a:t>
            </a:r>
            <a:endParaRPr lang="en-US" sz="2400" dirty="0" smtClean="0">
              <a:latin typeface="Univers LT Std 45 Light" pitchFamily="34" charset="0"/>
            </a:endParaRPr>
          </a:p>
          <a:p>
            <a:r>
              <a:rPr lang="en-US" sz="2400" dirty="0" smtClean="0">
                <a:latin typeface="Univers LT Std 45 Light" pitchFamily="34" charset="0"/>
              </a:rPr>
              <a:t>Incinerated because recovery of energy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and reduction of waste volume</a:t>
            </a:r>
          </a:p>
          <a:p>
            <a:r>
              <a:rPr lang="en-US" sz="2400" dirty="0" smtClean="0">
                <a:latin typeface="Univers LT Std 45 Light" pitchFamily="34" charset="0"/>
              </a:rPr>
              <a:t>Municipal incinerator bottom ash (MIBA)</a:t>
            </a:r>
          </a:p>
          <a:p>
            <a:r>
              <a:rPr lang="en-US" sz="2400" dirty="0" smtClean="0">
                <a:latin typeface="Univers LT Std 45 Light" pitchFamily="34" charset="0"/>
              </a:rPr>
              <a:t>NL: 15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municipal waste        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        7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incinerated     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        2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MIBA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5" name="Right Arrow 4"/>
          <p:cNvSpPr/>
          <p:nvPr/>
        </p:nvSpPr>
        <p:spPr bwMode="auto">
          <a:xfrm>
            <a:off x="5257800" y="45720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 descr="C:\Users\gert_van_der_wegen\Desktop\AEC-granulaat klein formaat 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343400"/>
            <a:ext cx="2390802" cy="1913930"/>
          </a:xfrm>
          <a:prstGeom prst="rect">
            <a:avLst/>
          </a:prstGeom>
          <a:noFill/>
        </p:spPr>
      </p:pic>
      <p:pic>
        <p:nvPicPr>
          <p:cNvPr id="8" name="Picture 8" descr="http://www.nom.nl/mmbase/images/62279/Imag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1886058"/>
            <a:ext cx="2357564" cy="1771541"/>
          </a:xfrm>
          <a:prstGeom prst="rect">
            <a:avLst/>
          </a:prstGeom>
          <a:noFill/>
        </p:spPr>
      </p:pic>
      <p:sp>
        <p:nvSpPr>
          <p:cNvPr id="9" name="Right Arrow 8"/>
          <p:cNvSpPr/>
          <p:nvPr/>
        </p:nvSpPr>
        <p:spPr bwMode="auto">
          <a:xfrm>
            <a:off x="4509655" y="4925291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200" b="1" dirty="0" smtClean="0">
                <a:solidFill>
                  <a:srgbClr val="FF6600"/>
                </a:solidFill>
                <a:latin typeface="Univers LT Std 45 Light" pitchFamily="34" charset="0"/>
              </a:rPr>
              <a:t>Treatment and applications</a:t>
            </a:r>
            <a:endParaRPr lang="nl-NL" sz="32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Standard treatment raw bottom ash: sieving, separation of ferrous (magnetic) and non-ferrous (Eddy current), hand-picking</a:t>
            </a:r>
          </a:p>
          <a:p>
            <a:r>
              <a:rPr lang="en-US" sz="2400" dirty="0" smtClean="0">
                <a:latin typeface="Univers LT Std 45 Light" pitchFamily="34" charset="0"/>
              </a:rPr>
              <a:t>Embankments (noise barriers) and (un)bound base courses for roads</a:t>
            </a:r>
          </a:p>
          <a:p>
            <a:r>
              <a:rPr lang="en-US" sz="2400" dirty="0" smtClean="0">
                <a:latin typeface="Univers LT Std 45 Light" pitchFamily="34" charset="0"/>
              </a:rPr>
              <a:t>These applications are discouraged in NL because of environmental issues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Looking for alternatives with more added value       upgrading quality of MIBA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301345" y="4925291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200" b="1" dirty="0" smtClean="0">
                <a:solidFill>
                  <a:srgbClr val="FF6600"/>
                </a:solidFill>
                <a:latin typeface="Univers LT Std 45 Light" pitchFamily="34" charset="0"/>
              </a:rPr>
              <a:t>Upgrading quality</a:t>
            </a:r>
            <a:endParaRPr lang="nl-NL" sz="32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Wet process: similar to traditional washing of polluted soil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Fractions: 40-4 mm, 4-0.1 mm and residue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Additional recovery of (non)ferrous from</a:t>
            </a:r>
            <a:br>
              <a:rPr lang="en-US" sz="2200" dirty="0" smtClean="0">
                <a:latin typeface="Univers LT Std 45 Light" pitchFamily="34" charset="0"/>
              </a:rPr>
            </a:br>
            <a:r>
              <a:rPr lang="en-US" sz="2200" dirty="0" smtClean="0">
                <a:latin typeface="Univers LT Std 45 Light" pitchFamily="34" charset="0"/>
              </a:rPr>
              <a:t>fractions 40-4 and 4-0.1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Residue contains very fine and low </a:t>
            </a:r>
            <a:br>
              <a:rPr lang="en-US" sz="2200" dirty="0" smtClean="0">
                <a:latin typeface="Univers LT Std 45 Light" pitchFamily="34" charset="0"/>
              </a:rPr>
            </a:br>
            <a:r>
              <a:rPr lang="en-US" sz="2200" dirty="0" smtClean="0">
                <a:latin typeface="Univers LT Std 45 Light" pitchFamily="34" charset="0"/>
              </a:rPr>
              <a:t>density particles</a:t>
            </a:r>
            <a:endParaRPr lang="en-US" sz="2200" dirty="0" smtClean="0">
              <a:latin typeface="Univers LT Std 45 Light" pitchFamily="34" charset="0"/>
            </a:endParaRPr>
          </a:p>
          <a:p>
            <a:r>
              <a:rPr lang="en-US" sz="2400" dirty="0" smtClean="0">
                <a:latin typeface="Univers LT Std 45 Light" pitchFamily="34" charset="0"/>
              </a:rPr>
              <a:t>Dry process: called ADR technology 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Developed by TU Delft (patented)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Based on ballistic principles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Higher recovery of (non)ferrous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Separation of porous particles</a:t>
            </a:r>
            <a:endParaRPr lang="en-US" sz="22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301345" y="4925291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4" descr="http://www.marijs.nl/uploads/washinelement7cust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438400"/>
            <a:ext cx="2305638" cy="1524000"/>
          </a:xfrm>
          <a:prstGeom prst="rect">
            <a:avLst/>
          </a:prstGeom>
          <a:noFill/>
        </p:spPr>
      </p:pic>
      <p:pic>
        <p:nvPicPr>
          <p:cNvPr id="6" name="Picture 2" descr="http://t1.gstatic.com/images?q=tbn:ANd9GcQTdbIBWNJt1o2xRz_-oArg99pn8diplcG_BK7iGorNJzY1DDe1A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724400"/>
            <a:ext cx="229849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Aggregate for concrete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Wet process: 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Effectively removes undesired constituents like </a:t>
            </a:r>
            <a:r>
              <a:rPr lang="en-US" sz="2200" dirty="0" err="1" smtClean="0">
                <a:latin typeface="Univers LT Std 45 Light" pitchFamily="34" charset="0"/>
              </a:rPr>
              <a:t>Cl</a:t>
            </a:r>
            <a:r>
              <a:rPr lang="en-US" sz="2200" dirty="0" smtClean="0">
                <a:latin typeface="Univers LT Std 45 Light" pitchFamily="34" charset="0"/>
              </a:rPr>
              <a:t>, SO</a:t>
            </a:r>
            <a:r>
              <a:rPr lang="en-US" sz="2200" baseline="-25000" dirty="0" smtClean="0">
                <a:latin typeface="Univers LT Std 45 Light" pitchFamily="34" charset="0"/>
              </a:rPr>
              <a:t>4</a:t>
            </a:r>
            <a:r>
              <a:rPr lang="en-US" sz="2200" dirty="0" smtClean="0">
                <a:latin typeface="Univers LT Std 45 Light" pitchFamily="34" charset="0"/>
              </a:rPr>
              <a:t>, Na, K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In general meets basic requirements for application in concrete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Dry process:</a:t>
            </a:r>
          </a:p>
          <a:p>
            <a:pPr lvl="1"/>
            <a:r>
              <a:rPr lang="en-US" sz="2200" dirty="0" smtClean="0">
                <a:latin typeface="Univers LT Std 45 Light" pitchFamily="34" charset="0"/>
              </a:rPr>
              <a:t>Higher contents of </a:t>
            </a:r>
            <a:r>
              <a:rPr lang="en-US" sz="2200" dirty="0" err="1" smtClean="0">
                <a:latin typeface="Univers LT Std 45 Light" pitchFamily="34" charset="0"/>
              </a:rPr>
              <a:t>Cl</a:t>
            </a:r>
            <a:r>
              <a:rPr lang="en-US" sz="2200" dirty="0" smtClean="0">
                <a:latin typeface="Univers LT Std 45 Light" pitchFamily="34" charset="0"/>
              </a:rPr>
              <a:t>, SO</a:t>
            </a:r>
            <a:r>
              <a:rPr lang="en-US" sz="2200" baseline="-25000" dirty="0" smtClean="0">
                <a:latin typeface="Univers LT Std 45 Light" pitchFamily="34" charset="0"/>
              </a:rPr>
              <a:t>4</a:t>
            </a:r>
            <a:r>
              <a:rPr lang="en-US" sz="2200" dirty="0" smtClean="0">
                <a:latin typeface="Univers LT Std 45 Light" pitchFamily="34" charset="0"/>
              </a:rPr>
              <a:t>, Na, </a:t>
            </a:r>
            <a:r>
              <a:rPr lang="en-US" sz="2200" dirty="0" smtClean="0">
                <a:latin typeface="Univers LT Std 45 Light" pitchFamily="34" charset="0"/>
              </a:rPr>
              <a:t>K; can be a problem for application in reinforced or </a:t>
            </a:r>
            <a:r>
              <a:rPr lang="en-US" sz="2200" dirty="0" err="1" smtClean="0">
                <a:latin typeface="Univers LT Std 45 Light" pitchFamily="34" charset="0"/>
              </a:rPr>
              <a:t>prestressed</a:t>
            </a:r>
            <a:r>
              <a:rPr lang="en-US" sz="2200" dirty="0" smtClean="0">
                <a:latin typeface="Univers LT Std 45 Light" pitchFamily="34" charset="0"/>
              </a:rPr>
              <a:t> concrete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For structural concrete the particle density should be 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&gt; 2100 kg/m</a:t>
            </a:r>
            <a:r>
              <a:rPr lang="en-US" sz="2400" baseline="30000" dirty="0" smtClean="0">
                <a:latin typeface="Univers LT Std 45 Light" pitchFamily="34" charset="0"/>
              </a:rPr>
              <a:t>3</a:t>
            </a:r>
            <a:endParaRPr lang="en-US" sz="2400" dirty="0" smtClean="0">
              <a:latin typeface="Univers LT Std 45 Light" pitchFamily="34" charset="0"/>
            </a:endParaRPr>
          </a:p>
          <a:p>
            <a:r>
              <a:rPr lang="en-US" sz="2400" dirty="0" smtClean="0">
                <a:latin typeface="Univers LT Std 45 Light" pitchFamily="34" charset="0"/>
              </a:rPr>
              <a:t>Upgraded MIBA can replace 20 %V/V of fine and coarse aggregate in concrete. Up to 40 %V/V in concrete paving blocks and flags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Aggregate for concrete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At same compressive strength other structural properties (tensile strength, E-mod, …) are similar to concrete with no replacement in aggregates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Shrinkage and creep are increased when replacing 20% V/V of fine </a:t>
            </a:r>
            <a:r>
              <a:rPr lang="en-US" sz="2400" b="1" dirty="0" smtClean="0">
                <a:latin typeface="Univers LT Std 45 Light" pitchFamily="34" charset="0"/>
              </a:rPr>
              <a:t>and</a:t>
            </a:r>
            <a:r>
              <a:rPr lang="en-US" sz="2400" dirty="0" smtClean="0">
                <a:latin typeface="Univers LT Std 45 Light" pitchFamily="34" charset="0"/>
              </a:rPr>
              <a:t> coarse aggregate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Durability (carbonation, freeze-thaw, ASR) is similar to concrete without MIBA, except for chloride ingress (50% higher)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Sustainability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Environmental impact of concrete with 40% replacement of river gravel and sand by MIBA is 4% lower compared to same concrete with only river gravel and sand</a:t>
            </a:r>
            <a:br>
              <a:rPr lang="en-US" sz="2400" dirty="0" smtClean="0">
                <a:latin typeface="Univers LT Std 45 Light" pitchFamily="34" charset="0"/>
              </a:rPr>
            </a:b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buNone/>
            </a:pPr>
            <a:endParaRPr lang="en-US" sz="1400" dirty="0" smtClean="0">
              <a:latin typeface="Univers LT Std 45 Light" pitchFamily="34" charset="0"/>
            </a:endParaRPr>
          </a:p>
          <a:p>
            <a:pPr>
              <a:buNone/>
            </a:pPr>
            <a:r>
              <a:rPr lang="en-US" sz="1400" dirty="0" smtClean="0">
                <a:latin typeface="Univers LT Std 45 Light" pitchFamily="34" charset="0"/>
              </a:rPr>
              <a:t>	</a:t>
            </a:r>
            <a:r>
              <a:rPr lang="en-US" sz="1400" dirty="0" smtClean="0">
                <a:latin typeface="Univers LT Std 45 Light" pitchFamily="34" charset="0"/>
              </a:rPr>
              <a:t>		(EGHG = emission of green house gases)</a:t>
            </a:r>
            <a:endParaRPr lang="en-US" sz="1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76400" y="2971800"/>
          <a:ext cx="5333999" cy="2706042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676400"/>
                <a:gridCol w="990600"/>
                <a:gridCol w="838200"/>
                <a:gridCol w="990600"/>
                <a:gridCol w="838199"/>
              </a:tblGrid>
              <a:tr h="5152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Concrete (kg/m</a:t>
                      </a:r>
                      <a:r>
                        <a:rPr lang="en-GB" sz="1400" baseline="30000" dirty="0"/>
                        <a:t>3</a:t>
                      </a:r>
                      <a:r>
                        <a:rPr lang="en-GB" sz="1400" dirty="0"/>
                        <a:t>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l (ref)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</a:t>
                      </a:r>
                      <a:r>
                        <a:rPr lang="en-GB" sz="1400" dirty="0" err="1" smtClean="0"/>
                        <a:t>lll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l-FA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MIBA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20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l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300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20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</a:t>
                      </a:r>
                      <a:r>
                        <a:rPr lang="en-GB" sz="1400" dirty="0" err="1"/>
                        <a:t>lll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20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Fly ash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20839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Water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165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165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165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165+24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9445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River sand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616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610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610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370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29445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River gravel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1232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1220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1220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732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147226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MIBA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608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  <a:tr h="51529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EGHG (kg CO</a:t>
                      </a:r>
                      <a:r>
                        <a:rPr lang="en-GB" sz="1400" baseline="-25000"/>
                        <a:t>2</a:t>
                      </a:r>
                      <a:r>
                        <a:rPr lang="en-GB" sz="1400"/>
                        <a:t>-eq)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287</a:t>
                      </a:r>
                      <a:endParaRPr lang="en-US" sz="140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(100%)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116</a:t>
                      </a:r>
                      <a:endParaRPr lang="en-US" sz="140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(40%)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193</a:t>
                      </a:r>
                      <a:endParaRPr lang="en-US" sz="14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(67%)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274</a:t>
                      </a:r>
                      <a:endParaRPr lang="en-US" sz="1400" dirty="0"/>
                    </a:p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(96%)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41275" marR="41275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Economics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Taxes on </a:t>
            </a:r>
            <a:r>
              <a:rPr lang="en-US" sz="2400" dirty="0" err="1" smtClean="0">
                <a:latin typeface="Univers LT Std 45 Light" pitchFamily="34" charset="0"/>
              </a:rPr>
              <a:t>landfilling</a:t>
            </a:r>
            <a:r>
              <a:rPr lang="en-US" sz="2400" dirty="0" smtClean="0">
                <a:latin typeface="Univers LT Std 45 Light" pitchFamily="34" charset="0"/>
              </a:rPr>
              <a:t> MIBA can be very high (up to € 80/ton in EU)</a:t>
            </a:r>
          </a:p>
          <a:p>
            <a:r>
              <a:rPr lang="en-US" sz="2400" dirty="0" smtClean="0">
                <a:latin typeface="Univers LT Std 45 Light" pitchFamily="34" charset="0"/>
              </a:rPr>
              <a:t>Although only a few % of MIBA is metals, their high market value is sufficient to cover the costs of the upgrading process</a:t>
            </a:r>
          </a:p>
          <a:p>
            <a:r>
              <a:rPr lang="en-US" sz="2400" dirty="0" smtClean="0">
                <a:latin typeface="Univers LT Std 45 Light" pitchFamily="34" charset="0"/>
              </a:rPr>
              <a:t>Use of (unbound) MIBA in embankments and road </a:t>
            </a:r>
            <a:r>
              <a:rPr lang="en-US" sz="2400" dirty="0" err="1" smtClean="0">
                <a:latin typeface="Univers LT Std 45 Light" pitchFamily="34" charset="0"/>
              </a:rPr>
              <a:t>construc-tions</a:t>
            </a:r>
            <a:r>
              <a:rPr lang="en-US" sz="2400" dirty="0" smtClean="0">
                <a:latin typeface="Univers LT Std 45 Light" pitchFamily="34" charset="0"/>
              </a:rPr>
              <a:t> requires additional measures to prevent leaching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negative price for MIBA </a:t>
            </a:r>
            <a:r>
              <a:rPr lang="en-US" sz="2400" dirty="0" smtClean="0">
                <a:latin typeface="Univers LT Std 45 Light" pitchFamily="34" charset="0"/>
              </a:rPr>
              <a:t>of about –10 €/ton</a:t>
            </a:r>
          </a:p>
          <a:p>
            <a:r>
              <a:rPr lang="en-US" sz="2400" dirty="0" smtClean="0">
                <a:latin typeface="Univers LT Std 45 Light" pitchFamily="34" charset="0"/>
              </a:rPr>
              <a:t>Applied as aggregate in concrete a market price of about ½ the price of river sand is obtained</a:t>
            </a:r>
          </a:p>
          <a:p>
            <a:r>
              <a:rPr lang="en-US" sz="2400" dirty="0" smtClean="0">
                <a:latin typeface="Univers LT Std 45 Light" pitchFamily="34" charset="0"/>
              </a:rPr>
              <a:t>Concrete paving block and flags with up to 40% MIBA are produced nowadays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8382000" y="40386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57188"/>
            <a:ext cx="6827837" cy="792162"/>
          </a:xfrm>
        </p:spPr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Blastfurnace slag</a:t>
            </a: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2263" y="1916113"/>
            <a:ext cx="8915400" cy="3633787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By-product of iron production in blast-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furnace (1500</a:t>
            </a:r>
            <a:r>
              <a:rPr lang="en-US" sz="2400" baseline="30000" dirty="0" smtClean="0">
                <a:latin typeface="Univers LT Std 45 Light" pitchFamily="34" charset="0"/>
              </a:rPr>
              <a:t>o</a:t>
            </a:r>
            <a:r>
              <a:rPr lang="en-US" sz="2400" dirty="0" smtClean="0">
                <a:latin typeface="Univers LT Std 45 Light" pitchFamily="34" charset="0"/>
              </a:rPr>
              <a:t>C)</a:t>
            </a:r>
          </a:p>
          <a:p>
            <a:r>
              <a:rPr lang="en-US" sz="2400" dirty="0" smtClean="0">
                <a:latin typeface="Univers LT Std 45 Light" pitchFamily="34" charset="0"/>
              </a:rPr>
              <a:t>Molten slag on top of molten iron</a:t>
            </a:r>
          </a:p>
          <a:p>
            <a:r>
              <a:rPr lang="en-US" sz="2400" dirty="0" smtClean="0">
                <a:latin typeface="Univers LT Std 45 Light" pitchFamily="34" charset="0"/>
              </a:rPr>
              <a:t>Rapid cooling of molten slag through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high-pressure water jets       granulated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blastfurnace slag (up to 5 mm grains;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amorphous structure)</a:t>
            </a:r>
          </a:p>
          <a:p>
            <a:r>
              <a:rPr lang="en-US" sz="2400" dirty="0" smtClean="0">
                <a:latin typeface="Univers LT Std 45 Light" pitchFamily="34" charset="0"/>
              </a:rPr>
              <a:t>Drying and grinding (450 m</a:t>
            </a:r>
            <a:r>
              <a:rPr lang="en-US" sz="2400" baseline="30000" dirty="0" smtClean="0">
                <a:latin typeface="Univers LT Std 45 Light" pitchFamily="34" charset="0"/>
              </a:rPr>
              <a:t>2</a:t>
            </a:r>
            <a:r>
              <a:rPr lang="en-US" sz="2400" dirty="0" smtClean="0">
                <a:latin typeface="Univers LT Std 45 Light" pitchFamily="34" charset="0"/>
              </a:rPr>
              <a:t>/kg)       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ground granulated blastfurnace slag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(GGBS)</a:t>
            </a:r>
            <a:endParaRPr lang="en-US" sz="2400" dirty="0" smtClean="0">
              <a:latin typeface="Univers LT Std 45 Light" pitchFamily="34" charset="0"/>
            </a:endParaRPr>
          </a:p>
        </p:txBody>
      </p:sp>
      <p:sp>
        <p:nvSpPr>
          <p:cNvPr id="4" name="Right Arrow 3"/>
          <p:cNvSpPr/>
          <p:nvPr/>
        </p:nvSpPr>
        <p:spPr bwMode="auto">
          <a:xfrm>
            <a:off x="4114800" y="38862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ight Arrow 5"/>
          <p:cNvSpPr/>
          <p:nvPr/>
        </p:nvSpPr>
        <p:spPr bwMode="auto">
          <a:xfrm>
            <a:off x="5181600" y="5181600"/>
            <a:ext cx="304800" cy="152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600200"/>
            <a:ext cx="25717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Conclusions 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The 3 examples described clearly demonstrate that mineral residues can be turned into valuable raw materials for the concrete industry</a:t>
            </a:r>
          </a:p>
          <a:p>
            <a:r>
              <a:rPr lang="en-US" sz="2400" dirty="0" smtClean="0">
                <a:latin typeface="Univers LT Std 45 Light" pitchFamily="34" charset="0"/>
              </a:rPr>
              <a:t>Some of such residues (GGBS and FA) even improve the performance of concrete significantly. Not only from a materials but also from a sustainability and economic point </a:t>
            </a:r>
            <a:r>
              <a:rPr lang="en-US" sz="2400" dirty="0" smtClean="0">
                <a:latin typeface="Univers LT Std 45 Light" pitchFamily="34" charset="0"/>
              </a:rPr>
              <a:t>of </a:t>
            </a:r>
            <a:r>
              <a:rPr lang="en-US" sz="2400" dirty="0" smtClean="0">
                <a:latin typeface="Univers LT Std 45 Light" pitchFamily="34" charset="0"/>
              </a:rPr>
              <a:t>view</a:t>
            </a:r>
          </a:p>
          <a:p>
            <a:r>
              <a:rPr lang="en-US" sz="2400" dirty="0" smtClean="0">
                <a:latin typeface="Univers LT Std 45 Light" pitchFamily="34" charset="0"/>
              </a:rPr>
              <a:t>Residues of lesser quality need to be upgraded before application, but can still be of interest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sz="2400" dirty="0" smtClean="0">
                <a:latin typeface="Univers LT Std 45 Light" pitchFamily="34" charset="0"/>
              </a:rPr>
              <a:t>			</a:t>
            </a:r>
            <a:endParaRPr lang="en-US" sz="1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24063" y="357188"/>
            <a:ext cx="6827837" cy="792162"/>
          </a:xfrm>
        </p:spPr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Composition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22263" y="1916113"/>
            <a:ext cx="8915400" cy="3633787"/>
          </a:xfrm>
        </p:spPr>
        <p:txBody>
          <a:bodyPr/>
          <a:lstStyle/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pPr>
              <a:buNone/>
            </a:pPr>
            <a:r>
              <a:rPr lang="en-US" sz="2400" dirty="0" smtClean="0">
                <a:latin typeface="Univers LT Std 45 Light" pitchFamily="34" charset="0"/>
              </a:rPr>
              <a:t>	</a:t>
            </a:r>
            <a:r>
              <a:rPr lang="en-US" dirty="0" smtClean="0">
                <a:latin typeface="Univers LT Std 45 Light" pitchFamily="34" charset="0"/>
              </a:rPr>
              <a:t>PC = Portland cement</a:t>
            </a:r>
            <a:br>
              <a:rPr lang="en-US" dirty="0" smtClean="0">
                <a:latin typeface="Univers LT Std 45 Light" pitchFamily="34" charset="0"/>
              </a:rPr>
            </a:br>
            <a:r>
              <a:rPr lang="en-US" dirty="0" smtClean="0">
                <a:latin typeface="Univers LT Std 45 Light" pitchFamily="34" charset="0"/>
              </a:rPr>
              <a:t>FA = fly ash (from powder coal)</a:t>
            </a:r>
          </a:p>
          <a:p>
            <a:r>
              <a:rPr lang="en-US" dirty="0" smtClean="0">
                <a:latin typeface="Univers LT Std 45 Light" pitchFamily="34" charset="0"/>
              </a:rPr>
              <a:t>Latent hydraulic (activator needed)</a:t>
            </a:r>
            <a:endParaRPr lang="en-US" dirty="0" smtClean="0">
              <a:latin typeface="Univers LT Std 45 Light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33400" y="2057400"/>
          <a:ext cx="4724402" cy="20574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823453"/>
                <a:gridCol w="995948"/>
                <a:gridCol w="990600"/>
                <a:gridCol w="914401"/>
              </a:tblGrid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smtClean="0"/>
                        <a:t>Constituent(%)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PC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GGBS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/>
                        <a:t>FA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CaO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65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40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4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SiO</a:t>
                      </a:r>
                      <a:r>
                        <a:rPr lang="en-GB" sz="2000" baseline="-25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20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35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59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Al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  <a:r>
                        <a:rPr lang="en-GB" sz="2000" baseline="-25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5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10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/>
                        <a:t>22</a:t>
                      </a:r>
                      <a:endParaRPr lang="en-US" sz="20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 err="1"/>
                        <a:t>MgO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2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342900"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Fe</a:t>
                      </a:r>
                      <a:r>
                        <a:rPr lang="en-GB" sz="2000" baseline="-25000" dirty="0"/>
                        <a:t>2</a:t>
                      </a:r>
                      <a:r>
                        <a:rPr lang="en-GB" sz="2000" dirty="0"/>
                        <a:t>O</a:t>
                      </a:r>
                      <a:r>
                        <a:rPr lang="en-GB" sz="2000" baseline="-25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3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0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dirty="0"/>
                        <a:t>8</a:t>
                      </a:r>
                      <a:endParaRPr lang="en-US" sz="20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027" name="Picture 3" descr="minad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1" y="2971799"/>
            <a:ext cx="4026124" cy="320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First application: lime activated GGBS in 1865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1880 with PC as activator (Europe, USA)</a:t>
            </a:r>
          </a:p>
          <a:p>
            <a:r>
              <a:rPr lang="en-US" sz="2400" dirty="0" smtClean="0">
                <a:latin typeface="Univers LT Std 45 Light" pitchFamily="34" charset="0"/>
              </a:rPr>
              <a:t>Netherlands: 1930 CEMIJ (</a:t>
            </a:r>
            <a:r>
              <a:rPr lang="en-US" sz="2400" dirty="0" err="1" smtClean="0">
                <a:latin typeface="Univers LT Std 45 Light" pitchFamily="34" charset="0"/>
              </a:rPr>
              <a:t>Hoogovens</a:t>
            </a:r>
            <a:r>
              <a:rPr lang="en-US" sz="2400" dirty="0" smtClean="0">
                <a:latin typeface="Univers LT Std 45 Light" pitchFamily="34" charset="0"/>
              </a:rPr>
              <a:t>/Tata Steel); ENCI Rotterdam and Maastricht</a:t>
            </a:r>
          </a:p>
          <a:p>
            <a:r>
              <a:rPr lang="en-US" sz="2400" dirty="0" smtClean="0">
                <a:latin typeface="Univers LT Std 45 Light" pitchFamily="34" charset="0"/>
              </a:rPr>
              <a:t>Netherlands: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total cement = 5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of which 55% CEM </a:t>
            </a:r>
            <a:r>
              <a:rPr lang="en-US" sz="2400" dirty="0" err="1" smtClean="0">
                <a:latin typeface="Univers LT Std 45 Light" pitchFamily="34" charset="0"/>
              </a:rPr>
              <a:t>lll</a:t>
            </a:r>
            <a:r>
              <a:rPr lang="en-US" sz="2400" dirty="0" smtClean="0">
                <a:latin typeface="Univers LT Std 45 Light" pitchFamily="34" charset="0"/>
              </a:rPr>
              <a:t/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(highest % worldwide)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      1.7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GGBS</a:t>
            </a: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581400"/>
            <a:ext cx="444674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Left-Right Arrow 12"/>
          <p:cNvSpPr/>
          <p:nvPr/>
        </p:nvSpPr>
        <p:spPr bwMode="auto">
          <a:xfrm>
            <a:off x="935182" y="5292436"/>
            <a:ext cx="381000" cy="152400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Worldwide production of BFS = 400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</a:t>
            </a:r>
          </a:p>
          <a:p>
            <a:r>
              <a:rPr lang="en-US" sz="2400" dirty="0" smtClean="0">
                <a:latin typeface="Univers LT Std 45 Light" pitchFamily="34" charset="0"/>
              </a:rPr>
              <a:t>Europe = 30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/y; 80% is granulated (= 24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/y GBS); about 80% of GBS is used in cement or concrete (= 20 </a:t>
            </a:r>
            <a:r>
              <a:rPr lang="en-US" sz="2400" dirty="0" err="1" smtClean="0">
                <a:latin typeface="Univers LT Std 45 Light" pitchFamily="34" charset="0"/>
              </a:rPr>
              <a:t>Mton</a:t>
            </a:r>
            <a:r>
              <a:rPr lang="en-US" sz="2400" dirty="0" smtClean="0">
                <a:latin typeface="Univers LT Std 45 Light" pitchFamily="34" charset="0"/>
              </a:rPr>
              <a:t> GGBS per year)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cement GGBS is fully considered as binder (EN 197)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2057400" y="4038600"/>
          <a:ext cx="5867401" cy="2286000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1958909"/>
                <a:gridCol w="1143475"/>
                <a:gridCol w="946029"/>
                <a:gridCol w="909494"/>
                <a:gridCol w="909494"/>
              </a:tblGrid>
              <a:tr h="271190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Cement type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Clinker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GBS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Fly ash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Portland cement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l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100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Portland fly ash cement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ll/A-V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80-94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6-20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ll/B-V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65-79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21-35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Portland </a:t>
                      </a:r>
                      <a:r>
                        <a:rPr lang="en-GB" sz="1400" dirty="0" smtClean="0"/>
                        <a:t>blastfurnace </a:t>
                      </a:r>
                      <a:r>
                        <a:rPr lang="en-GB" sz="1400" dirty="0"/>
                        <a:t>slag cement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lll/A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35-64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36-65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CEM lll/B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20-34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66-80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/>
                        <a:t>0</a:t>
                      </a:r>
                      <a:endParaRPr lang="en-US" sz="140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Composite cement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V/A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40-64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18-30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18-30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  <a:tr h="28783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CEM V/B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20-38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31-50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dirty="0"/>
                        <a:t>31-50</a:t>
                      </a:r>
                      <a:endParaRPr lang="en-US" sz="1400" dirty="0">
                        <a:latin typeface="Calibri"/>
                        <a:ea typeface="Times New Roman"/>
                        <a:cs typeface="Calibri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Production and use as binder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GGBS applied at ready-mixed concrete plant = type </a:t>
            </a:r>
            <a:r>
              <a:rPr lang="en-US" sz="2400" dirty="0" err="1" smtClean="0">
                <a:latin typeface="Univers LT Std 45 Light" pitchFamily="34" charset="0"/>
              </a:rPr>
              <a:t>ll</a:t>
            </a:r>
            <a:r>
              <a:rPr lang="en-US" sz="2400" dirty="0" smtClean="0">
                <a:latin typeface="Univers LT Std 45 Light" pitchFamily="34" charset="0"/>
              </a:rPr>
              <a:t> addition: only partially (k-value) considered as binder</a:t>
            </a:r>
          </a:p>
          <a:p>
            <a:r>
              <a:rPr lang="en-US" sz="2400" dirty="0" smtClean="0">
                <a:latin typeface="Univers LT Std 45 Light" pitchFamily="34" charset="0"/>
              </a:rPr>
              <a:t>GGBS k-value = 0.6 (under discussion)</a:t>
            </a:r>
          </a:p>
          <a:p>
            <a:r>
              <a:rPr lang="en-US" sz="2400" dirty="0" smtClean="0">
                <a:latin typeface="Univers LT Std 45 Light" pitchFamily="34" charset="0"/>
              </a:rPr>
              <a:t>Based on principle of equivalent concrete performance it is possible to obtain k=1 for specific combinations of GGBS and CEM l (NL since 2003 and B since 2013): ‘attest’</a:t>
            </a:r>
          </a:p>
          <a:p>
            <a:r>
              <a:rPr lang="en-US" sz="2400" dirty="0" smtClean="0">
                <a:latin typeface="Univers LT Std 45 Light" pitchFamily="34" charset="0"/>
              </a:rPr>
              <a:t>In NL also possible for ternary systems: CEM l – GGBS – FA</a:t>
            </a:r>
            <a:br>
              <a:rPr lang="en-US" sz="2400" dirty="0" smtClean="0">
                <a:latin typeface="Univers LT Std 45 Light" pitchFamily="34" charset="0"/>
              </a:rPr>
            </a:br>
            <a:r>
              <a:rPr lang="en-US" sz="2400" dirty="0" smtClean="0">
                <a:latin typeface="Univers LT Std 45 Light" pitchFamily="34" charset="0"/>
              </a:rPr>
              <a:t>This combination is well suited for optimization of durability, sustainability and economics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Distinctive properties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pPr>
              <a:buNone/>
            </a:pPr>
            <a:r>
              <a:rPr lang="en-US" sz="2400" dirty="0" smtClean="0">
                <a:latin typeface="Univers LT Std 45 Light" pitchFamily="34" charset="0"/>
              </a:rPr>
              <a:t>Compared to CEM l cement CEM </a:t>
            </a:r>
            <a:r>
              <a:rPr lang="en-US" sz="2400" dirty="0" err="1" smtClean="0">
                <a:latin typeface="Univers LT Std 45 Light" pitchFamily="34" charset="0"/>
              </a:rPr>
              <a:t>lll</a:t>
            </a:r>
            <a:r>
              <a:rPr lang="en-US" sz="2400" dirty="0" smtClean="0">
                <a:latin typeface="Univers LT Std 45 Light" pitchFamily="34" charset="0"/>
              </a:rPr>
              <a:t>:</a:t>
            </a:r>
          </a:p>
          <a:p>
            <a:r>
              <a:rPr lang="en-US" sz="2400" dirty="0" smtClean="0">
                <a:latin typeface="Univers LT Std 45 Light" pitchFamily="34" charset="0"/>
              </a:rPr>
              <a:t>Has higher resistance to chloride ingress, alkali-silica reaction, sulphate attack, chemical degradation</a:t>
            </a:r>
          </a:p>
          <a:p>
            <a:r>
              <a:rPr lang="en-US" sz="2400" dirty="0" smtClean="0">
                <a:latin typeface="Univers LT Std 45 Light" pitchFamily="34" charset="0"/>
              </a:rPr>
              <a:t>Is more sustainable (lower environmental impact)</a:t>
            </a:r>
          </a:p>
          <a:p>
            <a:r>
              <a:rPr lang="en-US" sz="2400" dirty="0" smtClean="0">
                <a:latin typeface="Univers LT Std 45 Light" pitchFamily="34" charset="0"/>
              </a:rPr>
              <a:t>Has lower heat of hydration (lower risk of cracking)</a:t>
            </a:r>
          </a:p>
          <a:p>
            <a:r>
              <a:rPr lang="en-US" sz="2400" dirty="0" smtClean="0">
                <a:latin typeface="Univers LT Std 45 Light" pitchFamily="34" charset="0"/>
              </a:rPr>
              <a:t>However, is more sensitive to curing conditions of concrete</a:t>
            </a:r>
          </a:p>
          <a:p>
            <a:r>
              <a:rPr lang="en-US" sz="2400" dirty="0" smtClean="0">
                <a:latin typeface="Univers LT Std 45 Light" pitchFamily="34" charset="0"/>
              </a:rPr>
              <a:t>Develops strength slower at early ages and at low temperatures</a:t>
            </a:r>
          </a:p>
          <a:p>
            <a:r>
              <a:rPr lang="en-US" sz="2400" dirty="0" smtClean="0">
                <a:latin typeface="Univers LT Std 45 Light" pitchFamily="34" charset="0"/>
              </a:rPr>
              <a:t>Has less resistance to carbonation and freeze-thaw with DC</a:t>
            </a:r>
            <a:endParaRPr lang="en-US" sz="2400" dirty="0" smtClean="0">
              <a:latin typeface="Univers LT Std 45 Light" pitchFamily="34" charset="0"/>
            </a:endParaRP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t"/>
          <a:lstStyle/>
          <a:p>
            <a:pPr>
              <a:lnSpc>
                <a:spcPct val="130000"/>
              </a:lnSpc>
            </a:pPr>
            <a:r>
              <a:rPr lang="nl-NL" sz="3600" b="1" dirty="0" smtClean="0">
                <a:solidFill>
                  <a:srgbClr val="FF6600"/>
                </a:solidFill>
                <a:latin typeface="Univers LT Std 45 Light" pitchFamily="34" charset="0"/>
              </a:rPr>
              <a:t>Distinctive properties</a:t>
            </a:r>
            <a:endParaRPr lang="nl-NL" sz="3600" b="1" dirty="0" smtClean="0">
              <a:solidFill>
                <a:srgbClr val="FF6600"/>
              </a:solidFill>
              <a:latin typeface="Univers LT Std 45 Light" pitchFamily="34" charset="0"/>
            </a:endParaRPr>
          </a:p>
        </p:txBody>
      </p:sp>
      <p:sp>
        <p:nvSpPr>
          <p:cNvPr id="5123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763000" cy="4648200"/>
          </a:xfrm>
        </p:spPr>
        <p:txBody>
          <a:bodyPr/>
          <a:lstStyle/>
          <a:p>
            <a:r>
              <a:rPr lang="en-US" sz="2400" dirty="0" smtClean="0">
                <a:latin typeface="Univers LT Std 45 Light" pitchFamily="34" charset="0"/>
              </a:rPr>
              <a:t>Denser microstructure (more gel less capillary pores) when properly cured: lower diffusivity and permeability</a:t>
            </a:r>
          </a:p>
          <a:p>
            <a:endParaRPr lang="en-US" sz="2400" dirty="0" smtClean="0">
              <a:latin typeface="Univers LT Std 45 Light" pitchFamily="34" charset="0"/>
            </a:endParaRPr>
          </a:p>
        </p:txBody>
      </p:sp>
      <p:pic>
        <p:nvPicPr>
          <p:cNvPr id="23554" name="Picture 2" descr="cl0001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667000"/>
            <a:ext cx="5105400" cy="365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sentation">
  <a:themeElements>
    <a:clrScheme name="_SGS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_SGS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_SGS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GS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_SGS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GS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GS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GS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_SGS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presentation</Template>
  <TotalTime>931</TotalTime>
  <Words>1476</Words>
  <Application>Microsoft Office PowerPoint</Application>
  <PresentationFormat>A4 Paper (210x297 mm)</PresentationFormat>
  <Paragraphs>439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PPT presentation</vt:lpstr>
      <vt:lpstr>  Turning residues into business opportunities: some examples   Gert van der Wegen SGS INTRON</vt:lpstr>
      <vt:lpstr>Introduction</vt:lpstr>
      <vt:lpstr>Blastfurnace slag</vt:lpstr>
      <vt:lpstr>Composition</vt:lpstr>
      <vt:lpstr>Production and use as binder</vt:lpstr>
      <vt:lpstr>Production and use as binder</vt:lpstr>
      <vt:lpstr>Production and use as binder</vt:lpstr>
      <vt:lpstr>Distinctive properties</vt:lpstr>
      <vt:lpstr>Distinctive properties</vt:lpstr>
      <vt:lpstr>Distinctive properties</vt:lpstr>
      <vt:lpstr>Sustainability</vt:lpstr>
      <vt:lpstr>Economics</vt:lpstr>
      <vt:lpstr>Powder coal fly ash</vt:lpstr>
      <vt:lpstr>Powder coal fly ash</vt:lpstr>
      <vt:lpstr>Composition</vt:lpstr>
      <vt:lpstr>Production and use as binder</vt:lpstr>
      <vt:lpstr>Production and use as binder</vt:lpstr>
      <vt:lpstr>Production and use as binder</vt:lpstr>
      <vt:lpstr>Distinctive properties</vt:lpstr>
      <vt:lpstr>Distinctive properties</vt:lpstr>
      <vt:lpstr>Sustainability</vt:lpstr>
      <vt:lpstr>Economics</vt:lpstr>
      <vt:lpstr>Municipal incinerator bottom ash</vt:lpstr>
      <vt:lpstr>Treatment and applications</vt:lpstr>
      <vt:lpstr>Upgrading quality</vt:lpstr>
      <vt:lpstr>Aggregate for concrete</vt:lpstr>
      <vt:lpstr>Aggregate for concrete</vt:lpstr>
      <vt:lpstr>Sustainability</vt:lpstr>
      <vt:lpstr>Economics</vt:lpstr>
      <vt:lpstr>Conclusions </vt:lpstr>
    </vt:vector>
  </TitlesOfParts>
  <Company>SGS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Turning residues into business opportunities: some examples   Gert van der Wegen SGS INTRON</dc:title>
  <dc:creator>gert_van_der_wegen</dc:creator>
  <cp:lastModifiedBy>gert_van_der_wegen</cp:lastModifiedBy>
  <cp:revision>7</cp:revision>
  <cp:lastPrinted>2010-11-16T15:28:19Z</cp:lastPrinted>
  <dcterms:created xsi:type="dcterms:W3CDTF">2015-04-15T13:59:51Z</dcterms:created>
  <dcterms:modified xsi:type="dcterms:W3CDTF">2015-04-16T08:55:59Z</dcterms:modified>
</cp:coreProperties>
</file>