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321" r:id="rId3"/>
    <p:sldId id="343" r:id="rId4"/>
    <p:sldId id="344" r:id="rId5"/>
    <p:sldId id="339" r:id="rId6"/>
    <p:sldId id="325" r:id="rId7"/>
    <p:sldId id="332" r:id="rId8"/>
    <p:sldId id="333" r:id="rId9"/>
    <p:sldId id="324" r:id="rId10"/>
    <p:sldId id="340" r:id="rId11"/>
    <p:sldId id="341" r:id="rId12"/>
    <p:sldId id="342" r:id="rId13"/>
    <p:sldId id="334" r:id="rId14"/>
    <p:sldId id="323" r:id="rId15"/>
    <p:sldId id="320" r:id="rId16"/>
    <p:sldId id="330" r:id="rId17"/>
    <p:sldId id="329" r:id="rId18"/>
    <p:sldId id="336" r:id="rId19"/>
    <p:sldId id="337" r:id="rId20"/>
    <p:sldId id="331" r:id="rId21"/>
    <p:sldId id="338" r:id="rId22"/>
    <p:sldId id="322" r:id="rId23"/>
    <p:sldId id="311" r:id="rId24"/>
    <p:sldId id="268" r:id="rId25"/>
  </p:sldIdLst>
  <p:sldSz cx="9144000" cy="6858000" type="screen4x3"/>
  <p:notesSz cx="6718300" cy="9855200"/>
  <p:defaultTextStyle>
    <a:defPPr>
      <a:defRPr lang="nl-NL"/>
    </a:defPPr>
    <a:lvl1pPr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FF0000"/>
    <a:srgbClr val="004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328" autoAdjust="0"/>
  </p:normalViewPr>
  <p:slideViewPr>
    <p:cSldViewPr>
      <p:cViewPr>
        <p:scale>
          <a:sx n="75" d="100"/>
          <a:sy n="75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vdp\Local%20Settings\Temporary%20Internet%20Files\Content.Outlook\3XN3GYD6\M13927%20CORR%20OVERVIEW+graphics%20PROJECT%20recipe-results%20High%20strength%20HOUTON%20100%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/>
              <a:t>CS recipes with diff amount of CEM I</a:t>
            </a:r>
          </a:p>
        </c:rich>
      </c:tx>
      <c:layout>
        <c:manualLayout>
          <c:xMode val="edge"/>
          <c:yMode val="edge"/>
          <c:x val="0.29982414955382924"/>
          <c:y val="2.78551532033426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67574624487817"/>
          <c:y val="0.17827298050139295"/>
          <c:w val="0.81657988966719341"/>
          <c:h val="0.58217270194986026"/>
        </c:manualLayout>
      </c:layout>
      <c:barChart>
        <c:barDir val="col"/>
        <c:grouping val="clustered"/>
        <c:varyColors val="0"/>
        <c:ser>
          <c:idx val="0"/>
          <c:order val="0"/>
          <c:tx>
            <c:v>CS 7 days prism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'Conference Leuven RT'!$D$10:$D$12</c:f>
              <c:numCache>
                <c:formatCode>0</c:formatCode>
                <c:ptCount val="3"/>
                <c:pt idx="0">
                  <c:v>375</c:v>
                </c:pt>
                <c:pt idx="1">
                  <c:v>250</c:v>
                </c:pt>
                <c:pt idx="2">
                  <c:v>200</c:v>
                </c:pt>
              </c:numCache>
            </c:numRef>
          </c:cat>
          <c:val>
            <c:numRef>
              <c:f>'Conference Leuven RT'!$M$10:$M$12</c:f>
              <c:numCache>
                <c:formatCode>0.00</c:formatCode>
                <c:ptCount val="3"/>
                <c:pt idx="0">
                  <c:v>11.6</c:v>
                </c:pt>
                <c:pt idx="1">
                  <c:v>5.68</c:v>
                </c:pt>
                <c:pt idx="2">
                  <c:v>4.3599999999999994</c:v>
                </c:pt>
              </c:numCache>
            </c:numRef>
          </c:val>
        </c:ser>
        <c:ser>
          <c:idx val="1"/>
          <c:order val="1"/>
          <c:tx>
            <c:v>CS 14 days prisms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'Conference Leuven RT'!$P$10:$P$12</c:f>
              <c:numCache>
                <c:formatCode>0.00</c:formatCode>
                <c:ptCount val="3"/>
                <c:pt idx="0">
                  <c:v>12.28</c:v>
                </c:pt>
                <c:pt idx="1">
                  <c:v>7.08</c:v>
                </c:pt>
                <c:pt idx="2">
                  <c:v>4.84</c:v>
                </c:pt>
              </c:numCache>
            </c:numRef>
          </c:val>
        </c:ser>
        <c:ser>
          <c:idx val="2"/>
          <c:order val="2"/>
          <c:tx>
            <c:v>CS 28 days prisms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'Conference Leuven RT'!$S$10:$S$12</c:f>
              <c:numCache>
                <c:formatCode>0.00</c:formatCode>
                <c:ptCount val="3"/>
                <c:pt idx="0">
                  <c:v>13.32</c:v>
                </c:pt>
                <c:pt idx="1">
                  <c:v>7.1199999999999992</c:v>
                </c:pt>
                <c:pt idx="2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82688"/>
        <c:axId val="39900672"/>
      </c:barChart>
      <c:catAx>
        <c:axId val="3888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amount of CEM I (kg/m3)</a:t>
                </a:r>
              </a:p>
            </c:rich>
          </c:tx>
          <c:layout>
            <c:manualLayout>
              <c:xMode val="edge"/>
              <c:yMode val="edge"/>
              <c:x val="0.40740810909961506"/>
              <c:y val="0.8495821727019493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90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9006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CS (N/mm2)</a:t>
                </a:r>
              </a:p>
            </c:rich>
          </c:tx>
          <c:layout>
            <c:manualLayout>
              <c:xMode val="edge"/>
              <c:yMode val="edge"/>
              <c:x val="2.4691400551491799E-2"/>
              <c:y val="0.3537604456824514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8826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871284707211602"/>
          <c:y val="0.91922005571030641"/>
          <c:w val="0.54850182653671109"/>
          <c:h val="6.128133704735377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fld id="{A110BEA6-B64F-46D8-9A97-2AA61038B8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16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fld id="{7876F83B-EA7E-45C1-B474-24E4766C4E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71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3F80A-A32E-4850-A32B-6D5529FB95E6}" type="slidenum">
              <a:rPr lang="nl-NL"/>
              <a:pPr/>
              <a:t>1</a:t>
            </a:fld>
            <a:endParaRPr lang="nl-NL"/>
          </a:p>
        </p:txBody>
      </p:sp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39775"/>
            <a:ext cx="4926012" cy="3695700"/>
          </a:xfrm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lIns="94692" tIns="47346" rIns="94692" bIns="47346"/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27652" name="Tijdelijke aanduiding voor dianummer 3"/>
          <p:cNvSpPr txBox="1">
            <a:spLocks noGrp="1"/>
          </p:cNvSpPr>
          <p:nvPr/>
        </p:nvSpPr>
        <p:spPr bwMode="auto">
          <a:xfrm>
            <a:off x="3804736" y="9361888"/>
            <a:ext cx="2911996" cy="4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92" tIns="47346" rIns="94692" bIns="47346" anchor="b"/>
          <a:lstStyle/>
          <a:p>
            <a:pPr algn="r" defTabSz="946978">
              <a:spcBef>
                <a:spcPct val="0"/>
              </a:spcBef>
            </a:pPr>
            <a:fld id="{C4AC0B7D-CE97-492F-9F7C-649BD454983C}" type="slidenum">
              <a:rPr lang="nl-NL" sz="1300" b="0">
                <a:latin typeface="Calibri" pitchFamily="34" charset="0"/>
              </a:rPr>
              <a:pPr algn="r" defTabSz="946978">
                <a:spcBef>
                  <a:spcPct val="0"/>
                </a:spcBef>
              </a:pPr>
              <a:t>1</a:t>
            </a:fld>
            <a:endParaRPr lang="nl-NL" sz="13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16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17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20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22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23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59BC7-8FEF-4E1D-810C-CCB96ED33608}" type="slidenum">
              <a:rPr lang="nl-NL"/>
              <a:pPr/>
              <a:t>24</a:t>
            </a:fld>
            <a:endParaRPr lang="nl-NL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2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6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7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8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9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13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14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5C448-EAA7-47E0-8A94-7066C99CB9F3}" type="slidenum">
              <a:rPr lang="nl-NL"/>
              <a:pPr/>
              <a:t>15</a:t>
            </a:fld>
            <a:endParaRPr lang="nl-NL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F7070-E2D0-4EEC-858C-30A8830AB2B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6DB89-756A-43AA-8CD9-7CD527BA086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556EE-1CFE-4993-94E3-858EE9C190A1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02231-5B1B-4570-823C-C657747DA05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2E2F-F8C2-430D-8D97-A92E19E20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1C10-4F46-42C3-9FE9-35C24F16770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BCA94-D12D-4FB6-972A-E30BDF6F995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F71C2-AA08-4F5A-A36C-286A6F41200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E6E1C-E484-46EE-979B-7AB232238FB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52FEE-FFBC-4AFE-B7B5-AC473FCA9ED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3914-A79B-4EB2-8E05-2FE8DDC0B83E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fld id="{88078E73-974E-46C7-AE7B-C1F43EF1BF81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nl-NL">
              <a:solidFill>
                <a:srgbClr val="898989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652463"/>
            <a:ext cx="7891463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kstvak 6"/>
          <p:cNvSpPr txBox="1">
            <a:spLocks noChangeArrowheads="1"/>
          </p:cNvSpPr>
          <p:nvPr/>
        </p:nvSpPr>
        <p:spPr bwMode="auto">
          <a:xfrm>
            <a:off x="467544" y="4292600"/>
            <a:ext cx="80652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Production of value added light-weight , eco-friendly green concrete</a:t>
            </a:r>
            <a:endParaRPr lang="nl-NL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Tekstvak 7"/>
          <p:cNvSpPr txBox="1">
            <a:spLocks noChangeArrowheads="1"/>
          </p:cNvSpPr>
          <p:nvPr/>
        </p:nvSpPr>
        <p:spPr bwMode="auto">
          <a:xfrm>
            <a:off x="-468560" y="5805264"/>
            <a:ext cx="45365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nl-NL" sz="2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Prof. Dr. Youva Raj Tyagi</a:t>
            </a:r>
          </a:p>
          <a:p>
            <a:pPr algn="r">
              <a:spcBef>
                <a:spcPct val="0"/>
              </a:spcBef>
            </a:pPr>
            <a:r>
              <a:rPr lang="nl-NL" sz="2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Peter van Bakel</a:t>
            </a:r>
            <a:endParaRPr lang="nl-NL" sz="25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00066"/>
                </a:solidFill>
              </a:rPr>
              <a:t>Typical procedure for preparing concrete from CWW and EPS</a:t>
            </a:r>
            <a:endParaRPr lang="en-GB" sz="28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Make is suitable recipe based upon research findings as a definition;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Place CWW or EPS (or with sand) in a mixing unit;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Mecalithe powder is added in stages at a fixed rate;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EPS may have static charge so this need to be neutralised chemically;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Finally, cement and water is added;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CWW has water absorption as high as 26% or around;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0066"/>
                </a:solidFill>
              </a:rPr>
              <a:t>Temp, internal water, size and quantities of Mecalithe all matters.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9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0066"/>
                </a:solidFill>
              </a:rPr>
              <a:t>Results and Discussions</a:t>
            </a:r>
            <a:br>
              <a:rPr lang="en-GB" sz="2800" b="1" dirty="0" smtClean="0">
                <a:solidFill>
                  <a:srgbClr val="000066"/>
                </a:solidFill>
              </a:rPr>
            </a:br>
            <a:r>
              <a:rPr lang="en-GB" sz="2800" b="1" dirty="0" smtClean="0">
                <a:solidFill>
                  <a:srgbClr val="000066"/>
                </a:solidFill>
              </a:rPr>
              <a:t>Sound Absorption/Fire resistance with WWC concrete </a:t>
            </a:r>
            <a:endParaRPr lang="en-GB" sz="2800" b="1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</a:rPr>
              <a:t>Indicative tests according to NEN 5077 at TU Eindhoven indicate high potentials of sound absorption with WWC;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</a:rPr>
              <a:t>Fire tests according to NEN 6064/65/68 shows that both WWC and EPS based concrete are potentially resistant to fire;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</a:rPr>
              <a:t>Does not burn but glow and stops immediately;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</a:rPr>
              <a:t>Fire resistance provides excellent opportunities for their application in building industry;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</a:rPr>
              <a:t>A combination of fire resistance and sound absorption makes it even more useful for building industry;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</a:rPr>
              <a:t>Eco-friendly concrete, as also absorbs other radiations</a:t>
            </a:r>
            <a:r>
              <a:rPr lang="en-GB" sz="1600" dirty="0" smtClean="0">
                <a:solidFill>
                  <a:srgbClr val="000066"/>
                </a:solidFill>
              </a:rPr>
              <a:t>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73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66"/>
                </a:solidFill>
              </a:rPr>
              <a:t>Results and Discussions</a:t>
            </a:r>
            <a:br>
              <a:rPr lang="en-GB" sz="2800" b="1" dirty="0">
                <a:solidFill>
                  <a:srgbClr val="000066"/>
                </a:solidFill>
              </a:rPr>
            </a:br>
            <a:r>
              <a:rPr lang="en-GB" sz="2800" b="1" dirty="0" smtClean="0">
                <a:solidFill>
                  <a:srgbClr val="000066"/>
                </a:solidFill>
              </a:rPr>
              <a:t>CS/BS (N/mm2) -Stability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rgbClr val="000066"/>
                </a:solidFill>
              </a:rPr>
              <a:t>High BS (N/mm2) of 4-5 can be achieved;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rgbClr val="000066"/>
                </a:solidFill>
              </a:rPr>
              <a:t>High CS (N/mm2) of 15 or high can be achieved with WWC;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rgbClr val="000066"/>
                </a:solidFill>
              </a:rPr>
              <a:t>CS (N/mm2) 8-10 can be achieved with EPS based concrete;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rgbClr val="000066"/>
                </a:solidFill>
              </a:rPr>
              <a:t>Freeze-Thaw with and with-out salt has indicated a remarkable stability;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2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Application</a:t>
            </a:r>
            <a:r>
              <a:rPr lang="nl-NL" sz="2800" dirty="0" smtClean="0"/>
              <a:t> – </a:t>
            </a:r>
            <a:r>
              <a:rPr lang="nl-NL" sz="2800" dirty="0" err="1" smtClean="0"/>
              <a:t>why</a:t>
            </a:r>
            <a:r>
              <a:rPr lang="nl-NL" sz="2800" dirty="0" smtClean="0"/>
              <a:t> </a:t>
            </a:r>
            <a:r>
              <a:rPr lang="nl-NL" sz="2800" dirty="0" err="1" smtClean="0"/>
              <a:t>use</a:t>
            </a:r>
            <a:r>
              <a:rPr lang="nl-NL" sz="2800" dirty="0" smtClean="0"/>
              <a:t> </a:t>
            </a:r>
            <a:r>
              <a:rPr lang="nl-NL" sz="2800" dirty="0" err="1" smtClean="0"/>
              <a:t>light</a:t>
            </a:r>
            <a:r>
              <a:rPr lang="nl-NL" sz="2800" dirty="0" smtClean="0"/>
              <a:t> </a:t>
            </a:r>
            <a:r>
              <a:rPr lang="nl-NL" sz="2800" dirty="0" err="1" smtClean="0"/>
              <a:t>weight</a:t>
            </a:r>
            <a:r>
              <a:rPr lang="nl-NL" sz="2800" dirty="0" smtClean="0"/>
              <a:t> concrete?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430774"/>
            <a:ext cx="792023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Waste </a:t>
            </a:r>
            <a:r>
              <a:rPr lang="nl-NL" b="0" dirty="0" smtClean="0"/>
              <a:t>wood/EPS </a:t>
            </a:r>
            <a:r>
              <a:rPr lang="nl-NL" b="0" dirty="0" smtClean="0"/>
              <a:t>concrete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smtClean="0"/>
              <a:t>Non-bearing panels</a:t>
            </a:r>
            <a:r>
              <a:rPr lang="nl-NL" sz="2000" b="0" dirty="0" smtClean="0"/>
              <a:t> </a:t>
            </a:r>
            <a:endParaRPr lang="nl-NL" sz="2000" b="0" dirty="0" smtClean="0"/>
          </a:p>
          <a:p>
            <a:pPr lvl="2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</a:t>
            </a:r>
            <a:r>
              <a:rPr lang="nl-NL" sz="2000" b="0" dirty="0" smtClean="0"/>
              <a:t>Easy </a:t>
            </a:r>
            <a:r>
              <a:rPr lang="nl-NL" sz="2000" b="0" dirty="0" smtClean="0"/>
              <a:t>to handle </a:t>
            </a:r>
            <a:r>
              <a:rPr lang="nl-NL" sz="2000" b="0" dirty="0" smtClean="0"/>
              <a:t>– light, easy transportaion</a:t>
            </a:r>
            <a:endParaRPr lang="nl-NL" sz="2000" b="0" dirty="0" smtClean="0"/>
          </a:p>
          <a:p>
            <a:pPr lvl="2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</a:t>
            </a:r>
            <a:r>
              <a:rPr lang="nl-NL" sz="2000" b="0" dirty="0" smtClean="0"/>
              <a:t>Sound </a:t>
            </a:r>
            <a:r>
              <a:rPr lang="nl-NL" sz="2000" b="0" dirty="0" smtClean="0"/>
              <a:t>absorption is better</a:t>
            </a:r>
          </a:p>
          <a:p>
            <a:pPr lvl="2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</a:t>
            </a:r>
            <a:r>
              <a:rPr lang="nl-NL" sz="2000" b="0" dirty="0" smtClean="0"/>
              <a:t>Resistant </a:t>
            </a:r>
            <a:r>
              <a:rPr lang="nl-NL" sz="2000" b="0" dirty="0" smtClean="0"/>
              <a:t>to fire</a:t>
            </a:r>
          </a:p>
          <a:p>
            <a:pPr lvl="2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</a:t>
            </a:r>
            <a:r>
              <a:rPr lang="nl-NL" sz="2000" b="0" dirty="0" smtClean="0"/>
              <a:t>It </a:t>
            </a:r>
            <a:r>
              <a:rPr lang="nl-NL" sz="2000" b="0" dirty="0" smtClean="0"/>
              <a:t>does not burn but glow and the fire stops immediately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smtClean="0"/>
              <a:t>Can </a:t>
            </a:r>
            <a:r>
              <a:rPr lang="nl-NL" b="0" dirty="0" smtClean="0"/>
              <a:t>be used on unstable </a:t>
            </a:r>
            <a:r>
              <a:rPr lang="nl-NL" b="0" dirty="0" smtClean="0"/>
              <a:t>ground</a:t>
            </a:r>
            <a:endParaRPr lang="nl-NL" b="0" dirty="0" smtClean="0"/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smtClean="0"/>
              <a:t>Floating concrete (EPS);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Eartquake zones;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Eco-friendly absorbs harmful radiations</a:t>
            </a:r>
            <a:endParaRPr lang="nl-NL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Results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454699"/>
            <a:ext cx="7920235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/>
              <a:t> </a:t>
            </a:r>
            <a:r>
              <a:rPr lang="nl-NL" b="0" dirty="0" smtClean="0"/>
              <a:t>Excellent performance to sensitive </a:t>
            </a:r>
            <a:r>
              <a:rPr lang="nl-NL" b="0" dirty="0" err="1" smtClean="0"/>
              <a:t>Freeze-Thaw</a:t>
            </a:r>
            <a:r>
              <a:rPr lang="nl-NL" b="0" dirty="0" smtClean="0"/>
              <a:t> tests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EPS concrete is </a:t>
            </a:r>
            <a:r>
              <a:rPr lang="nl-NL" b="0" dirty="0" err="1" smtClean="0"/>
              <a:t>floating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Nails</a:t>
            </a:r>
            <a:r>
              <a:rPr lang="nl-NL" b="0" dirty="0" smtClean="0"/>
              <a:t> </a:t>
            </a:r>
            <a:r>
              <a:rPr lang="nl-NL" b="0" dirty="0" err="1" smtClean="0"/>
              <a:t>can</a:t>
            </a:r>
            <a:r>
              <a:rPr lang="nl-NL" b="0" dirty="0" smtClean="0"/>
              <a:t> </a:t>
            </a:r>
            <a:r>
              <a:rPr lang="nl-NL" b="0" dirty="0" err="1" smtClean="0"/>
              <a:t>be</a:t>
            </a:r>
            <a:r>
              <a:rPr lang="nl-NL" b="0" dirty="0" smtClean="0"/>
              <a:t> </a:t>
            </a:r>
            <a:r>
              <a:rPr lang="nl-NL" b="0" dirty="0" err="1" smtClean="0"/>
              <a:t>screwed</a:t>
            </a:r>
            <a:r>
              <a:rPr lang="nl-NL" b="0" dirty="0" smtClean="0"/>
              <a:t> in waste </a:t>
            </a:r>
            <a:r>
              <a:rPr lang="nl-NL" b="0" dirty="0" err="1" smtClean="0"/>
              <a:t>wood</a:t>
            </a:r>
            <a:r>
              <a:rPr lang="nl-NL" b="0" dirty="0" smtClean="0"/>
              <a:t> concrete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Sound </a:t>
            </a:r>
            <a:r>
              <a:rPr lang="nl-NL" b="0" dirty="0" err="1" smtClean="0"/>
              <a:t>absorption</a:t>
            </a:r>
            <a:r>
              <a:rPr lang="nl-NL" b="0" dirty="0" smtClean="0"/>
              <a:t> of waste </a:t>
            </a:r>
            <a:r>
              <a:rPr lang="nl-NL" b="0" dirty="0" err="1" smtClean="0"/>
              <a:t>wood</a:t>
            </a:r>
            <a:r>
              <a:rPr lang="nl-NL" b="0" dirty="0" smtClean="0"/>
              <a:t> concrete is </a:t>
            </a:r>
            <a:r>
              <a:rPr lang="nl-NL" b="0" dirty="0" err="1" smtClean="0"/>
              <a:t>better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EPS and waste </a:t>
            </a:r>
            <a:r>
              <a:rPr lang="nl-NL" b="0" dirty="0" err="1" smtClean="0"/>
              <a:t>wood</a:t>
            </a:r>
            <a:r>
              <a:rPr lang="nl-NL" b="0" dirty="0" smtClean="0"/>
              <a:t> concrete is </a:t>
            </a:r>
            <a:r>
              <a:rPr lang="nl-NL" b="0" dirty="0" err="1" smtClean="0"/>
              <a:t>resistant</a:t>
            </a:r>
            <a:r>
              <a:rPr lang="nl-NL" b="0" dirty="0" smtClean="0"/>
              <a:t> to </a:t>
            </a:r>
            <a:r>
              <a:rPr lang="nl-NL" b="0" dirty="0" err="1" smtClean="0"/>
              <a:t>fire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It</a:t>
            </a:r>
            <a:r>
              <a:rPr lang="nl-NL" b="0" dirty="0" smtClean="0"/>
              <a:t> does </a:t>
            </a:r>
            <a:r>
              <a:rPr lang="nl-NL" b="0" dirty="0" err="1" smtClean="0"/>
              <a:t>not</a:t>
            </a:r>
            <a:r>
              <a:rPr lang="nl-NL" b="0" dirty="0" smtClean="0"/>
              <a:t> </a:t>
            </a:r>
            <a:r>
              <a:rPr lang="nl-NL" b="0" dirty="0" err="1" smtClean="0"/>
              <a:t>burn</a:t>
            </a:r>
            <a:r>
              <a:rPr lang="nl-NL" b="0" dirty="0" smtClean="0"/>
              <a:t> </a:t>
            </a:r>
            <a:r>
              <a:rPr lang="nl-NL" b="0" dirty="0" err="1" smtClean="0"/>
              <a:t>but</a:t>
            </a:r>
            <a:r>
              <a:rPr lang="nl-NL" b="0" dirty="0" smtClean="0"/>
              <a:t> </a:t>
            </a:r>
            <a:r>
              <a:rPr lang="nl-NL" b="0" dirty="0" err="1" smtClean="0"/>
              <a:t>glow</a:t>
            </a:r>
            <a:r>
              <a:rPr lang="nl-NL" b="0" dirty="0" smtClean="0"/>
              <a:t> and the </a:t>
            </a:r>
            <a:r>
              <a:rPr lang="nl-NL" b="0" dirty="0" err="1" smtClean="0"/>
              <a:t>fire</a:t>
            </a:r>
            <a:r>
              <a:rPr lang="nl-NL" b="0" dirty="0" smtClean="0"/>
              <a:t> stops </a:t>
            </a:r>
          </a:p>
          <a:p>
            <a:pPr>
              <a:spcBef>
                <a:spcPct val="30000"/>
              </a:spcBef>
            </a:pPr>
            <a:r>
              <a:rPr lang="nl-NL" b="0" dirty="0" smtClean="0"/>
              <a:t>    </a:t>
            </a:r>
            <a:r>
              <a:rPr lang="nl-NL" b="0" dirty="0" err="1" smtClean="0"/>
              <a:t>immediately</a:t>
            </a:r>
            <a:endParaRPr lang="nl-NL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1156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 – CS of concrete </a:t>
            </a:r>
            <a:r>
              <a:rPr lang="nl-NL" sz="2800" dirty="0" err="1" smtClean="0"/>
              <a:t>with</a:t>
            </a:r>
            <a:r>
              <a:rPr lang="nl-NL" sz="2800" dirty="0" smtClean="0"/>
              <a:t> WW and </a:t>
            </a:r>
            <a:r>
              <a:rPr lang="nl-NL" sz="2800" dirty="0" err="1" smtClean="0"/>
              <a:t>sand</a:t>
            </a:r>
            <a:r>
              <a:rPr lang="nl-NL" sz="2800" dirty="0" smtClean="0"/>
              <a:t> 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163" y="1628800"/>
            <a:ext cx="6965205" cy="43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1156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 – concrete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diff</a:t>
            </a:r>
            <a:r>
              <a:rPr lang="nl-NL" sz="2800" dirty="0" smtClean="0"/>
              <a:t>. </a:t>
            </a:r>
            <a:r>
              <a:rPr lang="nl-NL" sz="2800" dirty="0" err="1" smtClean="0"/>
              <a:t>amounts</a:t>
            </a:r>
            <a:r>
              <a:rPr lang="nl-NL" sz="2800" dirty="0" smtClean="0"/>
              <a:t> of CEM I 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99592" y="1340768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 – CS of concrete </a:t>
            </a:r>
            <a:r>
              <a:rPr lang="nl-NL" sz="2800" dirty="0" err="1" smtClean="0"/>
              <a:t>with</a:t>
            </a:r>
            <a:r>
              <a:rPr lang="nl-NL" sz="2800" dirty="0" smtClean="0"/>
              <a:t> 100% EPS 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556792"/>
            <a:ext cx="45365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rgbClr val="000099"/>
                </a:solidFill>
              </a:rPr>
              <a:t>100% Waste Wood (Commercialisation of research findings)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G:\$th International Presenataion\All three\Houton ban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000066"/>
                </a:solidFill>
              </a:rPr>
              <a:t>Wooden Poles (Innovation Award)</a:t>
            </a:r>
            <a:endParaRPr lang="en-GB" sz="3200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G:\$th International Presenataion\Houton\8.houton palen in het v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869"/>
            <a:ext cx="9151888" cy="54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smtClean="0"/>
              <a:t>Agenda</a:t>
            </a:r>
            <a:endParaRPr lang="nl-NL" sz="2800" dirty="0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484784"/>
            <a:ext cx="7920235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/>
              <a:t> </a:t>
            </a:r>
            <a:r>
              <a:rPr lang="nl-NL" sz="2000" b="0" dirty="0" smtClean="0"/>
              <a:t> </a:t>
            </a:r>
            <a:r>
              <a:rPr lang="nl-NL" b="0" dirty="0" err="1" smtClean="0"/>
              <a:t>Introduction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Preparing concrete </a:t>
            </a:r>
            <a:r>
              <a:rPr lang="nl-NL" b="0" dirty="0" err="1" smtClean="0"/>
              <a:t>from</a:t>
            </a:r>
            <a:r>
              <a:rPr lang="nl-NL" b="0" dirty="0" smtClean="0"/>
              <a:t> CWW/EPS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Results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Conclusions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Questions</a:t>
            </a:r>
            <a:endParaRPr lang="nl-NL" b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9004" y="5013176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48146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 – waste </a:t>
            </a:r>
            <a:r>
              <a:rPr lang="nl-NL" sz="2800" dirty="0" err="1" smtClean="0"/>
              <a:t>wood</a:t>
            </a:r>
            <a:r>
              <a:rPr lang="nl-NL" sz="2800" dirty="0" smtClean="0"/>
              <a:t> and EPS concrete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162" y="1556792"/>
            <a:ext cx="3565879" cy="30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0943" y="1556792"/>
            <a:ext cx="3719489" cy="30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043608" y="5085184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waste </a:t>
            </a:r>
            <a:r>
              <a:rPr lang="nl-NL" dirty="0" err="1" smtClean="0"/>
              <a:t>wood</a:t>
            </a:r>
            <a:r>
              <a:rPr lang="nl-NL" dirty="0" smtClean="0"/>
              <a:t> concrete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601753" y="5085184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EPS concrete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rgbClr val="000066"/>
                </a:solidFill>
              </a:rPr>
              <a:t>Results: Waste wood transformed chemically into a fire resistant concrete matrix under the influence of Mecalithe  </a:t>
            </a:r>
            <a:endParaRPr lang="en-GB" sz="2400" b="1" dirty="0">
              <a:solidFill>
                <a:srgbClr val="000066"/>
              </a:solidFill>
            </a:endParaRPr>
          </a:p>
        </p:txBody>
      </p:sp>
      <p:pic>
        <p:nvPicPr>
          <p:cNvPr id="4098" name="Picture 2" descr="G:\4th Slag Int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Results</a:t>
            </a:r>
            <a:r>
              <a:rPr lang="nl-NL" sz="2800" dirty="0" smtClean="0"/>
              <a:t> – </a:t>
            </a:r>
            <a:r>
              <a:rPr lang="nl-NL" sz="2800" dirty="0" err="1" smtClean="0"/>
              <a:t>fire</a:t>
            </a:r>
            <a:r>
              <a:rPr lang="nl-NL" sz="2800" dirty="0" smtClean="0"/>
              <a:t> </a:t>
            </a:r>
            <a:r>
              <a:rPr lang="nl-NL" sz="2800" dirty="0" err="1" smtClean="0"/>
              <a:t>resistance</a:t>
            </a:r>
            <a:r>
              <a:rPr lang="nl-NL" sz="2800" dirty="0" smtClean="0"/>
              <a:t> and </a:t>
            </a:r>
            <a:r>
              <a:rPr lang="nl-NL" sz="2800" dirty="0" err="1" smtClean="0"/>
              <a:t>isolation</a:t>
            </a:r>
            <a:endParaRPr lang="nl-NL" sz="2800" dirty="0" smtClean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00808"/>
            <a:ext cx="35878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1700808"/>
            <a:ext cx="3672408" cy="31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Conclusions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486520"/>
            <a:ext cx="792023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/>
              <a:t> </a:t>
            </a:r>
            <a:r>
              <a:rPr lang="nl-NL" sz="2000" b="0" dirty="0" smtClean="0"/>
              <a:t> </a:t>
            </a:r>
            <a:r>
              <a:rPr lang="nl-NL" b="0" dirty="0" err="1" smtClean="0"/>
              <a:t>It</a:t>
            </a:r>
            <a:r>
              <a:rPr lang="nl-NL" b="0" dirty="0" smtClean="0"/>
              <a:t> is </a:t>
            </a:r>
            <a:r>
              <a:rPr lang="nl-NL" b="0" dirty="0" err="1" smtClean="0"/>
              <a:t>possible</a:t>
            </a:r>
            <a:r>
              <a:rPr lang="nl-NL" b="0" dirty="0" smtClean="0"/>
              <a:t> to </a:t>
            </a:r>
            <a:r>
              <a:rPr lang="nl-NL" b="0" dirty="0" err="1" smtClean="0"/>
              <a:t>produce</a:t>
            </a:r>
            <a:r>
              <a:rPr lang="nl-NL" b="0" dirty="0" smtClean="0"/>
              <a:t> </a:t>
            </a:r>
            <a:r>
              <a:rPr lang="nl-NL" b="0" dirty="0" err="1" smtClean="0"/>
              <a:t>light-weight</a:t>
            </a:r>
            <a:r>
              <a:rPr lang="nl-NL" b="0" dirty="0" smtClean="0"/>
              <a:t> </a:t>
            </a:r>
            <a:r>
              <a:rPr lang="nl-NL" b="0" dirty="0" err="1" smtClean="0"/>
              <a:t>eco-friendly</a:t>
            </a:r>
            <a:r>
              <a:rPr lang="nl-NL" b="0" dirty="0" smtClean="0"/>
              <a:t> </a:t>
            </a:r>
          </a:p>
          <a:p>
            <a:pPr>
              <a:spcBef>
                <a:spcPct val="30000"/>
              </a:spcBef>
            </a:pPr>
            <a:r>
              <a:rPr lang="nl-NL" b="0" dirty="0" smtClean="0"/>
              <a:t>    green concrete </a:t>
            </a:r>
            <a:r>
              <a:rPr lang="nl-NL" b="0" dirty="0" err="1" smtClean="0"/>
              <a:t>with</a:t>
            </a:r>
            <a:r>
              <a:rPr lang="nl-NL" b="0" dirty="0" smtClean="0"/>
              <a:t> 100% waste </a:t>
            </a:r>
            <a:r>
              <a:rPr lang="nl-NL" b="0" dirty="0" err="1" smtClean="0"/>
              <a:t>wood</a:t>
            </a:r>
            <a:r>
              <a:rPr lang="nl-NL" b="0" dirty="0" smtClean="0"/>
              <a:t> </a:t>
            </a:r>
            <a:r>
              <a:rPr lang="nl-NL" b="0" dirty="0" err="1" smtClean="0"/>
              <a:t>or</a:t>
            </a:r>
            <a:r>
              <a:rPr lang="nl-NL" b="0" dirty="0" smtClean="0"/>
              <a:t> EPS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This</a:t>
            </a:r>
            <a:r>
              <a:rPr lang="nl-NL" b="0" dirty="0" smtClean="0">
                <a:latin typeface="Arial" charset="0"/>
              </a:rPr>
              <a:t> has </a:t>
            </a:r>
            <a:r>
              <a:rPr lang="nl-NL" b="0" dirty="0" err="1" smtClean="0">
                <a:latin typeface="Arial" charset="0"/>
              </a:rPr>
              <a:t>fire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resistance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qualities</a:t>
            </a:r>
            <a:r>
              <a:rPr lang="nl-NL" b="0" dirty="0" smtClean="0">
                <a:latin typeface="Arial" charset="0"/>
              </a:rPr>
              <a:t>, </a:t>
            </a:r>
            <a:r>
              <a:rPr lang="nl-NL" b="0" dirty="0" err="1" smtClean="0">
                <a:latin typeface="Arial" charset="0"/>
              </a:rPr>
              <a:t>aborbs</a:t>
            </a:r>
            <a:r>
              <a:rPr lang="nl-NL" b="0" dirty="0" smtClean="0">
                <a:latin typeface="Arial" charset="0"/>
              </a:rPr>
              <a:t> sound and </a:t>
            </a:r>
          </a:p>
          <a:p>
            <a:pPr>
              <a:spcBef>
                <a:spcPct val="30000"/>
              </a:spcBef>
            </a:pPr>
            <a:r>
              <a:rPr lang="nl-NL" b="0" dirty="0" smtClean="0">
                <a:latin typeface="Arial" charset="0"/>
              </a:rPr>
              <a:t>    shows excellent performance to the </a:t>
            </a:r>
            <a:r>
              <a:rPr lang="nl-NL" b="0" dirty="0" err="1" smtClean="0">
                <a:latin typeface="Arial" charset="0"/>
              </a:rPr>
              <a:t>freeze-thaw</a:t>
            </a:r>
            <a:r>
              <a:rPr lang="nl-NL" b="0" dirty="0" smtClean="0">
                <a:latin typeface="Arial" charset="0"/>
              </a:rPr>
              <a:t> test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Applications</a:t>
            </a:r>
            <a:r>
              <a:rPr lang="nl-NL" b="0" dirty="0" smtClean="0">
                <a:latin typeface="Arial" charset="0"/>
              </a:rPr>
              <a:t> (</a:t>
            </a:r>
            <a:r>
              <a:rPr lang="nl-NL" b="0" dirty="0" err="1" smtClean="0">
                <a:latin typeface="Arial" charset="0"/>
              </a:rPr>
              <a:t>examples</a:t>
            </a:r>
            <a:r>
              <a:rPr lang="nl-NL" b="0" dirty="0" smtClean="0">
                <a:latin typeface="Arial" charset="0"/>
              </a:rPr>
              <a:t>):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>
                <a:latin typeface="Arial" charset="0"/>
              </a:rPr>
              <a:t> </a:t>
            </a:r>
            <a:r>
              <a:rPr lang="nl-NL" sz="2000" b="0" dirty="0" err="1" smtClean="0">
                <a:latin typeface="Arial" charset="0"/>
              </a:rPr>
              <a:t>constructions</a:t>
            </a:r>
            <a:r>
              <a:rPr lang="nl-NL" sz="2000" b="0" dirty="0" smtClean="0">
                <a:latin typeface="Arial" charset="0"/>
              </a:rPr>
              <a:t> in </a:t>
            </a:r>
            <a:r>
              <a:rPr lang="nl-NL" sz="2000" b="0" dirty="0" err="1" smtClean="0">
                <a:latin typeface="Arial" charset="0"/>
              </a:rPr>
              <a:t>earthquake</a:t>
            </a:r>
            <a:r>
              <a:rPr lang="nl-NL" sz="2000" b="0" dirty="0" smtClean="0">
                <a:latin typeface="Arial" charset="0"/>
              </a:rPr>
              <a:t> sensitive areas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>
                <a:latin typeface="Arial" charset="0"/>
              </a:rPr>
              <a:t> </a:t>
            </a:r>
            <a:r>
              <a:rPr lang="nl-NL" sz="2000" b="0" dirty="0" err="1" smtClean="0">
                <a:latin typeface="Arial" charset="0"/>
              </a:rPr>
              <a:t>non-bearing</a:t>
            </a:r>
            <a:r>
              <a:rPr lang="nl-NL" sz="2000" b="0" dirty="0" smtClean="0">
                <a:latin typeface="Arial" charset="0"/>
              </a:rPr>
              <a:t> </a:t>
            </a:r>
            <a:r>
              <a:rPr lang="nl-NL" sz="2000" b="0" dirty="0" err="1" smtClean="0">
                <a:latin typeface="Arial" charset="0"/>
              </a:rPr>
              <a:t>light</a:t>
            </a:r>
            <a:r>
              <a:rPr lang="nl-NL" sz="2000" b="0" dirty="0" smtClean="0">
                <a:latin typeface="Arial" charset="0"/>
              </a:rPr>
              <a:t> </a:t>
            </a:r>
            <a:r>
              <a:rPr lang="nl-NL" sz="2000" b="0" dirty="0" err="1" smtClean="0">
                <a:latin typeface="Arial" charset="0"/>
              </a:rPr>
              <a:t>weight</a:t>
            </a:r>
            <a:r>
              <a:rPr lang="nl-NL" sz="2000" b="0" dirty="0" smtClean="0">
                <a:latin typeface="Arial" charset="0"/>
              </a:rPr>
              <a:t> sound </a:t>
            </a:r>
            <a:r>
              <a:rPr lang="nl-NL" sz="2000" b="0" dirty="0" err="1" smtClean="0">
                <a:latin typeface="Arial" charset="0"/>
              </a:rPr>
              <a:t>absorbent</a:t>
            </a:r>
            <a:r>
              <a:rPr lang="nl-NL" sz="2000" b="0" dirty="0" smtClean="0">
                <a:latin typeface="Arial" charset="0"/>
              </a:rPr>
              <a:t> panels in modern </a:t>
            </a:r>
          </a:p>
          <a:p>
            <a:pPr lvl="1">
              <a:spcBef>
                <a:spcPct val="30000"/>
              </a:spcBef>
            </a:pPr>
            <a:r>
              <a:rPr lang="nl-NL" sz="2000" b="0" dirty="0" smtClean="0">
                <a:latin typeface="Arial" charset="0"/>
              </a:rPr>
              <a:t>    buildings, high </a:t>
            </a:r>
            <a:r>
              <a:rPr lang="nl-NL" sz="2000" b="0" dirty="0" err="1" smtClean="0">
                <a:latin typeface="Arial" charset="0"/>
              </a:rPr>
              <a:t>ways</a:t>
            </a:r>
            <a:r>
              <a:rPr lang="nl-NL" sz="2000" b="0" dirty="0" smtClean="0">
                <a:latin typeface="Arial" charset="0"/>
              </a:rPr>
              <a:t>, </a:t>
            </a:r>
            <a:r>
              <a:rPr lang="nl-NL" sz="2000" b="0" dirty="0" err="1" smtClean="0">
                <a:latin typeface="Arial" charset="0"/>
              </a:rPr>
              <a:t>recording</a:t>
            </a:r>
            <a:r>
              <a:rPr lang="nl-NL" sz="2000" b="0" dirty="0" smtClean="0">
                <a:latin typeface="Arial" charset="0"/>
              </a:rPr>
              <a:t> rooms, </a:t>
            </a:r>
            <a:r>
              <a:rPr lang="nl-NL" sz="2000" b="0" dirty="0" err="1" smtClean="0">
                <a:latin typeface="Arial" charset="0"/>
              </a:rPr>
              <a:t>poles</a:t>
            </a:r>
            <a:r>
              <a:rPr lang="nl-NL" sz="2000" b="0" dirty="0" smtClean="0">
                <a:latin typeface="Arial" charset="0"/>
              </a:rPr>
              <a:t> 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>
                <a:latin typeface="Arial" charset="0"/>
              </a:rPr>
              <a:t> </a:t>
            </a:r>
            <a:r>
              <a:rPr lang="nl-NL" sz="2000" b="0" dirty="0" err="1" smtClean="0">
                <a:latin typeface="Arial" charset="0"/>
              </a:rPr>
              <a:t>decorative</a:t>
            </a:r>
            <a:r>
              <a:rPr lang="nl-NL" sz="2000" b="0" dirty="0" smtClean="0">
                <a:latin typeface="Arial" charset="0"/>
              </a:rPr>
              <a:t> concrete </a:t>
            </a:r>
            <a:r>
              <a:rPr lang="nl-NL" sz="2000" b="0" dirty="0" err="1" smtClean="0">
                <a:latin typeface="Arial" charset="0"/>
              </a:rPr>
              <a:t>with</a:t>
            </a:r>
            <a:r>
              <a:rPr lang="nl-NL" sz="2000" b="0" dirty="0" smtClean="0">
                <a:latin typeface="Arial" charset="0"/>
              </a:rPr>
              <a:t> different </a:t>
            </a:r>
            <a:r>
              <a:rPr lang="nl-NL" sz="2000" b="0" dirty="0" err="1" smtClean="0">
                <a:latin typeface="Arial" charset="0"/>
              </a:rPr>
              <a:t>colours</a:t>
            </a:r>
            <a:endParaRPr lang="nl-NL" sz="2000" b="0" dirty="0" smtClean="0">
              <a:latin typeface="Arial" charset="0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latin typeface="Arial" charset="0"/>
              </a:rPr>
              <a:t> Has </a:t>
            </a:r>
            <a:r>
              <a:rPr lang="nl-NL" b="0" dirty="0" err="1" smtClean="0">
                <a:latin typeface="Arial" charset="0"/>
              </a:rPr>
              <a:t>reduced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costs</a:t>
            </a:r>
            <a:r>
              <a:rPr lang="nl-NL" b="0" dirty="0" smtClean="0">
                <a:latin typeface="Arial" charset="0"/>
              </a:rPr>
              <a:t> and </a:t>
            </a:r>
            <a:r>
              <a:rPr lang="nl-NL" b="0" dirty="0" err="1" smtClean="0">
                <a:latin typeface="Arial" charset="0"/>
              </a:rPr>
              <a:t>helps</a:t>
            </a:r>
            <a:r>
              <a:rPr lang="nl-NL" b="0" dirty="0" smtClean="0">
                <a:latin typeface="Arial" charset="0"/>
              </a:rPr>
              <a:t> </a:t>
            </a:r>
            <a:r>
              <a:rPr lang="nl-NL" b="0" dirty="0" err="1" smtClean="0">
                <a:latin typeface="Arial" charset="0"/>
              </a:rPr>
              <a:t>reducing</a:t>
            </a:r>
            <a:r>
              <a:rPr lang="nl-NL" b="0" dirty="0" smtClean="0">
                <a:latin typeface="Arial" charset="0"/>
              </a:rPr>
              <a:t> CO</a:t>
            </a:r>
            <a:r>
              <a:rPr lang="nl-NL" b="0" baseline="-25000" dirty="0" smtClean="0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4365625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NL" sz="1600" b="0" i="1" dirty="0" smtClean="0"/>
              <a:t>Prof. </a:t>
            </a:r>
            <a:r>
              <a:rPr lang="nl-NL" sz="1600" b="0" i="1" dirty="0" err="1" smtClean="0"/>
              <a:t>Dr</a:t>
            </a:r>
            <a:r>
              <a:rPr lang="nl-NL" sz="1600" b="0" i="1" dirty="0" smtClean="0"/>
              <a:t> Youva Tyagi</a:t>
            </a:r>
            <a:endParaRPr lang="nl-NL" sz="1600" b="0" i="1" dirty="0"/>
          </a:p>
          <a:p>
            <a:pPr algn="ctr"/>
            <a:r>
              <a:rPr lang="nl-NL" sz="1600" b="0" i="1" dirty="0" smtClean="0"/>
              <a:t>Peter van Bakel</a:t>
            </a:r>
          </a:p>
          <a:p>
            <a:pPr algn="ctr"/>
            <a:r>
              <a:rPr lang="nl-NL" sz="1600" b="0" i="1" dirty="0" smtClean="0"/>
              <a:t>MGX Research Centre</a:t>
            </a:r>
            <a:endParaRPr lang="nl-NL" sz="1600" b="0" i="1" dirty="0"/>
          </a:p>
          <a:p>
            <a:pPr algn="ctr"/>
            <a:r>
              <a:rPr lang="nl-NL" sz="1600" b="0" i="1" dirty="0" err="1" smtClean="0"/>
              <a:t>www.mgxgroup.eu</a:t>
            </a:r>
            <a:endParaRPr lang="nl-NL" sz="1600" b="0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251521" y="25649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 smtClean="0"/>
              <a:t>Questions</a:t>
            </a:r>
            <a:r>
              <a:rPr lang="nl-NL" sz="2800" dirty="0" smtClean="0"/>
              <a:t>?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GB" sz="6000" b="1" dirty="0" smtClean="0">
                <a:solidFill>
                  <a:srgbClr val="000066"/>
                </a:solidFill>
              </a:rPr>
              <a:t>Zero waste</a:t>
            </a:r>
            <a:endParaRPr lang="en-GB" sz="6000" b="1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rgbClr val="000066"/>
                </a:solidFill>
              </a:rPr>
              <a:t>Future Technologies</a:t>
            </a:r>
          </a:p>
          <a:p>
            <a:r>
              <a:rPr lang="en-GB" b="1" dirty="0" smtClean="0">
                <a:solidFill>
                  <a:srgbClr val="000066"/>
                </a:solidFill>
              </a:rPr>
              <a:t>Waste wood and EPS based concrete</a:t>
            </a:r>
          </a:p>
          <a:p>
            <a:r>
              <a:rPr lang="en-GB" b="1" dirty="0" smtClean="0">
                <a:solidFill>
                  <a:srgbClr val="000066"/>
                </a:solidFill>
              </a:rPr>
              <a:t>Mecalithe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66"/>
                </a:solidFill>
              </a:rPr>
              <a:t>Available options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Landfill;</a:t>
            </a:r>
          </a:p>
          <a:p>
            <a:r>
              <a:rPr lang="en-GB" dirty="0"/>
              <a:t>Thermal/Burning;</a:t>
            </a:r>
          </a:p>
          <a:p>
            <a:r>
              <a:rPr lang="en-GB" dirty="0" smtClean="0"/>
              <a:t>Re-cycling;</a:t>
            </a:r>
            <a:endParaRPr lang="en-GB" dirty="0"/>
          </a:p>
          <a:p>
            <a:r>
              <a:rPr lang="en-GB" dirty="0" smtClean="0"/>
              <a:t>Bioremediation;</a:t>
            </a:r>
          </a:p>
          <a:p>
            <a:r>
              <a:rPr lang="en-GB" smtClean="0"/>
              <a:t>Others non-viable.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00066"/>
                </a:solidFill>
              </a:rPr>
              <a:t>What is </a:t>
            </a:r>
            <a:r>
              <a:rPr lang="en-GB" sz="2800" b="1" dirty="0">
                <a:solidFill>
                  <a:srgbClr val="000066"/>
                </a:solidFill>
              </a:rPr>
              <a:t>the </a:t>
            </a:r>
            <a:r>
              <a:rPr lang="en-GB" sz="2800" b="1" dirty="0" smtClean="0">
                <a:solidFill>
                  <a:srgbClr val="000066"/>
                </a:solidFill>
              </a:rPr>
              <a:t>difference </a:t>
            </a:r>
            <a:br>
              <a:rPr lang="en-GB" sz="2800" b="1" dirty="0" smtClean="0">
                <a:solidFill>
                  <a:srgbClr val="000066"/>
                </a:solidFill>
              </a:rPr>
            </a:br>
            <a:r>
              <a:rPr lang="en-GB" sz="2800" b="1" dirty="0" smtClean="0">
                <a:solidFill>
                  <a:srgbClr val="000066"/>
                </a:solidFill>
              </a:rPr>
              <a:t>Synthetic </a:t>
            </a:r>
            <a:r>
              <a:rPr lang="en-GB" sz="2800" b="1" dirty="0">
                <a:solidFill>
                  <a:srgbClr val="000066"/>
                </a:solidFill>
              </a:rPr>
              <a:t>or semi-synthetic organic polymer.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10,000.00 </a:t>
            </a:r>
            <a:r>
              <a:rPr lang="en-GB" dirty="0" err="1" smtClean="0"/>
              <a:t>kgs</a:t>
            </a:r>
            <a:r>
              <a:rPr lang="en-GB" dirty="0" smtClean="0"/>
              <a:t> – 100 years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1,000.00 </a:t>
            </a:r>
            <a:r>
              <a:rPr lang="en-GB" dirty="0" err="1" smtClean="0"/>
              <a:t>kgs</a:t>
            </a:r>
            <a:r>
              <a:rPr lang="en-GB" dirty="0" smtClean="0"/>
              <a:t> -1000 years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24036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9604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Introduction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430774"/>
            <a:ext cx="7920235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Production</a:t>
            </a:r>
            <a:r>
              <a:rPr lang="nl-NL" b="0" dirty="0" smtClean="0"/>
              <a:t> of </a:t>
            </a:r>
            <a:r>
              <a:rPr lang="nl-NL" b="0" dirty="0" err="1" smtClean="0"/>
              <a:t>light-weight</a:t>
            </a:r>
            <a:r>
              <a:rPr lang="nl-NL" b="0" dirty="0" smtClean="0"/>
              <a:t>, </a:t>
            </a:r>
            <a:r>
              <a:rPr lang="nl-NL" b="0" dirty="0" err="1" smtClean="0"/>
              <a:t>eco-friendly</a:t>
            </a:r>
            <a:r>
              <a:rPr lang="nl-NL" b="0" dirty="0" smtClean="0"/>
              <a:t> concrete 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Use</a:t>
            </a:r>
            <a:r>
              <a:rPr lang="nl-NL" b="0" dirty="0" smtClean="0"/>
              <a:t> of waste </a:t>
            </a:r>
            <a:r>
              <a:rPr lang="nl-NL" b="0" dirty="0" err="1" smtClean="0"/>
              <a:t>wood</a:t>
            </a:r>
            <a:r>
              <a:rPr lang="nl-NL" b="0" dirty="0" smtClean="0"/>
              <a:t> (WW) </a:t>
            </a:r>
            <a:r>
              <a:rPr lang="nl-NL" b="0" dirty="0" err="1" smtClean="0"/>
              <a:t>or</a:t>
            </a:r>
            <a:r>
              <a:rPr lang="nl-NL" b="0" dirty="0" smtClean="0"/>
              <a:t> (waste) </a:t>
            </a:r>
            <a:r>
              <a:rPr lang="nl-NL" b="0" dirty="0" err="1" smtClean="0"/>
              <a:t>expanded</a:t>
            </a:r>
            <a:r>
              <a:rPr lang="nl-NL" b="0" dirty="0" smtClean="0"/>
              <a:t> </a:t>
            </a:r>
          </a:p>
          <a:p>
            <a:pPr>
              <a:spcBef>
                <a:spcPct val="30000"/>
              </a:spcBef>
            </a:pPr>
            <a:r>
              <a:rPr lang="nl-NL" b="0" dirty="0" smtClean="0"/>
              <a:t>    </a:t>
            </a:r>
            <a:r>
              <a:rPr lang="nl-NL" b="0" dirty="0" err="1" smtClean="0"/>
              <a:t>polystyrene</a:t>
            </a:r>
            <a:r>
              <a:rPr lang="nl-NL" b="0" dirty="0" smtClean="0"/>
              <a:t> (EPS) as </a:t>
            </a:r>
            <a:r>
              <a:rPr lang="nl-NL" b="0" dirty="0" err="1" smtClean="0"/>
              <a:t>aggregates</a:t>
            </a: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Light</a:t>
            </a:r>
            <a:r>
              <a:rPr lang="nl-NL" b="0" dirty="0" smtClean="0"/>
              <a:t> </a:t>
            </a:r>
            <a:r>
              <a:rPr lang="nl-NL" b="0" dirty="0" err="1" smtClean="0"/>
              <a:t>weight</a:t>
            </a:r>
            <a:r>
              <a:rPr lang="nl-NL" b="0" dirty="0" smtClean="0"/>
              <a:t>: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EPS: 785 – 876 kg/m</a:t>
            </a:r>
            <a:r>
              <a:rPr lang="nl-NL" sz="2000" b="0" baseline="30000" dirty="0" smtClean="0"/>
              <a:t>3</a:t>
            </a:r>
            <a:r>
              <a:rPr lang="nl-NL" sz="2000" b="0" dirty="0" smtClean="0"/>
              <a:t> 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Waste </a:t>
            </a:r>
            <a:r>
              <a:rPr lang="nl-NL" sz="2000" b="0" dirty="0" err="1" smtClean="0"/>
              <a:t>wood</a:t>
            </a:r>
            <a:r>
              <a:rPr lang="nl-NL" sz="2000" b="0" dirty="0" smtClean="0"/>
              <a:t>: 1,250 kg/m</a:t>
            </a:r>
            <a:r>
              <a:rPr lang="nl-NL" sz="2000" b="0" baseline="30000" dirty="0" smtClean="0"/>
              <a:t>3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sz="2000" b="0" dirty="0" smtClean="0"/>
              <a:t> </a:t>
            </a:r>
            <a:r>
              <a:rPr lang="nl-NL" b="0" dirty="0" err="1" smtClean="0"/>
              <a:t>Aggregates</a:t>
            </a:r>
            <a:r>
              <a:rPr lang="nl-NL" b="0" dirty="0" smtClean="0"/>
              <a:t> are free </a:t>
            </a:r>
            <a:r>
              <a:rPr lang="nl-NL" b="0" dirty="0" err="1" smtClean="0"/>
              <a:t>or</a:t>
            </a:r>
            <a:r>
              <a:rPr lang="nl-NL" b="0" dirty="0" smtClean="0"/>
              <a:t> </a:t>
            </a:r>
            <a:r>
              <a:rPr lang="nl-NL" b="0" dirty="0" err="1" smtClean="0"/>
              <a:t>bring</a:t>
            </a:r>
            <a:r>
              <a:rPr lang="nl-NL" b="0" dirty="0" smtClean="0"/>
              <a:t> money 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Patented</a:t>
            </a:r>
            <a:r>
              <a:rPr lang="nl-NL" b="0" dirty="0" smtClean="0"/>
              <a:t> </a:t>
            </a:r>
            <a:r>
              <a:rPr lang="nl-NL" b="0" dirty="0" err="1" smtClean="0"/>
              <a:t>formulation</a:t>
            </a:r>
            <a:r>
              <a:rPr lang="nl-NL" b="0" dirty="0" smtClean="0"/>
              <a:t> of Mecalithe</a:t>
            </a:r>
            <a:r>
              <a:rPr lang="nl-NL" b="0" baseline="30000" dirty="0" smtClean="0"/>
              <a:t>®</a:t>
            </a:r>
            <a:r>
              <a:rPr lang="nl-NL" b="0" dirty="0" smtClean="0"/>
              <a:t> 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/>
              <a:t> </a:t>
            </a:r>
            <a:r>
              <a:rPr lang="nl-NL" b="0" dirty="0" err="1" smtClean="0"/>
              <a:t>Helps</a:t>
            </a:r>
            <a:r>
              <a:rPr lang="nl-NL" b="0" dirty="0" smtClean="0"/>
              <a:t> </a:t>
            </a:r>
            <a:r>
              <a:rPr lang="nl-NL" b="0" dirty="0" err="1" smtClean="0"/>
              <a:t>reducing</a:t>
            </a:r>
            <a:r>
              <a:rPr lang="nl-NL" b="0" dirty="0" smtClean="0"/>
              <a:t> CO</a:t>
            </a:r>
            <a:r>
              <a:rPr lang="nl-NL" b="0" baseline="-25000" dirty="0" smtClean="0"/>
              <a:t>2</a:t>
            </a:r>
            <a:r>
              <a:rPr lang="nl-NL" b="0" dirty="0" smtClean="0"/>
              <a:t> </a:t>
            </a:r>
            <a:r>
              <a:rPr lang="nl-NL" b="0" dirty="0" err="1" smtClean="0"/>
              <a:t>emission</a:t>
            </a:r>
            <a:r>
              <a:rPr lang="nl-NL" b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smtClean="0"/>
              <a:t>CO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 </a:t>
            </a:r>
            <a:r>
              <a:rPr lang="nl-NL" sz="2800" dirty="0" smtClean="0"/>
              <a:t>Emissions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4212" y="1190407"/>
            <a:ext cx="7920235" cy="51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endParaRPr lang="nl-NL" b="0" dirty="0" smtClean="0"/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solidFill>
                  <a:srgbClr val="000066"/>
                </a:solidFill>
              </a:rPr>
              <a:t>Global average temperature:&gt;0,7</a:t>
            </a:r>
            <a:r>
              <a:rPr lang="nl-NL" b="0" baseline="30000" dirty="0" smtClean="0">
                <a:solidFill>
                  <a:srgbClr val="000066"/>
                </a:solidFill>
              </a:rPr>
              <a:t>o</a:t>
            </a:r>
            <a:r>
              <a:rPr lang="nl-NL" b="0" dirty="0" smtClean="0">
                <a:solidFill>
                  <a:srgbClr val="000066"/>
                </a:solidFill>
              </a:rPr>
              <a:t>C (last century)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solidFill>
                  <a:srgbClr val="000066"/>
                </a:solidFill>
              </a:rPr>
              <a:t>Global </a:t>
            </a:r>
            <a:r>
              <a:rPr lang="nl-NL" b="0" dirty="0" smtClean="0">
                <a:solidFill>
                  <a:srgbClr val="000066"/>
                </a:solidFill>
              </a:rPr>
              <a:t>warming in 2001 – 2010 was </a:t>
            </a:r>
            <a:r>
              <a:rPr lang="nl-NL" b="0" dirty="0" smtClean="0">
                <a:solidFill>
                  <a:srgbClr val="000066"/>
                </a:solidFill>
              </a:rPr>
              <a:t>2</a:t>
            </a:r>
            <a:r>
              <a:rPr lang="nl-NL" b="0" baseline="30000" dirty="0" smtClean="0">
                <a:solidFill>
                  <a:srgbClr val="000066"/>
                </a:solidFill>
              </a:rPr>
              <a:t>o</a:t>
            </a:r>
            <a:r>
              <a:rPr lang="nl-NL" b="0" dirty="0" smtClean="0">
                <a:solidFill>
                  <a:srgbClr val="000066"/>
                </a:solidFill>
              </a:rPr>
              <a:t>C;</a:t>
            </a:r>
            <a:endParaRPr lang="nl-NL" b="0" dirty="0" smtClean="0">
              <a:solidFill>
                <a:srgbClr val="000066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Worldwide</a:t>
            </a:r>
            <a:r>
              <a:rPr lang="nl-NL" b="0" dirty="0" smtClean="0">
                <a:solidFill>
                  <a:srgbClr val="000066"/>
                </a:solidFill>
              </a:rPr>
              <a:t> CO</a:t>
            </a:r>
            <a:r>
              <a:rPr lang="nl-NL" b="0" baseline="-25000" dirty="0" smtClean="0">
                <a:solidFill>
                  <a:srgbClr val="000066"/>
                </a:solidFill>
              </a:rPr>
              <a:t>2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emission</a:t>
            </a:r>
            <a:r>
              <a:rPr lang="nl-NL" b="0" dirty="0" smtClean="0">
                <a:solidFill>
                  <a:srgbClr val="000066"/>
                </a:solidFill>
              </a:rPr>
              <a:t> (</a:t>
            </a:r>
            <a:r>
              <a:rPr lang="nl-NL" b="0" dirty="0" err="1" smtClean="0">
                <a:solidFill>
                  <a:srgbClr val="000066"/>
                </a:solidFill>
              </a:rPr>
              <a:t>burning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fossil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fuels</a:t>
            </a:r>
            <a:r>
              <a:rPr lang="nl-NL" b="0" dirty="0" smtClean="0">
                <a:solidFill>
                  <a:srgbClr val="000066"/>
                </a:solidFill>
              </a:rPr>
              <a:t>) was </a:t>
            </a:r>
          </a:p>
          <a:p>
            <a:pPr>
              <a:spcBef>
                <a:spcPct val="30000"/>
              </a:spcBef>
            </a:pPr>
            <a:r>
              <a:rPr lang="nl-NL" b="0" dirty="0" smtClean="0">
                <a:solidFill>
                  <a:srgbClr val="000066"/>
                </a:solidFill>
              </a:rPr>
              <a:t>    36,131 million tonnes in </a:t>
            </a:r>
            <a:r>
              <a:rPr lang="nl-NL" b="0" dirty="0" smtClean="0">
                <a:solidFill>
                  <a:srgbClr val="000066"/>
                </a:solidFill>
              </a:rPr>
              <a:t>2013;</a:t>
            </a:r>
            <a:endParaRPr lang="nl-NL" b="0" dirty="0" smtClean="0">
              <a:solidFill>
                <a:srgbClr val="000066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If</a:t>
            </a:r>
            <a:r>
              <a:rPr lang="nl-NL" b="0" dirty="0" smtClean="0">
                <a:solidFill>
                  <a:srgbClr val="000066"/>
                </a:solidFill>
              </a:rPr>
              <a:t> 1 ton of </a:t>
            </a:r>
            <a:r>
              <a:rPr lang="nl-NL" b="0" dirty="0" err="1" smtClean="0">
                <a:solidFill>
                  <a:srgbClr val="000066"/>
                </a:solidFill>
              </a:rPr>
              <a:t>wood</a:t>
            </a:r>
            <a:r>
              <a:rPr lang="nl-NL" b="0" dirty="0" smtClean="0">
                <a:solidFill>
                  <a:srgbClr val="000066"/>
                </a:solidFill>
              </a:rPr>
              <a:t> (10% water) is </a:t>
            </a:r>
            <a:r>
              <a:rPr lang="nl-NL" b="0" dirty="0" err="1" smtClean="0">
                <a:solidFill>
                  <a:srgbClr val="000066"/>
                </a:solidFill>
              </a:rPr>
              <a:t>burnt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it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will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produce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nl-NL" b="0" dirty="0" smtClean="0">
                <a:solidFill>
                  <a:srgbClr val="000066"/>
                </a:solidFill>
              </a:rPr>
              <a:t>    </a:t>
            </a:r>
            <a:r>
              <a:rPr lang="nl-NL" b="0" dirty="0" err="1" smtClean="0">
                <a:solidFill>
                  <a:srgbClr val="000066"/>
                </a:solidFill>
              </a:rPr>
              <a:t>approx</a:t>
            </a:r>
            <a:r>
              <a:rPr lang="nl-NL" b="0" dirty="0" smtClean="0">
                <a:solidFill>
                  <a:srgbClr val="000066"/>
                </a:solidFill>
              </a:rPr>
              <a:t>. 1.5 ton </a:t>
            </a:r>
            <a:r>
              <a:rPr lang="nl-NL" b="0" dirty="0" smtClean="0">
                <a:solidFill>
                  <a:srgbClr val="000066"/>
                </a:solidFill>
              </a:rPr>
              <a:t>CO</a:t>
            </a:r>
            <a:r>
              <a:rPr lang="nl-NL" b="0" baseline="-25000" dirty="0" smtClean="0">
                <a:solidFill>
                  <a:srgbClr val="000066"/>
                </a:solidFill>
              </a:rPr>
              <a:t>2;</a:t>
            </a:r>
            <a:endParaRPr lang="nl-NL" b="0" baseline="-25000" dirty="0" smtClean="0">
              <a:solidFill>
                <a:srgbClr val="000066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solidFill>
                  <a:srgbClr val="000066"/>
                </a:solidFill>
              </a:rPr>
              <a:t> By re-use of the wood this amount of CO</a:t>
            </a:r>
            <a:r>
              <a:rPr lang="nl-NL" b="0" baseline="-25000" dirty="0" smtClean="0">
                <a:solidFill>
                  <a:srgbClr val="000066"/>
                </a:solidFill>
              </a:rPr>
              <a:t>2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smtClean="0">
                <a:solidFill>
                  <a:srgbClr val="000066"/>
                </a:solidFill>
              </a:rPr>
              <a:t>emission </a:t>
            </a:r>
            <a:r>
              <a:rPr lang="nl-NL" b="0" dirty="0" smtClean="0">
                <a:solidFill>
                  <a:srgbClr val="000066"/>
                </a:solidFill>
              </a:rPr>
              <a:t>will </a:t>
            </a:r>
            <a:r>
              <a:rPr lang="nl-NL" b="0" dirty="0" smtClean="0">
                <a:solidFill>
                  <a:srgbClr val="000066"/>
                </a:solidFill>
              </a:rPr>
              <a:t>be saved;</a:t>
            </a:r>
            <a:endParaRPr lang="nl-NL" dirty="0" smtClean="0">
              <a:solidFill>
                <a:srgbClr val="000066"/>
              </a:solidFill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nl-NL" b="0" dirty="0" smtClean="0">
                <a:solidFill>
                  <a:srgbClr val="000066"/>
                </a:solidFill>
              </a:rPr>
              <a:t> The </a:t>
            </a:r>
            <a:r>
              <a:rPr lang="nl-NL" b="0" dirty="0" err="1" smtClean="0">
                <a:solidFill>
                  <a:srgbClr val="000066"/>
                </a:solidFill>
              </a:rPr>
              <a:t>amount</a:t>
            </a:r>
            <a:r>
              <a:rPr lang="nl-NL" b="0" dirty="0" smtClean="0">
                <a:solidFill>
                  <a:srgbClr val="000066"/>
                </a:solidFill>
              </a:rPr>
              <a:t> of cement </a:t>
            </a:r>
            <a:r>
              <a:rPr lang="nl-NL" b="0" dirty="0" err="1" smtClean="0">
                <a:solidFill>
                  <a:srgbClr val="000066"/>
                </a:solidFill>
              </a:rPr>
              <a:t>can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be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less</a:t>
            </a:r>
            <a:r>
              <a:rPr lang="nl-NL" b="0" dirty="0" smtClean="0">
                <a:solidFill>
                  <a:srgbClr val="000066"/>
                </a:solidFill>
              </a:rPr>
              <a:t>, </a:t>
            </a:r>
            <a:r>
              <a:rPr lang="nl-NL" b="0" dirty="0" err="1" smtClean="0">
                <a:solidFill>
                  <a:srgbClr val="000066"/>
                </a:solidFill>
              </a:rPr>
              <a:t>causing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err="1" smtClean="0">
                <a:solidFill>
                  <a:srgbClr val="000066"/>
                </a:solidFill>
              </a:rPr>
              <a:t>another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nl-NL" b="0" dirty="0" smtClean="0">
                <a:solidFill>
                  <a:srgbClr val="000066"/>
                </a:solidFill>
              </a:rPr>
              <a:t>    reduction of CO</a:t>
            </a:r>
            <a:r>
              <a:rPr lang="nl-NL" b="0" baseline="-25000" dirty="0" smtClean="0">
                <a:solidFill>
                  <a:srgbClr val="000066"/>
                </a:solidFill>
              </a:rPr>
              <a:t>2</a:t>
            </a:r>
            <a:r>
              <a:rPr lang="nl-NL" b="0" dirty="0" smtClean="0">
                <a:solidFill>
                  <a:srgbClr val="000066"/>
                </a:solidFill>
              </a:rPr>
              <a:t> </a:t>
            </a:r>
            <a:r>
              <a:rPr lang="nl-NL" b="0" dirty="0" smtClean="0">
                <a:solidFill>
                  <a:srgbClr val="000066"/>
                </a:solidFill>
              </a:rPr>
              <a:t>emissions.</a:t>
            </a:r>
            <a:endParaRPr lang="nl-NL" b="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6912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NL" sz="2800" dirty="0" err="1" smtClean="0"/>
              <a:t>Cost</a:t>
            </a:r>
            <a:r>
              <a:rPr lang="nl-NL" sz="2800" dirty="0" smtClean="0"/>
              <a:t> </a:t>
            </a:r>
            <a:r>
              <a:rPr lang="nl-NL" sz="2800" dirty="0" err="1" smtClean="0"/>
              <a:t>savings</a:t>
            </a:r>
            <a:r>
              <a:rPr lang="nl-NL" sz="2800" dirty="0" smtClean="0"/>
              <a:t> in euro’s per m</a:t>
            </a:r>
            <a:r>
              <a:rPr lang="nl-NL" sz="2800" baseline="30000" dirty="0" smtClean="0"/>
              <a:t>3</a:t>
            </a:r>
            <a:r>
              <a:rPr lang="nl-NL" sz="2800" dirty="0" smtClean="0"/>
              <a:t> concrete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731407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8388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 dirty="0" err="1" smtClean="0"/>
              <a:t>Differences</a:t>
            </a:r>
            <a:r>
              <a:rPr lang="nl-NL" sz="2800" dirty="0" smtClean="0"/>
              <a:t> in </a:t>
            </a:r>
            <a:r>
              <a:rPr lang="nl-NL" sz="2800" dirty="0" err="1" smtClean="0"/>
              <a:t>recipes</a:t>
            </a:r>
            <a:r>
              <a:rPr lang="nl-NL" sz="2800" dirty="0" smtClean="0"/>
              <a:t> (in kg per m</a:t>
            </a:r>
            <a:r>
              <a:rPr lang="nl-NL" sz="2800" baseline="30000" dirty="0" smtClean="0"/>
              <a:t>3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 t="78038"/>
          <a:stretch>
            <a:fillRect/>
          </a:stretch>
        </p:blipFill>
        <p:spPr bwMode="auto">
          <a:xfrm>
            <a:off x="0" y="5373688"/>
            <a:ext cx="9180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899592" y="1556792"/>
          <a:ext cx="6984776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0405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traditional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Houton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EPS</a:t>
                      </a:r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smtClean="0"/>
                        <a:t>Cement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200</a:t>
                      </a:r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smtClean="0"/>
                        <a:t>Gravel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1,000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smtClean="0"/>
                        <a:t>Mecalithe</a:t>
                      </a:r>
                      <a:r>
                        <a:rPr lang="nl-NL" baseline="30000" dirty="0" smtClean="0"/>
                        <a:t>®</a:t>
                      </a:r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Lime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smtClean="0"/>
                        <a:t>Waste Wood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1,320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NL" dirty="0" smtClean="0"/>
                        <a:t>EPS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770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828</Words>
  <Application>Microsoft Office PowerPoint</Application>
  <PresentationFormat>On-screen Show (4:3)</PresentationFormat>
  <Paragraphs>150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Standaardontwerp</vt:lpstr>
      <vt:lpstr>PowerPoint Presentation</vt:lpstr>
      <vt:lpstr>PowerPoint Presentation</vt:lpstr>
      <vt:lpstr>Zero waste</vt:lpstr>
      <vt:lpstr>Available options</vt:lpstr>
      <vt:lpstr>What is the difference  Synthetic or semi-synthetic organic polymer.</vt:lpstr>
      <vt:lpstr>PowerPoint Presentation</vt:lpstr>
      <vt:lpstr>PowerPoint Presentation</vt:lpstr>
      <vt:lpstr>PowerPoint Presentation</vt:lpstr>
      <vt:lpstr>PowerPoint Presentation</vt:lpstr>
      <vt:lpstr>Typical procedure for preparing concrete from CWW and EPS</vt:lpstr>
      <vt:lpstr>Results and Discussions Sound Absorption/Fire resistance with WWC concrete </vt:lpstr>
      <vt:lpstr>Results and Discussions CS/BS (N/mm2) -Stability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100% Waste Wood (Commercialisation of research findings)</vt:lpstr>
      <vt:lpstr>Wooden Poles (Innovation Award)</vt:lpstr>
      <vt:lpstr>PowerPoint Presentation</vt:lpstr>
      <vt:lpstr>Results: Waste wood transformed chemically into a fire resistant concrete matrix under the influence of Mecalithe  </vt:lpstr>
      <vt:lpstr>PowerPoint Presentation</vt:lpstr>
      <vt:lpstr>PowerPoint Presentation</vt:lpstr>
      <vt:lpstr>PowerPoint Presentation</vt:lpstr>
    </vt:vector>
  </TitlesOfParts>
  <Company>VH Infra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Preferred Customer</dc:creator>
  <cp:lastModifiedBy>yuvraj</cp:lastModifiedBy>
  <cp:revision>158</cp:revision>
  <dcterms:created xsi:type="dcterms:W3CDTF">2011-06-15T08:07:56Z</dcterms:created>
  <dcterms:modified xsi:type="dcterms:W3CDTF">2015-04-17T04:40:45Z</dcterms:modified>
</cp:coreProperties>
</file>