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9" r:id="rId5"/>
    <p:sldId id="258" r:id="rId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tudio work\ThabangL\3. Mintek\1. Mintek 2013 - Powerpoint Presentation\Final changes Powerpoints\HEADING STRI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-54818"/>
            <a:ext cx="7772400" cy="1251570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34682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67019BF-53BD-4CE7-935A-58A89AB21A2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26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tudio work\ThabangL\3. Mintek\1. Mintek 2013 - Powerpoint Presentation\Final changes Powerpoints\HEADING STRI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>
            <a:lvl1pPr>
              <a:defRPr sz="2600"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2B6C6A-E40D-4B35-ABBF-A9EFC3991C1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07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6542D-49F6-408E-B332-641CD329920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-55563"/>
            <a:ext cx="7772400" cy="12525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SLAG JEWELLERY</a:t>
            </a:r>
            <a:endParaRPr lang="en-ZA" alt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581" y="3404592"/>
            <a:ext cx="7560839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b="1" dirty="0" smtClean="0"/>
              <a:t>Date</a:t>
            </a:r>
            <a:r>
              <a:rPr lang="en-ZA" dirty="0" smtClean="0"/>
              <a:t> 17 April 2015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Author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</a:t>
            </a:r>
            <a:r>
              <a:rPr lang="en-US" altLang="en-US" dirty="0" smtClean="0"/>
              <a:t> </a:t>
            </a:r>
            <a:r>
              <a:rPr lang="en-ZA" altLang="en-US" dirty="0" smtClean="0"/>
              <a:t>Joalet D Steenkamp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Designation</a:t>
            </a:r>
            <a:r>
              <a:rPr lang="en-US" altLang="en-US" dirty="0" smtClean="0"/>
              <a:t> </a:t>
            </a:r>
            <a:r>
              <a:rPr lang="en-US" altLang="en-US" dirty="0"/>
              <a:t>Chief </a:t>
            </a:r>
            <a:r>
              <a:rPr lang="en-US" altLang="en-US" dirty="0" smtClean="0"/>
              <a:t>Engineer Pyrometallurgy Division</a:t>
            </a:r>
            <a:endParaRPr lang="en-ZA" dirty="0" smtClean="0"/>
          </a:p>
        </p:txBody>
      </p:sp>
      <p:pic>
        <p:nvPicPr>
          <p:cNvPr id="4100" name="Picture 4" descr="C:\Users\ThabangL\Documents\1. MINTEK POWERPOINT TEMPLATES 2013\Images Used\Standard Size\bottom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ThabangL\Documents\1. MINTEK POWERPOINT TEMPLATES 2013\Images Used\Standard Size\minteklogo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718175"/>
            <a:ext cx="15779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1520" y="1739937"/>
            <a:ext cx="864096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rPr>
              <a:t>A non-traditional slag </a:t>
            </a:r>
            <a:r>
              <a:rPr lang="en-GB" altLang="en-US" sz="2800" dirty="0" err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rPr>
              <a:t>valorization</a:t>
            </a:r>
            <a:r>
              <a:rPr lang="en-GB" altLang="en-US" sz="2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rPr>
              <a:t> process</a:t>
            </a:r>
            <a:endParaRPr lang="en-ZA" altLang="en-US" sz="2800" dirty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1805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289451"/>
          </a:xfrm>
        </p:spPr>
        <p:txBody>
          <a:bodyPr/>
          <a:lstStyle/>
          <a:p>
            <a:pPr lvl="1"/>
            <a:endParaRPr lang="en-ZA" sz="2400" dirty="0"/>
          </a:p>
          <a:p>
            <a:pPr lvl="1"/>
            <a:endParaRPr lang="en-ZA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980728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 smtClean="0"/>
              <a:t>PhD graduation day: </a:t>
            </a:r>
          </a:p>
          <a:p>
            <a:pPr marL="0" indent="0">
              <a:buNone/>
            </a:pPr>
            <a:r>
              <a:rPr lang="en-ZA" dirty="0" smtClean="0"/>
              <a:t>April 14</a:t>
            </a:r>
            <a:r>
              <a:rPr lang="en-ZA" baseline="30000" dirty="0" smtClean="0"/>
              <a:t>th</a:t>
            </a:r>
            <a:r>
              <a:rPr lang="en-ZA" dirty="0" smtClean="0"/>
              <a:t>, 2015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Title of thesis: </a:t>
            </a:r>
          </a:p>
          <a:p>
            <a:pPr marL="0" indent="0">
              <a:buNone/>
            </a:pPr>
            <a:r>
              <a:rPr lang="en-ZA" dirty="0" smtClean="0"/>
              <a:t>Chemical </a:t>
            </a:r>
            <a:r>
              <a:rPr lang="en-ZA" dirty="0"/>
              <a:t>wear of carbon-based refractory materials in a silicomanganese furnace tap-hole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Closure, emotionally </a:t>
            </a:r>
            <a:r>
              <a:rPr lang="en-ZA" dirty="0" smtClean="0">
                <a:sym typeface="Wingdings" panose="05000000000000000000" pitchFamily="2" charset="2"/>
              </a:rPr>
              <a:t></a:t>
            </a:r>
            <a:r>
              <a:rPr lang="en-ZA" dirty="0" smtClean="0"/>
              <a:t> slag jewellery design based on:</a:t>
            </a:r>
          </a:p>
          <a:p>
            <a:pPr marL="0" indent="0">
              <a:spcBef>
                <a:spcPts val="0"/>
              </a:spcBef>
              <a:buNone/>
            </a:pPr>
            <a:endParaRPr lang="en-ZA" sz="1200" dirty="0" smtClean="0"/>
          </a:p>
          <a:p>
            <a:pPr marL="0" indent="0" algn="ctr">
              <a:buNone/>
            </a:pPr>
            <a:r>
              <a:rPr lang="en-ZA" i="1" dirty="0" smtClean="0"/>
              <a:t>We </a:t>
            </a:r>
            <a:r>
              <a:rPr lang="en-ZA" i="1" dirty="0"/>
              <a:t>delight in the beauty of the butterfly, but </a:t>
            </a:r>
            <a:r>
              <a:rPr lang="en-ZA" i="1" dirty="0" smtClean="0"/>
              <a:t>rarely admit </a:t>
            </a:r>
            <a:r>
              <a:rPr lang="en-ZA" i="1" dirty="0"/>
              <a:t>the changes it has gone through to achieve that </a:t>
            </a:r>
            <a:r>
              <a:rPr lang="en-ZA" i="1" dirty="0" smtClean="0"/>
              <a:t>beauty</a:t>
            </a:r>
          </a:p>
          <a:p>
            <a:pPr marL="0" indent="0" algn="ctr">
              <a:buNone/>
            </a:pPr>
            <a:r>
              <a:rPr lang="en-ZA" dirty="0" smtClean="0"/>
              <a:t>Maya </a:t>
            </a:r>
            <a:r>
              <a:rPr lang="en-ZA" dirty="0"/>
              <a:t>Angelou (1928 – 2014</a:t>
            </a:r>
            <a:r>
              <a:rPr lang="en-ZA" dirty="0" smtClean="0"/>
              <a:t>)</a:t>
            </a:r>
            <a:br>
              <a:rPr lang="en-ZA" dirty="0" smtClean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62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82" y="274638"/>
            <a:ext cx="8529418" cy="41805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Slag Jewellery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289451"/>
          </a:xfrm>
        </p:spPr>
        <p:txBody>
          <a:bodyPr/>
          <a:lstStyle/>
          <a:p>
            <a:pPr lvl="1"/>
            <a:endParaRPr lang="en-ZA" sz="2400" dirty="0"/>
          </a:p>
          <a:p>
            <a:pPr lvl="1"/>
            <a:endParaRPr lang="en-ZA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051" name="Picture 3" descr="C:\Users\joalets\Dropbox\1) Research\0) Publications\1) Work in progress - conferences\2015a Slag jewellery (Slag Valorisation 2015)\Fotos\Stude ear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0"/>
          <a:stretch/>
        </p:blipFill>
        <p:spPr bwMode="auto">
          <a:xfrm>
            <a:off x="159598" y="1484783"/>
            <a:ext cx="4500000" cy="23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alets\Dropbox\1) Research\0) Publications\1) Work in progress - conferences\2015a Slag jewellery (Slag Valorisation 2015)\Fotos\Cuff li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" y="4013513"/>
            <a:ext cx="4500000" cy="22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oalets\Dropbox\1) Research\0) Publications\1) Work in progress - conferences\2015a Slag jewellery (Slag Valorisation 2015)\Fotos\Drop ear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485462"/>
            <a:ext cx="404812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547" y="335699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>
                <a:solidFill>
                  <a:schemeClr val="bg1">
                    <a:lumMod val="95000"/>
                  </a:schemeClr>
                </a:solidFill>
              </a:rPr>
              <a:t>€23</a:t>
            </a:r>
            <a:endParaRPr lang="en-ZA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4679" y="148478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>
                <a:solidFill>
                  <a:schemeClr val="bg1">
                    <a:lumMod val="95000"/>
                  </a:schemeClr>
                </a:solidFill>
              </a:rPr>
              <a:t>€53</a:t>
            </a:r>
            <a:endParaRPr lang="en-ZA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382" y="4013513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>
                <a:solidFill>
                  <a:schemeClr val="bg1">
                    <a:lumMod val="95000"/>
                  </a:schemeClr>
                </a:solidFill>
              </a:rPr>
              <a:t>€39 + €42 = €81</a:t>
            </a:r>
            <a:endParaRPr lang="en-ZA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1805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289451"/>
          </a:xfrm>
        </p:spPr>
        <p:txBody>
          <a:bodyPr/>
          <a:lstStyle/>
          <a:p>
            <a:pPr lvl="1"/>
            <a:endParaRPr lang="en-ZA" sz="2400" dirty="0"/>
          </a:p>
          <a:p>
            <a:pPr lvl="1"/>
            <a:endParaRPr lang="en-ZA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764704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 smtClean="0"/>
              <a:t>Making jewellery from slag adds value, both emotionally and financially, to a waste product.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Learn from diamond industry</a:t>
            </a:r>
            <a:r>
              <a:rPr lang="en-ZA" baseline="30000" dirty="0" smtClean="0"/>
              <a:t>1</a:t>
            </a:r>
            <a:r>
              <a:rPr lang="en-ZA" dirty="0" smtClean="0"/>
              <a:t>:</a:t>
            </a:r>
          </a:p>
          <a:p>
            <a:r>
              <a:rPr lang="en-ZA" dirty="0" smtClean="0"/>
              <a:t>End 1930’s: </a:t>
            </a:r>
            <a:r>
              <a:rPr lang="en-ZA" dirty="0"/>
              <a:t>De Beers </a:t>
            </a:r>
            <a:r>
              <a:rPr lang="en-ZA" dirty="0" smtClean="0"/>
              <a:t>aggressive marketing </a:t>
            </a:r>
            <a:r>
              <a:rPr lang="en-ZA" dirty="0"/>
              <a:t>campaign in </a:t>
            </a:r>
            <a:r>
              <a:rPr lang="en-ZA" dirty="0" smtClean="0"/>
              <a:t>USA </a:t>
            </a:r>
            <a:r>
              <a:rPr lang="en-ZA" dirty="0"/>
              <a:t>equating love to diamonds. </a:t>
            </a:r>
            <a:endParaRPr lang="en-ZA" dirty="0" smtClean="0"/>
          </a:p>
          <a:p>
            <a:r>
              <a:rPr lang="en-ZA" dirty="0" smtClean="0"/>
              <a:t>1947: Classic </a:t>
            </a:r>
            <a:r>
              <a:rPr lang="en-ZA" dirty="0"/>
              <a:t>slogan </a:t>
            </a:r>
            <a:r>
              <a:rPr lang="en-ZA" dirty="0" smtClean="0"/>
              <a:t>‘</a:t>
            </a:r>
            <a:r>
              <a:rPr lang="en-ZA" i="1" dirty="0" smtClean="0"/>
              <a:t>A Diamond </a:t>
            </a:r>
            <a:r>
              <a:rPr lang="en-ZA" i="1" dirty="0"/>
              <a:t>is </a:t>
            </a:r>
            <a:r>
              <a:rPr lang="en-ZA" i="1" dirty="0" smtClean="0"/>
              <a:t>Forever’</a:t>
            </a:r>
            <a:r>
              <a:rPr lang="en-ZA" dirty="0" smtClean="0"/>
              <a:t> launched</a:t>
            </a:r>
            <a:r>
              <a:rPr lang="en-ZA" dirty="0"/>
              <a:t>. </a:t>
            </a:r>
            <a:endParaRPr lang="en-ZA" dirty="0" smtClean="0"/>
          </a:p>
          <a:p>
            <a:r>
              <a:rPr lang="en-ZA" dirty="0" smtClean="0"/>
              <a:t>Today: World-wide idea </a:t>
            </a:r>
            <a:r>
              <a:rPr lang="en-ZA" dirty="0"/>
              <a:t>that </a:t>
            </a:r>
            <a:r>
              <a:rPr lang="en-ZA" dirty="0" smtClean="0"/>
              <a:t>size </a:t>
            </a:r>
            <a:r>
              <a:rPr lang="en-ZA" dirty="0"/>
              <a:t>of </a:t>
            </a:r>
            <a:r>
              <a:rPr lang="en-ZA" dirty="0" smtClean="0"/>
              <a:t>diamond </a:t>
            </a:r>
            <a:r>
              <a:rPr lang="en-ZA" dirty="0"/>
              <a:t>in </a:t>
            </a:r>
            <a:r>
              <a:rPr lang="en-ZA" dirty="0" smtClean="0"/>
              <a:t>engagement </a:t>
            </a:r>
            <a:r>
              <a:rPr lang="en-ZA" dirty="0"/>
              <a:t>ring </a:t>
            </a:r>
            <a:r>
              <a:rPr lang="en-ZA" dirty="0" smtClean="0"/>
              <a:t>shows </a:t>
            </a:r>
            <a:r>
              <a:rPr lang="en-ZA" dirty="0"/>
              <a:t>how much </a:t>
            </a:r>
            <a:r>
              <a:rPr lang="en-ZA" dirty="0" smtClean="0"/>
              <a:t>man love fiancée.</a:t>
            </a:r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r>
              <a:rPr lang="en-ZA" dirty="0" smtClean="0"/>
              <a:t>By </a:t>
            </a:r>
            <a:r>
              <a:rPr lang="en-ZA" dirty="0"/>
              <a:t>adding emotional value to their </a:t>
            </a:r>
            <a:r>
              <a:rPr lang="en-ZA" dirty="0" smtClean="0"/>
              <a:t>product De Beers added </a:t>
            </a:r>
            <a:r>
              <a:rPr lang="en-ZA" dirty="0"/>
              <a:t>tremendous financial value </a:t>
            </a:r>
            <a:r>
              <a:rPr lang="en-ZA" dirty="0" smtClean="0"/>
              <a:t>too. </a:t>
            </a:r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r>
              <a:rPr lang="en-ZA" sz="1800" baseline="30000" dirty="0" smtClean="0"/>
              <a:t>1</a:t>
            </a:r>
            <a:r>
              <a:rPr lang="en-ZA" sz="1800" dirty="0" smtClean="0"/>
              <a:t>www.americangemsociety.org/the-history-of-the-diamond-as-an-engagement-ring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4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habangL\Documents\1. MINTEK POWERPOINT TEMPLATES 2013\Images Used\Standard Size\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4644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3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3200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3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sz="4000" b="1" dirty="0" smtClean="0"/>
              <a:t>Thank you</a:t>
            </a:r>
          </a:p>
        </p:txBody>
      </p:sp>
      <p:pic>
        <p:nvPicPr>
          <p:cNvPr id="13316" name="Picture 4" descr="C:\Users\ThabangL\Documents\1. MINTEK POWERPOINT TEMPLATES 2013\Images Used\Standard Size\bottom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613"/>
            <a:ext cx="9144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Users\ThabangL\Documents\1. MINTEK POWERPOINT TEMPLATES 2013\Images Used\Standard Size\minteklogo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718175"/>
            <a:ext cx="15779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601434"/>
            <a:ext cx="77724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sz="2600" b="0" dirty="0"/>
              <a:t>JoaletS@mintek.co.za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NTEK">
      <a:dk1>
        <a:sysClr val="windowText" lastClr="000000"/>
      </a:dk1>
      <a:lt1>
        <a:sysClr val="window" lastClr="FFFFFF"/>
      </a:lt1>
      <a:dk2>
        <a:srgbClr val="7F7F7F"/>
      </a:dk2>
      <a:lt2>
        <a:srgbClr val="FF0000"/>
      </a:lt2>
      <a:accent1>
        <a:srgbClr val="000000"/>
      </a:accent1>
      <a:accent2>
        <a:srgbClr val="7F7F7F"/>
      </a:accent2>
      <a:accent3>
        <a:srgbClr val="FF0000"/>
      </a:accent3>
      <a:accent4>
        <a:srgbClr val="3F3F3F"/>
      </a:accent4>
      <a:accent5>
        <a:srgbClr val="A5A5A5"/>
      </a:accent5>
      <a:accent6>
        <a:srgbClr val="1D1B10"/>
      </a:accent6>
      <a:hlink>
        <a:srgbClr val="1F497D"/>
      </a:hlink>
      <a:folHlink>
        <a:srgbClr val="FF0000"/>
      </a:folHlink>
    </a:clrScheme>
    <a:fontScheme name="Minte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185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SLAG JEWELLERY</vt:lpstr>
      <vt:lpstr>Introduction</vt:lpstr>
      <vt:lpstr>Slag Jewellery</vt:lpstr>
      <vt:lpstr>Conclusion</vt:lpstr>
      <vt:lpstr>PowerPoint Presentation</vt:lpstr>
    </vt:vector>
  </TitlesOfParts>
  <Company>Mintek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Thabang Letoaba</dc:creator>
  <cp:lastModifiedBy>Joalet Steenkamp</cp:lastModifiedBy>
  <cp:revision>99</cp:revision>
  <cp:lastPrinted>2013-10-03T09:48:13Z</cp:lastPrinted>
  <dcterms:created xsi:type="dcterms:W3CDTF">2013-09-10T11:02:01Z</dcterms:created>
  <dcterms:modified xsi:type="dcterms:W3CDTF">2015-04-15T20:18:38Z</dcterms:modified>
</cp:coreProperties>
</file>