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gif" ContentType="image/gif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97" r:id="rId2"/>
    <p:sldMasterId id="2147483720" r:id="rId3"/>
    <p:sldMasterId id="2147483732" r:id="rId4"/>
    <p:sldMasterId id="2147483736" r:id="rId5"/>
  </p:sldMasterIdLst>
  <p:notesMasterIdLst>
    <p:notesMasterId r:id="rId27"/>
  </p:notesMasterIdLst>
  <p:handoutMasterIdLst>
    <p:handoutMasterId r:id="rId28"/>
  </p:handoutMasterIdLst>
  <p:sldIdLst>
    <p:sldId id="650" r:id="rId6"/>
    <p:sldId id="740" r:id="rId7"/>
    <p:sldId id="809" r:id="rId8"/>
    <p:sldId id="794" r:id="rId9"/>
    <p:sldId id="781" r:id="rId10"/>
    <p:sldId id="795" r:id="rId11"/>
    <p:sldId id="796" r:id="rId12"/>
    <p:sldId id="803" r:id="rId13"/>
    <p:sldId id="808" r:id="rId14"/>
    <p:sldId id="805" r:id="rId15"/>
    <p:sldId id="716" r:id="rId16"/>
    <p:sldId id="648" r:id="rId17"/>
    <p:sldId id="745" r:id="rId18"/>
    <p:sldId id="746" r:id="rId19"/>
    <p:sldId id="747" r:id="rId20"/>
    <p:sldId id="748" r:id="rId21"/>
    <p:sldId id="767" r:id="rId22"/>
    <p:sldId id="806" r:id="rId23"/>
    <p:sldId id="804" r:id="rId24"/>
    <p:sldId id="754" r:id="rId25"/>
    <p:sldId id="758" r:id="rId26"/>
  </p:sldIdLst>
  <p:sldSz cx="9144000" cy="6858000" type="screen4x3"/>
  <p:notesSz cx="6858000" cy="96980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00"/>
    <a:srgbClr val="2B6700"/>
    <a:srgbClr val="FF0000"/>
    <a:srgbClr val="061844"/>
    <a:srgbClr val="A71930"/>
    <a:srgbClr val="73CE00"/>
    <a:srgbClr val="008000"/>
    <a:srgbClr val="6E1C1E"/>
    <a:srgbClr val="072541"/>
    <a:srgbClr val="00524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6" autoAdjust="0"/>
    <p:restoredTop sz="89535" autoAdjust="0"/>
  </p:normalViewPr>
  <p:slideViewPr>
    <p:cSldViewPr snapToObjects="1">
      <p:cViewPr>
        <p:scale>
          <a:sx n="70" d="100"/>
          <a:sy n="70" d="100"/>
        </p:scale>
        <p:origin x="749" y="907"/>
      </p:cViewPr>
      <p:guideLst>
        <p:guide orient="horz" pos="391"/>
        <p:guide pos="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63" d="100"/>
          <a:sy n="63" d="100"/>
        </p:scale>
        <p:origin x="-3462" y="-132"/>
      </p:cViewPr>
      <p:guideLst>
        <p:guide orient="horz" pos="3054"/>
        <p:guide pos="215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23DD8BC-9837-429B-851F-BD413F1F62EA}" type="datetimeFigureOut">
              <a:rPr lang="nl-BE"/>
              <a:pPr>
                <a:defRPr/>
              </a:pPr>
              <a:t>17/04/2015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212263"/>
            <a:ext cx="2971800" cy="48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9212263"/>
            <a:ext cx="2971800" cy="48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1287755-6E08-4A78-9649-B8BEBC247457}" type="slidenum">
              <a:rPr lang="nl-BE"/>
              <a:pPr>
                <a:defRPr/>
              </a:pPr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159905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82B039F-65A7-4CE5-A78E-70E29F0A1032}" type="datetimeFigureOut">
              <a:rPr lang="en-US"/>
              <a:pPr>
                <a:defRPr/>
              </a:pPr>
              <a:t>4/17/2015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728663"/>
            <a:ext cx="4846638" cy="363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B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06925"/>
            <a:ext cx="5486400" cy="436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noProof="0" smtClean="0"/>
              <a:t>Click to edit Master text styles</a:t>
            </a:r>
          </a:p>
          <a:p>
            <a:pPr lvl="1"/>
            <a:r>
              <a:rPr lang="nl-BE" noProof="0" smtClean="0"/>
              <a:t>Second level</a:t>
            </a:r>
          </a:p>
          <a:p>
            <a:pPr lvl="2"/>
            <a:r>
              <a:rPr lang="nl-BE" noProof="0" smtClean="0"/>
              <a:t>Third level</a:t>
            </a:r>
          </a:p>
          <a:p>
            <a:pPr lvl="3"/>
            <a:r>
              <a:rPr lang="nl-BE" noProof="0" smtClean="0"/>
              <a:t>Fourth level</a:t>
            </a:r>
          </a:p>
          <a:p>
            <a:pPr lvl="4"/>
            <a:r>
              <a:rPr lang="nl-BE" noProof="0" smtClean="0"/>
              <a:t>Fifth level</a:t>
            </a:r>
            <a:endParaRPr lang="nl-B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12263"/>
            <a:ext cx="2971800" cy="48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212263"/>
            <a:ext cx="2971800" cy="48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FF957FE-A253-41B8-A1EA-B63DA484EFE8}" type="slidenum">
              <a:rPr lang="nl-BE"/>
              <a:pPr>
                <a:defRPr/>
              </a:pPr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33711541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B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B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13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F957FE-A253-41B8-A1EA-B63DA484EFE8}" type="slidenum">
              <a:rPr lang="nl-BE" smtClean="0"/>
              <a:pPr>
                <a:defRPr/>
              </a:pPr>
              <a:t>6</a:t>
            </a:fld>
            <a:endParaRPr lang="nl-B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B6FC3-0A3F-45A2-8E85-2F7109782893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6953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3849" y="3178175"/>
            <a:ext cx="7772400" cy="147002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brightRoom" dir="t">
                <a:rot lat="0" lon="0" rev="18480000"/>
              </a:lightRig>
            </a:scene3d>
            <a:sp3d extrusionH="57150" contourW="12700" prstMaterial="matte">
              <a:bevelT w="82550" h="38100" prst="coolSlant"/>
              <a:bevelB w="38100" h="38100"/>
              <a:extrusionClr>
                <a:schemeClr val="accent4">
                  <a:lumMod val="50000"/>
                </a:schemeClr>
              </a:extrusionClr>
              <a:contourClr>
                <a:schemeClr val="bg2"/>
              </a:contourClr>
            </a:sp3d>
          </a:bodyPr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762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 smtClean="0"/>
              <a:t>Click to edit Master subtitle style</a:t>
            </a:r>
            <a:endParaRPr lang="nl-B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0FA100-EC0D-4865-8910-666A37CC71A0}" type="datetimeFigureOut">
              <a:rPr lang="nl-BE" smtClean="0">
                <a:solidFill>
                  <a:prstClr val="black"/>
                </a:solidFill>
              </a:rPr>
              <a:pPr/>
              <a:t>17/04/2015</a:t>
            </a:fld>
            <a:endParaRPr lang="nl-BE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B62A5F-4BE1-4097-8BEE-011F377EC809}" type="slidenum">
              <a:rPr lang="nl-BE" smtClean="0">
                <a:solidFill>
                  <a:prstClr val="black"/>
                </a:solidFill>
              </a:rPr>
              <a:pPr/>
              <a:t>‹N°›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5500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0FA100-EC0D-4865-8910-666A37CC71A0}" type="datetimeFigureOut">
              <a:rPr lang="nl-BE" smtClean="0">
                <a:solidFill>
                  <a:prstClr val="black"/>
                </a:solidFill>
              </a:rPr>
              <a:pPr/>
              <a:t>17/04/2015</a:t>
            </a:fld>
            <a:endParaRPr lang="nl-BE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B62A5F-4BE1-4097-8BEE-011F377EC809}" type="slidenum">
              <a:rPr lang="nl-BE" smtClean="0">
                <a:solidFill>
                  <a:prstClr val="black"/>
                </a:solidFill>
              </a:rPr>
              <a:pPr/>
              <a:t>‹N°›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858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0FA100-EC0D-4865-8910-666A37CC71A0}" type="datetimeFigureOut">
              <a:rPr lang="nl-BE" smtClean="0">
                <a:solidFill>
                  <a:prstClr val="black"/>
                </a:solidFill>
              </a:rPr>
              <a:pPr/>
              <a:t>17/04/2015</a:t>
            </a:fld>
            <a:endParaRPr lang="nl-BE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B62A5F-4BE1-4097-8BEE-011F377EC809}" type="slidenum">
              <a:rPr lang="nl-BE" smtClean="0">
                <a:solidFill>
                  <a:prstClr val="black"/>
                </a:solidFill>
              </a:rPr>
              <a:pPr/>
              <a:t>‹N°›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0701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0FA100-EC0D-4865-8910-666A37CC71A0}" type="datetimeFigureOut">
              <a:rPr lang="nl-BE" smtClean="0">
                <a:solidFill>
                  <a:prstClr val="black"/>
                </a:solidFill>
              </a:rPr>
              <a:pPr/>
              <a:t>17/04/2015</a:t>
            </a:fld>
            <a:endParaRPr lang="nl-BE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B62A5F-4BE1-4097-8BEE-011F377EC809}" type="slidenum">
              <a:rPr lang="nl-BE" smtClean="0">
                <a:solidFill>
                  <a:prstClr val="black"/>
                </a:solidFill>
              </a:rPr>
              <a:pPr/>
              <a:t>‹N°›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249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0FA100-EC0D-4865-8910-666A37CC71A0}" type="datetimeFigureOut">
              <a:rPr lang="nl-BE" smtClean="0">
                <a:solidFill>
                  <a:prstClr val="black"/>
                </a:solidFill>
              </a:rPr>
              <a:pPr/>
              <a:t>17/04/2015</a:t>
            </a:fld>
            <a:endParaRPr lang="nl-BE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B62A5F-4BE1-4097-8BEE-011F377EC809}" type="slidenum">
              <a:rPr lang="nl-BE" smtClean="0">
                <a:solidFill>
                  <a:prstClr val="black"/>
                </a:solidFill>
              </a:rPr>
              <a:pPr/>
              <a:t>‹N°›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7788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te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BE" dirty="0" smtClean="0"/>
              <a:t>Click to edit Master title style</a:t>
            </a:r>
            <a:endParaRPr lang="nl-BE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1092200" y="1219200"/>
            <a:ext cx="7823200" cy="4572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nl-BE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D159E9-2089-4644-9DE4-9216C8905EC9}" type="slidenum">
              <a:rPr lang="nl-B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6186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/>
          <p:nvPr/>
        </p:nvSpPr>
        <p:spPr>
          <a:xfrm>
            <a:off x="8610600" y="2667000"/>
            <a:ext cx="533400" cy="1219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7924800" y="3200400"/>
            <a:ext cx="8382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10"/>
          <p:cNvSpPr/>
          <p:nvPr/>
        </p:nvSpPr>
        <p:spPr>
          <a:xfrm>
            <a:off x="7086600" y="3657600"/>
            <a:ext cx="990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11"/>
          <p:cNvSpPr/>
          <p:nvPr/>
        </p:nvSpPr>
        <p:spPr>
          <a:xfrm>
            <a:off x="3200400" y="152400"/>
            <a:ext cx="990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12"/>
          <p:cNvSpPr/>
          <p:nvPr/>
        </p:nvSpPr>
        <p:spPr>
          <a:xfrm>
            <a:off x="2971800" y="457200"/>
            <a:ext cx="8382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996952"/>
            <a:ext cx="6984776" cy="630982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811A2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644978"/>
            <a:ext cx="6984776" cy="43204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18233A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 dirty="0"/>
          </a:p>
        </p:txBody>
      </p:sp>
      <p:cxnSp>
        <p:nvCxnSpPr>
          <p:cNvPr id="20" name="Rechte verbindingslijn 19"/>
          <p:cNvCxnSpPr/>
          <p:nvPr/>
        </p:nvCxnSpPr>
        <p:spPr>
          <a:xfrm>
            <a:off x="467544" y="2996906"/>
            <a:ext cx="0" cy="1080120"/>
          </a:xfrm>
          <a:prstGeom prst="line">
            <a:avLst/>
          </a:prstGeom>
          <a:ln>
            <a:solidFill>
              <a:srgbClr val="811A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Afbeelding 3" descr="streepje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0"/>
            <a:ext cx="4239909" cy="402349"/>
          </a:xfrm>
          <a:prstGeom prst="rect">
            <a:avLst/>
          </a:prstGeom>
        </p:spPr>
      </p:pic>
      <p:pic>
        <p:nvPicPr>
          <p:cNvPr id="5" name="Afbeelding 4" descr="LOGO_UHASSELT-CMYK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0237" y="5733256"/>
            <a:ext cx="1899606" cy="88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0718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554" y="4612648"/>
            <a:ext cx="8388726" cy="671516"/>
          </a:xfrm>
        </p:spPr>
        <p:txBody>
          <a:bodyPr>
            <a:normAutofit/>
          </a:bodyPr>
          <a:lstStyle>
            <a:lvl1pPr algn="l">
              <a:defRPr sz="3800" b="1">
                <a:solidFill>
                  <a:srgbClr val="6E1C1E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554" y="5469904"/>
            <a:ext cx="6400800" cy="7096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8685C7-522D-4AFF-A314-783F5A6FE531}" type="datetimeFigureOut">
              <a:rPr lang="nl-NL" smtClean="0"/>
              <a:pPr/>
              <a:t>17-4-2015</a:t>
            </a:fld>
            <a:endParaRPr lang="nl-N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72250" y="6357938"/>
            <a:ext cx="752475" cy="365125"/>
          </a:xfrm>
        </p:spPr>
        <p:txBody>
          <a:bodyPr/>
          <a:lstStyle>
            <a:lvl1pPr>
              <a:defRPr/>
            </a:lvl1pPr>
          </a:lstStyle>
          <a:p>
            <a:fld id="{B9BB5FE1-326B-4391-AEC4-AFF5FCB3714E}" type="slidenum">
              <a:rPr lang="nl-NL" smtClean="0"/>
              <a:pPr/>
              <a:t>‹N°›</a:t>
            </a:fld>
            <a:endParaRPr lang="nl-NL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97" r="6586"/>
          <a:stretch/>
        </p:blipFill>
        <p:spPr bwMode="auto">
          <a:xfrm>
            <a:off x="395536" y="357187"/>
            <a:ext cx="3687521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50279"/>
            <a:ext cx="4295813" cy="3319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70878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5072098"/>
          </a:xfrm>
        </p:spPr>
        <p:txBody>
          <a:bodyPr/>
          <a:lstStyle>
            <a:lvl1pPr>
              <a:buFont typeface="Wingdings" pitchFamily="2" charset="2"/>
              <a:buChar char="§"/>
              <a:defRPr sz="2800">
                <a:solidFill>
                  <a:srgbClr val="1D224B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Wingdings" pitchFamily="2" charset="2"/>
              <a:buChar char="§"/>
              <a:defRPr sz="2400">
                <a:solidFill>
                  <a:srgbClr val="1D224B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Wingdings" pitchFamily="2" charset="2"/>
              <a:buChar char="§"/>
              <a:defRPr sz="2000">
                <a:solidFill>
                  <a:srgbClr val="1D224B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Wingdings" pitchFamily="2" charset="2"/>
              <a:buChar char="§"/>
              <a:defRPr sz="1600">
                <a:solidFill>
                  <a:srgbClr val="1D224B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Wingdings" pitchFamily="2" charset="2"/>
              <a:buChar char="§"/>
              <a:defRPr sz="1600">
                <a:solidFill>
                  <a:srgbClr val="1D224B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691680" y="142852"/>
            <a:ext cx="6995120" cy="796908"/>
          </a:xfrm>
        </p:spPr>
        <p:txBody>
          <a:bodyPr>
            <a:normAutofit/>
          </a:bodyPr>
          <a:lstStyle>
            <a:lvl1pPr>
              <a:defRPr sz="3400">
                <a:solidFill>
                  <a:srgbClr val="6E1C1E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" y="635793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4423C-0403-4C61-9490-1F9488D78632}" type="datetime1">
              <a:rPr lang="nl-NL" smtClean="0"/>
              <a:pPr>
                <a:defRPr/>
              </a:pPr>
              <a:t>17-4-2015</a:t>
            </a:fld>
            <a:r>
              <a:rPr lang="en-GB" smtClean="0"/>
              <a:t>6/3/2009</a:t>
            </a:r>
            <a:endParaRPr lang="en-GB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Johan Baeten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375321"/>
            <a:ext cx="19431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98" y="1016704"/>
            <a:ext cx="9128599" cy="195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307" y="188640"/>
            <a:ext cx="13525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930594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07504" y="692696"/>
            <a:ext cx="8928992" cy="0"/>
          </a:xfrm>
          <a:prstGeom prst="line">
            <a:avLst/>
          </a:prstGeom>
          <a:noFill/>
          <a:ln w="3175" cmpd="sng">
            <a:solidFill>
              <a:srgbClr val="811A2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90254" cy="549844"/>
          </a:xfrm>
          <a:ln>
            <a:noFill/>
          </a:ln>
        </p:spPr>
        <p:txBody>
          <a:bodyPr>
            <a:normAutofit/>
          </a:bodyPr>
          <a:lstStyle>
            <a:lvl1pPr algn="l">
              <a:defRPr sz="3000">
                <a:solidFill>
                  <a:srgbClr val="811A2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>
            <a:lvl1pPr>
              <a:buFont typeface="Wingdings" pitchFamily="2" charset="2"/>
              <a:buChar char="§"/>
              <a:defRPr sz="2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Wingdings" pitchFamily="2" charset="2"/>
              <a:buChar char="§"/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Wingdings" pitchFamily="2" charset="2"/>
              <a:buChar char="§"/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Wingdings" pitchFamily="2" charset="2"/>
              <a:buChar char="§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Wingdings" pitchFamily="2" charset="2"/>
              <a:buChar char="§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8685C7-522D-4AFF-A314-783F5A6FE531}" type="datetimeFigureOut">
              <a:rPr lang="nl-NL" smtClean="0"/>
              <a:pPr/>
              <a:t>17-4-2015</a:t>
            </a:fld>
            <a:endParaRPr lang="nl-NL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77000" y="6357938"/>
            <a:ext cx="752475" cy="365125"/>
          </a:xfrm>
        </p:spPr>
        <p:txBody>
          <a:bodyPr/>
          <a:lstStyle>
            <a:lvl1pPr>
              <a:defRPr/>
            </a:lvl1pPr>
          </a:lstStyle>
          <a:p>
            <a:fld id="{B9BB5FE1-326B-4391-AEC4-AFF5FCB3714E}" type="slidenum">
              <a:rPr lang="nl-NL" smtClean="0"/>
              <a:pPr/>
              <a:t>‹N°›</a:t>
            </a:fld>
            <a:endParaRPr lang="nl-NL"/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>
            <a:off x="107504" y="6237312"/>
            <a:ext cx="7560840" cy="0"/>
          </a:xfrm>
          <a:prstGeom prst="line">
            <a:avLst/>
          </a:prstGeom>
          <a:noFill/>
          <a:ln w="3175" cmpd="sng">
            <a:solidFill>
              <a:srgbClr val="811A2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11" name="Afbeelding 10" descr="streepje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93" y="1"/>
            <a:ext cx="2672699" cy="116632"/>
          </a:xfrm>
          <a:prstGeom prst="rect">
            <a:avLst/>
          </a:prstGeom>
        </p:spPr>
      </p:pic>
      <p:pic>
        <p:nvPicPr>
          <p:cNvPr id="13" name="Afbeelding 12" descr="LOGO_UHASSELT-CMYK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0352" y="6179623"/>
            <a:ext cx="1251534" cy="58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446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te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BE" dirty="0" smtClean="0"/>
              <a:t>Click to edit Master title style</a:t>
            </a:r>
            <a:endParaRPr lang="nl-BE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1092200" y="1219200"/>
            <a:ext cx="7823200" cy="4572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nl-BE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6553200" y="62373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D159E9-2089-4644-9DE4-9216C8905EC9}" type="slidenum">
              <a:rPr lang="nl-BE"/>
              <a:pPr>
                <a:defRPr/>
              </a:pPr>
              <a:t>‹N°›</a:t>
            </a:fld>
            <a:endParaRPr lang="nl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64704"/>
            <a:ext cx="4038600" cy="5361459"/>
          </a:xfrm>
        </p:spPr>
        <p:txBody>
          <a:bodyPr/>
          <a:lstStyle>
            <a:lvl1pPr>
              <a:buFont typeface="Wingdings" pitchFamily="2" charset="2"/>
              <a:buChar char="§"/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Wingdings" pitchFamily="2" charset="2"/>
              <a:buChar char="§"/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Wingdings" pitchFamily="2" charset="2"/>
              <a:buChar char="§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Wingdings" pitchFamily="2" charset="2"/>
              <a:buChar char="§"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4704"/>
            <a:ext cx="4038600" cy="5361459"/>
          </a:xfrm>
        </p:spPr>
        <p:txBody>
          <a:bodyPr/>
          <a:lstStyle>
            <a:lvl1pPr>
              <a:buFont typeface="Wingdings" pitchFamily="2" charset="2"/>
              <a:buChar char="§"/>
              <a:defRPr lang="en-US" sz="24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Wingdings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Wingdings" pitchFamily="2" charset="2"/>
              <a:buChar char="§"/>
              <a:defRPr lang="en-US" sz="18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Wingdings" pitchFamily="2" charset="2"/>
              <a:buChar char="§"/>
              <a:defRPr lang="en-US" sz="16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Wingdings" pitchFamily="2" charset="2"/>
              <a:buChar char="§"/>
              <a:defRPr lang="nl-BE" sz="14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8685C7-522D-4AFF-A314-783F5A6FE531}" type="datetimeFigureOut">
              <a:rPr lang="nl-NL" smtClean="0"/>
              <a:pPr/>
              <a:t>17-4-2015</a:t>
            </a:fld>
            <a:endParaRPr lang="nl-NL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77000" y="6357938"/>
            <a:ext cx="752475" cy="365125"/>
          </a:xfrm>
        </p:spPr>
        <p:txBody>
          <a:bodyPr/>
          <a:lstStyle>
            <a:lvl1pPr>
              <a:defRPr/>
            </a:lvl1pPr>
          </a:lstStyle>
          <a:p>
            <a:fld id="{B9BB5FE1-326B-4391-AEC4-AFF5FCB3714E}" type="slidenum">
              <a:rPr lang="nl-NL" smtClean="0"/>
              <a:pPr/>
              <a:t>‹N°›</a:t>
            </a:fld>
            <a:endParaRPr lang="nl-NL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107504" y="692696"/>
            <a:ext cx="8928992" cy="0"/>
          </a:xfrm>
          <a:prstGeom prst="line">
            <a:avLst/>
          </a:prstGeom>
          <a:noFill/>
          <a:ln w="3175" cmpd="sng">
            <a:solidFill>
              <a:srgbClr val="811A2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90254" cy="549844"/>
          </a:xfrm>
          <a:ln>
            <a:noFill/>
          </a:ln>
        </p:spPr>
        <p:txBody>
          <a:bodyPr>
            <a:normAutofit/>
          </a:bodyPr>
          <a:lstStyle>
            <a:lvl1pPr algn="l">
              <a:defRPr sz="3000">
                <a:solidFill>
                  <a:srgbClr val="811A2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107504" y="6237312"/>
            <a:ext cx="7560840" cy="0"/>
          </a:xfrm>
          <a:prstGeom prst="line">
            <a:avLst/>
          </a:prstGeom>
          <a:noFill/>
          <a:ln w="3175" cmpd="sng">
            <a:solidFill>
              <a:srgbClr val="811A2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15" name="Afbeelding 14" descr="streepje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93" y="1"/>
            <a:ext cx="2672699" cy="116632"/>
          </a:xfrm>
          <a:prstGeom prst="rect">
            <a:avLst/>
          </a:prstGeom>
        </p:spPr>
      </p:pic>
      <p:pic>
        <p:nvPicPr>
          <p:cNvPr id="16" name="Afbeelding 15" descr="LOGO_UHASSELT-CMYK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0352" y="6179623"/>
            <a:ext cx="1251534" cy="58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082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8685C7-522D-4AFF-A314-783F5A6FE531}" type="datetimeFigureOut">
              <a:rPr lang="nl-NL" smtClean="0"/>
              <a:pPr/>
              <a:t>17-4-2015</a:t>
            </a:fld>
            <a:endParaRPr lang="nl-NL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77000" y="6357938"/>
            <a:ext cx="752475" cy="365125"/>
          </a:xfrm>
        </p:spPr>
        <p:txBody>
          <a:bodyPr/>
          <a:lstStyle>
            <a:lvl1pPr>
              <a:defRPr/>
            </a:lvl1pPr>
          </a:lstStyle>
          <a:p>
            <a:fld id="{B9BB5FE1-326B-4391-AEC4-AFF5FCB3714E}" type="slidenum">
              <a:rPr lang="nl-NL" smtClean="0"/>
              <a:pPr/>
              <a:t>‹N°›</a:t>
            </a:fld>
            <a:endParaRPr lang="nl-NL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90254" cy="549844"/>
          </a:xfrm>
          <a:ln>
            <a:noFill/>
          </a:ln>
        </p:spPr>
        <p:txBody>
          <a:bodyPr>
            <a:normAutofit/>
          </a:bodyPr>
          <a:lstStyle>
            <a:lvl1pPr algn="l">
              <a:defRPr sz="3000">
                <a:solidFill>
                  <a:srgbClr val="811A2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pic>
        <p:nvPicPr>
          <p:cNvPr id="13" name="Afbeelding 12" descr="streepje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93" y="1"/>
            <a:ext cx="2672699" cy="116632"/>
          </a:xfrm>
          <a:prstGeom prst="rect">
            <a:avLst/>
          </a:prstGeom>
        </p:spPr>
      </p:pic>
      <p:pic>
        <p:nvPicPr>
          <p:cNvPr id="14" name="Afbeelding 13" descr="LOGO_UHASSELT-CMYK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0352" y="6179623"/>
            <a:ext cx="1251534" cy="58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52040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371600" y="3048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74613" y="76200"/>
            <a:ext cx="228600" cy="2286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66700" y="762000"/>
            <a:ext cx="152400" cy="15240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52400" y="3657600"/>
            <a:ext cx="152400" cy="1524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228600" y="4419600"/>
            <a:ext cx="228600" cy="2286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0" y="5334000"/>
            <a:ext cx="152400" cy="152400"/>
          </a:xfrm>
          <a:prstGeom prst="rect">
            <a:avLst/>
          </a:prstGeom>
          <a:solidFill>
            <a:srgbClr val="8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228600" y="5791200"/>
            <a:ext cx="381000" cy="381000"/>
          </a:xfrm>
          <a:prstGeom prst="rect">
            <a:avLst/>
          </a:prstGeom>
          <a:solidFill>
            <a:srgbClr val="61433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76200" y="6172200"/>
            <a:ext cx="228600" cy="2286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838200" y="6324600"/>
            <a:ext cx="533400" cy="533400"/>
          </a:xfrm>
          <a:prstGeom prst="rect">
            <a:avLst/>
          </a:prstGeom>
          <a:solidFill>
            <a:srgbClr val="BED6A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14" name="Picture 21" descr="logo futureproof.ps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" y="163513"/>
            <a:ext cx="762000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5" descr="UH_logo.eps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6400800"/>
            <a:ext cx="10223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Line 8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4038600" cy="4911741"/>
          </a:xfrm>
        </p:spPr>
        <p:txBody>
          <a:bodyPr/>
          <a:lstStyle>
            <a:lvl1pPr>
              <a:buFont typeface="Wingdings" pitchFamily="2" charset="2"/>
              <a:buChar char="§"/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Wingdings" pitchFamily="2" charset="2"/>
              <a:buChar char="§"/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Wingdings" pitchFamily="2" charset="2"/>
              <a:buChar char="§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Wingdings" pitchFamily="2" charset="2"/>
              <a:buChar char="§"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038600" cy="4911741"/>
          </a:xfrm>
        </p:spPr>
        <p:txBody>
          <a:bodyPr/>
          <a:lstStyle>
            <a:lvl1pPr>
              <a:buFont typeface="Wingdings" pitchFamily="2" charset="2"/>
              <a:buChar char="§"/>
              <a:defRPr lang="en-US" sz="24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Wingdings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Wingdings" pitchFamily="2" charset="2"/>
              <a:buChar char="§"/>
              <a:defRPr lang="en-US" sz="18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Wingdings" pitchFamily="2" charset="2"/>
              <a:buChar char="§"/>
              <a:defRPr lang="en-US" sz="16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Wingdings" pitchFamily="2" charset="2"/>
              <a:buChar char="§"/>
              <a:defRPr lang="nl-BE" sz="14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928794" y="142852"/>
            <a:ext cx="6758006" cy="796908"/>
          </a:xfrm>
        </p:spPr>
        <p:txBody>
          <a:bodyPr>
            <a:normAutofit/>
          </a:bodyPr>
          <a:lstStyle>
            <a:lvl1pPr>
              <a:defRPr sz="3400">
                <a:solidFill>
                  <a:srgbClr val="6E1C1E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8685C7-522D-4AFF-A314-783F5A6FE531}" type="datetimeFigureOut">
              <a:rPr lang="nl-NL" smtClean="0"/>
              <a:pPr/>
              <a:t>17-4-2015</a:t>
            </a:fld>
            <a:endParaRPr lang="nl-NL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15188" y="6357938"/>
            <a:ext cx="752475" cy="365125"/>
          </a:xfrm>
        </p:spPr>
        <p:txBody>
          <a:bodyPr/>
          <a:lstStyle>
            <a:lvl1pPr>
              <a:defRPr/>
            </a:lvl1pPr>
          </a:lstStyle>
          <a:p>
            <a:fld id="{B9BB5FE1-326B-4391-AEC4-AFF5FCB3714E}" type="slidenum">
              <a:rPr lang="nl-NL" smtClean="0"/>
              <a:pPr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8364910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1371600" y="3048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74613" y="76200"/>
            <a:ext cx="228600" cy="2286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66700" y="762000"/>
            <a:ext cx="152400" cy="15240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52400" y="3657600"/>
            <a:ext cx="152400" cy="1524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228600" y="4419600"/>
            <a:ext cx="228600" cy="2286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5334000"/>
            <a:ext cx="152400" cy="152400"/>
          </a:xfrm>
          <a:prstGeom prst="rect">
            <a:avLst/>
          </a:prstGeom>
          <a:solidFill>
            <a:srgbClr val="8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228600" y="5791200"/>
            <a:ext cx="381000" cy="381000"/>
          </a:xfrm>
          <a:prstGeom prst="rect">
            <a:avLst/>
          </a:prstGeom>
          <a:solidFill>
            <a:srgbClr val="61433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76200" y="6172200"/>
            <a:ext cx="228600" cy="2286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838200" y="6324600"/>
            <a:ext cx="533400" cy="533400"/>
          </a:xfrm>
          <a:prstGeom prst="rect">
            <a:avLst/>
          </a:prstGeom>
          <a:solidFill>
            <a:srgbClr val="BED6A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12" name="Picture 21" descr="logo futureproof.ps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" y="163513"/>
            <a:ext cx="762000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5" descr="UH_logo.eps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6400800"/>
            <a:ext cx="10223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928794" y="142852"/>
            <a:ext cx="6758006" cy="796908"/>
          </a:xfrm>
        </p:spPr>
        <p:txBody>
          <a:bodyPr>
            <a:normAutofit/>
          </a:bodyPr>
          <a:lstStyle>
            <a:lvl1pPr>
              <a:defRPr sz="3400">
                <a:solidFill>
                  <a:srgbClr val="6E1C1E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8685C7-522D-4AFF-A314-783F5A6FE531}" type="datetimeFigureOut">
              <a:rPr lang="nl-NL" smtClean="0"/>
              <a:pPr/>
              <a:t>17-4-2015</a:t>
            </a:fld>
            <a:endParaRPr lang="nl-NL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15188" y="6357938"/>
            <a:ext cx="752475" cy="365125"/>
          </a:xfrm>
        </p:spPr>
        <p:txBody>
          <a:bodyPr/>
          <a:lstStyle>
            <a:lvl1pPr>
              <a:defRPr/>
            </a:lvl1pPr>
          </a:lstStyle>
          <a:p>
            <a:fld id="{B9BB5FE1-326B-4391-AEC4-AFF5FCB3714E}" type="slidenum">
              <a:rPr lang="nl-NL" smtClean="0"/>
              <a:pPr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8533867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371600" y="3048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74613" y="76200"/>
            <a:ext cx="228600" cy="2286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66700" y="762000"/>
            <a:ext cx="152400" cy="15240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52400" y="3657600"/>
            <a:ext cx="152400" cy="1524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228600" y="4419600"/>
            <a:ext cx="228600" cy="2286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0" y="5334000"/>
            <a:ext cx="152400" cy="152400"/>
          </a:xfrm>
          <a:prstGeom prst="rect">
            <a:avLst/>
          </a:prstGeom>
          <a:solidFill>
            <a:srgbClr val="8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228600" y="5791200"/>
            <a:ext cx="381000" cy="381000"/>
          </a:xfrm>
          <a:prstGeom prst="rect">
            <a:avLst/>
          </a:prstGeom>
          <a:solidFill>
            <a:srgbClr val="61433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76200" y="6172200"/>
            <a:ext cx="228600" cy="2286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838200" y="6324600"/>
            <a:ext cx="533400" cy="533400"/>
          </a:xfrm>
          <a:prstGeom prst="rect">
            <a:avLst/>
          </a:prstGeom>
          <a:solidFill>
            <a:srgbClr val="BED6A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14" name="Picture 21" descr="logo futureproof.ps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" y="163513"/>
            <a:ext cx="762000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5" descr="UH_logo.eps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6400800"/>
            <a:ext cx="10223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Line 8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4038600" cy="4911741"/>
          </a:xfrm>
        </p:spPr>
        <p:txBody>
          <a:bodyPr/>
          <a:lstStyle>
            <a:lvl1pPr>
              <a:buFont typeface="Wingdings" pitchFamily="2" charset="2"/>
              <a:buChar char="§"/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Wingdings" pitchFamily="2" charset="2"/>
              <a:buChar char="§"/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Wingdings" pitchFamily="2" charset="2"/>
              <a:buChar char="§"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Wingdings" pitchFamily="2" charset="2"/>
              <a:buChar char="§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Wingdings" pitchFamily="2" charset="2"/>
              <a:buChar char="§"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038600" cy="4911741"/>
          </a:xfrm>
        </p:spPr>
        <p:txBody>
          <a:bodyPr/>
          <a:lstStyle>
            <a:lvl1pPr>
              <a:buFont typeface="Wingdings" pitchFamily="2" charset="2"/>
              <a:buChar char="§"/>
              <a:defRPr lang="en-US" sz="24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Wingdings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Wingdings" pitchFamily="2" charset="2"/>
              <a:buChar char="§"/>
              <a:defRPr lang="en-US" sz="18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Wingdings" pitchFamily="2" charset="2"/>
              <a:buChar char="§"/>
              <a:defRPr lang="en-US" sz="16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Wingdings" pitchFamily="2" charset="2"/>
              <a:buChar char="§"/>
              <a:defRPr lang="nl-BE" sz="1400" kern="12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928794" y="142852"/>
            <a:ext cx="6758006" cy="796908"/>
          </a:xfrm>
        </p:spPr>
        <p:txBody>
          <a:bodyPr>
            <a:normAutofit/>
          </a:bodyPr>
          <a:lstStyle>
            <a:lvl1pPr>
              <a:defRPr sz="3400">
                <a:solidFill>
                  <a:srgbClr val="6E1C1E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8685C7-522D-4AFF-A314-783F5A6FE531}" type="datetimeFigureOut">
              <a:rPr lang="nl-NL" smtClean="0"/>
              <a:pPr/>
              <a:t>17-4-2015</a:t>
            </a:fld>
            <a:endParaRPr lang="nl-NL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15188" y="6357938"/>
            <a:ext cx="752475" cy="365125"/>
          </a:xfrm>
        </p:spPr>
        <p:txBody>
          <a:bodyPr/>
          <a:lstStyle>
            <a:lvl1pPr>
              <a:defRPr/>
            </a:lvl1pPr>
          </a:lstStyle>
          <a:p>
            <a:fld id="{B9BB5FE1-326B-4391-AEC4-AFF5FCB3714E}" type="slidenum">
              <a:rPr lang="nl-NL" smtClean="0"/>
              <a:pPr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7513392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1371600" y="3048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74613" y="76200"/>
            <a:ext cx="228600" cy="2286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66700" y="762000"/>
            <a:ext cx="152400" cy="15240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52400" y="3657600"/>
            <a:ext cx="152400" cy="1524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228600" y="4419600"/>
            <a:ext cx="228600" cy="2286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5334000"/>
            <a:ext cx="152400" cy="152400"/>
          </a:xfrm>
          <a:prstGeom prst="rect">
            <a:avLst/>
          </a:prstGeom>
          <a:solidFill>
            <a:srgbClr val="8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228600" y="5791200"/>
            <a:ext cx="381000" cy="381000"/>
          </a:xfrm>
          <a:prstGeom prst="rect">
            <a:avLst/>
          </a:prstGeom>
          <a:solidFill>
            <a:srgbClr val="61433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76200" y="6172200"/>
            <a:ext cx="228600" cy="2286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838200" y="6324600"/>
            <a:ext cx="533400" cy="533400"/>
          </a:xfrm>
          <a:prstGeom prst="rect">
            <a:avLst/>
          </a:prstGeom>
          <a:solidFill>
            <a:srgbClr val="BED6A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12" name="Picture 21" descr="logo futureproof.psd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" y="163513"/>
            <a:ext cx="762000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5" descr="UH_logo.eps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6400800"/>
            <a:ext cx="10223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928794" y="142852"/>
            <a:ext cx="6758006" cy="796908"/>
          </a:xfrm>
        </p:spPr>
        <p:txBody>
          <a:bodyPr>
            <a:normAutofit/>
          </a:bodyPr>
          <a:lstStyle>
            <a:lvl1pPr>
              <a:defRPr sz="3400">
                <a:solidFill>
                  <a:srgbClr val="6E1C1E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8685C7-522D-4AFF-A314-783F5A6FE531}" type="datetimeFigureOut">
              <a:rPr lang="nl-NL" smtClean="0"/>
              <a:pPr/>
              <a:t>17-4-2015</a:t>
            </a:fld>
            <a:endParaRPr lang="nl-NL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15188" y="6357938"/>
            <a:ext cx="752475" cy="365125"/>
          </a:xfrm>
        </p:spPr>
        <p:txBody>
          <a:bodyPr/>
          <a:lstStyle>
            <a:lvl1pPr>
              <a:defRPr/>
            </a:lvl1pPr>
          </a:lstStyle>
          <a:p>
            <a:fld id="{B9BB5FE1-326B-4391-AEC4-AFF5FCB3714E}" type="slidenum">
              <a:rPr lang="nl-NL" smtClean="0"/>
              <a:pPr/>
              <a:t>‹N°›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6503129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3849" y="3178175"/>
            <a:ext cx="7772400" cy="147002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brightRoom" dir="t">
                <a:rot lat="0" lon="0" rev="18480000"/>
              </a:lightRig>
            </a:scene3d>
            <a:sp3d extrusionH="57150" contourW="12700" prstMaterial="matte">
              <a:bevelT w="82550" h="38100" prst="coolSlant"/>
              <a:bevelB w="38100" h="38100"/>
              <a:extrusionClr>
                <a:schemeClr val="accent4">
                  <a:lumMod val="50000"/>
                </a:schemeClr>
              </a:extrusionClr>
              <a:contourClr>
                <a:schemeClr val="bg2"/>
              </a:contourClr>
            </a:sp3d>
          </a:bodyPr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762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 smtClean="0"/>
              <a:t>Click to edit Master subtitle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1975582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te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BE" dirty="0" smtClean="0"/>
              <a:t>Click to edit Master title style</a:t>
            </a:r>
            <a:endParaRPr lang="nl-BE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1092200" y="1219200"/>
            <a:ext cx="7823200" cy="4572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nl-BE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6553200" y="62373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D159E9-2089-4644-9DE4-9216C8905EC9}" type="slidenum">
              <a:rPr lang="nl-B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1603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ute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BE" dirty="0" smtClean="0"/>
              <a:t>Click to edit Master title style</a:t>
            </a:r>
            <a:endParaRPr lang="nl-BE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1092200" y="1219200"/>
            <a:ext cx="7823200" cy="4572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nl-BE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4CD7BF-776D-48D5-8FF4-077DDC5E97A4}" type="slidenum">
              <a:rPr lang="nl-B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8497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3849" y="3178175"/>
            <a:ext cx="7772400" cy="1470025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brightRoom" dir="t">
                <a:rot lat="0" lon="0" rev="18480000"/>
              </a:lightRig>
            </a:scene3d>
            <a:sp3d extrusionH="57150" contourW="12700" prstMaterial="matte">
              <a:bevelT w="82550" h="38100" prst="coolSlant"/>
              <a:bevelB w="38100" h="38100"/>
              <a:extrusionClr>
                <a:schemeClr val="accent4">
                  <a:lumMod val="50000"/>
                </a:schemeClr>
              </a:extrusionClr>
              <a:contourClr>
                <a:schemeClr val="bg2"/>
              </a:contourClr>
            </a:sp3d>
          </a:bodyPr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762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 smtClean="0"/>
              <a:t>Click to edit Master subtitle style</a:t>
            </a:r>
            <a:endParaRPr lang="nl-B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ute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BE" dirty="0" smtClean="0"/>
              <a:t>Click to edit Master title style</a:t>
            </a:r>
            <a:endParaRPr lang="nl-BE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1092200" y="1219200"/>
            <a:ext cx="7823200" cy="4572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nl-BE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4CD7BF-776D-48D5-8FF4-077DDC5E97A4}" type="slidenum">
              <a:rPr lang="nl-BE"/>
              <a:pPr>
                <a:defRPr/>
              </a:pPr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1598106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te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BE" dirty="0" smtClean="0"/>
              <a:t>Click to edit Master title style</a:t>
            </a:r>
            <a:endParaRPr lang="nl-BE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1092200" y="1219200"/>
            <a:ext cx="7823200" cy="4572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nl-BE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6553200" y="62373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D159E9-2089-4644-9DE4-9216C8905EC9}" type="slidenum">
              <a:rPr lang="nl-B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ute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BE" dirty="0" smtClean="0"/>
              <a:t>Click to edit Master title style</a:t>
            </a:r>
            <a:endParaRPr lang="nl-BE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1092200" y="1219200"/>
            <a:ext cx="7823200" cy="4572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nl-BE" dirty="0" smtClean="0"/>
              <a:t>Click to edit Master text styles</a:t>
            </a:r>
          </a:p>
          <a:p>
            <a:pPr lvl="1"/>
            <a:r>
              <a:rPr lang="nl-BE" dirty="0" smtClean="0"/>
              <a:t>Second level</a:t>
            </a:r>
          </a:p>
          <a:p>
            <a:pPr lvl="2"/>
            <a:r>
              <a:rPr lang="nl-BE" dirty="0" smtClean="0"/>
              <a:t>Third level</a:t>
            </a:r>
          </a:p>
          <a:p>
            <a:pPr lvl="3"/>
            <a:r>
              <a:rPr lang="nl-BE" dirty="0" smtClean="0"/>
              <a:t>Fourth level</a:t>
            </a:r>
          </a:p>
          <a:p>
            <a:pPr lvl="4"/>
            <a:r>
              <a:rPr lang="nl-BE" dirty="0" smtClean="0"/>
              <a:t>Fifth level</a:t>
            </a:r>
            <a:endParaRPr lang="nl-BE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4CD7BF-776D-48D5-8FF4-077DDC5E97A4}" type="slidenum">
              <a:rPr lang="nl-B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nl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8106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0FA100-EC0D-4865-8910-666A37CC71A0}" type="datetimeFigureOut">
              <a:rPr lang="nl-BE" smtClean="0">
                <a:solidFill>
                  <a:prstClr val="black"/>
                </a:solidFill>
              </a:rPr>
              <a:pPr/>
              <a:t>17/04/2015</a:t>
            </a:fld>
            <a:endParaRPr lang="nl-BE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B62A5F-4BE1-4097-8BEE-011F377EC809}" type="slidenum">
              <a:rPr lang="nl-BE" smtClean="0">
                <a:solidFill>
                  <a:prstClr val="black"/>
                </a:solidFill>
              </a:rPr>
              <a:pPr/>
              <a:t>‹N°›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9798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0FA100-EC0D-4865-8910-666A37CC71A0}" type="datetimeFigureOut">
              <a:rPr lang="nl-BE" smtClean="0">
                <a:solidFill>
                  <a:prstClr val="black"/>
                </a:solidFill>
              </a:rPr>
              <a:pPr/>
              <a:t>17/04/2015</a:t>
            </a:fld>
            <a:endParaRPr lang="nl-BE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B62A5F-4BE1-4097-8BEE-011F377EC809}" type="slidenum">
              <a:rPr lang="nl-BE" smtClean="0">
                <a:solidFill>
                  <a:prstClr val="black"/>
                </a:solidFill>
              </a:rPr>
              <a:pPr/>
              <a:t>‹N°›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0813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0FA100-EC0D-4865-8910-666A37CC71A0}" type="datetimeFigureOut">
              <a:rPr lang="nl-BE" smtClean="0">
                <a:solidFill>
                  <a:prstClr val="black"/>
                </a:solidFill>
              </a:rPr>
              <a:pPr/>
              <a:t>17/04/2015</a:t>
            </a:fld>
            <a:endParaRPr lang="nl-BE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B62A5F-4BE1-4097-8BEE-011F377EC809}" type="slidenum">
              <a:rPr lang="nl-BE" smtClean="0">
                <a:solidFill>
                  <a:prstClr val="black"/>
                </a:solidFill>
              </a:rPr>
              <a:pPr/>
              <a:t>‹N°›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9917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0FA100-EC0D-4865-8910-666A37CC71A0}" type="datetimeFigureOut">
              <a:rPr lang="nl-BE" smtClean="0">
                <a:solidFill>
                  <a:prstClr val="black"/>
                </a:solidFill>
              </a:rPr>
              <a:pPr/>
              <a:t>17/04/2015</a:t>
            </a:fld>
            <a:endParaRPr lang="nl-BE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B62A5F-4BE1-4097-8BEE-011F377EC809}" type="slidenum">
              <a:rPr lang="nl-BE" smtClean="0">
                <a:solidFill>
                  <a:prstClr val="black"/>
                </a:solidFill>
              </a:rPr>
              <a:pPr/>
              <a:t>‹N°›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2442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0FA100-EC0D-4865-8910-666A37CC71A0}" type="datetimeFigureOut">
              <a:rPr lang="nl-BE" smtClean="0">
                <a:solidFill>
                  <a:prstClr val="black"/>
                </a:solidFill>
              </a:rPr>
              <a:pPr/>
              <a:t>17/04/2015</a:t>
            </a:fld>
            <a:endParaRPr lang="nl-BE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B62A5F-4BE1-4097-8BEE-011F377EC809}" type="slidenum">
              <a:rPr lang="nl-BE" smtClean="0">
                <a:solidFill>
                  <a:prstClr val="black"/>
                </a:solidFill>
              </a:rPr>
              <a:pPr/>
              <a:t>‹N°›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9478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0FA100-EC0D-4865-8910-666A37CC71A0}" type="datetimeFigureOut">
              <a:rPr lang="nl-BE" smtClean="0">
                <a:solidFill>
                  <a:prstClr val="black"/>
                </a:solidFill>
              </a:rPr>
              <a:pPr/>
              <a:t>17/04/2015</a:t>
            </a:fld>
            <a:endParaRPr lang="nl-BE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BE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B62A5F-4BE1-4097-8BEE-011F377EC809}" type="slidenum">
              <a:rPr lang="nl-BE" smtClean="0">
                <a:solidFill>
                  <a:prstClr val="black"/>
                </a:solidFill>
              </a:rPr>
              <a:pPr/>
              <a:t>‹N°›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9273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theme" Target="../theme/theme1.xml"/><Relationship Id="rId9" Type="http://schemas.openxmlformats.org/officeDocument/2006/relationships/image" Target="../media/image5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theme" Target="../theme/theme4.xml"/><Relationship Id="rId9" Type="http://schemas.openxmlformats.org/officeDocument/2006/relationships/image" Target="../media/image5.gi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theme" Target="../theme/theme5.xml"/><Relationship Id="rId9" Type="http://schemas.openxmlformats.org/officeDocument/2006/relationships/image" Target="../media/image5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2B6700"/>
          </a:solidFill>
          <a:ln>
            <a:noFill/>
          </a:ln>
          <a:effectLst>
            <a:outerShdw blurRad="101600" dist="38100" dir="5400000" algn="br">
              <a:srgbClr val="000000">
                <a:alpha val="7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pic>
        <p:nvPicPr>
          <p:cNvPr id="5" name="Afbeelding 4" descr="norm4building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496" y="6168801"/>
            <a:ext cx="1440161" cy="6445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6305268"/>
            <a:ext cx="1451326" cy="5081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6237312"/>
            <a:ext cx="1238818" cy="5760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1105" y="6237312"/>
            <a:ext cx="2109167" cy="5081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16416" y="6178001"/>
            <a:ext cx="707383" cy="7073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4288" y="6195978"/>
            <a:ext cx="1008112" cy="689406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0" y="6165304"/>
            <a:ext cx="9144000" cy="0"/>
          </a:xfrm>
          <a:prstGeom prst="line">
            <a:avLst/>
          </a:prstGeom>
          <a:ln>
            <a:solidFill>
              <a:srgbClr val="2B67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731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Rectangle 12"/>
          <p:cNvSpPr/>
          <p:nvPr userDrawn="1"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2B6700"/>
          </a:solidFill>
          <a:ln>
            <a:noFill/>
          </a:ln>
          <a:effectLst>
            <a:outerShdw blurRad="101600" dist="38100" dir="5400000" algn="br">
              <a:srgbClr val="000000">
                <a:alpha val="7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2809" y="6217498"/>
            <a:ext cx="1907703" cy="6678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6237312"/>
            <a:ext cx="1393670" cy="648072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0" y="6165304"/>
            <a:ext cx="9144000" cy="0"/>
          </a:xfrm>
          <a:prstGeom prst="line">
            <a:avLst/>
          </a:prstGeom>
          <a:ln>
            <a:solidFill>
              <a:srgbClr val="2B67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4290316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914400"/>
            <a:fld id="{938685C7-522D-4AFF-A314-783F5A6FE531}" type="datetimeFigureOut">
              <a:rPr lang="nl-NL" smtClean="0">
                <a:ea typeface="MS PGothic" panose="020B0600070205080204" pitchFamily="34" charset="-128"/>
              </a:rPr>
              <a:pPr defTabSz="914400"/>
              <a:t>17-4-2015</a:t>
            </a:fld>
            <a:endParaRPr lang="nl-NL"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914400"/>
            <a:fld id="{B9BB5FE1-326B-4391-AEC4-AFF5FCB3714E}" type="slidenum">
              <a:rPr lang="nl-NL" smtClean="0">
                <a:ea typeface="MS PGothic" panose="020B0600070205080204" pitchFamily="34" charset="-128"/>
              </a:rPr>
              <a:pPr defTabSz="914400"/>
              <a:t>‹N°›</a:t>
            </a:fld>
            <a:endParaRPr lang="nl-NL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1664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2B6700"/>
          </a:solidFill>
          <a:ln>
            <a:noFill/>
          </a:ln>
          <a:effectLst>
            <a:outerShdw blurRad="101600" dist="38100" dir="5400000" algn="br">
              <a:srgbClr val="000000">
                <a:alpha val="7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solidFill>
                <a:prstClr val="white"/>
              </a:solidFill>
            </a:endParaRPr>
          </a:p>
        </p:txBody>
      </p:sp>
      <p:pic>
        <p:nvPicPr>
          <p:cNvPr id="5" name="Afbeelding 4" descr="norm4building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496" y="6168801"/>
            <a:ext cx="1440161" cy="6445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6305268"/>
            <a:ext cx="1451326" cy="5081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6237312"/>
            <a:ext cx="1238818" cy="5760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1105" y="6237312"/>
            <a:ext cx="2109167" cy="5081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16416" y="6178001"/>
            <a:ext cx="707383" cy="7073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4288" y="6195978"/>
            <a:ext cx="1008112" cy="689406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0" y="6165304"/>
            <a:ext cx="9144000" cy="0"/>
          </a:xfrm>
          <a:prstGeom prst="line">
            <a:avLst/>
          </a:prstGeom>
          <a:ln>
            <a:solidFill>
              <a:srgbClr val="2B67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47688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2B6700"/>
          </a:solidFill>
          <a:ln>
            <a:noFill/>
          </a:ln>
          <a:effectLst>
            <a:outerShdw blurRad="101600" dist="38100" dir="5400000" algn="br">
              <a:srgbClr val="000000">
                <a:alpha val="7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solidFill>
                <a:prstClr val="white"/>
              </a:solidFill>
            </a:endParaRPr>
          </a:p>
        </p:txBody>
      </p:sp>
      <p:pic>
        <p:nvPicPr>
          <p:cNvPr id="5" name="Afbeelding 4" descr="norm4building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496" y="6168801"/>
            <a:ext cx="1440161" cy="6445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6305268"/>
            <a:ext cx="1451326" cy="5081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6237312"/>
            <a:ext cx="1238818" cy="5760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1105" y="6237312"/>
            <a:ext cx="2109167" cy="5081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16416" y="6178001"/>
            <a:ext cx="707383" cy="7073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4288" y="6195978"/>
            <a:ext cx="1008112" cy="689406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0" y="6165304"/>
            <a:ext cx="9144000" cy="0"/>
          </a:xfrm>
          <a:prstGeom prst="line">
            <a:avLst/>
          </a:prstGeom>
          <a:ln>
            <a:solidFill>
              <a:srgbClr val="2B67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26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jpeg"/><Relationship Id="rId5" Type="http://schemas.openxmlformats.org/officeDocument/2006/relationships/hyperlink" Target="http://www.uhasselt.be/cmk" TargetMode="External"/><Relationship Id="rId10" Type="http://schemas.openxmlformats.org/officeDocument/2006/relationships/oleObject" Target="../embeddings/oleObject1.bin"/><Relationship Id="rId4" Type="http://schemas.openxmlformats.org/officeDocument/2006/relationships/hyperlink" Target="http://www.nutec.be/" TargetMode="External"/><Relationship Id="rId9" Type="http://schemas.openxmlformats.org/officeDocument/2006/relationships/image" Target="../media/image2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gif"/><Relationship Id="rId18" Type="http://schemas.openxmlformats.org/officeDocument/2006/relationships/image" Target="../media/image54.png"/><Relationship Id="rId26" Type="http://schemas.openxmlformats.org/officeDocument/2006/relationships/image" Target="../media/image62.png"/><Relationship Id="rId39" Type="http://schemas.openxmlformats.org/officeDocument/2006/relationships/image" Target="../media/image75.png"/><Relationship Id="rId3" Type="http://schemas.openxmlformats.org/officeDocument/2006/relationships/image" Target="../media/image39.jpeg"/><Relationship Id="rId21" Type="http://schemas.openxmlformats.org/officeDocument/2006/relationships/image" Target="../media/image57.png"/><Relationship Id="rId34" Type="http://schemas.openxmlformats.org/officeDocument/2006/relationships/image" Target="../media/image70.png"/><Relationship Id="rId42" Type="http://schemas.openxmlformats.org/officeDocument/2006/relationships/image" Target="../media/image78.png"/><Relationship Id="rId47" Type="http://schemas.openxmlformats.org/officeDocument/2006/relationships/hyperlink" Target="mailto:COST@uhasselt.be" TargetMode="External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jpeg"/><Relationship Id="rId25" Type="http://schemas.openxmlformats.org/officeDocument/2006/relationships/image" Target="../media/image61.png"/><Relationship Id="rId33" Type="http://schemas.openxmlformats.org/officeDocument/2006/relationships/image" Target="../media/image69.png"/><Relationship Id="rId38" Type="http://schemas.openxmlformats.org/officeDocument/2006/relationships/image" Target="../media/image74.png"/><Relationship Id="rId46" Type="http://schemas.openxmlformats.org/officeDocument/2006/relationships/hyperlink" Target="http://www.norm4building.org/" TargetMode="Externa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2.png"/><Relationship Id="rId20" Type="http://schemas.openxmlformats.org/officeDocument/2006/relationships/image" Target="../media/image56.jpeg"/><Relationship Id="rId29" Type="http://schemas.openxmlformats.org/officeDocument/2006/relationships/image" Target="../media/image65.png"/><Relationship Id="rId41" Type="http://schemas.openxmlformats.org/officeDocument/2006/relationships/image" Target="../media/image77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24" Type="http://schemas.openxmlformats.org/officeDocument/2006/relationships/image" Target="../media/image60.png"/><Relationship Id="rId32" Type="http://schemas.openxmlformats.org/officeDocument/2006/relationships/image" Target="../media/image68.png"/><Relationship Id="rId37" Type="http://schemas.openxmlformats.org/officeDocument/2006/relationships/image" Target="../media/image73.png"/><Relationship Id="rId40" Type="http://schemas.openxmlformats.org/officeDocument/2006/relationships/image" Target="../media/image76.png"/><Relationship Id="rId45" Type="http://schemas.openxmlformats.org/officeDocument/2006/relationships/image" Target="../media/image81.png"/><Relationship Id="rId5" Type="http://schemas.openxmlformats.org/officeDocument/2006/relationships/image" Target="../media/image41.gif"/><Relationship Id="rId15" Type="http://schemas.openxmlformats.org/officeDocument/2006/relationships/image" Target="../media/image51.png"/><Relationship Id="rId23" Type="http://schemas.openxmlformats.org/officeDocument/2006/relationships/image" Target="../media/image59.gif"/><Relationship Id="rId28" Type="http://schemas.openxmlformats.org/officeDocument/2006/relationships/image" Target="../media/image64.png"/><Relationship Id="rId36" Type="http://schemas.openxmlformats.org/officeDocument/2006/relationships/image" Target="../media/image72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31" Type="http://schemas.openxmlformats.org/officeDocument/2006/relationships/image" Target="../media/image67.png"/><Relationship Id="rId44" Type="http://schemas.openxmlformats.org/officeDocument/2006/relationships/image" Target="../media/image80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jpeg"/><Relationship Id="rId22" Type="http://schemas.openxmlformats.org/officeDocument/2006/relationships/image" Target="../media/image58.png"/><Relationship Id="rId27" Type="http://schemas.openxmlformats.org/officeDocument/2006/relationships/image" Target="../media/image63.png"/><Relationship Id="rId30" Type="http://schemas.openxmlformats.org/officeDocument/2006/relationships/image" Target="../media/image66.png"/><Relationship Id="rId35" Type="http://schemas.openxmlformats.org/officeDocument/2006/relationships/image" Target="../media/image71.png"/><Relationship Id="rId43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>
          <a:xfrm>
            <a:off x="-360040" y="4829090"/>
            <a:ext cx="7956376" cy="1696254"/>
          </a:xfrm>
        </p:spPr>
        <p:txBody>
          <a:bodyPr/>
          <a:lstStyle/>
          <a:p>
            <a:endPara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Leuven 17/04/2015 </a:t>
            </a:r>
          </a:p>
          <a:p>
            <a:r>
              <a: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Wouter SCHROEYERS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Tom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CROYMANS-PLAGHKI, 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Sonja SCHREURS</a:t>
            </a:r>
          </a:p>
          <a:p>
            <a:r>
              <a:rPr lang="en-US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NuTeC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UHasselt, Belgium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Bild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829090"/>
            <a:ext cx="1148725" cy="927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7504236" y="5703639"/>
            <a:ext cx="1892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200" b="1" dirty="0">
                <a:solidFill>
                  <a:schemeClr val="accent3">
                    <a:lumMod val="75000"/>
                  </a:schemeClr>
                </a:solidFill>
              </a:rPr>
              <a:t>Transport and Urban Development (TUD)</a:t>
            </a:r>
          </a:p>
        </p:txBody>
      </p:sp>
      <p:pic>
        <p:nvPicPr>
          <p:cNvPr id="5" name="Afbeelding 4" descr="NORM4building_figuur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9379" y="921439"/>
            <a:ext cx="5188885" cy="41937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9655"/>
            <a:ext cx="9144000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spcBef>
                <a:spcPct val="20000"/>
              </a:spcBef>
            </a:pPr>
            <a:r>
              <a:rPr lang="en-US" sz="2400" b="1" dirty="0">
                <a:solidFill>
                  <a:schemeClr val="bg1"/>
                </a:solidFill>
                <a:latin typeface="Calibri"/>
              </a:rPr>
              <a:t>Towards a holistic approach for risk assessment when reusing slag with enhanced NORM content in building materials</a:t>
            </a:r>
          </a:p>
          <a:p>
            <a:pPr lvl="0" algn="ctr" eaLnBrk="0" hangingPunct="0">
              <a:spcBef>
                <a:spcPct val="200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Calibri"/>
              </a:rPr>
              <a:t>.</a:t>
            </a:r>
            <a:r>
              <a:rPr lang="nl-BE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nl-BE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nl-BE" smtClean="0"/>
              <a:t>Using NORM for building materials?</a:t>
            </a:r>
            <a:endParaRPr lang="nl-BE" dirty="0"/>
          </a:p>
        </p:txBody>
      </p:sp>
      <p:sp>
        <p:nvSpPr>
          <p:cNvPr id="5" name="Tijdelijke aanduiding voor inhoud 7"/>
          <p:cNvSpPr>
            <a:spLocks noGrp="1"/>
          </p:cNvSpPr>
          <p:nvPr>
            <p:ph sz="quarter" idx="10"/>
          </p:nvPr>
        </p:nvSpPr>
        <p:spPr>
          <a:xfrm>
            <a:off x="1092200" y="1219200"/>
            <a:ext cx="7823200" cy="4572000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6" name="Rectangle 5"/>
          <p:cNvSpPr/>
          <p:nvPr/>
        </p:nvSpPr>
        <p:spPr>
          <a:xfrm>
            <a:off x="6156176" y="3573016"/>
            <a:ext cx="2843808" cy="923330"/>
          </a:xfrm>
          <a:prstGeom prst="rect">
            <a:avLst/>
          </a:prstGeom>
          <a:ln>
            <a:solidFill>
              <a:srgbClr val="2B67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2B6700"/>
                </a:solidFill>
              </a:rPr>
              <a:t>A need to check </a:t>
            </a:r>
            <a:r>
              <a:rPr lang="en-US" dirty="0">
                <a:solidFill>
                  <a:srgbClr val="2B6700"/>
                </a:solidFill>
              </a:rPr>
              <a:t>under what conditions materials can be used and </a:t>
            </a:r>
            <a:r>
              <a:rPr lang="en-US" dirty="0" smtClean="0">
                <a:solidFill>
                  <a:srgbClr val="2B6700"/>
                </a:solidFill>
              </a:rPr>
              <a:t>where!</a:t>
            </a:r>
            <a:endParaRPr lang="en-US" dirty="0">
              <a:solidFill>
                <a:srgbClr val="2B67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364088" y="4077072"/>
            <a:ext cx="576064" cy="288032"/>
          </a:xfrm>
          <a:prstGeom prst="rightArrow">
            <a:avLst/>
          </a:prstGeom>
          <a:solidFill>
            <a:srgbClr val="2B6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B67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20412256">
            <a:off x="5404343" y="4526149"/>
            <a:ext cx="576064" cy="288032"/>
          </a:xfrm>
          <a:prstGeom prst="rightArrow">
            <a:avLst/>
          </a:prstGeom>
          <a:solidFill>
            <a:srgbClr val="2B6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B6700"/>
              </a:solidFill>
            </a:endParaRPr>
          </a:p>
        </p:txBody>
      </p:sp>
      <p:sp>
        <p:nvSpPr>
          <p:cNvPr id="9" name="PIJL-OMLAAG 9"/>
          <p:cNvSpPr/>
          <p:nvPr/>
        </p:nvSpPr>
        <p:spPr>
          <a:xfrm>
            <a:off x="7166974" y="4526149"/>
            <a:ext cx="360040" cy="288032"/>
          </a:xfrm>
          <a:prstGeom prst="downArrow">
            <a:avLst/>
          </a:prstGeom>
          <a:solidFill>
            <a:srgbClr val="2B67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Rechthoek 10"/>
          <p:cNvSpPr/>
          <p:nvPr/>
        </p:nvSpPr>
        <p:spPr>
          <a:xfrm>
            <a:off x="5479659" y="4814181"/>
            <a:ext cx="3520325" cy="1200329"/>
          </a:xfrm>
          <a:prstGeom prst="rect">
            <a:avLst/>
          </a:prstGeom>
          <a:ln>
            <a:solidFill>
              <a:srgbClr val="06184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u="sng" dirty="0" smtClean="0">
                <a:solidFill>
                  <a:srgbClr val="061844"/>
                </a:solidFill>
              </a:rPr>
              <a:t>Focus on reuse of residues in</a:t>
            </a:r>
          </a:p>
          <a:p>
            <a:pPr algn="ctr"/>
            <a:r>
              <a:rPr lang="en-GB" dirty="0" smtClean="0">
                <a:solidFill>
                  <a:srgbClr val="061844"/>
                </a:solidFill>
              </a:rPr>
              <a:t>Ceramic</a:t>
            </a:r>
          </a:p>
          <a:p>
            <a:pPr algn="ctr"/>
            <a:r>
              <a:rPr lang="en-GB" dirty="0" smtClean="0">
                <a:solidFill>
                  <a:srgbClr val="061844"/>
                </a:solidFill>
              </a:rPr>
              <a:t>Cement</a:t>
            </a:r>
            <a:r>
              <a:rPr lang="en-GB" dirty="0">
                <a:solidFill>
                  <a:srgbClr val="061844"/>
                </a:solidFill>
              </a:rPr>
              <a:t>	</a:t>
            </a:r>
            <a:r>
              <a:rPr lang="en-GB" dirty="0" smtClean="0">
                <a:solidFill>
                  <a:srgbClr val="061844"/>
                </a:solidFill>
              </a:rPr>
              <a:t>	</a:t>
            </a:r>
            <a:r>
              <a:rPr lang="en-GB" dirty="0" err="1" smtClean="0">
                <a:solidFill>
                  <a:srgbClr val="061844"/>
                </a:solidFill>
              </a:rPr>
              <a:t>Geopolymers</a:t>
            </a:r>
            <a:endParaRPr lang="en-GB" dirty="0" smtClean="0">
              <a:solidFill>
                <a:srgbClr val="061844"/>
              </a:solidFill>
            </a:endParaRPr>
          </a:p>
          <a:p>
            <a:pPr algn="ctr"/>
            <a:r>
              <a:rPr lang="en-GB" dirty="0" smtClean="0">
                <a:solidFill>
                  <a:srgbClr val="061844"/>
                </a:solidFill>
              </a:rPr>
              <a:t>Concrete</a:t>
            </a:r>
            <a:endParaRPr lang="nl-BE" dirty="0">
              <a:solidFill>
                <a:srgbClr val="061844"/>
              </a:solidFill>
            </a:endParaRPr>
          </a:p>
        </p:txBody>
      </p:sp>
      <p:sp>
        <p:nvSpPr>
          <p:cNvPr id="11" name="Rechthoek 12"/>
          <p:cNvSpPr/>
          <p:nvPr/>
        </p:nvSpPr>
        <p:spPr>
          <a:xfrm>
            <a:off x="0" y="1628800"/>
            <a:ext cx="1115616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tangle 35"/>
          <p:cNvSpPr>
            <a:spLocks noChangeArrowheads="1"/>
          </p:cNvSpPr>
          <p:nvPr/>
        </p:nvSpPr>
        <p:spPr bwMode="auto">
          <a:xfrm>
            <a:off x="4701263" y="2708920"/>
            <a:ext cx="1556792" cy="786402"/>
          </a:xfrm>
          <a:prstGeom prst="rect">
            <a:avLst/>
          </a:prstGeom>
          <a:solidFill>
            <a:srgbClr val="2B67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Concrete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3" name="Rectangle 38"/>
          <p:cNvSpPr>
            <a:spLocks noChangeArrowheads="1"/>
          </p:cNvSpPr>
          <p:nvPr/>
        </p:nvSpPr>
        <p:spPr bwMode="auto">
          <a:xfrm>
            <a:off x="-36512" y="2708920"/>
            <a:ext cx="1544458" cy="786402"/>
          </a:xfrm>
          <a:prstGeom prst="rect">
            <a:avLst/>
          </a:prstGeom>
          <a:solidFill>
            <a:srgbClr val="2B67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Ceramics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4" name="Rectangle 61"/>
          <p:cNvSpPr>
            <a:spLocks noChangeArrowheads="1"/>
          </p:cNvSpPr>
          <p:nvPr/>
        </p:nvSpPr>
        <p:spPr bwMode="auto">
          <a:xfrm>
            <a:off x="7580650" y="2710402"/>
            <a:ext cx="1526838" cy="786402"/>
          </a:xfrm>
          <a:prstGeom prst="rect">
            <a:avLst/>
          </a:prstGeom>
          <a:solidFill>
            <a:srgbClr val="2B67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Cement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5" name="Picture 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704" r="4170"/>
          <a:stretch>
            <a:fillRect/>
          </a:stretch>
        </p:blipFill>
        <p:spPr bwMode="auto">
          <a:xfrm>
            <a:off x="1575612" y="2711796"/>
            <a:ext cx="3057985" cy="783526"/>
          </a:xfrm>
          <a:prstGeom prst="rect">
            <a:avLst/>
          </a:prstGeom>
          <a:solidFill>
            <a:srgbClr val="A5BF41"/>
          </a:solidFill>
          <a:ln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C:\Users\NuTeC\Documents\Mark\fotos\labo en test opstellingen\IMG_59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1740" r="21200" b="16253"/>
          <a:stretch>
            <a:fillRect/>
          </a:stretch>
        </p:blipFill>
        <p:spPr bwMode="auto">
          <a:xfrm>
            <a:off x="6325721" y="2711796"/>
            <a:ext cx="1187262" cy="789212"/>
          </a:xfrm>
          <a:prstGeom prst="rect">
            <a:avLst/>
          </a:prstGeom>
          <a:solidFill>
            <a:srgbClr val="A5BF41"/>
          </a:solidFill>
          <a:ln>
            <a:solidFill>
              <a:schemeClr val="tx1"/>
            </a:solidFill>
          </a:ln>
        </p:spPr>
      </p:pic>
      <p:pic>
        <p:nvPicPr>
          <p:cNvPr id="17" name="Picture 26" descr="fosforslakken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15765"/>
            <a:ext cx="2667302" cy="780674"/>
          </a:xfrm>
          <a:prstGeom prst="rect">
            <a:avLst/>
          </a:prstGeom>
          <a:solidFill>
            <a:srgbClr val="A5BF41"/>
          </a:solidFill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" name="Rectangle 32"/>
          <p:cNvSpPr>
            <a:spLocks noChangeArrowheads="1"/>
          </p:cNvSpPr>
          <p:nvPr/>
        </p:nvSpPr>
        <p:spPr bwMode="auto">
          <a:xfrm>
            <a:off x="6330433" y="908720"/>
            <a:ext cx="2813567" cy="787719"/>
          </a:xfrm>
          <a:prstGeom prst="rect">
            <a:avLst/>
          </a:prstGeom>
          <a:solidFill>
            <a:srgbClr val="2B67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</a:rPr>
              <a:t>Phosphogypsum</a:t>
            </a:r>
            <a:endParaRPr lang="en-US" sz="2000" b="1" dirty="0" smtClean="0">
              <a:solidFill>
                <a:schemeClr val="bg1"/>
              </a:solidFill>
            </a:endParaRPr>
          </a:p>
        </p:txBody>
      </p:sp>
      <p:sp>
        <p:nvSpPr>
          <p:cNvPr id="19" name="Rectangle 44"/>
          <p:cNvSpPr>
            <a:spLocks noChangeArrowheads="1"/>
          </p:cNvSpPr>
          <p:nvPr/>
        </p:nvSpPr>
        <p:spPr bwMode="auto">
          <a:xfrm>
            <a:off x="2755769" y="908720"/>
            <a:ext cx="1479013" cy="787719"/>
          </a:xfrm>
          <a:prstGeom prst="rect">
            <a:avLst/>
          </a:prstGeom>
          <a:solidFill>
            <a:srgbClr val="2B67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Fly ash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0" name="7 - Εικόνα" descr="Befo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23249" y="913089"/>
            <a:ext cx="1918718" cy="787719"/>
          </a:xfrm>
          <a:prstGeom prst="rect">
            <a:avLst/>
          </a:prstGeom>
          <a:solidFill>
            <a:srgbClr val="A5BF41"/>
          </a:solidFill>
          <a:ln>
            <a:solidFill>
              <a:schemeClr val="tx1"/>
            </a:solidFill>
          </a:ln>
        </p:spPr>
      </p:pic>
      <p:pic>
        <p:nvPicPr>
          <p:cNvPr id="21" name="Picture 24" descr="basalt"/>
          <p:cNvPicPr preferRelativeResize="0">
            <a:picLocks noChangeArrowheads="1"/>
          </p:cNvPicPr>
          <p:nvPr/>
        </p:nvPicPr>
        <p:blipFill>
          <a:blip r:embed="rId6" cstate="print"/>
          <a:srcRect t="19412" b="21030"/>
          <a:stretch>
            <a:fillRect/>
          </a:stretch>
        </p:blipFill>
        <p:spPr bwMode="auto">
          <a:xfrm>
            <a:off x="3224621" y="1786633"/>
            <a:ext cx="2666935" cy="842603"/>
          </a:xfrm>
          <a:prstGeom prst="rect">
            <a:avLst/>
          </a:prstGeom>
          <a:solidFill>
            <a:srgbClr val="A5BF41"/>
          </a:solidFill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" name="Rectangle 41"/>
          <p:cNvSpPr>
            <a:spLocks noChangeArrowheads="1"/>
          </p:cNvSpPr>
          <p:nvPr/>
        </p:nvSpPr>
        <p:spPr bwMode="auto">
          <a:xfrm>
            <a:off x="5982626" y="1778957"/>
            <a:ext cx="1361839" cy="850280"/>
          </a:xfrm>
          <a:prstGeom prst="rect">
            <a:avLst/>
          </a:prstGeom>
          <a:solidFill>
            <a:srgbClr val="2B67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Red mud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3" name="Rectangle 60"/>
          <p:cNvSpPr>
            <a:spLocks noChangeArrowheads="1"/>
          </p:cNvSpPr>
          <p:nvPr/>
        </p:nvSpPr>
        <p:spPr bwMode="auto">
          <a:xfrm>
            <a:off x="1779868" y="1772816"/>
            <a:ext cx="1353682" cy="850279"/>
          </a:xfrm>
          <a:prstGeom prst="rect">
            <a:avLst/>
          </a:prstGeom>
          <a:solidFill>
            <a:srgbClr val="2B67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Metal slag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775924"/>
            <a:ext cx="1688798" cy="850279"/>
          </a:xfrm>
          <a:prstGeom prst="rect">
            <a:avLst/>
          </a:prstGeom>
          <a:solidFill>
            <a:srgbClr val="A5BF4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5" name="Picture 23" descr="C:\Users\wouter.schroeyers\Documents\WOUTER\XIOS\FOTO_SERVER\fotos steven\DSC_082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35537" y="1786633"/>
            <a:ext cx="1708463" cy="850279"/>
          </a:xfrm>
          <a:prstGeom prst="rect">
            <a:avLst/>
          </a:prstGeom>
          <a:solidFill>
            <a:srgbClr val="A5BF41"/>
          </a:solidFill>
        </p:spPr>
      </p:pic>
      <p:sp>
        <p:nvSpPr>
          <p:cNvPr id="26" name="Right Arrow 4"/>
          <p:cNvSpPr/>
          <p:nvPr/>
        </p:nvSpPr>
        <p:spPr>
          <a:xfrm rot="336207">
            <a:off x="5418533" y="3600318"/>
            <a:ext cx="576064" cy="288032"/>
          </a:xfrm>
          <a:prstGeom prst="rightArrow">
            <a:avLst/>
          </a:prstGeom>
          <a:solidFill>
            <a:srgbClr val="2B6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B6700"/>
              </a:solidFill>
            </a:endParaRPr>
          </a:p>
        </p:txBody>
      </p:sp>
      <p:sp>
        <p:nvSpPr>
          <p:cNvPr id="27" name="Tijdelijke aanduiding voor inhoud 2"/>
          <p:cNvSpPr txBox="1">
            <a:spLocks/>
          </p:cNvSpPr>
          <p:nvPr/>
        </p:nvSpPr>
        <p:spPr>
          <a:xfrm>
            <a:off x="164735" y="3573016"/>
            <a:ext cx="7488832" cy="2985427"/>
          </a:xfrm>
          <a:prstGeom prst="rect">
            <a:avLst/>
          </a:prstGeom>
        </p:spPr>
        <p:txBody>
          <a:bodyPr vert="horz"/>
          <a:lstStyle/>
          <a:p>
            <a:pPr marL="285750" indent="-285750"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nl-BE" sz="2000" dirty="0" err="1" smtClean="0">
                <a:latin typeface="+mn-lt"/>
                <a:cs typeface="+mn-cs"/>
              </a:rPr>
              <a:t>Suitable</a:t>
            </a:r>
            <a:r>
              <a:rPr lang="nl-BE" sz="2000" dirty="0" smtClean="0">
                <a:latin typeface="+mn-lt"/>
                <a:cs typeface="+mn-cs"/>
              </a:rPr>
              <a:t> </a:t>
            </a:r>
            <a:r>
              <a:rPr lang="nl-BE" sz="2000" dirty="0" err="1" smtClean="0">
                <a:latin typeface="+mn-lt"/>
                <a:cs typeface="+mn-cs"/>
              </a:rPr>
              <a:t>chemical</a:t>
            </a:r>
            <a:r>
              <a:rPr lang="nl-BE" sz="2000" dirty="0" smtClean="0">
                <a:latin typeface="+mn-lt"/>
                <a:cs typeface="+mn-cs"/>
              </a:rPr>
              <a:t> and </a:t>
            </a:r>
            <a:r>
              <a:rPr lang="nl-BE" sz="2000" dirty="0" err="1" smtClean="0">
                <a:latin typeface="+mn-lt"/>
                <a:cs typeface="+mn-cs"/>
              </a:rPr>
              <a:t>physical</a:t>
            </a:r>
            <a:r>
              <a:rPr lang="nl-BE" sz="2000" dirty="0" smtClean="0">
                <a:latin typeface="+mn-lt"/>
                <a:cs typeface="+mn-cs"/>
              </a:rPr>
              <a:t> </a:t>
            </a:r>
            <a:r>
              <a:rPr lang="nl-BE" sz="2000" dirty="0" err="1" smtClean="0">
                <a:latin typeface="+mn-lt"/>
                <a:cs typeface="+mn-cs"/>
              </a:rPr>
              <a:t>properties</a:t>
            </a:r>
            <a:r>
              <a:rPr lang="nl-BE" sz="2000" dirty="0" smtClean="0">
                <a:latin typeface="+mn-lt"/>
                <a:cs typeface="+mn-cs"/>
              </a:rPr>
              <a:t>?</a:t>
            </a:r>
          </a:p>
          <a:p>
            <a:pPr marL="742950" lvl="1" indent="-285750" eaLnBrk="0" hangingPunct="0">
              <a:spcBef>
                <a:spcPct val="20000"/>
              </a:spcBef>
              <a:buFont typeface="Courier New" pitchFamily="49" charset="0"/>
              <a:buChar char="o"/>
            </a:pPr>
            <a:r>
              <a:rPr lang="nl-BE" sz="1600" dirty="0" smtClean="0">
                <a:solidFill>
                  <a:prstClr val="black"/>
                </a:solidFill>
                <a:latin typeface="Calibri"/>
              </a:rPr>
              <a:t>(Pre)</a:t>
            </a:r>
            <a:r>
              <a:rPr lang="nl-BE" sz="1600" dirty="0" err="1" smtClean="0">
                <a:solidFill>
                  <a:prstClr val="black"/>
                </a:solidFill>
                <a:latin typeface="Calibri"/>
              </a:rPr>
              <a:t>treatment</a:t>
            </a:r>
            <a:r>
              <a:rPr lang="nl-BE" sz="1600" dirty="0" smtClean="0">
                <a:solidFill>
                  <a:prstClr val="black"/>
                </a:solidFill>
                <a:latin typeface="Calibri"/>
              </a:rPr>
              <a:t> of </a:t>
            </a:r>
            <a:r>
              <a:rPr lang="nl-BE" sz="1600" dirty="0" err="1" smtClean="0">
                <a:solidFill>
                  <a:prstClr val="black"/>
                </a:solidFill>
                <a:latin typeface="Calibri"/>
              </a:rPr>
              <a:t>residues</a:t>
            </a:r>
            <a:r>
              <a:rPr lang="nl-BE" sz="1600" dirty="0" smtClean="0">
                <a:solidFill>
                  <a:prstClr val="black"/>
                </a:solidFill>
                <a:latin typeface="Calibri"/>
              </a:rPr>
              <a:t>?</a:t>
            </a:r>
            <a:endParaRPr lang="nl-BE" sz="1600" dirty="0" smtClean="0">
              <a:latin typeface="+mn-lt"/>
              <a:cs typeface="+mn-cs"/>
            </a:endParaRPr>
          </a:p>
          <a:p>
            <a:pPr marL="285750" indent="-285750"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nl-BE" sz="2000" dirty="0" smtClean="0">
                <a:latin typeface="+mn-lt"/>
                <a:cs typeface="+mn-cs"/>
              </a:rPr>
              <a:t>Gamma exposure towards occupants?</a:t>
            </a:r>
          </a:p>
          <a:p>
            <a:pPr marL="285750" indent="-285750"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kumimoji="0" lang="nl-B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Indoor</a:t>
            </a:r>
            <a:r>
              <a:rPr kumimoji="0" lang="nl-B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air </a:t>
            </a:r>
            <a:r>
              <a:rPr kumimoji="0" lang="nl-B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quality</a:t>
            </a:r>
            <a:r>
              <a:rPr kumimoji="0" lang="nl-B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742950" lvl="1" indent="-285750" eaLnBrk="0" hangingPunct="0">
              <a:spcBef>
                <a:spcPct val="20000"/>
              </a:spcBef>
              <a:buFont typeface="Courier New" pitchFamily="49" charset="0"/>
              <a:buChar char="o"/>
            </a:pPr>
            <a:r>
              <a:rPr lang="nl-BE" sz="1600" noProof="0" dirty="0" err="1" smtClean="0">
                <a:latin typeface="+mn-lt"/>
                <a:cs typeface="+mn-cs"/>
              </a:rPr>
              <a:t>Radiological</a:t>
            </a:r>
            <a:r>
              <a:rPr lang="nl-BE" sz="1600" noProof="0" dirty="0" smtClean="0">
                <a:latin typeface="+mn-lt"/>
                <a:cs typeface="+mn-cs"/>
              </a:rPr>
              <a:t> and </a:t>
            </a:r>
            <a:r>
              <a:rPr lang="nl-BE" sz="1600" noProof="0" dirty="0" err="1" smtClean="0">
                <a:latin typeface="+mn-lt"/>
                <a:cs typeface="+mn-cs"/>
              </a:rPr>
              <a:t>chemical</a:t>
            </a:r>
            <a:r>
              <a:rPr lang="nl-BE" sz="1600" noProof="0" dirty="0" smtClean="0">
                <a:latin typeface="+mn-lt"/>
                <a:cs typeface="+mn-cs"/>
              </a:rPr>
              <a:t> </a:t>
            </a:r>
            <a:r>
              <a:rPr lang="nl-BE" sz="1600" noProof="0" dirty="0" err="1" smtClean="0">
                <a:latin typeface="+mn-lt"/>
                <a:cs typeface="+mn-cs"/>
              </a:rPr>
              <a:t>noxes</a:t>
            </a:r>
            <a:r>
              <a:rPr lang="nl-BE" sz="1600" noProof="0" dirty="0" smtClean="0">
                <a:latin typeface="+mn-lt"/>
                <a:cs typeface="+mn-cs"/>
              </a:rPr>
              <a:t>?</a:t>
            </a:r>
            <a:endParaRPr lang="nl-BE" sz="1600" dirty="0" smtClean="0">
              <a:latin typeface="+mn-lt"/>
            </a:endParaRPr>
          </a:p>
          <a:p>
            <a:pPr marL="285750" indent="-285750"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nl-BE" sz="2000" dirty="0" smtClean="0">
                <a:latin typeface="+mn-lt"/>
              </a:rPr>
              <a:t>End-of-life considerations?</a:t>
            </a:r>
          </a:p>
          <a:p>
            <a:pPr marL="742950" lvl="1" indent="-285750" eaLnBrk="0" hangingPunct="0">
              <a:spcBef>
                <a:spcPct val="20000"/>
              </a:spcBef>
              <a:buFont typeface="Courier New" pitchFamily="49" charset="0"/>
              <a:buChar char="o"/>
            </a:pPr>
            <a:r>
              <a:rPr lang="nl-BE" sz="1600" dirty="0" smtClean="0">
                <a:latin typeface="+mn-lt"/>
              </a:rPr>
              <a:t>Leachability?</a:t>
            </a:r>
            <a:endParaRPr kumimoji="0" lang="nl-BE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00150" lvl="2" indent="-285750" eaLnBrk="0" hangingPunct="0">
              <a:spcBef>
                <a:spcPct val="20000"/>
              </a:spcBef>
              <a:buFont typeface="Arial" charset="0"/>
              <a:buChar char="–"/>
            </a:pPr>
            <a:endParaRPr kumimoji="0" lang="nl-B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nl-B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nl-BE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951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Main</a:t>
            </a:r>
            <a:r>
              <a:rPr lang="nl-BE" dirty="0" smtClean="0"/>
              <a:t> </a:t>
            </a:r>
            <a:r>
              <a:rPr lang="nl-BE" dirty="0" err="1" smtClean="0"/>
              <a:t>objective</a:t>
            </a:r>
            <a:r>
              <a:rPr lang="nl-BE" dirty="0" smtClean="0"/>
              <a:t> ‘NORM4BUILDING’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0"/>
          </p:nvPr>
        </p:nvSpPr>
        <p:spPr>
          <a:xfrm>
            <a:off x="755576" y="1219200"/>
            <a:ext cx="8388424" cy="4572000"/>
          </a:xfrm>
        </p:spPr>
        <p:txBody>
          <a:bodyPr/>
          <a:lstStyle/>
          <a:p>
            <a:r>
              <a:rPr lang="en-US" dirty="0" smtClean="0"/>
              <a:t>Exchange of multidisciplinary knowledge and experiences (</a:t>
            </a:r>
            <a:r>
              <a:rPr lang="en-US" dirty="0" smtClean="0">
                <a:solidFill>
                  <a:srgbClr val="061844"/>
                </a:solidFill>
              </a:rPr>
              <a:t>radiological, technical, economical, legislative, ecological, …</a:t>
            </a:r>
            <a:r>
              <a:rPr lang="en-US" dirty="0" smtClean="0"/>
              <a:t>) </a:t>
            </a:r>
          </a:p>
          <a:p>
            <a:endParaRPr lang="en-US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7E00E11-A0CE-4F56-87E3-A66E07EFE538}" type="slidenum">
              <a:rPr lang="nl-BE" smtClean="0"/>
              <a:pPr>
                <a:defRPr/>
              </a:pPr>
              <a:t>11</a:t>
            </a:fld>
            <a:endParaRPr lang="nl-BE" dirty="0"/>
          </a:p>
        </p:txBody>
      </p:sp>
      <p:sp>
        <p:nvSpPr>
          <p:cNvPr id="6" name="Tekstvak 5"/>
          <p:cNvSpPr txBox="1"/>
          <p:nvPr/>
        </p:nvSpPr>
        <p:spPr>
          <a:xfrm>
            <a:off x="755576" y="2884294"/>
            <a:ext cx="7931224" cy="3046988"/>
          </a:xfrm>
          <a:prstGeom prst="rect">
            <a:avLst/>
          </a:prstGeom>
          <a:noFill/>
          <a:ln w="38100">
            <a:solidFill>
              <a:srgbClr val="061844"/>
            </a:solidFill>
          </a:ln>
        </p:spPr>
        <p:txBody>
          <a:bodyPr wrap="square" rtlCol="0" anchor="ctr">
            <a:spAutoFit/>
          </a:bodyPr>
          <a:lstStyle/>
          <a:p>
            <a:pPr lvl="1" algn="ctr"/>
            <a:endParaRPr lang="en-US" sz="2400" dirty="0" smtClean="0"/>
          </a:p>
          <a:p>
            <a:pPr lvl="1" algn="ctr"/>
            <a:r>
              <a:rPr lang="en-US" sz="2400" dirty="0" smtClean="0"/>
              <a:t>Stimulate </a:t>
            </a:r>
            <a:r>
              <a:rPr lang="en-US" sz="2400" dirty="0"/>
              <a:t>the </a:t>
            </a:r>
            <a:endParaRPr lang="en-US" sz="2400" dirty="0" smtClean="0"/>
          </a:p>
          <a:p>
            <a:pPr lvl="1" algn="ctr"/>
            <a:r>
              <a:rPr lang="en-US" sz="2400" b="1" dirty="0" smtClean="0">
                <a:solidFill>
                  <a:srgbClr val="2B6700"/>
                </a:solidFill>
              </a:rPr>
              <a:t>reuse </a:t>
            </a:r>
            <a:r>
              <a:rPr lang="en-US" sz="2400" b="1" dirty="0">
                <a:solidFill>
                  <a:srgbClr val="2B6700"/>
                </a:solidFill>
              </a:rPr>
              <a:t>of NORM residues in new tailor-made sustainable building </a:t>
            </a:r>
            <a:r>
              <a:rPr lang="en-US" sz="2400" b="1" dirty="0" smtClean="0">
                <a:solidFill>
                  <a:srgbClr val="2B6700"/>
                </a:solidFill>
              </a:rPr>
              <a:t>materials</a:t>
            </a:r>
            <a:endParaRPr lang="en-US" sz="2400" b="1" dirty="0" smtClean="0">
              <a:solidFill>
                <a:srgbClr val="2B6700"/>
              </a:solidFill>
              <a:sym typeface="Wingdings" pitchFamily="2" charset="2"/>
            </a:endParaRPr>
          </a:p>
          <a:p>
            <a:pPr lvl="1" algn="ctr"/>
            <a:r>
              <a:rPr lang="en-US" sz="2400" dirty="0" smtClean="0"/>
              <a:t>while </a:t>
            </a:r>
          </a:p>
          <a:p>
            <a:pPr lvl="1" algn="ctr">
              <a:buNone/>
            </a:pPr>
            <a:r>
              <a:rPr lang="en-US" sz="2400" b="1" dirty="0" smtClean="0">
                <a:solidFill>
                  <a:srgbClr val="2B6700"/>
                </a:solidFill>
              </a:rPr>
              <a:t>considering </a:t>
            </a:r>
            <a:r>
              <a:rPr lang="en-US" sz="2400" b="1" dirty="0">
                <a:solidFill>
                  <a:srgbClr val="2B6700"/>
                </a:solidFill>
              </a:rPr>
              <a:t>exposure to external gamma radiation and the resulting indoor air quality.</a:t>
            </a:r>
            <a:endParaRPr lang="nl-BE" sz="2400" b="1" dirty="0">
              <a:solidFill>
                <a:srgbClr val="2B6700"/>
              </a:solidFill>
            </a:endParaRPr>
          </a:p>
          <a:p>
            <a:endParaRPr lang="nl-B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mtClean="0"/>
              <a:t>Scientific focus working groups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0"/>
          </p:nvPr>
        </p:nvSpPr>
        <p:spPr>
          <a:xfrm>
            <a:off x="1109202" y="980728"/>
            <a:ext cx="7823200" cy="4572000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7E00E11-A0CE-4F56-87E3-A66E07EFE538}" type="slidenum">
              <a:rPr lang="nl-BE" smtClean="0"/>
              <a:pPr>
                <a:defRPr/>
              </a:pPr>
              <a:t>12</a:t>
            </a:fld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2267744" y="1052736"/>
            <a:ext cx="4608512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2B67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Working Group 1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Studying </a:t>
            </a:r>
            <a:r>
              <a:rPr lang="en-US" sz="1400" b="1" dirty="0" smtClean="0"/>
              <a:t>state of the art </a:t>
            </a:r>
            <a:r>
              <a:rPr lang="en-US" sz="1400" dirty="0" smtClean="0"/>
              <a:t>in the reuse of NORM residues in building materials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Development of a </a:t>
            </a:r>
            <a:r>
              <a:rPr lang="en-US" sz="1400" b="1" dirty="0" smtClean="0"/>
              <a:t>data base with good practices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0" y="2821541"/>
            <a:ext cx="3119264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2B67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Working Group 2</a:t>
            </a:r>
            <a:endParaRPr lang="nl-BE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Develop </a:t>
            </a:r>
            <a:r>
              <a:rPr lang="en-US" sz="1400" b="1" dirty="0" smtClean="0"/>
              <a:t>new options </a:t>
            </a:r>
            <a:r>
              <a:rPr lang="en-US" sz="1400" dirty="0" smtClean="0"/>
              <a:t>for </a:t>
            </a:r>
            <a:r>
              <a:rPr lang="en-US" sz="1400" b="1" dirty="0" smtClean="0"/>
              <a:t>tailor-made building materials to incorporate NORM residues</a:t>
            </a:r>
            <a:r>
              <a:rPr lang="en-US" sz="1400" dirty="0" smtClean="0"/>
              <a:t>.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5148064" y="2691497"/>
            <a:ext cx="3995936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2B67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Working Group 3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Improve </a:t>
            </a:r>
            <a:r>
              <a:rPr lang="en-US" sz="1400" b="1" dirty="0" smtClean="0"/>
              <a:t>measurement capacity </a:t>
            </a:r>
            <a:r>
              <a:rPr lang="en-US" sz="1400" dirty="0" smtClean="0"/>
              <a:t>for NORM containing building materials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1" dirty="0"/>
              <a:t>S</a:t>
            </a:r>
            <a:r>
              <a:rPr lang="en-US" sz="1400" b="1" dirty="0" smtClean="0"/>
              <a:t>tandardization</a:t>
            </a:r>
            <a:r>
              <a:rPr lang="en-US" sz="1400" dirty="0" smtClean="0"/>
              <a:t> of measurement protocols and development of (pre-)</a:t>
            </a:r>
            <a:r>
              <a:rPr lang="nl-BE" sz="1400" dirty="0" err="1" smtClean="0"/>
              <a:t>standards</a:t>
            </a:r>
            <a:r>
              <a:rPr lang="nl-BE" sz="1400" dirty="0" smtClean="0"/>
              <a:t>.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2483768" y="4721331"/>
            <a:ext cx="4176464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2B67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Working Group 4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Improving </a:t>
            </a:r>
            <a:r>
              <a:rPr lang="en-US" sz="1400" b="1" dirty="0" err="1" smtClean="0"/>
              <a:t>dosimetric</a:t>
            </a:r>
            <a:r>
              <a:rPr lang="en-US" sz="1400" b="1" dirty="0" smtClean="0"/>
              <a:t> models </a:t>
            </a:r>
            <a:r>
              <a:rPr lang="en-US" sz="1400" dirty="0" smtClean="0"/>
              <a:t>for a number of building scenarios.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Investigating the influence of different </a:t>
            </a:r>
            <a:r>
              <a:rPr lang="en-US" sz="1400" b="1" dirty="0" smtClean="0"/>
              <a:t>legislative radioprotection scenarios</a:t>
            </a:r>
            <a:r>
              <a:rPr lang="en-US" sz="1400" dirty="0" smtClean="0"/>
              <a:t>.</a:t>
            </a:r>
          </a:p>
        </p:txBody>
      </p:sp>
      <p:cxnSp>
        <p:nvCxnSpPr>
          <p:cNvPr id="12" name="Rechte verbindingslijn met pijl 11"/>
          <p:cNvCxnSpPr>
            <a:stCxn id="6" idx="0"/>
          </p:cNvCxnSpPr>
          <p:nvPr/>
        </p:nvCxnSpPr>
        <p:spPr>
          <a:xfrm flipV="1">
            <a:off x="1559632" y="2006845"/>
            <a:ext cx="708112" cy="814696"/>
          </a:xfrm>
          <a:prstGeom prst="straightConnector1">
            <a:avLst/>
          </a:prstGeom>
          <a:ln w="63500">
            <a:solidFill>
              <a:srgbClr val="2B67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/>
          <p:cNvCxnSpPr>
            <a:stCxn id="6" idx="3"/>
            <a:endCxn id="7" idx="1"/>
          </p:cNvCxnSpPr>
          <p:nvPr/>
        </p:nvCxnSpPr>
        <p:spPr>
          <a:xfrm flipV="1">
            <a:off x="3119264" y="3276273"/>
            <a:ext cx="2028800" cy="22322"/>
          </a:xfrm>
          <a:prstGeom prst="straightConnector1">
            <a:avLst/>
          </a:prstGeom>
          <a:ln w="63500">
            <a:solidFill>
              <a:srgbClr val="2B67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/>
          <p:cNvCxnSpPr>
            <a:endCxn id="7" idx="0"/>
          </p:cNvCxnSpPr>
          <p:nvPr/>
        </p:nvCxnSpPr>
        <p:spPr>
          <a:xfrm>
            <a:off x="6862250" y="2006843"/>
            <a:ext cx="283782" cy="684654"/>
          </a:xfrm>
          <a:prstGeom prst="straightConnector1">
            <a:avLst/>
          </a:prstGeom>
          <a:ln w="63500">
            <a:solidFill>
              <a:srgbClr val="2B67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/>
          <p:cNvCxnSpPr>
            <a:stCxn id="6" idx="2"/>
          </p:cNvCxnSpPr>
          <p:nvPr/>
        </p:nvCxnSpPr>
        <p:spPr>
          <a:xfrm>
            <a:off x="1559632" y="3775648"/>
            <a:ext cx="902617" cy="945683"/>
          </a:xfrm>
          <a:prstGeom prst="straightConnector1">
            <a:avLst/>
          </a:prstGeom>
          <a:ln w="63500">
            <a:solidFill>
              <a:srgbClr val="2B67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/>
          <p:cNvCxnSpPr>
            <a:endCxn id="7" idx="2"/>
          </p:cNvCxnSpPr>
          <p:nvPr/>
        </p:nvCxnSpPr>
        <p:spPr>
          <a:xfrm flipV="1">
            <a:off x="6660232" y="3861048"/>
            <a:ext cx="485800" cy="945688"/>
          </a:xfrm>
          <a:prstGeom prst="straightConnector1">
            <a:avLst/>
          </a:prstGeom>
          <a:ln w="63500">
            <a:solidFill>
              <a:srgbClr val="2B67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met pijl 29"/>
          <p:cNvCxnSpPr/>
          <p:nvPr/>
        </p:nvCxnSpPr>
        <p:spPr>
          <a:xfrm flipV="1">
            <a:off x="4051901" y="2022289"/>
            <a:ext cx="0" cy="2714488"/>
          </a:xfrm>
          <a:prstGeom prst="straightConnector1">
            <a:avLst/>
          </a:prstGeom>
          <a:ln w="63500">
            <a:solidFill>
              <a:srgbClr val="2B67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Freeform 8"/>
          <p:cNvSpPr/>
          <p:nvPr/>
        </p:nvSpPr>
        <p:spPr>
          <a:xfrm>
            <a:off x="56400" y="932485"/>
            <a:ext cx="9091270" cy="1324035"/>
          </a:xfrm>
          <a:custGeom>
            <a:avLst/>
            <a:gdLst>
              <a:gd name="connsiteX0" fmla="*/ 0 w 9091270"/>
              <a:gd name="connsiteY0" fmla="*/ 331009 h 1324035"/>
              <a:gd name="connsiteX1" fmla="*/ 8429253 w 9091270"/>
              <a:gd name="connsiteY1" fmla="*/ 331009 h 1324035"/>
              <a:gd name="connsiteX2" fmla="*/ 8429253 w 9091270"/>
              <a:gd name="connsiteY2" fmla="*/ 0 h 1324035"/>
              <a:gd name="connsiteX3" fmla="*/ 9091270 w 9091270"/>
              <a:gd name="connsiteY3" fmla="*/ 662018 h 1324035"/>
              <a:gd name="connsiteX4" fmla="*/ 8429253 w 9091270"/>
              <a:gd name="connsiteY4" fmla="*/ 1324035 h 1324035"/>
              <a:gd name="connsiteX5" fmla="*/ 8429253 w 9091270"/>
              <a:gd name="connsiteY5" fmla="*/ 993026 h 1324035"/>
              <a:gd name="connsiteX6" fmla="*/ 0 w 9091270"/>
              <a:gd name="connsiteY6" fmla="*/ 993026 h 1324035"/>
              <a:gd name="connsiteX7" fmla="*/ 0 w 9091270"/>
              <a:gd name="connsiteY7" fmla="*/ 331009 h 132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91270" h="1324035">
                <a:moveTo>
                  <a:pt x="0" y="331009"/>
                </a:moveTo>
                <a:lnTo>
                  <a:pt x="8429253" y="331009"/>
                </a:lnTo>
                <a:lnTo>
                  <a:pt x="8429253" y="0"/>
                </a:lnTo>
                <a:lnTo>
                  <a:pt x="9091270" y="662018"/>
                </a:lnTo>
                <a:lnTo>
                  <a:pt x="8429253" y="1324035"/>
                </a:lnTo>
                <a:lnTo>
                  <a:pt x="8429253" y="993026"/>
                </a:lnTo>
                <a:lnTo>
                  <a:pt x="0" y="993026"/>
                </a:lnTo>
                <a:lnTo>
                  <a:pt x="0" y="33100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250" tIns="426259" rIns="585009" bIns="541200" numCol="1" spcCol="1270" anchor="ctr" anchorCtr="0">
            <a:noAutofit/>
          </a:bodyPr>
          <a:lstStyle/>
          <a:p>
            <a:pPr lvl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b="1" kern="1200" noProof="0" dirty="0" smtClean="0"/>
              <a:t>Norm4Building Database</a:t>
            </a:r>
            <a:endParaRPr lang="en-US" sz="2500" b="1" kern="1200" noProof="0" dirty="0"/>
          </a:p>
        </p:txBody>
      </p:sp>
      <p:sp>
        <p:nvSpPr>
          <p:cNvPr id="10" name="Freeform 9"/>
          <p:cNvSpPr/>
          <p:nvPr/>
        </p:nvSpPr>
        <p:spPr>
          <a:xfrm>
            <a:off x="74762" y="1916843"/>
            <a:ext cx="2800111" cy="2982616"/>
          </a:xfrm>
          <a:custGeom>
            <a:avLst/>
            <a:gdLst>
              <a:gd name="connsiteX0" fmla="*/ 0 w 2800111"/>
              <a:gd name="connsiteY0" fmla="*/ 0 h 2704660"/>
              <a:gd name="connsiteX1" fmla="*/ 2800111 w 2800111"/>
              <a:gd name="connsiteY1" fmla="*/ 0 h 2704660"/>
              <a:gd name="connsiteX2" fmla="*/ 2800111 w 2800111"/>
              <a:gd name="connsiteY2" fmla="*/ 2704660 h 2704660"/>
              <a:gd name="connsiteX3" fmla="*/ 0 w 2800111"/>
              <a:gd name="connsiteY3" fmla="*/ 2704660 h 2704660"/>
              <a:gd name="connsiteX4" fmla="*/ 0 w 2800111"/>
              <a:gd name="connsiteY4" fmla="*/ 0 h 270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0111" h="2704660">
                <a:moveTo>
                  <a:pt x="0" y="0"/>
                </a:moveTo>
                <a:lnTo>
                  <a:pt x="2800111" y="0"/>
                </a:lnTo>
                <a:lnTo>
                  <a:pt x="2800111" y="2704660"/>
                </a:lnTo>
                <a:lnTo>
                  <a:pt x="0" y="27046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t" anchorCtr="0">
            <a:noAutofit/>
          </a:bodyPr>
          <a:lstStyle/>
          <a:p>
            <a:pPr marL="342900" lvl="0" indent="-34290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lphaLcParenR"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Criteria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for evaluation of practices were set.</a:t>
            </a:r>
          </a:p>
          <a:p>
            <a:pPr marL="342900" lvl="0" indent="-34290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lphaLcParenR"/>
            </a:pPr>
            <a:r>
              <a:rPr lang="en-US" sz="1800" kern="1200" dirty="0" smtClean="0">
                <a:latin typeface="Arial" pitchFamily="34" charset="0"/>
                <a:cs typeface="Arial" pitchFamily="34" charset="0"/>
              </a:rPr>
              <a:t>Gathering information on </a:t>
            </a:r>
            <a:r>
              <a:rPr lang="en-US" sz="1800" b="0" kern="1200" dirty="0" smtClean="0">
                <a:latin typeface="Arial" pitchFamily="34" charset="0"/>
                <a:cs typeface="Arial" pitchFamily="34" charset="0"/>
              </a:rPr>
              <a:t>NORMs currently used for building materials</a:t>
            </a:r>
          </a:p>
          <a:p>
            <a:pPr marL="342900" lvl="0" indent="-34290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lphaLcParenR"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I</a:t>
            </a:r>
            <a:r>
              <a:rPr lang="en-US" sz="1800" kern="1200" dirty="0" smtClean="0">
                <a:latin typeface="Arial" pitchFamily="34" charset="0"/>
                <a:cs typeface="Arial" pitchFamily="34" charset="0"/>
              </a:rPr>
              <a:t>ncluding </a:t>
            </a:r>
            <a:r>
              <a:rPr lang="en-US" sz="1800" b="1" kern="1200" dirty="0" smtClean="0">
                <a:latin typeface="Arial" pitchFamily="34" charset="0"/>
                <a:cs typeface="Arial" pitchFamily="34" charset="0"/>
              </a:rPr>
              <a:t>representative national surveys </a:t>
            </a:r>
          </a:p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nl-BE" sz="1800" kern="1200" dirty="0" smtClean="0">
              <a:latin typeface="Arial" pitchFamily="34" charset="0"/>
              <a:cs typeface="Arial" pitchFamily="34" charset="0"/>
            </a:endParaRPr>
          </a:p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kumimoji="0" lang="en-US" sz="1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kumimoji="0" lang="en-US" sz="1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856512" y="1373830"/>
            <a:ext cx="6291159" cy="1324035"/>
          </a:xfrm>
          <a:custGeom>
            <a:avLst/>
            <a:gdLst>
              <a:gd name="connsiteX0" fmla="*/ 0 w 6291159"/>
              <a:gd name="connsiteY0" fmla="*/ 331009 h 1324035"/>
              <a:gd name="connsiteX1" fmla="*/ 5629142 w 6291159"/>
              <a:gd name="connsiteY1" fmla="*/ 331009 h 1324035"/>
              <a:gd name="connsiteX2" fmla="*/ 5629142 w 6291159"/>
              <a:gd name="connsiteY2" fmla="*/ 0 h 1324035"/>
              <a:gd name="connsiteX3" fmla="*/ 6291159 w 6291159"/>
              <a:gd name="connsiteY3" fmla="*/ 662018 h 1324035"/>
              <a:gd name="connsiteX4" fmla="*/ 5629142 w 6291159"/>
              <a:gd name="connsiteY4" fmla="*/ 1324035 h 1324035"/>
              <a:gd name="connsiteX5" fmla="*/ 5629142 w 6291159"/>
              <a:gd name="connsiteY5" fmla="*/ 993026 h 1324035"/>
              <a:gd name="connsiteX6" fmla="*/ 0 w 6291159"/>
              <a:gd name="connsiteY6" fmla="*/ 993026 h 1324035"/>
              <a:gd name="connsiteX7" fmla="*/ 0 w 6291159"/>
              <a:gd name="connsiteY7" fmla="*/ 331009 h 132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91159" h="1324035">
                <a:moveTo>
                  <a:pt x="0" y="331009"/>
                </a:moveTo>
                <a:lnTo>
                  <a:pt x="5629142" y="331009"/>
                </a:lnTo>
                <a:lnTo>
                  <a:pt x="5629142" y="0"/>
                </a:lnTo>
                <a:lnTo>
                  <a:pt x="6291159" y="662018"/>
                </a:lnTo>
                <a:lnTo>
                  <a:pt x="5629142" y="1324035"/>
                </a:lnTo>
                <a:lnTo>
                  <a:pt x="5629142" y="993026"/>
                </a:lnTo>
                <a:lnTo>
                  <a:pt x="0" y="993026"/>
                </a:lnTo>
                <a:lnTo>
                  <a:pt x="0" y="33100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422449" rIns="585009" bIns="541200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noProof="0" dirty="0" smtClean="0"/>
              <a:t>Evaluation of practices</a:t>
            </a:r>
            <a:endParaRPr lang="en-US" sz="2400" b="1" kern="1200" noProof="0" dirty="0"/>
          </a:p>
        </p:txBody>
      </p:sp>
      <p:sp>
        <p:nvSpPr>
          <p:cNvPr id="12" name="Freeform 11"/>
          <p:cNvSpPr/>
          <p:nvPr/>
        </p:nvSpPr>
        <p:spPr>
          <a:xfrm>
            <a:off x="2870160" y="2348880"/>
            <a:ext cx="2800111" cy="2664296"/>
          </a:xfrm>
          <a:custGeom>
            <a:avLst/>
            <a:gdLst>
              <a:gd name="connsiteX0" fmla="*/ 0 w 2800111"/>
              <a:gd name="connsiteY0" fmla="*/ 0 h 2550579"/>
              <a:gd name="connsiteX1" fmla="*/ 2800111 w 2800111"/>
              <a:gd name="connsiteY1" fmla="*/ 0 h 2550579"/>
              <a:gd name="connsiteX2" fmla="*/ 2800111 w 2800111"/>
              <a:gd name="connsiteY2" fmla="*/ 2550579 h 2550579"/>
              <a:gd name="connsiteX3" fmla="*/ 0 w 2800111"/>
              <a:gd name="connsiteY3" fmla="*/ 2550579 h 2550579"/>
              <a:gd name="connsiteX4" fmla="*/ 0 w 2800111"/>
              <a:gd name="connsiteY4" fmla="*/ 0 h 2550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0111" h="2550579">
                <a:moveTo>
                  <a:pt x="0" y="0"/>
                </a:moveTo>
                <a:lnTo>
                  <a:pt x="2800111" y="0"/>
                </a:lnTo>
                <a:lnTo>
                  <a:pt x="2800111" y="2550579"/>
                </a:lnTo>
                <a:lnTo>
                  <a:pt x="0" y="255057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t" anchorCtr="0">
            <a:noAutofit/>
          </a:bodyPr>
          <a:lstStyle/>
          <a:p>
            <a:pPr marL="342900" lvl="0" indent="-34290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lphaLcParenR"/>
            </a:pPr>
            <a:r>
              <a:rPr lang="en-US" sz="1800" kern="1200" noProof="0" dirty="0" smtClean="0"/>
              <a:t>Collaboration with  industry to </a:t>
            </a:r>
            <a:r>
              <a:rPr lang="en-US" sz="1800" b="1" kern="1200" noProof="0" dirty="0" smtClean="0"/>
              <a:t>evaluate the application in building materials (WG 2)</a:t>
            </a:r>
          </a:p>
          <a:p>
            <a:pPr marL="342900" lvl="0" indent="-34290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lphaLcParenR"/>
            </a:pPr>
            <a:endParaRPr lang="en-US" sz="1800" kern="1200" noProof="0" dirty="0" smtClean="0"/>
          </a:p>
          <a:p>
            <a:pPr marL="342900" lvl="0" indent="-34290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lphaLcParenR"/>
            </a:pPr>
            <a:r>
              <a:rPr lang="en-US" sz="1800" b="1" kern="1200" dirty="0" smtClean="0">
                <a:latin typeface="Arial" pitchFamily="34" charset="0"/>
                <a:cs typeface="Arial" pitchFamily="34" charset="0"/>
              </a:rPr>
              <a:t>Cost-benefit and SWOT analysis</a:t>
            </a:r>
            <a:endParaRPr lang="en-US" sz="1800" kern="1200" noProof="0" dirty="0" smtClean="0"/>
          </a:p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300" kern="1200" noProof="0" dirty="0"/>
          </a:p>
        </p:txBody>
      </p:sp>
      <p:sp>
        <p:nvSpPr>
          <p:cNvPr id="13" name="Freeform 12"/>
          <p:cNvSpPr/>
          <p:nvPr/>
        </p:nvSpPr>
        <p:spPr>
          <a:xfrm>
            <a:off x="5643671" y="1815175"/>
            <a:ext cx="3516951" cy="1324035"/>
          </a:xfrm>
          <a:custGeom>
            <a:avLst/>
            <a:gdLst>
              <a:gd name="connsiteX0" fmla="*/ 0 w 3516951"/>
              <a:gd name="connsiteY0" fmla="*/ 331009 h 1324035"/>
              <a:gd name="connsiteX1" fmla="*/ 2854934 w 3516951"/>
              <a:gd name="connsiteY1" fmla="*/ 331009 h 1324035"/>
              <a:gd name="connsiteX2" fmla="*/ 2854934 w 3516951"/>
              <a:gd name="connsiteY2" fmla="*/ 0 h 1324035"/>
              <a:gd name="connsiteX3" fmla="*/ 3516951 w 3516951"/>
              <a:gd name="connsiteY3" fmla="*/ 662018 h 1324035"/>
              <a:gd name="connsiteX4" fmla="*/ 2854934 w 3516951"/>
              <a:gd name="connsiteY4" fmla="*/ 1324035 h 1324035"/>
              <a:gd name="connsiteX5" fmla="*/ 2854934 w 3516951"/>
              <a:gd name="connsiteY5" fmla="*/ 993026 h 1324035"/>
              <a:gd name="connsiteX6" fmla="*/ 0 w 3516951"/>
              <a:gd name="connsiteY6" fmla="*/ 993026 h 1324035"/>
              <a:gd name="connsiteX7" fmla="*/ 0 w 3516951"/>
              <a:gd name="connsiteY7" fmla="*/ 331009 h 132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16951" h="1324035">
                <a:moveTo>
                  <a:pt x="0" y="331009"/>
                </a:moveTo>
                <a:lnTo>
                  <a:pt x="2854934" y="331009"/>
                </a:lnTo>
                <a:lnTo>
                  <a:pt x="2854934" y="0"/>
                </a:lnTo>
                <a:lnTo>
                  <a:pt x="3516951" y="662018"/>
                </a:lnTo>
                <a:lnTo>
                  <a:pt x="2854934" y="1324035"/>
                </a:lnTo>
                <a:lnTo>
                  <a:pt x="2854934" y="993026"/>
                </a:lnTo>
                <a:lnTo>
                  <a:pt x="0" y="993026"/>
                </a:lnTo>
                <a:lnTo>
                  <a:pt x="0" y="33100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422449" rIns="585009" bIns="541200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noProof="0" dirty="0" smtClean="0"/>
              <a:t>Output</a:t>
            </a:r>
            <a:endParaRPr lang="en-US" sz="2400" b="1" kern="1200" noProof="0" dirty="0"/>
          </a:p>
        </p:txBody>
      </p:sp>
      <p:sp>
        <p:nvSpPr>
          <p:cNvPr id="14" name="Freeform 13"/>
          <p:cNvSpPr/>
          <p:nvPr/>
        </p:nvSpPr>
        <p:spPr>
          <a:xfrm>
            <a:off x="5677469" y="2780929"/>
            <a:ext cx="2854971" cy="2376264"/>
          </a:xfrm>
          <a:custGeom>
            <a:avLst/>
            <a:gdLst>
              <a:gd name="connsiteX0" fmla="*/ 0 w 2800111"/>
              <a:gd name="connsiteY0" fmla="*/ 0 h 2513251"/>
              <a:gd name="connsiteX1" fmla="*/ 2800111 w 2800111"/>
              <a:gd name="connsiteY1" fmla="*/ 0 h 2513251"/>
              <a:gd name="connsiteX2" fmla="*/ 2800111 w 2800111"/>
              <a:gd name="connsiteY2" fmla="*/ 2513251 h 2513251"/>
              <a:gd name="connsiteX3" fmla="*/ 0 w 2800111"/>
              <a:gd name="connsiteY3" fmla="*/ 2513251 h 2513251"/>
              <a:gd name="connsiteX4" fmla="*/ 0 w 2800111"/>
              <a:gd name="connsiteY4" fmla="*/ 0 h 2513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0111" h="2513251">
                <a:moveTo>
                  <a:pt x="0" y="0"/>
                </a:moveTo>
                <a:lnTo>
                  <a:pt x="2800111" y="0"/>
                </a:lnTo>
                <a:lnTo>
                  <a:pt x="2800111" y="2513251"/>
                </a:lnTo>
                <a:lnTo>
                  <a:pt x="0" y="251325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t" anchorCtr="0">
            <a:noAutofit/>
          </a:bodyPr>
          <a:lstStyle/>
          <a:p>
            <a:pPr marL="342900" lvl="0" indent="-34290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lphaLcParenR"/>
            </a:pPr>
            <a:r>
              <a:rPr lang="nl-BE" sz="1800" kern="1200" dirty="0" smtClean="0">
                <a:latin typeface="Arial" pitchFamily="34" charset="0"/>
                <a:cs typeface="Arial" pitchFamily="34" charset="0"/>
              </a:rPr>
              <a:t>Updating ‘</a:t>
            </a:r>
            <a:r>
              <a:rPr lang="fr-FR" sz="1800" b="1" kern="1200" dirty="0" err="1" smtClean="0">
                <a:latin typeface="Arial" pitchFamily="34" charset="0"/>
                <a:cs typeface="Arial" pitchFamily="34" charset="0"/>
              </a:rPr>
              <a:t>Activity</a:t>
            </a:r>
            <a:r>
              <a:rPr lang="fr-FR" sz="1800" b="1" kern="1200" dirty="0" smtClean="0">
                <a:latin typeface="Arial" pitchFamily="34" charset="0"/>
                <a:cs typeface="Arial" pitchFamily="34" charset="0"/>
              </a:rPr>
              <a:t> Concentration Index</a:t>
            </a:r>
            <a:r>
              <a:rPr lang="fr-FR" sz="1800" kern="1200" dirty="0" smtClean="0">
                <a:latin typeface="Arial" pitchFamily="34" charset="0"/>
                <a:cs typeface="Arial" pitchFamily="34" charset="0"/>
              </a:rPr>
              <a:t>’ </a:t>
            </a:r>
            <a:r>
              <a:rPr lang="fr-FR" sz="1800" b="1" kern="1200" dirty="0" err="1" smtClean="0">
                <a:latin typeface="Arial" pitchFamily="34" charset="0"/>
                <a:cs typeface="Arial" pitchFamily="34" charset="0"/>
              </a:rPr>
              <a:t>database</a:t>
            </a:r>
            <a:r>
              <a:rPr lang="fr-FR" sz="1800" kern="12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800" b="1" kern="1200" noProof="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lphaLcParenR"/>
            </a:pPr>
            <a:r>
              <a:rPr lang="en-US" sz="1800" kern="1200" dirty="0" smtClean="0">
                <a:latin typeface="Arial" pitchFamily="34" charset="0"/>
                <a:cs typeface="Arial" pitchFamily="34" charset="0"/>
              </a:rPr>
              <a:t>Update information for the </a:t>
            </a:r>
            <a:r>
              <a:rPr lang="en-US" sz="1800" b="1" kern="1200" dirty="0" smtClean="0">
                <a:latin typeface="Arial" pitchFamily="34" charset="0"/>
                <a:cs typeface="Arial" pitchFamily="34" charset="0"/>
              </a:rPr>
              <a:t>European Waste Catalogue</a:t>
            </a:r>
            <a:endParaRPr lang="en-US" sz="1800" b="1" kern="1200" noProof="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lphaLcParenR"/>
            </a:pPr>
            <a:r>
              <a:rPr lang="en-US" sz="1800" b="1" kern="1200" noProof="0" dirty="0" smtClean="0">
                <a:latin typeface="Arial" pitchFamily="34" charset="0"/>
                <a:cs typeface="Arial" pitchFamily="34" charset="0"/>
              </a:rPr>
              <a:t>Dissemination plan</a:t>
            </a:r>
            <a:endParaRPr lang="en-US" sz="1800" kern="1200" noProof="0" dirty="0"/>
          </a:p>
        </p:txBody>
      </p:sp>
      <p:sp>
        <p:nvSpPr>
          <p:cNvPr id="5" name="Rectangle 4"/>
          <p:cNvSpPr/>
          <p:nvPr/>
        </p:nvSpPr>
        <p:spPr>
          <a:xfrm>
            <a:off x="3074307" y="2073576"/>
            <a:ext cx="5855568" cy="3544096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</a:pPr>
            <a:r>
              <a:rPr lang="en-US" b="1" u="sng" dirty="0" smtClean="0">
                <a:solidFill>
                  <a:schemeClr val="bg1"/>
                </a:solidFill>
              </a:rPr>
              <a:t>Information per entry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</a:pPr>
            <a:r>
              <a:rPr lang="en-US" sz="1400" dirty="0" smtClean="0">
                <a:solidFill>
                  <a:schemeClr val="bg1"/>
                </a:solidFill>
              </a:rPr>
              <a:t>General </a:t>
            </a:r>
            <a:r>
              <a:rPr lang="en-US" sz="1400" dirty="0">
                <a:solidFill>
                  <a:schemeClr val="bg1"/>
                </a:solidFill>
              </a:rPr>
              <a:t>information:</a:t>
            </a:r>
          </a:p>
          <a:p>
            <a:pPr marL="742950" lvl="1" indent="-285750" algn="just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chemeClr val="bg1"/>
                </a:solidFill>
              </a:rPr>
              <a:t>By-product name;  Industrial sector</a:t>
            </a:r>
          </a:p>
          <a:p>
            <a:pPr marL="742950" lvl="1" indent="-285750" algn="just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chemeClr val="bg1"/>
                </a:solidFill>
              </a:rPr>
              <a:t>Country</a:t>
            </a:r>
          </a:p>
          <a:p>
            <a:pPr marL="742950" lvl="1" indent="-285750" algn="just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chemeClr val="bg1"/>
                </a:solidFill>
              </a:rPr>
              <a:t>Total </a:t>
            </a:r>
            <a:r>
              <a:rPr lang="en-US" sz="1400" dirty="0">
                <a:solidFill>
                  <a:schemeClr val="bg1"/>
                </a:solidFill>
              </a:rPr>
              <a:t>amount of by-product [Mt]</a:t>
            </a:r>
            <a:r>
              <a:rPr lang="hu-HU" sz="1400" dirty="0">
                <a:solidFill>
                  <a:schemeClr val="bg1"/>
                </a:solidFill>
              </a:rPr>
              <a:t>, </a:t>
            </a:r>
            <a:r>
              <a:rPr lang="en-US" sz="1400" dirty="0">
                <a:solidFill>
                  <a:schemeClr val="bg1"/>
                </a:solidFill>
              </a:rPr>
              <a:t>Number of surveyed </a:t>
            </a:r>
            <a:r>
              <a:rPr lang="en-US" sz="1400" dirty="0" smtClean="0">
                <a:solidFill>
                  <a:schemeClr val="bg1"/>
                </a:solidFill>
              </a:rPr>
              <a:t>samples</a:t>
            </a:r>
          </a:p>
          <a:p>
            <a:pPr marL="742950" lvl="1" indent="-285750" algn="just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chemeClr val="bg1"/>
                </a:solidFill>
              </a:rPr>
              <a:t>References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</a:pPr>
            <a:r>
              <a:rPr lang="en-US" sz="1400" dirty="0" smtClean="0">
                <a:solidFill>
                  <a:schemeClr val="bg1"/>
                </a:solidFill>
              </a:rPr>
              <a:t>Chemical features</a:t>
            </a:r>
            <a:endParaRPr lang="en-US" sz="1400" dirty="0">
              <a:solidFill>
                <a:schemeClr val="bg1"/>
              </a:solidFill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</a:pPr>
            <a:r>
              <a:rPr lang="en-US" sz="1400" dirty="0">
                <a:solidFill>
                  <a:schemeClr val="bg1"/>
                </a:solidFill>
              </a:rPr>
              <a:t>Radiological features</a:t>
            </a:r>
          </a:p>
          <a:p>
            <a:pPr marL="742950" lvl="1" indent="-285750" algn="just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bg1"/>
                </a:solidFill>
              </a:rPr>
              <a:t>Activity concentration (terrestrial isotopes: Ra-226; Th-232, K-40)</a:t>
            </a:r>
          </a:p>
          <a:p>
            <a:pPr marL="742950" lvl="1" indent="-285750" algn="just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chemeClr val="bg1"/>
                </a:solidFill>
              </a:rPr>
              <a:t>Activity concentration index</a:t>
            </a:r>
            <a:endParaRPr lang="en-US" sz="1400" dirty="0">
              <a:solidFill>
                <a:schemeClr val="bg1"/>
              </a:solidFill>
            </a:endParaRPr>
          </a:p>
          <a:p>
            <a:pPr marL="742950" lvl="1" indent="-285750" algn="just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bg1"/>
                </a:solidFill>
              </a:rPr>
              <a:t>Emanation and exhalation features</a:t>
            </a:r>
            <a:endParaRPr lang="hu-HU" sz="1400" dirty="0">
              <a:solidFill>
                <a:schemeClr val="bg1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252190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nl-BE" sz="3600" b="1" u="sng" dirty="0" err="1" smtClean="0"/>
              <a:t>Working</a:t>
            </a:r>
            <a:r>
              <a:rPr lang="nl-BE" sz="3600" b="1" u="sng" dirty="0" smtClean="0"/>
              <a:t> Group 1 </a:t>
            </a:r>
            <a:r>
              <a:rPr lang="nl-BE" sz="3600" b="1" dirty="0" smtClean="0"/>
              <a:t/>
            </a:r>
            <a:br>
              <a:rPr lang="nl-BE" sz="3600" b="1" dirty="0" smtClean="0"/>
            </a:br>
            <a:r>
              <a:rPr lang="nl-BE" sz="3600" dirty="0" smtClean="0"/>
              <a:t>‘</a:t>
            </a:r>
            <a:r>
              <a:rPr lang="en-US" sz="3600" dirty="0"/>
              <a:t>D</a:t>
            </a:r>
            <a:r>
              <a:rPr lang="en-US" sz="3600" dirty="0" smtClean="0"/>
              <a:t>ata base with good practices’</a:t>
            </a:r>
            <a:r>
              <a:rPr lang="en-US" dirty="0" smtClean="0"/>
              <a:t/>
            </a:r>
            <a:br>
              <a:rPr lang="en-US" dirty="0" smtClean="0"/>
            </a:br>
            <a:endParaRPr lang="nl-BE" dirty="0"/>
          </a:p>
        </p:txBody>
      </p:sp>
      <p:sp>
        <p:nvSpPr>
          <p:cNvPr id="16" name="ZoneTexte 9"/>
          <p:cNvSpPr txBox="1"/>
          <p:nvPr/>
        </p:nvSpPr>
        <p:spPr>
          <a:xfrm>
            <a:off x="827756" y="5157192"/>
            <a:ext cx="6984604" cy="92333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BE" b="1" dirty="0" smtClean="0">
                <a:solidFill>
                  <a:schemeClr val="bg1"/>
                </a:solidFill>
              </a:rPr>
              <a:t>Impact: </a:t>
            </a:r>
          </a:p>
          <a:p>
            <a:r>
              <a:rPr lang="nl-BE" b="1" dirty="0" smtClean="0">
                <a:solidFill>
                  <a:schemeClr val="bg1"/>
                </a:solidFill>
              </a:rPr>
              <a:t>-</a:t>
            </a:r>
            <a:r>
              <a:rPr lang="en-US" b="1" dirty="0" smtClean="0">
                <a:solidFill>
                  <a:schemeClr val="bg1"/>
                </a:solidFill>
              </a:rPr>
              <a:t>NORM aspects are taken into account for reuse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-’Good practices database’ as guideline for reuse for industry 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159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5" grpId="0" animBg="1"/>
      <p:bldP spid="5" grpId="1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0" y="-35842"/>
            <a:ext cx="91440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BE" sz="3200" b="1" u="sng" dirty="0" err="1" smtClean="0"/>
              <a:t>Working</a:t>
            </a:r>
            <a:r>
              <a:rPr lang="nl-BE" sz="3200" b="1" u="sng" dirty="0" smtClean="0"/>
              <a:t> Group 2 </a:t>
            </a:r>
            <a:r>
              <a:rPr lang="nl-BE" sz="3200" b="1" dirty="0" smtClean="0"/>
              <a:t/>
            </a:r>
            <a:br>
              <a:rPr lang="nl-BE" sz="3200" b="1" dirty="0" smtClean="0"/>
            </a:br>
            <a:r>
              <a:rPr lang="nl-BE" sz="3200" dirty="0" smtClean="0"/>
              <a:t>‘Options </a:t>
            </a:r>
            <a:r>
              <a:rPr lang="nl-BE" sz="3200" dirty="0" err="1" smtClean="0"/>
              <a:t>for</a:t>
            </a:r>
            <a:r>
              <a:rPr lang="nl-BE" sz="3200" dirty="0" smtClean="0"/>
              <a:t> new </a:t>
            </a:r>
            <a:r>
              <a:rPr lang="nl-BE" sz="3200" dirty="0" err="1" smtClean="0"/>
              <a:t>tailor-made</a:t>
            </a:r>
            <a:r>
              <a:rPr lang="nl-BE" sz="3200" dirty="0" smtClean="0"/>
              <a:t> building </a:t>
            </a:r>
            <a:r>
              <a:rPr lang="nl-BE" sz="3200" dirty="0" err="1" smtClean="0"/>
              <a:t>materials</a:t>
            </a:r>
            <a:r>
              <a:rPr lang="nl-BE" sz="3200" dirty="0" smtClean="0"/>
              <a:t>’</a:t>
            </a:r>
            <a:endParaRPr lang="nl-BE" sz="3200" dirty="0"/>
          </a:p>
        </p:txBody>
      </p:sp>
      <p:sp>
        <p:nvSpPr>
          <p:cNvPr id="17" name="Szövegdoboz 1"/>
          <p:cNvSpPr txBox="1"/>
          <p:nvPr/>
        </p:nvSpPr>
        <p:spPr>
          <a:xfrm>
            <a:off x="-396552" y="1052736"/>
            <a:ext cx="184236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" algn="ctr" defTabSz="914400" fontAlgn="auto">
              <a:spcBef>
                <a:spcPts val="0"/>
              </a:spcBef>
              <a:spcAft>
                <a:spcPts val="0"/>
              </a:spcAft>
              <a:buClr>
                <a:srgbClr val="A85229"/>
              </a:buClr>
            </a:pPr>
            <a:r>
              <a:rPr lang="en-US" sz="1600" dirty="0" smtClean="0">
                <a:solidFill>
                  <a:srgbClr val="514A40"/>
                </a:solidFill>
                <a:latin typeface="Cambria"/>
              </a:rPr>
              <a:t>Industry</a:t>
            </a:r>
            <a:endParaRPr lang="en-US" sz="1600" dirty="0">
              <a:solidFill>
                <a:srgbClr val="514A40"/>
              </a:solidFill>
              <a:latin typeface="Cambria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1089983" y="1056439"/>
            <a:ext cx="673705" cy="334851"/>
          </a:xfrm>
          <a:prstGeom prst="rightArrow">
            <a:avLst/>
          </a:prstGeom>
          <a:solidFill>
            <a:srgbClr val="A85229"/>
          </a:solidFill>
          <a:ln w="12700" cap="flat" cmpd="sng" algn="ctr">
            <a:solidFill>
              <a:srgbClr val="A85229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19" name="Szövegdoboz 1"/>
          <p:cNvSpPr txBox="1"/>
          <p:nvPr/>
        </p:nvSpPr>
        <p:spPr>
          <a:xfrm>
            <a:off x="1475656" y="908720"/>
            <a:ext cx="184236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" algn="ctr" defTabSz="914400" fontAlgn="auto">
              <a:spcBef>
                <a:spcPts val="0"/>
              </a:spcBef>
              <a:spcAft>
                <a:spcPts val="0"/>
              </a:spcAft>
              <a:buClr>
                <a:srgbClr val="A85229"/>
              </a:buClr>
            </a:pPr>
            <a:r>
              <a:rPr lang="en-GB" sz="1600" dirty="0" smtClean="0">
                <a:solidFill>
                  <a:srgbClr val="514A40"/>
                </a:solidFill>
                <a:latin typeface="Cambria"/>
              </a:rPr>
              <a:t>(Product)</a:t>
            </a:r>
          </a:p>
          <a:p>
            <a:pPr marL="45720" algn="ctr" defTabSz="914400" fontAlgn="auto">
              <a:spcBef>
                <a:spcPts val="0"/>
              </a:spcBef>
              <a:spcAft>
                <a:spcPts val="0"/>
              </a:spcAft>
              <a:buClr>
                <a:srgbClr val="A85229"/>
              </a:buClr>
            </a:pPr>
            <a:r>
              <a:rPr lang="en-GB" sz="1600" dirty="0" smtClean="0">
                <a:solidFill>
                  <a:srgbClr val="514A40"/>
                </a:solidFill>
                <a:latin typeface="Cambria"/>
              </a:rPr>
              <a:t>Residue</a:t>
            </a:r>
            <a:endParaRPr lang="en-US" sz="1600" dirty="0">
              <a:solidFill>
                <a:srgbClr val="514A40"/>
              </a:solidFill>
              <a:latin typeface="Cambria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3366782" y="1005884"/>
            <a:ext cx="707687" cy="334851"/>
          </a:xfrm>
          <a:prstGeom prst="rightArrow">
            <a:avLst/>
          </a:prstGeom>
          <a:solidFill>
            <a:srgbClr val="A85229"/>
          </a:solidFill>
          <a:ln w="12700" cap="flat" cmpd="sng" algn="ctr">
            <a:solidFill>
              <a:srgbClr val="A85229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21" name="Szövegdoboz 1"/>
          <p:cNvSpPr txBox="1"/>
          <p:nvPr/>
        </p:nvSpPr>
        <p:spPr>
          <a:xfrm>
            <a:off x="3339556" y="908720"/>
            <a:ext cx="375272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" algn="ctr" defTabSz="914400" fontAlgn="auto">
              <a:spcBef>
                <a:spcPts val="0"/>
              </a:spcBef>
              <a:spcAft>
                <a:spcPts val="0"/>
              </a:spcAft>
              <a:buClr>
                <a:srgbClr val="A85229"/>
              </a:buClr>
            </a:pPr>
            <a:r>
              <a:rPr lang="en-GB" sz="1600" dirty="0" smtClean="0">
                <a:solidFill>
                  <a:srgbClr val="514A40"/>
                </a:solidFill>
                <a:latin typeface="Cambria"/>
              </a:rPr>
              <a:t>(Virgin raw materials)</a:t>
            </a:r>
          </a:p>
          <a:p>
            <a:pPr marL="45720" algn="ctr" defTabSz="914400" fontAlgn="auto">
              <a:spcBef>
                <a:spcPts val="0"/>
              </a:spcBef>
              <a:spcAft>
                <a:spcPts val="0"/>
              </a:spcAft>
              <a:buClr>
                <a:srgbClr val="A85229"/>
              </a:buClr>
            </a:pPr>
            <a:r>
              <a:rPr lang="en-GB" sz="1600" dirty="0" smtClean="0">
                <a:solidFill>
                  <a:srgbClr val="514A40"/>
                </a:solidFill>
                <a:latin typeface="Cambria"/>
              </a:rPr>
              <a:t>Residue</a:t>
            </a:r>
            <a:endParaRPr lang="en-US" sz="1600" dirty="0">
              <a:solidFill>
                <a:srgbClr val="514A40"/>
              </a:solidFill>
              <a:latin typeface="Cambria"/>
            </a:endParaRPr>
          </a:p>
        </p:txBody>
      </p:sp>
      <p:sp>
        <p:nvSpPr>
          <p:cNvPr id="22" name="Szövegdoboz 1"/>
          <p:cNvSpPr txBox="1"/>
          <p:nvPr/>
        </p:nvSpPr>
        <p:spPr>
          <a:xfrm>
            <a:off x="7122125" y="989199"/>
            <a:ext cx="184236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" algn="ctr" defTabSz="914400" fontAlgn="auto">
              <a:spcBef>
                <a:spcPts val="0"/>
              </a:spcBef>
              <a:spcAft>
                <a:spcPts val="0"/>
              </a:spcAft>
              <a:buClr>
                <a:srgbClr val="A85229"/>
              </a:buClr>
            </a:pPr>
            <a:r>
              <a:rPr lang="en-GB" sz="1600" dirty="0" smtClean="0">
                <a:solidFill>
                  <a:srgbClr val="514A40"/>
                </a:solidFill>
                <a:latin typeface="Cambria"/>
              </a:rPr>
              <a:t>Building Material</a:t>
            </a:r>
            <a:endParaRPr lang="en-US" sz="1600" dirty="0">
              <a:solidFill>
                <a:srgbClr val="514A40"/>
              </a:solidFill>
              <a:latin typeface="Cambria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6381524" y="1015966"/>
            <a:ext cx="710756" cy="334851"/>
          </a:xfrm>
          <a:prstGeom prst="rightArrow">
            <a:avLst/>
          </a:prstGeom>
          <a:solidFill>
            <a:srgbClr val="A85229"/>
          </a:solidFill>
          <a:ln w="12700" cap="flat" cmpd="sng" algn="ctr">
            <a:solidFill>
              <a:srgbClr val="A85229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24" name="Right Brace 23"/>
          <p:cNvSpPr/>
          <p:nvPr/>
        </p:nvSpPr>
        <p:spPr>
          <a:xfrm rot="5400000">
            <a:off x="2753196" y="-1075840"/>
            <a:ext cx="257580" cy="5396251"/>
          </a:xfrm>
          <a:prstGeom prst="rightBrace">
            <a:avLst/>
          </a:prstGeom>
          <a:noFill/>
          <a:ln w="6350" cap="flat" cmpd="sng" algn="ctr">
            <a:solidFill>
              <a:srgbClr val="A8522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514A40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25" name="Right Brace 24"/>
          <p:cNvSpPr/>
          <p:nvPr/>
        </p:nvSpPr>
        <p:spPr>
          <a:xfrm rot="5400000">
            <a:off x="6182535" y="-940535"/>
            <a:ext cx="257580" cy="5396251"/>
          </a:xfrm>
          <a:prstGeom prst="rightBrace">
            <a:avLst/>
          </a:prstGeom>
          <a:noFill/>
          <a:ln w="6350" cap="flat" cmpd="sng" algn="ctr">
            <a:solidFill>
              <a:srgbClr val="A8522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514A40"/>
              </a:solidFill>
              <a:effectLst/>
              <a:uLnTx/>
              <a:uFillTx/>
              <a:latin typeface="Cambri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31392" y="1988840"/>
            <a:ext cx="16818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srgbClr val="514A40"/>
                </a:solidFill>
                <a:latin typeface="Cambria"/>
              </a:rPr>
              <a:t>Working Group 1</a:t>
            </a:r>
            <a:endParaRPr lang="en-US" sz="1600" dirty="0">
              <a:solidFill>
                <a:srgbClr val="514A40"/>
              </a:solidFill>
              <a:latin typeface="Cambri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40620" y="1988840"/>
            <a:ext cx="16818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 smtClean="0">
                <a:solidFill>
                  <a:srgbClr val="514A40"/>
                </a:solidFill>
                <a:latin typeface="Cambria"/>
              </a:rPr>
              <a:t>Working Group 2</a:t>
            </a:r>
            <a:endParaRPr lang="en-US" sz="1600" dirty="0">
              <a:solidFill>
                <a:srgbClr val="514A40"/>
              </a:solidFill>
              <a:latin typeface="Cambria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32012" y="2132856"/>
            <a:ext cx="8765319" cy="1272371"/>
          </a:xfrm>
          <a:custGeom>
            <a:avLst/>
            <a:gdLst>
              <a:gd name="connsiteX0" fmla="*/ 0 w 8735818"/>
              <a:gd name="connsiteY0" fmla="*/ 318093 h 1272371"/>
              <a:gd name="connsiteX1" fmla="*/ 8099633 w 8735818"/>
              <a:gd name="connsiteY1" fmla="*/ 318093 h 1272371"/>
              <a:gd name="connsiteX2" fmla="*/ 8099633 w 8735818"/>
              <a:gd name="connsiteY2" fmla="*/ 0 h 1272371"/>
              <a:gd name="connsiteX3" fmla="*/ 8735818 w 8735818"/>
              <a:gd name="connsiteY3" fmla="*/ 636186 h 1272371"/>
              <a:gd name="connsiteX4" fmla="*/ 8099633 w 8735818"/>
              <a:gd name="connsiteY4" fmla="*/ 1272371 h 1272371"/>
              <a:gd name="connsiteX5" fmla="*/ 8099633 w 8735818"/>
              <a:gd name="connsiteY5" fmla="*/ 954278 h 1272371"/>
              <a:gd name="connsiteX6" fmla="*/ 0 w 8735818"/>
              <a:gd name="connsiteY6" fmla="*/ 954278 h 1272371"/>
              <a:gd name="connsiteX7" fmla="*/ 0 w 8735818"/>
              <a:gd name="connsiteY7" fmla="*/ 318093 h 127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35818" h="1272371">
                <a:moveTo>
                  <a:pt x="0" y="318093"/>
                </a:moveTo>
                <a:lnTo>
                  <a:pt x="8099633" y="318093"/>
                </a:lnTo>
                <a:lnTo>
                  <a:pt x="8099633" y="0"/>
                </a:lnTo>
                <a:lnTo>
                  <a:pt x="8735818" y="636186"/>
                </a:lnTo>
                <a:lnTo>
                  <a:pt x="8099633" y="1272371"/>
                </a:lnTo>
                <a:lnTo>
                  <a:pt x="8099633" y="954278"/>
                </a:lnTo>
                <a:lnTo>
                  <a:pt x="0" y="954278"/>
                </a:lnTo>
                <a:lnTo>
                  <a:pt x="0" y="31809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409533" rIns="572093" bIns="520082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noProof="0" dirty="0" smtClean="0"/>
              <a:t>Study new develop options</a:t>
            </a:r>
            <a:endParaRPr lang="en-US" sz="2400" kern="1200" noProof="0" dirty="0"/>
          </a:p>
        </p:txBody>
      </p:sp>
      <p:sp>
        <p:nvSpPr>
          <p:cNvPr id="8" name="Freeform 7"/>
          <p:cNvSpPr/>
          <p:nvPr/>
        </p:nvSpPr>
        <p:spPr>
          <a:xfrm>
            <a:off x="261513" y="3077026"/>
            <a:ext cx="4035948" cy="2503114"/>
          </a:xfrm>
          <a:custGeom>
            <a:avLst/>
            <a:gdLst>
              <a:gd name="connsiteX0" fmla="*/ 0 w 4035948"/>
              <a:gd name="connsiteY0" fmla="*/ 0 h 2840001"/>
              <a:gd name="connsiteX1" fmla="*/ 4035948 w 4035948"/>
              <a:gd name="connsiteY1" fmla="*/ 0 h 2840001"/>
              <a:gd name="connsiteX2" fmla="*/ 4035948 w 4035948"/>
              <a:gd name="connsiteY2" fmla="*/ 2840001 h 2840001"/>
              <a:gd name="connsiteX3" fmla="*/ 0 w 4035948"/>
              <a:gd name="connsiteY3" fmla="*/ 2840001 h 2840001"/>
              <a:gd name="connsiteX4" fmla="*/ 0 w 4035948"/>
              <a:gd name="connsiteY4" fmla="*/ 0 h 284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5948" h="2840001">
                <a:moveTo>
                  <a:pt x="0" y="0"/>
                </a:moveTo>
                <a:lnTo>
                  <a:pt x="4035948" y="0"/>
                </a:lnTo>
                <a:lnTo>
                  <a:pt x="4035948" y="2840001"/>
                </a:lnTo>
                <a:lnTo>
                  <a:pt x="0" y="284000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457200" lvl="0" indent="-45720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lphaLcParenR"/>
            </a:pPr>
            <a:r>
              <a:rPr lang="en-US" sz="2000" kern="1200" dirty="0" smtClean="0"/>
              <a:t>Analytical model with </a:t>
            </a:r>
            <a:r>
              <a:rPr lang="en-US" sz="2000" b="1" kern="1200" dirty="0" smtClean="0"/>
              <a:t>relation</a:t>
            </a:r>
            <a:r>
              <a:rPr lang="en-US" sz="2000" kern="1200" dirty="0" smtClean="0"/>
              <a:t> between </a:t>
            </a:r>
            <a:r>
              <a:rPr lang="en-US" sz="2000" b="1" kern="1200" dirty="0" smtClean="0"/>
              <a:t>% of virgin raw materials substituted </a:t>
            </a:r>
            <a:r>
              <a:rPr lang="en-US" sz="2000" kern="1200" dirty="0" smtClean="0"/>
              <a:t>and </a:t>
            </a:r>
            <a:r>
              <a:rPr lang="en-US" sz="2000" b="1" kern="1200" dirty="0" smtClean="0"/>
              <a:t>radiological content</a:t>
            </a:r>
            <a:endParaRPr lang="en-US" sz="2000" kern="1200" dirty="0" smtClean="0"/>
          </a:p>
          <a:p>
            <a:pPr marL="457200" lvl="0" indent="-45720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lphaLcParenR"/>
            </a:pPr>
            <a:r>
              <a:rPr lang="en-US" sz="2000" kern="1200" dirty="0" smtClean="0"/>
              <a:t>Recommendations on use </a:t>
            </a:r>
            <a:r>
              <a:rPr lang="en-US" sz="2000" b="1" kern="1200" dirty="0" smtClean="0"/>
              <a:t>secondary raw materials </a:t>
            </a:r>
            <a:r>
              <a:rPr lang="en-US" sz="2000" kern="1200" dirty="0" smtClean="0"/>
              <a:t>in </a:t>
            </a:r>
            <a:r>
              <a:rPr lang="en-US" sz="2000" b="1" kern="1200" dirty="0" err="1" smtClean="0"/>
              <a:t>geopolymers</a:t>
            </a:r>
            <a:r>
              <a:rPr lang="en-US" sz="2000" kern="1200" dirty="0" smtClean="0"/>
              <a:t> </a:t>
            </a:r>
            <a:r>
              <a:rPr lang="en-US" sz="2000" b="1" kern="1200" dirty="0" smtClean="0"/>
              <a:t>considering the radiological content</a:t>
            </a:r>
            <a:r>
              <a:rPr lang="en-US" sz="2000" kern="1200" dirty="0" smtClean="0"/>
              <a:t>.</a:t>
            </a:r>
            <a:endParaRPr lang="en-US" sz="2000" kern="1200" noProof="0" dirty="0"/>
          </a:p>
        </p:txBody>
      </p:sp>
      <p:sp>
        <p:nvSpPr>
          <p:cNvPr id="9" name="Freeform 8"/>
          <p:cNvSpPr/>
          <p:nvPr/>
        </p:nvSpPr>
        <p:spPr>
          <a:xfrm>
            <a:off x="4336626" y="2564904"/>
            <a:ext cx="4699870" cy="1272371"/>
          </a:xfrm>
          <a:custGeom>
            <a:avLst/>
            <a:gdLst>
              <a:gd name="connsiteX0" fmla="*/ 0 w 4699870"/>
              <a:gd name="connsiteY0" fmla="*/ 318093 h 1272371"/>
              <a:gd name="connsiteX1" fmla="*/ 4063685 w 4699870"/>
              <a:gd name="connsiteY1" fmla="*/ 318093 h 1272371"/>
              <a:gd name="connsiteX2" fmla="*/ 4063685 w 4699870"/>
              <a:gd name="connsiteY2" fmla="*/ 0 h 1272371"/>
              <a:gd name="connsiteX3" fmla="*/ 4699870 w 4699870"/>
              <a:gd name="connsiteY3" fmla="*/ 636186 h 1272371"/>
              <a:gd name="connsiteX4" fmla="*/ 4063685 w 4699870"/>
              <a:gd name="connsiteY4" fmla="*/ 1272371 h 1272371"/>
              <a:gd name="connsiteX5" fmla="*/ 4063685 w 4699870"/>
              <a:gd name="connsiteY5" fmla="*/ 954278 h 1272371"/>
              <a:gd name="connsiteX6" fmla="*/ 0 w 4699870"/>
              <a:gd name="connsiteY6" fmla="*/ 954278 h 1272371"/>
              <a:gd name="connsiteX7" fmla="*/ 0 w 4699870"/>
              <a:gd name="connsiteY7" fmla="*/ 318093 h 127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99870" h="1272371">
                <a:moveTo>
                  <a:pt x="0" y="318093"/>
                </a:moveTo>
                <a:lnTo>
                  <a:pt x="4063685" y="318093"/>
                </a:lnTo>
                <a:lnTo>
                  <a:pt x="4063685" y="0"/>
                </a:lnTo>
                <a:lnTo>
                  <a:pt x="4699870" y="636186"/>
                </a:lnTo>
                <a:lnTo>
                  <a:pt x="4063685" y="1272371"/>
                </a:lnTo>
                <a:lnTo>
                  <a:pt x="4063685" y="954278"/>
                </a:lnTo>
                <a:lnTo>
                  <a:pt x="0" y="954278"/>
                </a:lnTo>
                <a:lnTo>
                  <a:pt x="0" y="31809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409533" rIns="572093" bIns="520082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R</a:t>
            </a:r>
            <a:r>
              <a:rPr lang="en-US" sz="2400" kern="1200" dirty="0" smtClean="0">
                <a:latin typeface="+mn-lt"/>
              </a:rPr>
              <a:t>adiological content linked to…</a:t>
            </a:r>
            <a:endParaRPr lang="en-US" sz="2400" kern="1200" noProof="0" dirty="0"/>
          </a:p>
        </p:txBody>
      </p:sp>
      <p:sp>
        <p:nvSpPr>
          <p:cNvPr id="10" name="Freeform 9"/>
          <p:cNvSpPr/>
          <p:nvPr/>
        </p:nvSpPr>
        <p:spPr>
          <a:xfrm>
            <a:off x="4364077" y="3460065"/>
            <a:ext cx="4035948" cy="2273191"/>
          </a:xfrm>
          <a:custGeom>
            <a:avLst/>
            <a:gdLst>
              <a:gd name="connsiteX0" fmla="*/ 0 w 4035948"/>
              <a:gd name="connsiteY0" fmla="*/ 0 h 2840001"/>
              <a:gd name="connsiteX1" fmla="*/ 4035948 w 4035948"/>
              <a:gd name="connsiteY1" fmla="*/ 0 h 2840001"/>
              <a:gd name="connsiteX2" fmla="*/ 4035948 w 4035948"/>
              <a:gd name="connsiteY2" fmla="*/ 2840001 h 2840001"/>
              <a:gd name="connsiteX3" fmla="*/ 0 w 4035948"/>
              <a:gd name="connsiteY3" fmla="*/ 2840001 h 2840001"/>
              <a:gd name="connsiteX4" fmla="*/ 0 w 4035948"/>
              <a:gd name="connsiteY4" fmla="*/ 0 h 284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5948" h="2840001">
                <a:moveTo>
                  <a:pt x="0" y="0"/>
                </a:moveTo>
                <a:lnTo>
                  <a:pt x="4035948" y="0"/>
                </a:lnTo>
                <a:lnTo>
                  <a:pt x="4035948" y="2840001"/>
                </a:lnTo>
                <a:lnTo>
                  <a:pt x="0" y="284000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457200" lvl="0" indent="-45720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lphaLcParenR"/>
            </a:pPr>
            <a:r>
              <a:rPr lang="en-US" sz="2000" b="1" dirty="0" smtClean="0">
                <a:sym typeface="Wingdings" panose="05000000000000000000" pitchFamily="2" charset="2"/>
              </a:rPr>
              <a:t>P</a:t>
            </a:r>
            <a:r>
              <a:rPr lang="en-US" sz="2000" b="1" kern="1200" dirty="0" smtClean="0"/>
              <a:t>retreatment</a:t>
            </a:r>
            <a:r>
              <a:rPr lang="en-US" sz="2000" kern="1200" dirty="0" smtClean="0"/>
              <a:t> of the raw materials</a:t>
            </a:r>
          </a:p>
          <a:p>
            <a:pPr marL="457200" lvl="0" indent="-45720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lphaLcParenR"/>
            </a:pPr>
            <a:r>
              <a:rPr lang="en-US" sz="2000" b="1" dirty="0" smtClean="0">
                <a:sym typeface="Wingdings" panose="05000000000000000000" pitchFamily="2" charset="2"/>
              </a:rPr>
              <a:t>D</a:t>
            </a:r>
            <a:r>
              <a:rPr lang="en-US" sz="2000" b="1" kern="1200" dirty="0" smtClean="0">
                <a:latin typeface="+mn-lt"/>
              </a:rPr>
              <a:t>evelopment and application</a:t>
            </a:r>
            <a:r>
              <a:rPr lang="en-US" sz="2000" kern="1200" dirty="0" smtClean="0">
                <a:latin typeface="+mn-lt"/>
              </a:rPr>
              <a:t> of the building material</a:t>
            </a:r>
          </a:p>
          <a:p>
            <a:pPr marL="457200" lvl="0" indent="-45720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lphaLcParenR"/>
            </a:pPr>
            <a:r>
              <a:rPr lang="en-US" sz="2000" dirty="0" smtClean="0">
                <a:sym typeface="Wingdings" panose="05000000000000000000" pitchFamily="2" charset="2"/>
              </a:rPr>
              <a:t>E</a:t>
            </a:r>
            <a:r>
              <a:rPr lang="en-US" sz="2000" kern="1200" dirty="0" smtClean="0">
                <a:latin typeface="+mn-lt"/>
              </a:rPr>
              <a:t>ffect of </a:t>
            </a:r>
            <a:r>
              <a:rPr lang="en-US" sz="2000" b="1" kern="1200" dirty="0" smtClean="0">
                <a:latin typeface="+mn-lt"/>
              </a:rPr>
              <a:t>inherent and engineered properties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lvl="0" algn="l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kumimoji="0" lang="nl-B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142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Freeform 8"/>
          <p:cNvSpPr/>
          <p:nvPr/>
        </p:nvSpPr>
        <p:spPr>
          <a:xfrm>
            <a:off x="56400" y="932485"/>
            <a:ext cx="9091270" cy="1324035"/>
          </a:xfrm>
          <a:custGeom>
            <a:avLst/>
            <a:gdLst>
              <a:gd name="connsiteX0" fmla="*/ 0 w 9091270"/>
              <a:gd name="connsiteY0" fmla="*/ 331009 h 1324035"/>
              <a:gd name="connsiteX1" fmla="*/ 8429253 w 9091270"/>
              <a:gd name="connsiteY1" fmla="*/ 331009 h 1324035"/>
              <a:gd name="connsiteX2" fmla="*/ 8429253 w 9091270"/>
              <a:gd name="connsiteY2" fmla="*/ 0 h 1324035"/>
              <a:gd name="connsiteX3" fmla="*/ 9091270 w 9091270"/>
              <a:gd name="connsiteY3" fmla="*/ 662018 h 1324035"/>
              <a:gd name="connsiteX4" fmla="*/ 8429253 w 9091270"/>
              <a:gd name="connsiteY4" fmla="*/ 1324035 h 1324035"/>
              <a:gd name="connsiteX5" fmla="*/ 8429253 w 9091270"/>
              <a:gd name="connsiteY5" fmla="*/ 993026 h 1324035"/>
              <a:gd name="connsiteX6" fmla="*/ 0 w 9091270"/>
              <a:gd name="connsiteY6" fmla="*/ 993026 h 1324035"/>
              <a:gd name="connsiteX7" fmla="*/ 0 w 9091270"/>
              <a:gd name="connsiteY7" fmla="*/ 331009 h 132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91270" h="1324035">
                <a:moveTo>
                  <a:pt x="0" y="331009"/>
                </a:moveTo>
                <a:lnTo>
                  <a:pt x="8429253" y="331009"/>
                </a:lnTo>
                <a:lnTo>
                  <a:pt x="8429253" y="0"/>
                </a:lnTo>
                <a:lnTo>
                  <a:pt x="9091270" y="662018"/>
                </a:lnTo>
                <a:lnTo>
                  <a:pt x="8429253" y="1324035"/>
                </a:lnTo>
                <a:lnTo>
                  <a:pt x="8429253" y="993026"/>
                </a:lnTo>
                <a:lnTo>
                  <a:pt x="0" y="993026"/>
                </a:lnTo>
                <a:lnTo>
                  <a:pt x="0" y="33100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250" tIns="426259" rIns="585009" bIns="541200" numCol="1" spcCol="1270" anchor="ctr" anchorCtr="0">
            <a:noAutofit/>
          </a:bodyPr>
          <a:lstStyle/>
          <a:p>
            <a:pPr lvl="0" defTabSz="1111250">
              <a:lnSpc>
                <a:spcPct val="90000"/>
              </a:lnSpc>
              <a:spcAft>
                <a:spcPct val="35000"/>
              </a:spcAft>
            </a:pPr>
            <a:r>
              <a:rPr lang="en-US" sz="2800" b="1" dirty="0" smtClean="0"/>
              <a:t>Validated </a:t>
            </a:r>
            <a:r>
              <a:rPr lang="en-US" sz="2800" b="1" dirty="0"/>
              <a:t>(</a:t>
            </a:r>
            <a:r>
              <a:rPr lang="en-US" sz="2800" b="1" i="1" dirty="0"/>
              <a:t>in-situ</a:t>
            </a:r>
            <a:r>
              <a:rPr lang="en-US" sz="2800" b="1" dirty="0"/>
              <a:t>) measurement </a:t>
            </a:r>
            <a:r>
              <a:rPr lang="en-US" sz="2800" b="1" dirty="0" smtClean="0"/>
              <a:t>protocols for</a:t>
            </a:r>
            <a:endParaRPr lang="en-US" sz="2500" b="1" kern="1200" noProof="0" dirty="0"/>
          </a:p>
        </p:txBody>
      </p:sp>
      <p:sp>
        <p:nvSpPr>
          <p:cNvPr id="10" name="Freeform 9"/>
          <p:cNvSpPr/>
          <p:nvPr/>
        </p:nvSpPr>
        <p:spPr>
          <a:xfrm>
            <a:off x="74762" y="1916843"/>
            <a:ext cx="2800111" cy="2704660"/>
          </a:xfrm>
          <a:custGeom>
            <a:avLst/>
            <a:gdLst>
              <a:gd name="connsiteX0" fmla="*/ 0 w 2800111"/>
              <a:gd name="connsiteY0" fmla="*/ 0 h 2704660"/>
              <a:gd name="connsiteX1" fmla="*/ 2800111 w 2800111"/>
              <a:gd name="connsiteY1" fmla="*/ 0 h 2704660"/>
              <a:gd name="connsiteX2" fmla="*/ 2800111 w 2800111"/>
              <a:gd name="connsiteY2" fmla="*/ 2704660 h 2704660"/>
              <a:gd name="connsiteX3" fmla="*/ 0 w 2800111"/>
              <a:gd name="connsiteY3" fmla="*/ 2704660 h 2704660"/>
              <a:gd name="connsiteX4" fmla="*/ 0 w 2800111"/>
              <a:gd name="connsiteY4" fmla="*/ 0 h 270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0111" h="2704660">
                <a:moveTo>
                  <a:pt x="0" y="0"/>
                </a:moveTo>
                <a:lnTo>
                  <a:pt x="2800111" y="0"/>
                </a:lnTo>
                <a:lnTo>
                  <a:pt x="2800111" y="2704660"/>
                </a:lnTo>
                <a:lnTo>
                  <a:pt x="0" y="27046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t" anchorCtr="0">
            <a:noAutofit/>
          </a:bodyPr>
          <a:lstStyle/>
          <a:p>
            <a:pPr marL="342900" indent="-342900" eaLnBrk="0" hangingPunct="0">
              <a:spcBef>
                <a:spcPct val="20000"/>
              </a:spcBef>
              <a:buFont typeface="+mj-lt"/>
              <a:buAutoNum type="alphaLcParenR"/>
            </a:pPr>
            <a:r>
              <a:rPr lang="en-US" dirty="0"/>
              <a:t>Activity Concentration Index</a:t>
            </a:r>
          </a:p>
          <a:p>
            <a:pPr marL="342900" indent="-342900" eaLnBrk="0" hangingPunct="0">
              <a:spcBef>
                <a:spcPct val="20000"/>
              </a:spcBef>
              <a:buFont typeface="+mj-lt"/>
              <a:buAutoNum type="alphaLcParenR"/>
            </a:pPr>
            <a:r>
              <a:rPr lang="en-US" dirty="0"/>
              <a:t>Radon (possibly </a:t>
            </a:r>
            <a:r>
              <a:rPr lang="en-US" dirty="0" err="1"/>
              <a:t>thoron</a:t>
            </a:r>
            <a:r>
              <a:rPr lang="en-US" dirty="0"/>
              <a:t>) emanation and exhalation rate</a:t>
            </a:r>
          </a:p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kern="1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defTabSz="800100">
              <a:lnSpc>
                <a:spcPct val="90000"/>
              </a:lnSpc>
              <a:spcAft>
                <a:spcPct val="35000"/>
              </a:spcAft>
            </a:pPr>
            <a:r>
              <a:rPr lang="en-US" b="1" dirty="0" err="1" smtClean="0"/>
              <a:t>Intercomparisons</a:t>
            </a:r>
            <a:r>
              <a:rPr lang="en-US" dirty="0" smtClean="0"/>
              <a:t> using </a:t>
            </a:r>
            <a:r>
              <a:rPr lang="en-US" dirty="0"/>
              <a:t>several measurements protocols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instruments</a:t>
            </a:r>
            <a:endParaRPr lang="en-US" sz="1800" b="1" kern="1200" dirty="0" smtClean="0">
              <a:latin typeface="Arial" pitchFamily="34" charset="0"/>
              <a:cs typeface="Arial" pitchFamily="34" charset="0"/>
            </a:endParaRPr>
          </a:p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nl-BE" sz="1800" kern="1200" dirty="0" smtClean="0">
              <a:latin typeface="Arial" pitchFamily="34" charset="0"/>
              <a:cs typeface="Arial" pitchFamily="34" charset="0"/>
            </a:endParaRPr>
          </a:p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kumimoji="0" lang="en-US" sz="1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kumimoji="0" lang="en-US" sz="1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838734" y="1373830"/>
            <a:ext cx="6308938" cy="1324035"/>
          </a:xfrm>
          <a:custGeom>
            <a:avLst/>
            <a:gdLst>
              <a:gd name="connsiteX0" fmla="*/ 0 w 6291159"/>
              <a:gd name="connsiteY0" fmla="*/ 331009 h 1324035"/>
              <a:gd name="connsiteX1" fmla="*/ 5629142 w 6291159"/>
              <a:gd name="connsiteY1" fmla="*/ 331009 h 1324035"/>
              <a:gd name="connsiteX2" fmla="*/ 5629142 w 6291159"/>
              <a:gd name="connsiteY2" fmla="*/ 0 h 1324035"/>
              <a:gd name="connsiteX3" fmla="*/ 6291159 w 6291159"/>
              <a:gd name="connsiteY3" fmla="*/ 662018 h 1324035"/>
              <a:gd name="connsiteX4" fmla="*/ 5629142 w 6291159"/>
              <a:gd name="connsiteY4" fmla="*/ 1324035 h 1324035"/>
              <a:gd name="connsiteX5" fmla="*/ 5629142 w 6291159"/>
              <a:gd name="connsiteY5" fmla="*/ 993026 h 1324035"/>
              <a:gd name="connsiteX6" fmla="*/ 0 w 6291159"/>
              <a:gd name="connsiteY6" fmla="*/ 993026 h 1324035"/>
              <a:gd name="connsiteX7" fmla="*/ 0 w 6291159"/>
              <a:gd name="connsiteY7" fmla="*/ 331009 h 132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91159" h="1324035">
                <a:moveTo>
                  <a:pt x="0" y="331009"/>
                </a:moveTo>
                <a:lnTo>
                  <a:pt x="5629142" y="331009"/>
                </a:lnTo>
                <a:lnTo>
                  <a:pt x="5629142" y="0"/>
                </a:lnTo>
                <a:lnTo>
                  <a:pt x="6291159" y="662018"/>
                </a:lnTo>
                <a:lnTo>
                  <a:pt x="5629142" y="1324035"/>
                </a:lnTo>
                <a:lnTo>
                  <a:pt x="5629142" y="993026"/>
                </a:lnTo>
                <a:lnTo>
                  <a:pt x="0" y="993026"/>
                </a:lnTo>
                <a:lnTo>
                  <a:pt x="0" y="33100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422449" rIns="585009" bIns="541200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noProof="0" dirty="0" smtClean="0"/>
              <a:t>Towards </a:t>
            </a:r>
            <a:r>
              <a:rPr lang="en-US" sz="2400" b="1" noProof="0" dirty="0" err="1" smtClean="0"/>
              <a:t>standardisation</a:t>
            </a:r>
            <a:endParaRPr lang="en-US" sz="2400" b="1" kern="1200" noProof="0" dirty="0"/>
          </a:p>
        </p:txBody>
      </p:sp>
      <p:sp>
        <p:nvSpPr>
          <p:cNvPr id="12" name="Freeform 11"/>
          <p:cNvSpPr/>
          <p:nvPr/>
        </p:nvSpPr>
        <p:spPr>
          <a:xfrm>
            <a:off x="2870160" y="2348881"/>
            <a:ext cx="2800111" cy="2376264"/>
          </a:xfrm>
          <a:custGeom>
            <a:avLst/>
            <a:gdLst>
              <a:gd name="connsiteX0" fmla="*/ 0 w 2800111"/>
              <a:gd name="connsiteY0" fmla="*/ 0 h 2550579"/>
              <a:gd name="connsiteX1" fmla="*/ 2800111 w 2800111"/>
              <a:gd name="connsiteY1" fmla="*/ 0 h 2550579"/>
              <a:gd name="connsiteX2" fmla="*/ 2800111 w 2800111"/>
              <a:gd name="connsiteY2" fmla="*/ 2550579 h 2550579"/>
              <a:gd name="connsiteX3" fmla="*/ 0 w 2800111"/>
              <a:gd name="connsiteY3" fmla="*/ 2550579 h 2550579"/>
              <a:gd name="connsiteX4" fmla="*/ 0 w 2800111"/>
              <a:gd name="connsiteY4" fmla="*/ 0 h 2550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0111" h="2550579">
                <a:moveTo>
                  <a:pt x="0" y="0"/>
                </a:moveTo>
                <a:lnTo>
                  <a:pt x="2800111" y="0"/>
                </a:lnTo>
                <a:lnTo>
                  <a:pt x="2800111" y="2550579"/>
                </a:lnTo>
                <a:lnTo>
                  <a:pt x="0" y="255057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t" anchorCtr="0">
            <a:noAutofit/>
          </a:bodyPr>
          <a:lstStyle/>
          <a:p>
            <a:pPr marL="342900" indent="-342900" eaLnBrk="0" hangingPunct="0">
              <a:spcBef>
                <a:spcPct val="20000"/>
              </a:spcBef>
              <a:buFont typeface="+mj-lt"/>
              <a:buAutoNum type="alphaLcParenR"/>
              <a:defRPr/>
            </a:pPr>
            <a:r>
              <a:rPr lang="en-US" dirty="0"/>
              <a:t>Proposal for a </a:t>
            </a:r>
            <a:r>
              <a:rPr lang="en-US" b="1" dirty="0"/>
              <a:t>calibration procedure</a:t>
            </a:r>
            <a:r>
              <a:rPr lang="en-US" dirty="0"/>
              <a:t> </a:t>
            </a:r>
          </a:p>
          <a:p>
            <a:pPr marL="342900" indent="-342900" eaLnBrk="0" hangingPunct="0">
              <a:spcBef>
                <a:spcPct val="20000"/>
              </a:spcBef>
              <a:buFont typeface="+mj-lt"/>
              <a:buAutoNum type="alphaLcParenR"/>
              <a:defRPr/>
            </a:pPr>
            <a:r>
              <a:rPr lang="en-US" dirty="0"/>
              <a:t>S</a:t>
            </a:r>
            <a:r>
              <a:rPr lang="en-US" dirty="0" smtClean="0"/>
              <a:t>teps </a:t>
            </a:r>
            <a:r>
              <a:rPr lang="en-US" dirty="0"/>
              <a:t>in the development of </a:t>
            </a:r>
            <a:r>
              <a:rPr lang="en-US" b="1" dirty="0"/>
              <a:t>standard materials</a:t>
            </a:r>
          </a:p>
        </p:txBody>
      </p:sp>
      <p:sp>
        <p:nvSpPr>
          <p:cNvPr id="13" name="Freeform 12"/>
          <p:cNvSpPr/>
          <p:nvPr/>
        </p:nvSpPr>
        <p:spPr>
          <a:xfrm>
            <a:off x="5643671" y="1815175"/>
            <a:ext cx="3516951" cy="1324035"/>
          </a:xfrm>
          <a:custGeom>
            <a:avLst/>
            <a:gdLst>
              <a:gd name="connsiteX0" fmla="*/ 0 w 3516951"/>
              <a:gd name="connsiteY0" fmla="*/ 331009 h 1324035"/>
              <a:gd name="connsiteX1" fmla="*/ 2854934 w 3516951"/>
              <a:gd name="connsiteY1" fmla="*/ 331009 h 1324035"/>
              <a:gd name="connsiteX2" fmla="*/ 2854934 w 3516951"/>
              <a:gd name="connsiteY2" fmla="*/ 0 h 1324035"/>
              <a:gd name="connsiteX3" fmla="*/ 3516951 w 3516951"/>
              <a:gd name="connsiteY3" fmla="*/ 662018 h 1324035"/>
              <a:gd name="connsiteX4" fmla="*/ 2854934 w 3516951"/>
              <a:gd name="connsiteY4" fmla="*/ 1324035 h 1324035"/>
              <a:gd name="connsiteX5" fmla="*/ 2854934 w 3516951"/>
              <a:gd name="connsiteY5" fmla="*/ 993026 h 1324035"/>
              <a:gd name="connsiteX6" fmla="*/ 0 w 3516951"/>
              <a:gd name="connsiteY6" fmla="*/ 993026 h 1324035"/>
              <a:gd name="connsiteX7" fmla="*/ 0 w 3516951"/>
              <a:gd name="connsiteY7" fmla="*/ 331009 h 132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16951" h="1324035">
                <a:moveTo>
                  <a:pt x="0" y="331009"/>
                </a:moveTo>
                <a:lnTo>
                  <a:pt x="2854934" y="331009"/>
                </a:lnTo>
                <a:lnTo>
                  <a:pt x="2854934" y="0"/>
                </a:lnTo>
                <a:lnTo>
                  <a:pt x="3516951" y="662018"/>
                </a:lnTo>
                <a:lnTo>
                  <a:pt x="2854934" y="1324035"/>
                </a:lnTo>
                <a:lnTo>
                  <a:pt x="2854934" y="993026"/>
                </a:lnTo>
                <a:lnTo>
                  <a:pt x="0" y="993026"/>
                </a:lnTo>
                <a:lnTo>
                  <a:pt x="0" y="33100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422449" rIns="585009" bIns="541200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 smtClean="0"/>
              <a:t>Towards certification</a:t>
            </a:r>
            <a:endParaRPr lang="en-US" sz="2400" b="1" kern="1200" noProof="0" dirty="0"/>
          </a:p>
        </p:txBody>
      </p:sp>
      <p:sp>
        <p:nvSpPr>
          <p:cNvPr id="14" name="Freeform 13"/>
          <p:cNvSpPr/>
          <p:nvPr/>
        </p:nvSpPr>
        <p:spPr>
          <a:xfrm>
            <a:off x="5677469" y="2780929"/>
            <a:ext cx="2854971" cy="2088231"/>
          </a:xfrm>
          <a:custGeom>
            <a:avLst/>
            <a:gdLst>
              <a:gd name="connsiteX0" fmla="*/ 0 w 2800111"/>
              <a:gd name="connsiteY0" fmla="*/ 0 h 2513251"/>
              <a:gd name="connsiteX1" fmla="*/ 2800111 w 2800111"/>
              <a:gd name="connsiteY1" fmla="*/ 0 h 2513251"/>
              <a:gd name="connsiteX2" fmla="*/ 2800111 w 2800111"/>
              <a:gd name="connsiteY2" fmla="*/ 2513251 h 2513251"/>
              <a:gd name="connsiteX3" fmla="*/ 0 w 2800111"/>
              <a:gd name="connsiteY3" fmla="*/ 2513251 h 2513251"/>
              <a:gd name="connsiteX4" fmla="*/ 0 w 2800111"/>
              <a:gd name="connsiteY4" fmla="*/ 0 h 2513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0111" h="2513251">
                <a:moveTo>
                  <a:pt x="0" y="0"/>
                </a:moveTo>
                <a:lnTo>
                  <a:pt x="2800111" y="0"/>
                </a:lnTo>
                <a:lnTo>
                  <a:pt x="2800111" y="2513251"/>
                </a:lnTo>
                <a:lnTo>
                  <a:pt x="0" y="251325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t" anchorCtr="0">
            <a:noAutofit/>
          </a:bodyPr>
          <a:lstStyle/>
          <a:p>
            <a:pPr marL="342900" indent="-342900" eaLnBrk="0" hangingPunct="0">
              <a:spcBef>
                <a:spcPct val="20000"/>
              </a:spcBef>
              <a:buFont typeface="+mj-lt"/>
              <a:buAutoNum type="alphaLcParenR"/>
            </a:pPr>
            <a:r>
              <a:rPr lang="en-US" dirty="0"/>
              <a:t>Factsheet for </a:t>
            </a:r>
            <a:r>
              <a:rPr lang="en-US" b="1" dirty="0"/>
              <a:t>unified certification procedure of construction materials</a:t>
            </a:r>
            <a:r>
              <a:rPr lang="en-US" dirty="0"/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0" y="-35842"/>
            <a:ext cx="91440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BE" sz="3200" b="1" u="sng" dirty="0" err="1" smtClean="0"/>
              <a:t>Working</a:t>
            </a:r>
            <a:r>
              <a:rPr lang="nl-BE" sz="3200" b="1" u="sng" dirty="0" smtClean="0"/>
              <a:t> Group 3 </a:t>
            </a:r>
            <a:r>
              <a:rPr lang="nl-BE" sz="3200" b="1" dirty="0" smtClean="0"/>
              <a:t/>
            </a:r>
            <a:br>
              <a:rPr lang="nl-BE" sz="3200" b="1" dirty="0" smtClean="0"/>
            </a:br>
            <a:r>
              <a:rPr lang="nl-BE" sz="3200" dirty="0" smtClean="0"/>
              <a:t>‘</a:t>
            </a:r>
            <a:r>
              <a:rPr lang="nl-BE" sz="3200" dirty="0" err="1" smtClean="0"/>
              <a:t>Improve</a:t>
            </a:r>
            <a:r>
              <a:rPr lang="nl-BE" sz="3200" dirty="0" smtClean="0"/>
              <a:t> </a:t>
            </a:r>
            <a:r>
              <a:rPr lang="nl-BE" sz="3200" dirty="0" err="1" smtClean="0"/>
              <a:t>measurement</a:t>
            </a:r>
            <a:r>
              <a:rPr lang="nl-BE" sz="3200" dirty="0" smtClean="0"/>
              <a:t> </a:t>
            </a:r>
            <a:r>
              <a:rPr lang="nl-BE" sz="3200" dirty="0" err="1" smtClean="0"/>
              <a:t>capacity</a:t>
            </a:r>
            <a:r>
              <a:rPr lang="nl-BE" sz="3200" dirty="0" smtClean="0"/>
              <a:t> </a:t>
            </a:r>
            <a:r>
              <a:rPr lang="nl-BE" sz="3200" dirty="0" err="1" smtClean="0"/>
              <a:t>and</a:t>
            </a:r>
            <a:r>
              <a:rPr lang="nl-BE" sz="3200" dirty="0" smtClean="0"/>
              <a:t> </a:t>
            </a:r>
            <a:r>
              <a:rPr lang="nl-BE" sz="3200" dirty="0" err="1" smtClean="0"/>
              <a:t>standardisation</a:t>
            </a:r>
            <a:r>
              <a:rPr lang="nl-BE" sz="3200" dirty="0" smtClean="0"/>
              <a:t>’</a:t>
            </a:r>
            <a:endParaRPr lang="nl-BE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50" t="7689" r="19193" b="70099"/>
          <a:stretch/>
        </p:blipFill>
        <p:spPr bwMode="auto">
          <a:xfrm>
            <a:off x="0" y="5090975"/>
            <a:ext cx="9144000" cy="176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9526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Freeform 8"/>
          <p:cNvSpPr/>
          <p:nvPr/>
        </p:nvSpPr>
        <p:spPr>
          <a:xfrm>
            <a:off x="56400" y="932485"/>
            <a:ext cx="9091270" cy="1324035"/>
          </a:xfrm>
          <a:custGeom>
            <a:avLst/>
            <a:gdLst>
              <a:gd name="connsiteX0" fmla="*/ 0 w 9091270"/>
              <a:gd name="connsiteY0" fmla="*/ 331009 h 1324035"/>
              <a:gd name="connsiteX1" fmla="*/ 8429253 w 9091270"/>
              <a:gd name="connsiteY1" fmla="*/ 331009 h 1324035"/>
              <a:gd name="connsiteX2" fmla="*/ 8429253 w 9091270"/>
              <a:gd name="connsiteY2" fmla="*/ 0 h 1324035"/>
              <a:gd name="connsiteX3" fmla="*/ 9091270 w 9091270"/>
              <a:gd name="connsiteY3" fmla="*/ 662018 h 1324035"/>
              <a:gd name="connsiteX4" fmla="*/ 8429253 w 9091270"/>
              <a:gd name="connsiteY4" fmla="*/ 1324035 h 1324035"/>
              <a:gd name="connsiteX5" fmla="*/ 8429253 w 9091270"/>
              <a:gd name="connsiteY5" fmla="*/ 993026 h 1324035"/>
              <a:gd name="connsiteX6" fmla="*/ 0 w 9091270"/>
              <a:gd name="connsiteY6" fmla="*/ 993026 h 1324035"/>
              <a:gd name="connsiteX7" fmla="*/ 0 w 9091270"/>
              <a:gd name="connsiteY7" fmla="*/ 331009 h 132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91270" h="1324035">
                <a:moveTo>
                  <a:pt x="0" y="331009"/>
                </a:moveTo>
                <a:lnTo>
                  <a:pt x="8429253" y="331009"/>
                </a:lnTo>
                <a:lnTo>
                  <a:pt x="8429253" y="0"/>
                </a:lnTo>
                <a:lnTo>
                  <a:pt x="9091270" y="662018"/>
                </a:lnTo>
                <a:lnTo>
                  <a:pt x="8429253" y="1324035"/>
                </a:lnTo>
                <a:lnTo>
                  <a:pt x="8429253" y="993026"/>
                </a:lnTo>
                <a:lnTo>
                  <a:pt x="0" y="993026"/>
                </a:lnTo>
                <a:lnTo>
                  <a:pt x="0" y="33100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250" tIns="426259" rIns="585009" bIns="541200" numCol="1" spcCol="1270" anchor="ctr" anchorCtr="0">
            <a:noAutofit/>
          </a:bodyPr>
          <a:lstStyle/>
          <a:p>
            <a:pPr lvl="0" defTabSz="1111250">
              <a:lnSpc>
                <a:spcPct val="90000"/>
              </a:lnSpc>
              <a:spcAft>
                <a:spcPct val="35000"/>
              </a:spcAft>
            </a:pPr>
            <a:r>
              <a:rPr lang="en-US" sz="2800" b="1" dirty="0" smtClean="0"/>
              <a:t>Improved (more realistic) </a:t>
            </a:r>
            <a:r>
              <a:rPr lang="en-US" sz="2800" b="1" dirty="0" err="1" smtClean="0"/>
              <a:t>dosimetrical</a:t>
            </a:r>
            <a:r>
              <a:rPr lang="en-US" sz="2800" b="1" dirty="0" smtClean="0"/>
              <a:t> models</a:t>
            </a:r>
            <a:endParaRPr lang="en-US" sz="2500" b="1" kern="1200" noProof="0" dirty="0"/>
          </a:p>
        </p:txBody>
      </p:sp>
      <p:sp>
        <p:nvSpPr>
          <p:cNvPr id="10" name="Freeform 9"/>
          <p:cNvSpPr/>
          <p:nvPr/>
        </p:nvSpPr>
        <p:spPr>
          <a:xfrm>
            <a:off x="74763" y="1916843"/>
            <a:ext cx="2553022" cy="2704660"/>
          </a:xfrm>
          <a:custGeom>
            <a:avLst/>
            <a:gdLst>
              <a:gd name="connsiteX0" fmla="*/ 0 w 2800111"/>
              <a:gd name="connsiteY0" fmla="*/ 0 h 2704660"/>
              <a:gd name="connsiteX1" fmla="*/ 2800111 w 2800111"/>
              <a:gd name="connsiteY1" fmla="*/ 0 h 2704660"/>
              <a:gd name="connsiteX2" fmla="*/ 2800111 w 2800111"/>
              <a:gd name="connsiteY2" fmla="*/ 2704660 h 2704660"/>
              <a:gd name="connsiteX3" fmla="*/ 0 w 2800111"/>
              <a:gd name="connsiteY3" fmla="*/ 2704660 h 2704660"/>
              <a:gd name="connsiteX4" fmla="*/ 0 w 2800111"/>
              <a:gd name="connsiteY4" fmla="*/ 0 h 270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0111" h="2704660">
                <a:moveTo>
                  <a:pt x="0" y="0"/>
                </a:moveTo>
                <a:lnTo>
                  <a:pt x="2800111" y="0"/>
                </a:lnTo>
                <a:lnTo>
                  <a:pt x="2800111" y="2704660"/>
                </a:lnTo>
                <a:lnTo>
                  <a:pt x="0" y="27046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t" anchorCtr="0">
            <a:no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dirty="0" smtClean="0"/>
              <a:t>For use of NORMs in</a:t>
            </a:r>
          </a:p>
          <a:p>
            <a:pPr marL="342900" indent="-342900" eaLnBrk="0" hangingPunct="0">
              <a:spcBef>
                <a:spcPct val="20000"/>
              </a:spcBef>
              <a:buFont typeface="+mj-lt"/>
              <a:buAutoNum type="alphaLcParenR"/>
              <a:defRPr/>
            </a:pPr>
            <a:r>
              <a:rPr lang="en-US" dirty="0" smtClean="0"/>
              <a:t>Cement</a:t>
            </a:r>
            <a:endParaRPr lang="en-US" dirty="0"/>
          </a:p>
          <a:p>
            <a:pPr marL="342900" indent="-342900" eaLnBrk="0" hangingPunct="0">
              <a:spcBef>
                <a:spcPct val="20000"/>
              </a:spcBef>
              <a:buFont typeface="+mj-lt"/>
              <a:buAutoNum type="alphaLcParenR"/>
              <a:defRPr/>
            </a:pPr>
            <a:r>
              <a:rPr lang="en-US" dirty="0" smtClean="0"/>
              <a:t>Concrete</a:t>
            </a:r>
          </a:p>
          <a:p>
            <a:pPr marL="342900" indent="-342900" eaLnBrk="0" hangingPunct="0">
              <a:spcBef>
                <a:spcPct val="20000"/>
              </a:spcBef>
              <a:buFont typeface="+mj-lt"/>
              <a:buAutoNum type="alphaLcParenR"/>
              <a:defRPr/>
            </a:pPr>
            <a:r>
              <a:rPr lang="en-US" dirty="0" smtClean="0"/>
              <a:t>Ceramics</a:t>
            </a:r>
          </a:p>
          <a:p>
            <a:pPr marL="342900" indent="-342900" eaLnBrk="0" hangingPunct="0">
              <a:spcBef>
                <a:spcPct val="20000"/>
              </a:spcBef>
              <a:buFont typeface="+mj-lt"/>
              <a:buAutoNum type="alphaLcParenR"/>
              <a:defRPr/>
            </a:pPr>
            <a:endParaRPr lang="en-US" dirty="0" smtClean="0"/>
          </a:p>
          <a:p>
            <a:pPr eaLnBrk="0" hangingPunct="0">
              <a:spcBef>
                <a:spcPct val="20000"/>
              </a:spcBef>
              <a:defRPr/>
            </a:pPr>
            <a:r>
              <a:rPr lang="en-US" dirty="0" smtClean="0"/>
              <a:t>Specific focus on use of NORMs in </a:t>
            </a:r>
            <a:r>
              <a:rPr lang="en-US" b="1" dirty="0" err="1" smtClean="0"/>
              <a:t>geopolymers</a:t>
            </a:r>
            <a:r>
              <a:rPr lang="en-US" dirty="0"/>
              <a:t>.</a:t>
            </a:r>
          </a:p>
        </p:txBody>
      </p:sp>
      <p:sp>
        <p:nvSpPr>
          <p:cNvPr id="11" name="Freeform 10"/>
          <p:cNvSpPr/>
          <p:nvPr/>
        </p:nvSpPr>
        <p:spPr>
          <a:xfrm>
            <a:off x="2593075" y="1373830"/>
            <a:ext cx="6554597" cy="1324035"/>
          </a:xfrm>
          <a:custGeom>
            <a:avLst/>
            <a:gdLst>
              <a:gd name="connsiteX0" fmla="*/ 0 w 6291159"/>
              <a:gd name="connsiteY0" fmla="*/ 331009 h 1324035"/>
              <a:gd name="connsiteX1" fmla="*/ 5629142 w 6291159"/>
              <a:gd name="connsiteY1" fmla="*/ 331009 h 1324035"/>
              <a:gd name="connsiteX2" fmla="*/ 5629142 w 6291159"/>
              <a:gd name="connsiteY2" fmla="*/ 0 h 1324035"/>
              <a:gd name="connsiteX3" fmla="*/ 6291159 w 6291159"/>
              <a:gd name="connsiteY3" fmla="*/ 662018 h 1324035"/>
              <a:gd name="connsiteX4" fmla="*/ 5629142 w 6291159"/>
              <a:gd name="connsiteY4" fmla="*/ 1324035 h 1324035"/>
              <a:gd name="connsiteX5" fmla="*/ 5629142 w 6291159"/>
              <a:gd name="connsiteY5" fmla="*/ 993026 h 1324035"/>
              <a:gd name="connsiteX6" fmla="*/ 0 w 6291159"/>
              <a:gd name="connsiteY6" fmla="*/ 993026 h 1324035"/>
              <a:gd name="connsiteX7" fmla="*/ 0 w 6291159"/>
              <a:gd name="connsiteY7" fmla="*/ 331009 h 132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91159" h="1324035">
                <a:moveTo>
                  <a:pt x="0" y="331009"/>
                </a:moveTo>
                <a:lnTo>
                  <a:pt x="5629142" y="331009"/>
                </a:lnTo>
                <a:lnTo>
                  <a:pt x="5629142" y="0"/>
                </a:lnTo>
                <a:lnTo>
                  <a:pt x="6291159" y="662018"/>
                </a:lnTo>
                <a:lnTo>
                  <a:pt x="5629142" y="1324035"/>
                </a:lnTo>
                <a:lnTo>
                  <a:pt x="5629142" y="993026"/>
                </a:lnTo>
                <a:lnTo>
                  <a:pt x="0" y="993026"/>
                </a:lnTo>
                <a:lnTo>
                  <a:pt x="0" y="33100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422449" rIns="585009" bIns="541200" numCol="1" spcCol="1270" anchor="ctr" anchorCtr="0">
            <a:noAutofit/>
          </a:bodyPr>
          <a:lstStyle/>
          <a:p>
            <a:pPr lvl="0" defTabSz="1066800">
              <a:lnSpc>
                <a:spcPct val="90000"/>
              </a:lnSpc>
              <a:spcAft>
                <a:spcPct val="35000"/>
              </a:spcAft>
            </a:pPr>
            <a:r>
              <a:rPr lang="en-US" sz="2400" b="1" dirty="0" smtClean="0"/>
              <a:t>Evaluation of implementation on market</a:t>
            </a:r>
            <a:r>
              <a:rPr lang="en-US" sz="2400" dirty="0"/>
              <a:t>.</a:t>
            </a:r>
            <a:endParaRPr lang="en-US" sz="2400" b="1" kern="1200" noProof="0" dirty="0"/>
          </a:p>
        </p:txBody>
      </p:sp>
      <p:sp>
        <p:nvSpPr>
          <p:cNvPr id="12" name="Freeform 11"/>
          <p:cNvSpPr/>
          <p:nvPr/>
        </p:nvSpPr>
        <p:spPr>
          <a:xfrm>
            <a:off x="2627784" y="2348881"/>
            <a:ext cx="2800111" cy="2376264"/>
          </a:xfrm>
          <a:custGeom>
            <a:avLst/>
            <a:gdLst>
              <a:gd name="connsiteX0" fmla="*/ 0 w 2800111"/>
              <a:gd name="connsiteY0" fmla="*/ 0 h 2550579"/>
              <a:gd name="connsiteX1" fmla="*/ 2800111 w 2800111"/>
              <a:gd name="connsiteY1" fmla="*/ 0 h 2550579"/>
              <a:gd name="connsiteX2" fmla="*/ 2800111 w 2800111"/>
              <a:gd name="connsiteY2" fmla="*/ 2550579 h 2550579"/>
              <a:gd name="connsiteX3" fmla="*/ 0 w 2800111"/>
              <a:gd name="connsiteY3" fmla="*/ 2550579 h 2550579"/>
              <a:gd name="connsiteX4" fmla="*/ 0 w 2800111"/>
              <a:gd name="connsiteY4" fmla="*/ 0 h 2550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0111" h="2550579">
                <a:moveTo>
                  <a:pt x="0" y="0"/>
                </a:moveTo>
                <a:lnTo>
                  <a:pt x="2800111" y="0"/>
                </a:lnTo>
                <a:lnTo>
                  <a:pt x="2800111" y="2550579"/>
                </a:lnTo>
                <a:lnTo>
                  <a:pt x="0" y="255057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t" anchorCtr="0">
            <a:noAutofit/>
          </a:bodyPr>
          <a:lstStyle/>
          <a:p>
            <a:pPr marL="342900" indent="-342900" eaLnBrk="0" hangingPunct="0">
              <a:spcBef>
                <a:spcPct val="20000"/>
              </a:spcBef>
              <a:buFont typeface="+mj-lt"/>
              <a:buAutoNum type="alphaLcParenR"/>
              <a:defRPr/>
            </a:pPr>
            <a:r>
              <a:rPr lang="en-US" b="1" dirty="0"/>
              <a:t>Round table discussions </a:t>
            </a:r>
            <a:r>
              <a:rPr lang="en-US" dirty="0"/>
              <a:t>with all stakeholders </a:t>
            </a:r>
            <a:endParaRPr lang="en-US" dirty="0" smtClean="0"/>
          </a:p>
          <a:p>
            <a:pPr marL="342900" indent="-342900" eaLnBrk="0" hangingPunct="0">
              <a:spcBef>
                <a:spcPct val="20000"/>
              </a:spcBef>
              <a:buFont typeface="+mj-lt"/>
              <a:buAutoNum type="alphaLcParenR"/>
              <a:defRPr/>
            </a:pPr>
            <a:r>
              <a:rPr lang="en-US" b="1" dirty="0" smtClean="0"/>
              <a:t>End-of-Life?</a:t>
            </a:r>
          </a:p>
          <a:p>
            <a:pPr marL="800100" lvl="1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 err="1"/>
              <a:t>L</a:t>
            </a:r>
            <a:r>
              <a:rPr lang="en-US" dirty="0" err="1" smtClean="0"/>
              <a:t>eachability</a:t>
            </a:r>
            <a:endParaRPr lang="en-US" dirty="0" smtClean="0"/>
          </a:p>
          <a:p>
            <a:pPr eaLnBrk="0" hangingPunct="0">
              <a:spcBef>
                <a:spcPct val="20000"/>
              </a:spcBef>
              <a:defRPr/>
            </a:pPr>
            <a:endParaRPr lang="en-US" b="1" dirty="0"/>
          </a:p>
        </p:txBody>
      </p:sp>
      <p:sp>
        <p:nvSpPr>
          <p:cNvPr id="13" name="Freeform 12"/>
          <p:cNvSpPr/>
          <p:nvPr/>
        </p:nvSpPr>
        <p:spPr>
          <a:xfrm>
            <a:off x="5401295" y="1815175"/>
            <a:ext cx="3742705" cy="1324035"/>
          </a:xfrm>
          <a:custGeom>
            <a:avLst/>
            <a:gdLst>
              <a:gd name="connsiteX0" fmla="*/ 0 w 3516951"/>
              <a:gd name="connsiteY0" fmla="*/ 331009 h 1324035"/>
              <a:gd name="connsiteX1" fmla="*/ 2854934 w 3516951"/>
              <a:gd name="connsiteY1" fmla="*/ 331009 h 1324035"/>
              <a:gd name="connsiteX2" fmla="*/ 2854934 w 3516951"/>
              <a:gd name="connsiteY2" fmla="*/ 0 h 1324035"/>
              <a:gd name="connsiteX3" fmla="*/ 3516951 w 3516951"/>
              <a:gd name="connsiteY3" fmla="*/ 662018 h 1324035"/>
              <a:gd name="connsiteX4" fmla="*/ 2854934 w 3516951"/>
              <a:gd name="connsiteY4" fmla="*/ 1324035 h 1324035"/>
              <a:gd name="connsiteX5" fmla="*/ 2854934 w 3516951"/>
              <a:gd name="connsiteY5" fmla="*/ 993026 h 1324035"/>
              <a:gd name="connsiteX6" fmla="*/ 0 w 3516951"/>
              <a:gd name="connsiteY6" fmla="*/ 993026 h 1324035"/>
              <a:gd name="connsiteX7" fmla="*/ 0 w 3516951"/>
              <a:gd name="connsiteY7" fmla="*/ 331009 h 132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16951" h="1324035">
                <a:moveTo>
                  <a:pt x="0" y="331009"/>
                </a:moveTo>
                <a:lnTo>
                  <a:pt x="2854934" y="331009"/>
                </a:lnTo>
                <a:lnTo>
                  <a:pt x="2854934" y="0"/>
                </a:lnTo>
                <a:lnTo>
                  <a:pt x="3516951" y="662018"/>
                </a:lnTo>
                <a:lnTo>
                  <a:pt x="2854934" y="1324035"/>
                </a:lnTo>
                <a:lnTo>
                  <a:pt x="2854934" y="993026"/>
                </a:lnTo>
                <a:lnTo>
                  <a:pt x="0" y="993026"/>
                </a:lnTo>
                <a:lnTo>
                  <a:pt x="0" y="33100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422449" rIns="585009" bIns="541200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noProof="0" dirty="0" smtClean="0"/>
              <a:t>Evaluation of legislation</a:t>
            </a:r>
            <a:endParaRPr lang="en-US" sz="2400" b="1" kern="1200" noProof="0" dirty="0"/>
          </a:p>
        </p:txBody>
      </p:sp>
      <p:sp>
        <p:nvSpPr>
          <p:cNvPr id="14" name="Freeform 13"/>
          <p:cNvSpPr/>
          <p:nvPr/>
        </p:nvSpPr>
        <p:spPr>
          <a:xfrm>
            <a:off x="5435093" y="2780929"/>
            <a:ext cx="3025339" cy="2088231"/>
          </a:xfrm>
          <a:custGeom>
            <a:avLst/>
            <a:gdLst>
              <a:gd name="connsiteX0" fmla="*/ 0 w 2800111"/>
              <a:gd name="connsiteY0" fmla="*/ 0 h 2513251"/>
              <a:gd name="connsiteX1" fmla="*/ 2800111 w 2800111"/>
              <a:gd name="connsiteY1" fmla="*/ 0 h 2513251"/>
              <a:gd name="connsiteX2" fmla="*/ 2800111 w 2800111"/>
              <a:gd name="connsiteY2" fmla="*/ 2513251 h 2513251"/>
              <a:gd name="connsiteX3" fmla="*/ 0 w 2800111"/>
              <a:gd name="connsiteY3" fmla="*/ 2513251 h 2513251"/>
              <a:gd name="connsiteX4" fmla="*/ 0 w 2800111"/>
              <a:gd name="connsiteY4" fmla="*/ 0 h 2513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0111" h="2513251">
                <a:moveTo>
                  <a:pt x="0" y="0"/>
                </a:moveTo>
                <a:lnTo>
                  <a:pt x="2800111" y="0"/>
                </a:lnTo>
                <a:lnTo>
                  <a:pt x="2800111" y="2513251"/>
                </a:lnTo>
                <a:lnTo>
                  <a:pt x="0" y="251325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t" anchorCtr="0">
            <a:noAutofit/>
          </a:bodyPr>
          <a:lstStyle/>
          <a:p>
            <a:pPr marL="342900" indent="-342900" eaLnBrk="0" hangingPunct="0">
              <a:spcBef>
                <a:spcPct val="20000"/>
              </a:spcBef>
              <a:buFont typeface="+mj-lt"/>
              <a:buAutoNum type="alphaLcParenR"/>
              <a:defRPr/>
            </a:pPr>
            <a:r>
              <a:rPr lang="en-US" b="1" dirty="0" smtClean="0"/>
              <a:t>Impact EU-BSS</a:t>
            </a:r>
          </a:p>
          <a:p>
            <a:pPr marL="342900" indent="-342900" eaLnBrk="0" hangingPunct="0">
              <a:spcBef>
                <a:spcPct val="20000"/>
              </a:spcBef>
              <a:buFont typeface="+mj-lt"/>
              <a:buAutoNum type="alphaLcParenR"/>
              <a:defRPr/>
            </a:pPr>
            <a:r>
              <a:rPr lang="en-US" dirty="0" smtClean="0"/>
              <a:t>Comparison of </a:t>
            </a:r>
            <a:r>
              <a:rPr lang="en-US" dirty="0"/>
              <a:t>alternative </a:t>
            </a:r>
            <a:r>
              <a:rPr lang="en-US" dirty="0" smtClean="0"/>
              <a:t>national legislative </a:t>
            </a:r>
            <a:r>
              <a:rPr lang="en-US" dirty="0"/>
              <a:t>scenarios </a:t>
            </a:r>
            <a:endParaRPr lang="en-US" dirty="0" smtClean="0"/>
          </a:p>
        </p:txBody>
      </p:sp>
      <p:sp>
        <p:nvSpPr>
          <p:cNvPr id="16" name="Titel 1"/>
          <p:cNvSpPr txBox="1">
            <a:spLocks/>
          </p:cNvSpPr>
          <p:nvPr/>
        </p:nvSpPr>
        <p:spPr>
          <a:xfrm>
            <a:off x="0" y="-35842"/>
            <a:ext cx="91440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BE" sz="3200" b="1" u="sng" dirty="0" err="1" smtClean="0"/>
              <a:t>Working</a:t>
            </a:r>
            <a:r>
              <a:rPr lang="nl-BE" sz="3200" b="1" u="sng" dirty="0" smtClean="0"/>
              <a:t> Group 4</a:t>
            </a:r>
            <a:r>
              <a:rPr lang="nl-BE" sz="3200" b="1" dirty="0" smtClean="0"/>
              <a:t/>
            </a:r>
            <a:br>
              <a:rPr lang="nl-BE" sz="3200" b="1" dirty="0" smtClean="0"/>
            </a:br>
            <a:r>
              <a:rPr lang="nl-BE" sz="3200" b="1" dirty="0" smtClean="0"/>
              <a:t>‘</a:t>
            </a:r>
            <a:r>
              <a:rPr lang="nl-BE" sz="3200" dirty="0" err="1" smtClean="0"/>
              <a:t>Improving</a:t>
            </a:r>
            <a:r>
              <a:rPr lang="nl-BE" sz="3200" dirty="0" smtClean="0"/>
              <a:t> </a:t>
            </a:r>
            <a:r>
              <a:rPr lang="nl-BE" sz="3200" dirty="0" err="1" smtClean="0"/>
              <a:t>dosimetrical</a:t>
            </a:r>
            <a:r>
              <a:rPr lang="nl-BE" sz="3200" dirty="0" smtClean="0"/>
              <a:t> </a:t>
            </a:r>
            <a:r>
              <a:rPr lang="nl-BE" sz="3200" dirty="0" err="1" smtClean="0"/>
              <a:t>models</a:t>
            </a:r>
            <a:r>
              <a:rPr lang="nl-BE" sz="3200" dirty="0" smtClean="0"/>
              <a:t>’</a:t>
            </a:r>
            <a:endParaRPr lang="nl-BE" sz="3200" dirty="0"/>
          </a:p>
        </p:txBody>
      </p:sp>
      <p:pic>
        <p:nvPicPr>
          <p:cNvPr id="17" name="Afbeelding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0364" y="3717032"/>
            <a:ext cx="1878347" cy="23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2647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95536" y="1412776"/>
            <a:ext cx="8521204" cy="4067944"/>
          </a:xfrm>
        </p:spPr>
        <p:txBody>
          <a:bodyPr/>
          <a:lstStyle/>
          <a:p>
            <a:r>
              <a:rPr lang="en-US" sz="2800" dirty="0" smtClean="0"/>
              <a:t>Technical properties of </a:t>
            </a:r>
            <a:r>
              <a:rPr lang="en-US" sz="2800" dirty="0" smtClean="0"/>
              <a:t>building </a:t>
            </a:r>
            <a:r>
              <a:rPr lang="en-US" sz="2800" dirty="0" smtClean="0"/>
              <a:t>materials </a:t>
            </a:r>
            <a:r>
              <a:rPr lang="en-US" sz="2800" dirty="0" smtClean="0"/>
              <a:t>(</a:t>
            </a:r>
            <a:r>
              <a:rPr lang="en-US" sz="2800" dirty="0" smtClean="0"/>
              <a:t>Density, </a:t>
            </a:r>
            <a:r>
              <a:rPr lang="en-US" sz="2800" dirty="0" smtClean="0"/>
              <a:t>thickness,…)  </a:t>
            </a:r>
            <a:r>
              <a:rPr lang="en-US" sz="2800" dirty="0" smtClean="0">
                <a:sym typeface="Wingdings" panose="05000000000000000000" pitchFamily="2" charset="2"/>
              </a:rPr>
              <a:t> </a:t>
            </a:r>
            <a:r>
              <a:rPr lang="en-US" sz="2800" b="1" dirty="0" smtClean="0">
                <a:sym typeface="Wingdings" panose="05000000000000000000" pitchFamily="2" charset="2"/>
              </a:rPr>
              <a:t>more realistic m</a:t>
            </a:r>
            <a:r>
              <a:rPr lang="en-US" sz="2800" b="1" dirty="0" smtClean="0"/>
              <a:t>odeling</a:t>
            </a:r>
            <a:endParaRPr lang="en-US" sz="28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Gamma dose estimation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Radon dose estimation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err="1" smtClean="0"/>
              <a:t>Leachability</a:t>
            </a:r>
            <a:r>
              <a:rPr lang="en-US" sz="2400" dirty="0" smtClean="0"/>
              <a:t> </a:t>
            </a:r>
            <a:r>
              <a:rPr lang="en-US" sz="2400" dirty="0" err="1" smtClean="0"/>
              <a:t>modelling</a:t>
            </a:r>
            <a:r>
              <a:rPr lang="en-US" sz="2400" dirty="0" smtClean="0"/>
              <a:t> of radiological and chemical impact</a:t>
            </a:r>
          </a:p>
          <a:p>
            <a:pPr marL="857250" lvl="2" indent="0">
              <a:buNone/>
            </a:pPr>
            <a:endParaRPr lang="en-US" sz="2000" dirty="0" smtClean="0"/>
          </a:p>
          <a:p>
            <a:pPr marL="0" lvl="2" indent="0">
              <a:buNone/>
            </a:pPr>
            <a:r>
              <a:rPr lang="nl-NL" dirty="0" smtClean="0"/>
              <a:t>          </a:t>
            </a:r>
          </a:p>
          <a:p>
            <a:pPr marL="0" lvl="2" indent="0">
              <a:buNone/>
            </a:pPr>
            <a:endParaRPr lang="nl-N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7E00E11-A0CE-4F56-87E3-A66E07EFE538}" type="slidenum">
              <a:rPr lang="nl-BE" smtClean="0"/>
              <a:pPr>
                <a:defRPr/>
              </a:pPr>
              <a:t>17</a:t>
            </a:fld>
            <a:endParaRPr lang="nl-BE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432800" y="162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9" name="CasellaDiTesto 4"/>
          <p:cNvSpPr txBox="1"/>
          <p:nvPr/>
        </p:nvSpPr>
        <p:spPr>
          <a:xfrm>
            <a:off x="0" y="-99392"/>
            <a:ext cx="92323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Towards a more realistic assessment of the radiological impact when using NORM </a:t>
            </a:r>
            <a:r>
              <a:rPr lang="en-US" sz="2800" dirty="0">
                <a:solidFill>
                  <a:schemeClr val="bg1"/>
                </a:solidFill>
              </a:rPr>
              <a:t>in building </a:t>
            </a:r>
            <a:r>
              <a:rPr lang="en-US" sz="2800" dirty="0" smtClean="0">
                <a:solidFill>
                  <a:schemeClr val="bg1"/>
                </a:solidFill>
              </a:rPr>
              <a:t>materials?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6" name="Accolade ouvrante 5"/>
          <p:cNvSpPr/>
          <p:nvPr/>
        </p:nvSpPr>
        <p:spPr>
          <a:xfrm>
            <a:off x="719572" y="2420888"/>
            <a:ext cx="216024" cy="129614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6553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quarter" idx="10"/>
          </p:nvPr>
        </p:nvSpPr>
        <p:spPr>
          <a:xfrm>
            <a:off x="0" y="1052736"/>
            <a:ext cx="9144000" cy="487409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</a:t>
            </a:r>
            <a:r>
              <a:rPr lang="en-US" noProof="0" dirty="0" err="1" smtClean="0"/>
              <a:t>aking</a:t>
            </a:r>
            <a:r>
              <a:rPr lang="en-US" noProof="0" dirty="0" smtClean="0"/>
              <a:t> into account NORM in the risk </a:t>
            </a:r>
            <a:r>
              <a:rPr lang="en-US" noProof="0" dirty="0" smtClean="0"/>
              <a:t>assessment?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Scientific approach NORM4Building network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6600"/>
                </a:solidFill>
              </a:rPr>
              <a:t>C</a:t>
            </a:r>
            <a:r>
              <a:rPr lang="en-US" b="1" dirty="0" smtClean="0">
                <a:solidFill>
                  <a:srgbClr val="006600"/>
                </a:solidFill>
              </a:rPr>
              <a:t>ollaboration opportunities</a:t>
            </a:r>
            <a:endParaRPr lang="en-US" b="1" noProof="0" dirty="0">
              <a:solidFill>
                <a:srgbClr val="006600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3568" y="-27384"/>
            <a:ext cx="7992888" cy="944562"/>
          </a:xfrm>
        </p:spPr>
        <p:txBody>
          <a:bodyPr>
            <a:noAutofit/>
          </a:bodyPr>
          <a:lstStyle/>
          <a:p>
            <a:r>
              <a:rPr lang="en-US" sz="2800" b="1" i="1" dirty="0"/>
              <a:t>R</a:t>
            </a:r>
            <a:r>
              <a:rPr lang="en-US" sz="2800" b="1" i="1" dirty="0" smtClean="0"/>
              <a:t>eusing </a:t>
            </a:r>
            <a:r>
              <a:rPr lang="en-US" sz="2800" b="1" i="1" dirty="0"/>
              <a:t>slag with enhanced NORM content in building materials</a:t>
            </a:r>
          </a:p>
        </p:txBody>
      </p:sp>
    </p:spTree>
    <p:extLst>
      <p:ext uri="{BB962C8B-B14F-4D97-AF65-F5344CB8AC3E}">
        <p14:creationId xmlns:p14="http://schemas.microsoft.com/office/powerpoint/2010/main" xmlns="" val="20573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-200213"/>
            <a:ext cx="5829291" cy="944562"/>
          </a:xfrm>
        </p:spPr>
        <p:txBody>
          <a:bodyPr>
            <a:noAutofit/>
          </a:bodyPr>
          <a:lstStyle/>
          <a:p>
            <a:r>
              <a:rPr lang="nl-BE" sz="4000" dirty="0" smtClean="0"/>
              <a:t>COST - </a:t>
            </a:r>
            <a:r>
              <a:rPr lang="nl-BE" sz="4000" dirty="0" err="1" smtClean="0"/>
              <a:t>network</a:t>
            </a:r>
            <a:endParaRPr lang="nl-BE" sz="2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0"/>
          </p:nvPr>
        </p:nvSpPr>
        <p:spPr>
          <a:xfrm>
            <a:off x="179512" y="980728"/>
            <a:ext cx="8712968" cy="4572000"/>
          </a:xfrm>
        </p:spPr>
        <p:txBody>
          <a:bodyPr/>
          <a:lstStyle/>
          <a:p>
            <a:r>
              <a:rPr lang="nl-BE" sz="2800" dirty="0" smtClean="0"/>
              <a:t>ORGANIZATION OF MEETINGS:</a:t>
            </a:r>
            <a:endParaRPr lang="en-US" sz="2800" b="1" dirty="0" smtClean="0"/>
          </a:p>
          <a:p>
            <a:pPr lvl="1"/>
            <a:r>
              <a:rPr lang="en-US" sz="1600" b="1" dirty="0" smtClean="0"/>
              <a:t>12-13/02/2014	Israel, Dead Sea Hotel</a:t>
            </a:r>
          </a:p>
          <a:p>
            <a:pPr lvl="2"/>
            <a:r>
              <a:rPr lang="en-US" sz="1400" dirty="0" smtClean="0"/>
              <a:t>Linked to </a:t>
            </a:r>
            <a:r>
              <a:rPr lang="en-US" sz="1400" b="1" dirty="0" smtClean="0"/>
              <a:t>INS conference</a:t>
            </a:r>
          </a:p>
          <a:p>
            <a:pPr lvl="1"/>
            <a:r>
              <a:rPr lang="en-US" sz="1600" b="1" dirty="0" smtClean="0"/>
              <a:t>16-17/06/2014	Czech Republic, Prague</a:t>
            </a:r>
          </a:p>
          <a:p>
            <a:pPr lvl="2"/>
            <a:r>
              <a:rPr lang="en-US" sz="1400" dirty="0" smtClean="0"/>
              <a:t>Linked to </a:t>
            </a:r>
            <a:r>
              <a:rPr lang="en-US" sz="1400" b="1" dirty="0" smtClean="0"/>
              <a:t>EU-NORM 2 symposium</a:t>
            </a:r>
          </a:p>
          <a:p>
            <a:pPr lvl="1"/>
            <a:r>
              <a:rPr lang="en-US" sz="1600" b="1" dirty="0" smtClean="0"/>
              <a:t>17-18/09/2014	UK, Sheffield</a:t>
            </a:r>
          </a:p>
          <a:p>
            <a:pPr lvl="2"/>
            <a:r>
              <a:rPr lang="en-US" sz="1400" dirty="0" smtClean="0"/>
              <a:t>Linked to </a:t>
            </a:r>
            <a:r>
              <a:rPr lang="en-US" sz="1400" b="1" dirty="0" smtClean="0"/>
              <a:t>34th </a:t>
            </a:r>
            <a:r>
              <a:rPr lang="en-US" sz="1400" b="1" dirty="0"/>
              <a:t>Annual Cement and Concrete Science </a:t>
            </a:r>
            <a:r>
              <a:rPr lang="en-US" sz="1400" b="1" dirty="0" smtClean="0"/>
              <a:t>Conference</a:t>
            </a:r>
            <a:r>
              <a:rPr lang="en-US" sz="1400" dirty="0" smtClean="0"/>
              <a:t> </a:t>
            </a:r>
          </a:p>
          <a:p>
            <a:pPr lvl="1"/>
            <a:r>
              <a:rPr lang="en-US" sz="1600" b="1" dirty="0" smtClean="0">
                <a:solidFill>
                  <a:srgbClr val="FF0000"/>
                </a:solidFill>
              </a:rPr>
              <a:t>11-12/06/2015	Austria, Vienna (upcoming)</a:t>
            </a:r>
          </a:p>
          <a:p>
            <a:pPr lvl="2"/>
            <a:r>
              <a:rPr lang="en-US" sz="1400" dirty="0" smtClean="0">
                <a:solidFill>
                  <a:srgbClr val="FF0000"/>
                </a:solidFill>
              </a:rPr>
              <a:t>Linked to the </a:t>
            </a:r>
            <a:r>
              <a:rPr lang="en-US" sz="1400" b="1" dirty="0" smtClean="0">
                <a:solidFill>
                  <a:srgbClr val="FF0000"/>
                </a:solidFill>
              </a:rPr>
              <a:t>ICRM symposium</a:t>
            </a:r>
            <a:endParaRPr lang="en-US" sz="1400" dirty="0" smtClean="0">
              <a:solidFill>
                <a:srgbClr val="FF0000"/>
              </a:solidFill>
            </a:endParaRPr>
          </a:p>
          <a:p>
            <a:pPr lvl="1"/>
            <a:r>
              <a:rPr lang="en-US" sz="1600" b="1" dirty="0" smtClean="0">
                <a:solidFill>
                  <a:srgbClr val="FF0000"/>
                </a:solidFill>
              </a:rPr>
              <a:t>8-9/10/2015		Belgium Leuven (upcoming</a:t>
            </a:r>
            <a:r>
              <a:rPr lang="en-US" sz="1600" b="1" dirty="0" smtClean="0">
                <a:solidFill>
                  <a:srgbClr val="FF0000"/>
                </a:solidFill>
              </a:rPr>
              <a:t>)</a:t>
            </a:r>
          </a:p>
          <a:p>
            <a:pPr lvl="2"/>
            <a:r>
              <a:rPr lang="en-US" sz="1400" b="1" dirty="0" smtClean="0">
                <a:solidFill>
                  <a:srgbClr val="FF0000"/>
                </a:solidFill>
              </a:rPr>
              <a:t>Round table </a:t>
            </a:r>
            <a:r>
              <a:rPr lang="en-US" sz="1400" dirty="0" smtClean="0">
                <a:solidFill>
                  <a:srgbClr val="FF0000"/>
                </a:solidFill>
              </a:rPr>
              <a:t>with industry and legislators</a:t>
            </a:r>
            <a:endParaRPr lang="en-US" sz="1400" dirty="0" smtClean="0"/>
          </a:p>
          <a:p>
            <a:r>
              <a:rPr lang="en-US" sz="2800" dirty="0" smtClean="0"/>
              <a:t>SHORT-TERM SCIENTIFIC MISSIONS</a:t>
            </a:r>
            <a:endParaRPr lang="en-US" dirty="0" smtClean="0"/>
          </a:p>
          <a:p>
            <a:r>
              <a:rPr lang="en-US" sz="2800" dirty="0" smtClean="0"/>
              <a:t>TRAINING SCHOOLS	</a:t>
            </a:r>
            <a:endParaRPr lang="nl-BE" sz="2800" dirty="0" smtClean="0"/>
          </a:p>
          <a:p>
            <a:r>
              <a:rPr lang="en-US" sz="2800" dirty="0" smtClean="0"/>
              <a:t>PUBLICATIONS and DISSEMINATION	</a:t>
            </a:r>
            <a:endParaRPr lang="nl-BE" sz="2800" dirty="0"/>
          </a:p>
        </p:txBody>
      </p:sp>
      <p:sp>
        <p:nvSpPr>
          <p:cNvPr id="7" name="Tekstvak 68"/>
          <p:cNvSpPr txBox="1"/>
          <p:nvPr/>
        </p:nvSpPr>
        <p:spPr>
          <a:xfrm>
            <a:off x="4788024" y="5572978"/>
            <a:ext cx="460851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u="sng" dirty="0" smtClean="0">
                <a:solidFill>
                  <a:srgbClr val="0070C0"/>
                </a:solidFill>
              </a:rPr>
              <a:t>www.norm4building.org</a:t>
            </a:r>
          </a:p>
          <a:p>
            <a:endParaRPr lang="nl-BE" sz="2800" b="1" dirty="0" smtClean="0">
              <a:solidFill>
                <a:srgbClr val="FF0000"/>
              </a:solidFill>
            </a:endParaRPr>
          </a:p>
          <a:p>
            <a:endParaRPr lang="nl-BE" sz="2400" dirty="0" smtClean="0"/>
          </a:p>
          <a:p>
            <a:endParaRPr lang="nl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4450" y="908720"/>
            <a:ext cx="2824054" cy="21180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4450" y="3356992"/>
            <a:ext cx="2829924" cy="195795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3528" y="436602"/>
            <a:ext cx="75997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000" dirty="0">
                <a:solidFill>
                  <a:prstClr val="white"/>
                </a:solidFill>
                <a:latin typeface="Calibri"/>
              </a:rPr>
              <a:t>(Research </a:t>
            </a:r>
            <a:r>
              <a:rPr lang="nl-BE" sz="2000" dirty="0" err="1">
                <a:solidFill>
                  <a:prstClr val="white"/>
                </a:solidFill>
                <a:latin typeface="Calibri"/>
              </a:rPr>
              <a:t>and</a:t>
            </a:r>
            <a:r>
              <a:rPr lang="nl-BE" sz="2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nl-BE" sz="2000" dirty="0" err="1">
                <a:solidFill>
                  <a:prstClr val="white"/>
                </a:solidFill>
                <a:latin typeface="Calibri"/>
              </a:rPr>
              <a:t>Technological</a:t>
            </a:r>
            <a:r>
              <a:rPr lang="nl-BE" sz="2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nl-BE" sz="2000" dirty="0" err="1">
                <a:solidFill>
                  <a:prstClr val="white"/>
                </a:solidFill>
                <a:latin typeface="Calibri"/>
              </a:rPr>
              <a:t>development</a:t>
            </a:r>
            <a:r>
              <a:rPr lang="nl-BE" sz="2000" dirty="0">
                <a:solidFill>
                  <a:prstClr val="white"/>
                </a:solidFill>
                <a:latin typeface="Calibri"/>
              </a:rPr>
              <a:t> Framework Program)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108858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al 4"/>
          <p:cNvSpPr/>
          <p:nvPr/>
        </p:nvSpPr>
        <p:spPr>
          <a:xfrm>
            <a:off x="395536" y="871249"/>
            <a:ext cx="8496944" cy="9735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Linkeraccolade 6"/>
          <p:cNvSpPr/>
          <p:nvPr/>
        </p:nvSpPr>
        <p:spPr>
          <a:xfrm>
            <a:off x="1691680" y="2564904"/>
            <a:ext cx="428625" cy="57606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JL-OMHOOG en -OMLAAG 8"/>
          <p:cNvSpPr/>
          <p:nvPr/>
        </p:nvSpPr>
        <p:spPr>
          <a:xfrm>
            <a:off x="4355976" y="1700808"/>
            <a:ext cx="428625" cy="576064"/>
          </a:xfrm>
          <a:prstGeom prst="upDownArrow">
            <a:avLst/>
          </a:prstGeom>
          <a:solidFill>
            <a:srgbClr val="00B050"/>
          </a:solidFill>
          <a:ln>
            <a:solidFill>
              <a:srgbClr val="0052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-252536" y="-1"/>
            <a:ext cx="9793088" cy="94456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nl-BE" sz="4400" dirty="0" err="1" smtClean="0">
                <a:solidFill>
                  <a:schemeClr val="bg1"/>
                </a:solidFill>
                <a:latin typeface="Calibri"/>
              </a:rPr>
              <a:t>NuTeC</a:t>
            </a:r>
            <a:r>
              <a:rPr lang="nl-BE" sz="4400" dirty="0" smtClean="0">
                <a:solidFill>
                  <a:schemeClr val="bg1"/>
                </a:solidFill>
                <a:latin typeface="Calibri"/>
              </a:rPr>
              <a:t> </a:t>
            </a:r>
            <a:endParaRPr lang="nl-BE" sz="44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1745" name="Tijdelijke aanduiding voor inhoud 2"/>
          <p:cNvSpPr>
            <a:spLocks noGrp="1"/>
          </p:cNvSpPr>
          <p:nvPr>
            <p:ph idx="1"/>
          </p:nvPr>
        </p:nvSpPr>
        <p:spPr bwMode="auto">
          <a:xfrm>
            <a:off x="1043608" y="1000745"/>
            <a:ext cx="6804248" cy="35083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lvl="0" algn="ctr">
              <a:buNone/>
            </a:pPr>
            <a:r>
              <a:rPr lang="en-US" sz="2000" b="1" dirty="0" smtClean="0">
                <a:solidFill>
                  <a:prstClr val="black"/>
                </a:solidFill>
              </a:rPr>
              <a:t>Nu</a:t>
            </a:r>
            <a:r>
              <a:rPr lang="en-US" sz="2000" dirty="0" smtClean="0">
                <a:solidFill>
                  <a:prstClr val="black"/>
                </a:solidFill>
              </a:rPr>
              <a:t>clear </a:t>
            </a:r>
            <a:r>
              <a:rPr lang="en-US" sz="2000" b="1" dirty="0">
                <a:solidFill>
                  <a:prstClr val="black"/>
                </a:solidFill>
              </a:rPr>
              <a:t>Te</a:t>
            </a:r>
            <a:r>
              <a:rPr lang="en-US" sz="2000" dirty="0">
                <a:solidFill>
                  <a:prstClr val="black"/>
                </a:solidFill>
              </a:rPr>
              <a:t>chnological </a:t>
            </a:r>
            <a:r>
              <a:rPr lang="en-US" sz="2000" b="1" dirty="0" smtClean="0">
                <a:solidFill>
                  <a:prstClr val="black"/>
                </a:solidFill>
              </a:rPr>
              <a:t>C</a:t>
            </a:r>
            <a:r>
              <a:rPr lang="en-US" sz="2000" dirty="0" smtClean="0">
                <a:solidFill>
                  <a:prstClr val="black"/>
                </a:solidFill>
              </a:rPr>
              <a:t>enter (</a:t>
            </a:r>
            <a:r>
              <a:rPr lang="en-US" sz="2000" b="1" dirty="0" err="1" smtClean="0">
                <a:solidFill>
                  <a:prstClr val="black"/>
                </a:solidFill>
              </a:rPr>
              <a:t>NuTeC</a:t>
            </a:r>
            <a:r>
              <a:rPr lang="en-US" sz="2000" dirty="0" smtClean="0">
                <a:solidFill>
                  <a:prstClr val="black"/>
                </a:solidFill>
              </a:rPr>
              <a:t>, </a:t>
            </a:r>
            <a:r>
              <a:rPr lang="en-US" sz="2000" dirty="0" smtClean="0">
                <a:solidFill>
                  <a:prstClr val="black"/>
                </a:solidFill>
                <a:hlinkClick r:id="rId4"/>
              </a:rPr>
              <a:t>www.nutec.be</a:t>
            </a:r>
            <a:r>
              <a:rPr lang="en-US" sz="2000" dirty="0" smtClean="0">
                <a:solidFill>
                  <a:prstClr val="black"/>
                </a:solidFill>
              </a:rPr>
              <a:t>)</a:t>
            </a:r>
          </a:p>
          <a:p>
            <a:pPr lvl="0" algn="ctr">
              <a:buNone/>
            </a:pPr>
            <a:r>
              <a:rPr lang="en-US" sz="2000" dirty="0" smtClean="0">
                <a:solidFill>
                  <a:prstClr val="black"/>
                </a:solidFill>
              </a:rPr>
              <a:t>Center of Environmental Studies (</a:t>
            </a:r>
            <a:r>
              <a:rPr lang="en-US" sz="2000" b="1" dirty="0" smtClean="0">
                <a:solidFill>
                  <a:prstClr val="black"/>
                </a:solidFill>
              </a:rPr>
              <a:t>CMK</a:t>
            </a:r>
            <a:r>
              <a:rPr lang="en-US" sz="2000" dirty="0" smtClean="0">
                <a:solidFill>
                  <a:prstClr val="black"/>
                </a:solidFill>
              </a:rPr>
              <a:t>, </a:t>
            </a:r>
            <a:r>
              <a:rPr lang="en-US" sz="2000" dirty="0" smtClean="0">
                <a:solidFill>
                  <a:prstClr val="black"/>
                </a:solidFill>
                <a:hlinkClick r:id="rId5"/>
              </a:rPr>
              <a:t>www.uhasselt.be/cmk</a:t>
            </a:r>
            <a:r>
              <a:rPr lang="en-US" sz="2000" dirty="0" smtClean="0">
                <a:solidFill>
                  <a:prstClr val="black"/>
                </a:solidFill>
              </a:rPr>
              <a:t>)</a:t>
            </a:r>
          </a:p>
          <a:p>
            <a:pPr lvl="0">
              <a:buNone/>
            </a:pPr>
            <a:endParaRPr lang="en-US" sz="2400" dirty="0">
              <a:solidFill>
                <a:prstClr val="black"/>
              </a:solidFill>
            </a:endParaRPr>
          </a:p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r>
              <a:rPr lang="en-US" sz="2000" dirty="0" smtClean="0"/>
              <a:t>Industrial Sciences</a:t>
            </a:r>
            <a:r>
              <a:rPr lang="en-US" sz="2000" dirty="0"/>
              <a:t>: </a:t>
            </a:r>
            <a:r>
              <a:rPr lang="en-US" sz="2000" b="1" dirty="0" smtClean="0"/>
              <a:t>“</a:t>
            </a:r>
            <a:r>
              <a:rPr lang="en-US" sz="2000" b="1" dirty="0"/>
              <a:t>Nuclear and </a:t>
            </a:r>
            <a:r>
              <a:rPr lang="en-US" sz="2000" b="1" dirty="0" smtClean="0"/>
              <a:t>environmental Engineering</a:t>
            </a:r>
            <a:r>
              <a:rPr lang="en-US" sz="2000" b="1" dirty="0"/>
              <a:t>”</a:t>
            </a:r>
            <a:endParaRPr lang="en-US" sz="2000" dirty="0"/>
          </a:p>
          <a:p>
            <a:pPr lvl="2"/>
            <a:r>
              <a:rPr lang="en-US" sz="1800" dirty="0"/>
              <a:t>Environmental Technology-Radiochemistry</a:t>
            </a:r>
          </a:p>
          <a:p>
            <a:pPr lvl="2"/>
            <a:r>
              <a:rPr lang="en-US" sz="1800" dirty="0"/>
              <a:t>Medical Nuclear Technology</a:t>
            </a:r>
          </a:p>
          <a:p>
            <a:pPr marL="0" indent="0">
              <a:buNone/>
            </a:pPr>
            <a:endParaRPr lang="en-US" sz="2400" dirty="0" smtClean="0"/>
          </a:p>
          <a:p>
            <a:pPr lvl="2"/>
            <a:endParaRPr lang="en-US" sz="1800" dirty="0" smtClean="0"/>
          </a:p>
          <a:p>
            <a:pPr>
              <a:buFont typeface="Wingdings" pitchFamily="2" charset="2"/>
              <a:buNone/>
            </a:pPr>
            <a:r>
              <a:rPr lang="en-US" dirty="0" smtClean="0"/>
              <a:t>		</a:t>
            </a:r>
          </a:p>
          <a:p>
            <a:pPr>
              <a:buFont typeface="Wingdings" pitchFamily="2" charset="2"/>
              <a:buNone/>
            </a:pPr>
            <a:r>
              <a:rPr lang="en-US" b="1" dirty="0"/>
              <a:t> </a:t>
            </a:r>
            <a:r>
              <a:rPr lang="en-US" b="1" dirty="0" smtClean="0"/>
              <a:t>    </a:t>
            </a:r>
            <a:endParaRPr lang="en-US" dirty="0" smtClean="0"/>
          </a:p>
        </p:txBody>
      </p:sp>
      <p:sp>
        <p:nvSpPr>
          <p:cNvPr id="14" name="Tekstvak 13"/>
          <p:cNvSpPr txBox="1"/>
          <p:nvPr/>
        </p:nvSpPr>
        <p:spPr>
          <a:xfrm>
            <a:off x="7103806" y="3351475"/>
            <a:ext cx="1762021" cy="369332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prstClr val="black"/>
                </a:solidFill>
              </a:rPr>
              <a:t>EMR </a:t>
            </a:r>
            <a:r>
              <a:rPr lang="nl-BE" dirty="0" err="1" smtClean="0">
                <a:solidFill>
                  <a:prstClr val="black"/>
                </a:solidFill>
              </a:rPr>
              <a:t>dosimetry</a:t>
            </a:r>
            <a:endParaRPr lang="nl-BE" dirty="0">
              <a:solidFill>
                <a:prstClr val="black"/>
              </a:solidFill>
            </a:endParaRPr>
          </a:p>
        </p:txBody>
      </p:sp>
      <p:pic>
        <p:nvPicPr>
          <p:cNvPr id="15" name="Picture 2" descr="http://nutec.xios.be/images/stories/ep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84815" y="3979434"/>
            <a:ext cx="1142927" cy="1280631"/>
          </a:xfrm>
          <a:prstGeom prst="rect">
            <a:avLst/>
          </a:prstGeom>
          <a:noFill/>
        </p:spPr>
      </p:pic>
      <p:pic>
        <p:nvPicPr>
          <p:cNvPr id="23" name="Afbeelding 22" descr="Hogeschool Limburg-283.jpg"/>
          <p:cNvPicPr>
            <a:picLocks noChangeAspect="1"/>
          </p:cNvPicPr>
          <p:nvPr/>
        </p:nvPicPr>
        <p:blipFill>
          <a:blip r:embed="rId7" cstate="print"/>
          <a:srcRect t="27143" r="-2520"/>
          <a:stretch>
            <a:fillRect/>
          </a:stretch>
        </p:blipFill>
        <p:spPr>
          <a:xfrm>
            <a:off x="2339752" y="3979434"/>
            <a:ext cx="1352069" cy="1444021"/>
          </a:xfrm>
          <a:prstGeom prst="rect">
            <a:avLst/>
          </a:prstGeom>
        </p:spPr>
      </p:pic>
      <p:pic>
        <p:nvPicPr>
          <p:cNvPr id="25" name="Picture 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37108" y="3979434"/>
            <a:ext cx="1533395" cy="1244756"/>
          </a:xfrm>
          <a:prstGeom prst="rect">
            <a:avLst/>
          </a:prstGeom>
        </p:spPr>
      </p:pic>
      <p:pic>
        <p:nvPicPr>
          <p:cNvPr id="26" name="Afbeelding 9" descr="P1010357.JPG"/>
          <p:cNvPicPr>
            <a:picLocks noChangeAspect="1"/>
          </p:cNvPicPr>
          <p:nvPr/>
        </p:nvPicPr>
        <p:blipFill>
          <a:blip r:embed="rId9" cstate="print">
            <a:lum bright="-10000"/>
          </a:blip>
          <a:srcRect l="19089" r="9047"/>
          <a:stretch>
            <a:fillRect/>
          </a:stretch>
        </p:blipFill>
        <p:spPr bwMode="auto">
          <a:xfrm>
            <a:off x="4064766" y="4005064"/>
            <a:ext cx="2019402" cy="2016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hthoek 26"/>
          <p:cNvSpPr/>
          <p:nvPr/>
        </p:nvSpPr>
        <p:spPr>
          <a:xfrm>
            <a:off x="38918" y="3212976"/>
            <a:ext cx="3452961" cy="646331"/>
          </a:xfrm>
          <a:prstGeom prst="rect">
            <a:avLst/>
          </a:prstGeom>
          <a:ln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r>
              <a:rPr lang="nl-NL" dirty="0" err="1" smtClean="0">
                <a:solidFill>
                  <a:prstClr val="black"/>
                </a:solidFill>
              </a:rPr>
              <a:t>Application</a:t>
            </a:r>
            <a:r>
              <a:rPr lang="nl-NL" dirty="0" smtClean="0">
                <a:solidFill>
                  <a:prstClr val="black"/>
                </a:solidFill>
              </a:rPr>
              <a:t> and </a:t>
            </a:r>
            <a:r>
              <a:rPr lang="nl-NL" dirty="0" err="1" smtClean="0">
                <a:solidFill>
                  <a:prstClr val="black"/>
                </a:solidFill>
              </a:rPr>
              <a:t>development</a:t>
            </a:r>
            <a:r>
              <a:rPr lang="nl-NL" dirty="0" smtClean="0">
                <a:solidFill>
                  <a:prstClr val="black"/>
                </a:solidFill>
              </a:rPr>
              <a:t> of </a:t>
            </a:r>
            <a:r>
              <a:rPr lang="nl-NL" dirty="0" err="1" smtClean="0">
                <a:solidFill>
                  <a:prstClr val="black"/>
                </a:solidFill>
              </a:rPr>
              <a:t>nuclear</a:t>
            </a:r>
            <a:r>
              <a:rPr lang="nl-NL" dirty="0" smtClean="0">
                <a:solidFill>
                  <a:prstClr val="black"/>
                </a:solidFill>
              </a:rPr>
              <a:t> </a:t>
            </a:r>
            <a:r>
              <a:rPr lang="nl-NL" dirty="0" err="1" smtClean="0">
                <a:solidFill>
                  <a:prstClr val="black"/>
                </a:solidFill>
              </a:rPr>
              <a:t>measurement</a:t>
            </a:r>
            <a:r>
              <a:rPr lang="nl-NL" dirty="0" smtClean="0">
                <a:solidFill>
                  <a:prstClr val="black"/>
                </a:solidFill>
              </a:rPr>
              <a:t> </a:t>
            </a:r>
            <a:r>
              <a:rPr lang="nl-NL" dirty="0" err="1" smtClean="0">
                <a:solidFill>
                  <a:prstClr val="black"/>
                </a:solidFill>
              </a:rPr>
              <a:t>methods</a:t>
            </a:r>
            <a:endParaRPr lang="nl-BE" dirty="0">
              <a:solidFill>
                <a:prstClr val="black"/>
              </a:solidFill>
            </a:endParaRPr>
          </a:p>
        </p:txBody>
      </p:sp>
      <p:sp>
        <p:nvSpPr>
          <p:cNvPr id="28" name="Rechthoek 27"/>
          <p:cNvSpPr/>
          <p:nvPr/>
        </p:nvSpPr>
        <p:spPr>
          <a:xfrm>
            <a:off x="3672272" y="3212976"/>
            <a:ext cx="3114644" cy="646331"/>
          </a:xfrm>
          <a:prstGeom prst="rect">
            <a:avLst/>
          </a:prstGeom>
          <a:ln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Environmental and energy related research (pyrolysis)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8193" name="Object 1"/>
          <p:cNvGraphicFramePr>
            <a:graphicFrameLocks noChangeAspect="1"/>
          </p:cNvGraphicFramePr>
          <p:nvPr/>
        </p:nvGraphicFramePr>
        <p:xfrm>
          <a:off x="-1" y="3979433"/>
          <a:ext cx="2120305" cy="2077899"/>
        </p:xfrm>
        <a:graphic>
          <a:graphicData uri="http://schemas.openxmlformats.org/presentationml/2006/ole">
            <p:oleObj spid="_x0000_s8193" name="Acrobat Document" r:id="rId10" imgW="5668166" imgH="8019048" progId="AcroExch.Document.7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55612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Collaboration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</a:t>
            </a:r>
            <a:r>
              <a:rPr lang="nl-BE" dirty="0" err="1" smtClean="0"/>
              <a:t>industry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55576" y="1219200"/>
            <a:ext cx="8159824" cy="4572000"/>
          </a:xfrm>
        </p:spPr>
        <p:txBody>
          <a:bodyPr/>
          <a:lstStyle/>
          <a:p>
            <a:pPr lvl="1" indent="-463550">
              <a:spcBef>
                <a:spcPts val="0"/>
              </a:spcBef>
              <a:spcAft>
                <a:spcPts val="1200"/>
              </a:spcAft>
              <a:buClr>
                <a:srgbClr val="DB5926"/>
              </a:buClr>
              <a:buFont typeface="Wingdings" pitchFamily="2" charset="2"/>
              <a:buChar char="n"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Participation in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round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discussion</a:t>
            </a:r>
          </a:p>
          <a:p>
            <a:pPr lvl="1" indent="-463550">
              <a:spcBef>
                <a:spcPts val="0"/>
              </a:spcBef>
              <a:spcAft>
                <a:spcPts val="1200"/>
              </a:spcAft>
              <a:buClr>
                <a:srgbClr val="DB5926"/>
              </a:buClr>
              <a:buFont typeface="Wingdings" pitchFamily="2" charset="2"/>
              <a:buChar char="n"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Workshops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specifically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training of participants from industry</a:t>
            </a:r>
          </a:p>
          <a:p>
            <a:pPr lvl="1" indent="-463550">
              <a:spcBef>
                <a:spcPts val="0"/>
              </a:spcBef>
              <a:spcAft>
                <a:spcPts val="1200"/>
              </a:spcAft>
              <a:buClr>
                <a:srgbClr val="DB5926"/>
              </a:buClr>
              <a:buFont typeface="Wingdings" pitchFamily="2" charset="2"/>
              <a:buChar char="n"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partners get access to database of good practices</a:t>
            </a:r>
          </a:p>
          <a:p>
            <a:pPr lvl="1" indent="-463550">
              <a:spcBef>
                <a:spcPts val="0"/>
              </a:spcBef>
              <a:spcAft>
                <a:spcPts val="1200"/>
              </a:spcAft>
              <a:buClr>
                <a:srgbClr val="DB5926"/>
              </a:buClr>
              <a:buFont typeface="Wingdings" pitchFamily="2" charset="2"/>
              <a:buChar char="n"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research and innovation projects to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reuse options of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 residues of industrial partners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70147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err="1" smtClean="0"/>
              <a:t>Current</a:t>
            </a:r>
            <a:r>
              <a:rPr lang="nl-BE" dirty="0" smtClean="0"/>
              <a:t> status: 98 Experts </a:t>
            </a:r>
            <a:r>
              <a:rPr lang="nl-BE" dirty="0" err="1" smtClean="0"/>
              <a:t>from</a:t>
            </a:r>
            <a:r>
              <a:rPr lang="nl-BE" dirty="0" smtClean="0"/>
              <a:t> </a:t>
            </a:r>
            <a:r>
              <a:rPr lang="en-US" sz="3200" dirty="0" smtClean="0"/>
              <a:t>25 countries </a:t>
            </a:r>
            <a:endParaRPr lang="nl-B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0913" y="1540186"/>
            <a:ext cx="4568013" cy="4005287"/>
          </a:xfrm>
          <a:prstGeom prst="rect">
            <a:avLst/>
          </a:prstGeom>
        </p:spPr>
      </p:pic>
      <p:sp>
        <p:nvSpPr>
          <p:cNvPr id="4" name="5-Point Star 3"/>
          <p:cNvSpPr/>
          <p:nvPr/>
        </p:nvSpPr>
        <p:spPr>
          <a:xfrm>
            <a:off x="4337456" y="3596552"/>
            <a:ext cx="80669" cy="8045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nl-BE">
              <a:solidFill>
                <a:prstClr val="white"/>
              </a:solidFill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3750531" y="3516098"/>
            <a:ext cx="80669" cy="8045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nl-BE">
              <a:solidFill>
                <a:prstClr val="white"/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4745031" y="4171338"/>
            <a:ext cx="80669" cy="8045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nl-BE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9353" y="4908419"/>
            <a:ext cx="1144251" cy="1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5-Point Star 10"/>
          <p:cNvSpPr/>
          <p:nvPr/>
        </p:nvSpPr>
        <p:spPr>
          <a:xfrm>
            <a:off x="6325349" y="5365120"/>
            <a:ext cx="80669" cy="8045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nl-BE">
              <a:solidFill>
                <a:prstClr val="white"/>
              </a:solidFill>
            </a:endParaRPr>
          </a:p>
        </p:txBody>
      </p:sp>
      <p:cxnSp>
        <p:nvCxnSpPr>
          <p:cNvPr id="10" name="Straight Arrow Connector 9"/>
          <p:cNvCxnSpPr>
            <a:stCxn id="1027" idx="1"/>
            <a:endCxn id="11" idx="4"/>
          </p:cNvCxnSpPr>
          <p:nvPr/>
        </p:nvCxnSpPr>
        <p:spPr>
          <a:xfrm flipH="1">
            <a:off x="6406018" y="5007919"/>
            <a:ext cx="613335" cy="3879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48" idx="1"/>
            <a:endCxn id="7" idx="4"/>
          </p:cNvCxnSpPr>
          <p:nvPr/>
        </p:nvCxnSpPr>
        <p:spPr>
          <a:xfrm flipH="1">
            <a:off x="4825700" y="2539084"/>
            <a:ext cx="2753645" cy="166298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5-Point Star 17"/>
          <p:cNvSpPr/>
          <p:nvPr/>
        </p:nvSpPr>
        <p:spPr>
          <a:xfrm>
            <a:off x="4444920" y="3786263"/>
            <a:ext cx="80669" cy="8045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nl-BE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42769" y="742355"/>
            <a:ext cx="485294" cy="488006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6" idx="2"/>
            <a:endCxn id="18" idx="4"/>
          </p:cNvCxnSpPr>
          <p:nvPr/>
        </p:nvCxnSpPr>
        <p:spPr>
          <a:xfrm>
            <a:off x="4185416" y="1230361"/>
            <a:ext cx="340173" cy="25866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5-Point Star 15"/>
          <p:cNvSpPr/>
          <p:nvPr/>
        </p:nvSpPr>
        <p:spPr>
          <a:xfrm>
            <a:off x="4774298" y="4379233"/>
            <a:ext cx="80669" cy="8045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nl-BE">
              <a:solidFill>
                <a:prstClr val="white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0002" y="6424226"/>
            <a:ext cx="1707709" cy="218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/>
          <p:cNvCxnSpPr>
            <a:stCxn id="13" idx="1"/>
            <a:endCxn id="16" idx="3"/>
          </p:cNvCxnSpPr>
          <p:nvPr/>
        </p:nvCxnSpPr>
        <p:spPr>
          <a:xfrm flipH="1" flipV="1">
            <a:off x="4839561" y="4459687"/>
            <a:ext cx="1120441" cy="207367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5-Point Star 20"/>
          <p:cNvSpPr/>
          <p:nvPr/>
        </p:nvSpPr>
        <p:spPr>
          <a:xfrm>
            <a:off x="5039265" y="2887717"/>
            <a:ext cx="80669" cy="8045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nl-BE">
              <a:solidFill>
                <a:prstClr val="white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0074" y="742354"/>
            <a:ext cx="712024" cy="483047"/>
          </a:xfrm>
          <a:prstGeom prst="rect">
            <a:avLst/>
          </a:prstGeom>
        </p:spPr>
      </p:pic>
      <p:cxnSp>
        <p:nvCxnSpPr>
          <p:cNvPr id="22" name="Straight Arrow Connector 21"/>
          <p:cNvCxnSpPr>
            <a:stCxn id="19" idx="2"/>
            <a:endCxn id="21" idx="4"/>
          </p:cNvCxnSpPr>
          <p:nvPr/>
        </p:nvCxnSpPr>
        <p:spPr>
          <a:xfrm flipH="1">
            <a:off x="5119934" y="1225401"/>
            <a:ext cx="1886152" cy="169304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5-Point Star 25"/>
          <p:cNvSpPr/>
          <p:nvPr/>
        </p:nvSpPr>
        <p:spPr>
          <a:xfrm>
            <a:off x="2974288" y="3079787"/>
            <a:ext cx="80669" cy="8045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nl-BE">
              <a:solidFill>
                <a:prstClr val="white"/>
              </a:solidFill>
            </a:endParaRPr>
          </a:p>
        </p:txBody>
      </p:sp>
      <p:cxnSp>
        <p:nvCxnSpPr>
          <p:cNvPr id="31" name="Straight Arrow Connector 30"/>
          <p:cNvCxnSpPr>
            <a:stCxn id="1260" idx="3"/>
            <a:endCxn id="26" idx="1"/>
          </p:cNvCxnSpPr>
          <p:nvPr/>
        </p:nvCxnSpPr>
        <p:spPr>
          <a:xfrm>
            <a:off x="880901" y="1070186"/>
            <a:ext cx="2093387" cy="20403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5-Point Star 33"/>
          <p:cNvSpPr/>
          <p:nvPr/>
        </p:nvSpPr>
        <p:spPr>
          <a:xfrm>
            <a:off x="4917693" y="3452080"/>
            <a:ext cx="80669" cy="8045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nl-BE">
              <a:solidFill>
                <a:prstClr val="white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4230" y="853437"/>
            <a:ext cx="1060967" cy="488968"/>
          </a:xfrm>
          <a:prstGeom prst="rect">
            <a:avLst/>
          </a:prstGeom>
        </p:spPr>
      </p:pic>
      <p:cxnSp>
        <p:nvCxnSpPr>
          <p:cNvPr id="36" name="Straight Arrow Connector 35"/>
          <p:cNvCxnSpPr>
            <a:stCxn id="32" idx="2"/>
            <a:endCxn id="34" idx="4"/>
          </p:cNvCxnSpPr>
          <p:nvPr/>
        </p:nvCxnSpPr>
        <p:spPr>
          <a:xfrm flipH="1">
            <a:off x="4998362" y="1342405"/>
            <a:ext cx="3536352" cy="21404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128" y="2767899"/>
            <a:ext cx="725953" cy="33579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3126" y="735761"/>
            <a:ext cx="549216" cy="398625"/>
          </a:xfrm>
          <a:prstGeom prst="rect">
            <a:avLst/>
          </a:prstGeom>
        </p:spPr>
      </p:pic>
      <p:cxnSp>
        <p:nvCxnSpPr>
          <p:cNvPr id="56" name="Straight Arrow Connector 55"/>
          <p:cNvCxnSpPr>
            <a:stCxn id="54" idx="3"/>
            <a:endCxn id="5" idx="1"/>
          </p:cNvCxnSpPr>
          <p:nvPr/>
        </p:nvCxnSpPr>
        <p:spPr>
          <a:xfrm>
            <a:off x="1552342" y="935074"/>
            <a:ext cx="2198189" cy="26117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5-Point Star 59"/>
          <p:cNvSpPr/>
          <p:nvPr/>
        </p:nvSpPr>
        <p:spPr>
          <a:xfrm>
            <a:off x="3290568" y="4505520"/>
            <a:ext cx="80669" cy="8045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nl-BE">
              <a:solidFill>
                <a:prstClr val="white"/>
              </a:solidFill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0296" y="3686077"/>
            <a:ext cx="643221" cy="643221"/>
          </a:xfrm>
          <a:prstGeom prst="rect">
            <a:avLst/>
          </a:prstGeom>
        </p:spPr>
      </p:pic>
      <p:cxnSp>
        <p:nvCxnSpPr>
          <p:cNvPr id="61" name="Straight Arrow Connector 60"/>
          <p:cNvCxnSpPr>
            <a:stCxn id="58" idx="3"/>
            <a:endCxn id="60" idx="1"/>
          </p:cNvCxnSpPr>
          <p:nvPr/>
        </p:nvCxnSpPr>
        <p:spPr>
          <a:xfrm>
            <a:off x="2123517" y="4007688"/>
            <a:ext cx="1167051" cy="5285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5-Point Star 63"/>
          <p:cNvSpPr/>
          <p:nvPr/>
        </p:nvSpPr>
        <p:spPr>
          <a:xfrm>
            <a:off x="3209899" y="4816835"/>
            <a:ext cx="80669" cy="8045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nl-BE">
              <a:solidFill>
                <a:prstClr val="white"/>
              </a:solidFill>
            </a:endParaRPr>
          </a:p>
        </p:txBody>
      </p:sp>
      <p:cxnSp>
        <p:nvCxnSpPr>
          <p:cNvPr id="65" name="Straight Arrow Connector 64"/>
          <p:cNvCxnSpPr>
            <a:stCxn id="1274" idx="0"/>
            <a:endCxn id="64" idx="2"/>
          </p:cNvCxnSpPr>
          <p:nvPr/>
        </p:nvCxnSpPr>
        <p:spPr>
          <a:xfrm flipV="1">
            <a:off x="1461091" y="4897289"/>
            <a:ext cx="1764214" cy="13771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5-Point Star 68"/>
          <p:cNvSpPr/>
          <p:nvPr/>
        </p:nvSpPr>
        <p:spPr>
          <a:xfrm>
            <a:off x="2409270" y="5131204"/>
            <a:ext cx="80669" cy="8045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nl-BE">
              <a:solidFill>
                <a:prstClr val="white"/>
              </a:solidFill>
            </a:endParaRPr>
          </a:p>
        </p:txBody>
      </p:sp>
      <p:cxnSp>
        <p:nvCxnSpPr>
          <p:cNvPr id="71" name="Straight Arrow Connector 70"/>
          <p:cNvCxnSpPr>
            <a:stCxn id="1287" idx="3"/>
            <a:endCxn id="69" idx="2"/>
          </p:cNvCxnSpPr>
          <p:nvPr/>
        </p:nvCxnSpPr>
        <p:spPr>
          <a:xfrm flipV="1">
            <a:off x="823679" y="5211658"/>
            <a:ext cx="1600997" cy="11755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5-Point Star 74"/>
          <p:cNvSpPr/>
          <p:nvPr/>
        </p:nvSpPr>
        <p:spPr>
          <a:xfrm>
            <a:off x="3618328" y="3652976"/>
            <a:ext cx="80669" cy="8045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nl-BE">
              <a:solidFill>
                <a:prstClr val="white"/>
              </a:solidFill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11" y="2393733"/>
            <a:ext cx="740435" cy="259888"/>
          </a:xfrm>
          <a:prstGeom prst="rect">
            <a:avLst/>
          </a:prstGeom>
        </p:spPr>
      </p:pic>
      <p:sp>
        <p:nvSpPr>
          <p:cNvPr id="83" name="5-Point Star 82"/>
          <p:cNvSpPr/>
          <p:nvPr/>
        </p:nvSpPr>
        <p:spPr>
          <a:xfrm>
            <a:off x="5378094" y="5274158"/>
            <a:ext cx="80669" cy="8045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nl-BE">
              <a:solidFill>
                <a:prstClr val="white"/>
              </a:solidFill>
            </a:endParaRPr>
          </a:p>
        </p:txBody>
      </p:sp>
      <p:cxnSp>
        <p:nvCxnSpPr>
          <p:cNvPr id="84" name="Straight Arrow Connector 83"/>
          <p:cNvCxnSpPr>
            <a:stCxn id="1292" idx="1"/>
            <a:endCxn id="83" idx="3"/>
          </p:cNvCxnSpPr>
          <p:nvPr/>
        </p:nvCxnSpPr>
        <p:spPr>
          <a:xfrm flipH="1" flipV="1">
            <a:off x="5443357" y="5354612"/>
            <a:ext cx="349145" cy="5368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5-Point Star 86"/>
          <p:cNvSpPr/>
          <p:nvPr/>
        </p:nvSpPr>
        <p:spPr>
          <a:xfrm>
            <a:off x="4508941" y="4281690"/>
            <a:ext cx="80669" cy="8045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nl-BE">
              <a:solidFill>
                <a:prstClr val="white"/>
              </a:solidFill>
            </a:endParaRPr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9908" y="5635655"/>
            <a:ext cx="440426" cy="440426"/>
          </a:xfrm>
          <a:prstGeom prst="rect">
            <a:avLst/>
          </a:prstGeom>
        </p:spPr>
      </p:pic>
      <p:cxnSp>
        <p:nvCxnSpPr>
          <p:cNvPr id="88" name="Straight Arrow Connector 87"/>
          <p:cNvCxnSpPr>
            <a:stCxn id="85" idx="0"/>
            <a:endCxn id="87" idx="2"/>
          </p:cNvCxnSpPr>
          <p:nvPr/>
        </p:nvCxnSpPr>
        <p:spPr>
          <a:xfrm flipH="1" flipV="1">
            <a:off x="4524347" y="4362144"/>
            <a:ext cx="325774" cy="127351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5-Point Star 90"/>
          <p:cNvSpPr/>
          <p:nvPr/>
        </p:nvSpPr>
        <p:spPr>
          <a:xfrm>
            <a:off x="2328601" y="4722668"/>
            <a:ext cx="80669" cy="8045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nl-BE">
              <a:solidFill>
                <a:prstClr val="white"/>
              </a:solidFill>
            </a:endParaRPr>
          </a:p>
        </p:txBody>
      </p:sp>
      <p:pic>
        <p:nvPicPr>
          <p:cNvPr id="89" name="Picture 8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43" y="4089742"/>
            <a:ext cx="456005" cy="456005"/>
          </a:xfrm>
          <a:prstGeom prst="rect">
            <a:avLst/>
          </a:prstGeom>
        </p:spPr>
      </p:pic>
      <p:cxnSp>
        <p:nvCxnSpPr>
          <p:cNvPr id="92" name="Straight Arrow Connector 91"/>
          <p:cNvCxnSpPr>
            <a:stCxn id="89" idx="3"/>
            <a:endCxn id="91" idx="4"/>
          </p:cNvCxnSpPr>
          <p:nvPr/>
        </p:nvCxnSpPr>
        <p:spPr>
          <a:xfrm>
            <a:off x="498848" y="4317745"/>
            <a:ext cx="1910422" cy="4356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5-Point Star 94"/>
          <p:cNvSpPr/>
          <p:nvPr/>
        </p:nvSpPr>
        <p:spPr>
          <a:xfrm>
            <a:off x="5085825" y="4780902"/>
            <a:ext cx="80669" cy="8045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nl-BE">
              <a:solidFill>
                <a:prstClr val="white"/>
              </a:solidFill>
            </a:endParaRPr>
          </a:p>
        </p:txBody>
      </p:sp>
      <p:cxnSp>
        <p:nvCxnSpPr>
          <p:cNvPr id="94" name="Straight Arrow Connector 93"/>
          <p:cNvCxnSpPr>
            <a:stCxn id="1304" idx="1"/>
            <a:endCxn id="95" idx="3"/>
          </p:cNvCxnSpPr>
          <p:nvPr/>
        </p:nvCxnSpPr>
        <p:spPr>
          <a:xfrm flipH="1" flipV="1">
            <a:off x="5151088" y="4861356"/>
            <a:ext cx="1691757" cy="112677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5-Point Star 109"/>
          <p:cNvSpPr/>
          <p:nvPr/>
        </p:nvSpPr>
        <p:spPr>
          <a:xfrm>
            <a:off x="5208092" y="4795365"/>
            <a:ext cx="80669" cy="8045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nl-BE">
              <a:solidFill>
                <a:prstClr val="white"/>
              </a:solidFill>
            </a:endParaRPr>
          </a:p>
        </p:txBody>
      </p:sp>
      <p:pic>
        <p:nvPicPr>
          <p:cNvPr id="108" name="Picture 10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8401" y="4415457"/>
            <a:ext cx="1518310" cy="400559"/>
          </a:xfrm>
          <a:prstGeom prst="rect">
            <a:avLst/>
          </a:prstGeom>
        </p:spPr>
      </p:pic>
      <p:cxnSp>
        <p:nvCxnSpPr>
          <p:cNvPr id="111" name="Straight Arrow Connector 110"/>
          <p:cNvCxnSpPr>
            <a:stCxn id="108" idx="1"/>
            <a:endCxn id="110" idx="3"/>
          </p:cNvCxnSpPr>
          <p:nvPr/>
        </p:nvCxnSpPr>
        <p:spPr>
          <a:xfrm flipH="1">
            <a:off x="5273355" y="4615737"/>
            <a:ext cx="2575046" cy="2600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5-Point Star 123"/>
          <p:cNvSpPr/>
          <p:nvPr/>
        </p:nvSpPr>
        <p:spPr>
          <a:xfrm>
            <a:off x="3243953" y="3466375"/>
            <a:ext cx="80669" cy="8045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nl-BE">
              <a:solidFill>
                <a:prstClr val="white"/>
              </a:solidFill>
            </a:endParaRPr>
          </a:p>
        </p:txBody>
      </p:sp>
      <p:pic>
        <p:nvPicPr>
          <p:cNvPr id="121" name="Picture 12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6253" y="1261096"/>
            <a:ext cx="1170202" cy="450778"/>
          </a:xfrm>
          <a:prstGeom prst="rect">
            <a:avLst/>
          </a:prstGeom>
        </p:spPr>
      </p:pic>
      <p:cxnSp>
        <p:nvCxnSpPr>
          <p:cNvPr id="123" name="Straight Arrow Connector 122"/>
          <p:cNvCxnSpPr>
            <a:stCxn id="121" idx="3"/>
            <a:endCxn id="124" idx="1"/>
          </p:cNvCxnSpPr>
          <p:nvPr/>
        </p:nvCxnSpPr>
        <p:spPr>
          <a:xfrm>
            <a:off x="1083949" y="1486485"/>
            <a:ext cx="2160004" cy="201062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5-Point Star 127"/>
          <p:cNvSpPr/>
          <p:nvPr/>
        </p:nvSpPr>
        <p:spPr>
          <a:xfrm>
            <a:off x="5005156" y="4451039"/>
            <a:ext cx="80669" cy="8045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nl-BE">
              <a:solidFill>
                <a:prstClr val="white"/>
              </a:solidFill>
            </a:endParaRPr>
          </a:p>
        </p:txBody>
      </p:sp>
      <p:sp>
        <p:nvSpPr>
          <p:cNvPr id="132" name="5-Point Star 131"/>
          <p:cNvSpPr/>
          <p:nvPr/>
        </p:nvSpPr>
        <p:spPr>
          <a:xfrm>
            <a:off x="5535385" y="4323738"/>
            <a:ext cx="80669" cy="8045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nl-BE">
              <a:solidFill>
                <a:prstClr val="white"/>
              </a:solidFill>
            </a:endParaRPr>
          </a:p>
        </p:txBody>
      </p:sp>
      <p:pic>
        <p:nvPicPr>
          <p:cNvPr id="1024" name="Picture 10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12427" y="3088765"/>
            <a:ext cx="609600" cy="323088"/>
          </a:xfrm>
          <a:prstGeom prst="rect">
            <a:avLst/>
          </a:prstGeom>
        </p:spPr>
      </p:pic>
      <p:cxnSp>
        <p:nvCxnSpPr>
          <p:cNvPr id="1029" name="Straight Arrow Connector 1028"/>
          <p:cNvCxnSpPr>
            <a:stCxn id="1024" idx="1"/>
            <a:endCxn id="132" idx="4"/>
          </p:cNvCxnSpPr>
          <p:nvPr/>
        </p:nvCxnSpPr>
        <p:spPr>
          <a:xfrm flipH="1">
            <a:off x="5616054" y="3250309"/>
            <a:ext cx="2096373" cy="11041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5-Point Star 138"/>
          <p:cNvSpPr/>
          <p:nvPr/>
        </p:nvSpPr>
        <p:spPr>
          <a:xfrm>
            <a:off x="5454716" y="4415457"/>
            <a:ext cx="80669" cy="8045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nl-BE">
              <a:solidFill>
                <a:prstClr val="white"/>
              </a:solidFill>
            </a:endParaRPr>
          </a:p>
        </p:txBody>
      </p:sp>
      <p:pic>
        <p:nvPicPr>
          <p:cNvPr id="1033" name="Picture 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52200" y="3139871"/>
            <a:ext cx="585661" cy="624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6" name="Straight Arrow Connector 1035"/>
          <p:cNvCxnSpPr>
            <a:stCxn id="1033" idx="1"/>
            <a:endCxn id="139" idx="4"/>
          </p:cNvCxnSpPr>
          <p:nvPr/>
        </p:nvCxnSpPr>
        <p:spPr>
          <a:xfrm flipH="1">
            <a:off x="5535385" y="3452080"/>
            <a:ext cx="2916815" cy="9941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5-Point Star 150"/>
          <p:cNvSpPr/>
          <p:nvPr/>
        </p:nvSpPr>
        <p:spPr>
          <a:xfrm>
            <a:off x="4176277" y="4408267"/>
            <a:ext cx="80669" cy="8045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nl-BE">
              <a:solidFill>
                <a:prstClr val="white"/>
              </a:solidFill>
            </a:endParaRPr>
          </a:p>
        </p:txBody>
      </p:sp>
      <p:cxnSp>
        <p:nvCxnSpPr>
          <p:cNvPr id="1045" name="Straight Arrow Connector 1044"/>
          <p:cNvCxnSpPr>
            <a:stCxn id="1339" idx="3"/>
            <a:endCxn id="151" idx="2"/>
          </p:cNvCxnSpPr>
          <p:nvPr/>
        </p:nvCxnSpPr>
        <p:spPr>
          <a:xfrm flipV="1">
            <a:off x="2945130" y="4488721"/>
            <a:ext cx="1246553" cy="20227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5-Point Star 155"/>
          <p:cNvSpPr/>
          <p:nvPr/>
        </p:nvSpPr>
        <p:spPr>
          <a:xfrm>
            <a:off x="5607115" y="4195623"/>
            <a:ext cx="80669" cy="8045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nl-BE">
              <a:solidFill>
                <a:prstClr val="white"/>
              </a:solidFill>
            </a:endParaRPr>
          </a:p>
        </p:txBody>
      </p:sp>
      <p:cxnSp>
        <p:nvCxnSpPr>
          <p:cNvPr id="1048" name="Straight Arrow Connector 1047"/>
          <p:cNvCxnSpPr>
            <a:stCxn id="1362" idx="1"/>
            <a:endCxn id="156" idx="4"/>
          </p:cNvCxnSpPr>
          <p:nvPr/>
        </p:nvCxnSpPr>
        <p:spPr>
          <a:xfrm flipH="1">
            <a:off x="5687784" y="2647662"/>
            <a:ext cx="2634243" cy="15786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3" name="Straight Arrow Connector 1052"/>
          <p:cNvCxnSpPr>
            <a:stCxn id="1201" idx="2"/>
            <a:endCxn id="4" idx="1"/>
          </p:cNvCxnSpPr>
          <p:nvPr/>
        </p:nvCxnSpPr>
        <p:spPr>
          <a:xfrm>
            <a:off x="3102901" y="1137188"/>
            <a:ext cx="1234555" cy="24900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5-Point Star 164"/>
          <p:cNvSpPr/>
          <p:nvPr/>
        </p:nvSpPr>
        <p:spPr>
          <a:xfrm>
            <a:off x="2344007" y="4603060"/>
            <a:ext cx="80669" cy="8045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nl-BE">
              <a:solidFill>
                <a:prstClr val="white"/>
              </a:solidFill>
            </a:endParaRPr>
          </a:p>
        </p:txBody>
      </p:sp>
      <p:cxnSp>
        <p:nvCxnSpPr>
          <p:cNvPr id="129" name="Straight Arrow Connector 128"/>
          <p:cNvCxnSpPr>
            <a:stCxn id="1370" idx="3"/>
            <a:endCxn id="165" idx="1"/>
          </p:cNvCxnSpPr>
          <p:nvPr/>
        </p:nvCxnSpPr>
        <p:spPr>
          <a:xfrm>
            <a:off x="749963" y="3898318"/>
            <a:ext cx="1594044" cy="73547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5-Point Star 170"/>
          <p:cNvSpPr/>
          <p:nvPr/>
        </p:nvSpPr>
        <p:spPr>
          <a:xfrm>
            <a:off x="4574152" y="4035389"/>
            <a:ext cx="80669" cy="8045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nl-BE">
              <a:solidFill>
                <a:prstClr val="white"/>
              </a:solidFill>
            </a:endParaRPr>
          </a:p>
        </p:txBody>
      </p:sp>
      <p:pic>
        <p:nvPicPr>
          <p:cNvPr id="133" name="Picture 13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7171" y="833368"/>
            <a:ext cx="1096825" cy="301018"/>
          </a:xfrm>
          <a:prstGeom prst="rect">
            <a:avLst/>
          </a:prstGeom>
        </p:spPr>
      </p:pic>
      <p:cxnSp>
        <p:nvCxnSpPr>
          <p:cNvPr id="135" name="Straight Arrow Connector 134"/>
          <p:cNvCxnSpPr>
            <a:stCxn id="133" idx="2"/>
            <a:endCxn id="171" idx="4"/>
          </p:cNvCxnSpPr>
          <p:nvPr/>
        </p:nvCxnSpPr>
        <p:spPr>
          <a:xfrm flipH="1">
            <a:off x="4654821" y="1134386"/>
            <a:ext cx="480763" cy="29317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5-Point Star 176"/>
          <p:cNvSpPr/>
          <p:nvPr/>
        </p:nvSpPr>
        <p:spPr>
          <a:xfrm>
            <a:off x="2732839" y="4844411"/>
            <a:ext cx="80669" cy="8045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nl-BE">
              <a:solidFill>
                <a:prstClr val="white"/>
              </a:solidFill>
            </a:endParaRPr>
          </a:p>
        </p:txBody>
      </p:sp>
      <p:pic>
        <p:nvPicPr>
          <p:cNvPr id="138" name="Picture 13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72" y="5175905"/>
            <a:ext cx="1318846" cy="276959"/>
          </a:xfrm>
          <a:prstGeom prst="rect">
            <a:avLst/>
          </a:prstGeom>
        </p:spPr>
      </p:pic>
      <p:sp>
        <p:nvSpPr>
          <p:cNvPr id="181" name="5-Point Star 180"/>
          <p:cNvSpPr/>
          <p:nvPr/>
        </p:nvSpPr>
        <p:spPr>
          <a:xfrm>
            <a:off x="4207705" y="4451039"/>
            <a:ext cx="80669" cy="8045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nl-BE">
              <a:solidFill>
                <a:prstClr val="white"/>
              </a:solidFill>
            </a:endParaRPr>
          </a:p>
        </p:txBody>
      </p:sp>
      <p:cxnSp>
        <p:nvCxnSpPr>
          <p:cNvPr id="149" name="Straight Arrow Connector 148"/>
          <p:cNvCxnSpPr>
            <a:stCxn id="1227" idx="0"/>
            <a:endCxn id="181" idx="0"/>
          </p:cNvCxnSpPr>
          <p:nvPr/>
        </p:nvCxnSpPr>
        <p:spPr>
          <a:xfrm flipV="1">
            <a:off x="2625599" y="4451039"/>
            <a:ext cx="1622441" cy="12320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5-Point Star 188"/>
          <p:cNvSpPr/>
          <p:nvPr/>
        </p:nvSpPr>
        <p:spPr>
          <a:xfrm>
            <a:off x="4785365" y="3731916"/>
            <a:ext cx="80669" cy="8045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nl-BE">
              <a:solidFill>
                <a:prstClr val="white"/>
              </a:solidFill>
            </a:endParaRPr>
          </a:p>
        </p:txBody>
      </p:sp>
      <p:pic>
        <p:nvPicPr>
          <p:cNvPr id="152" name="Picture 15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66793" y="1440264"/>
            <a:ext cx="465490" cy="678214"/>
          </a:xfrm>
          <a:prstGeom prst="rect">
            <a:avLst/>
          </a:prstGeom>
        </p:spPr>
      </p:pic>
      <p:cxnSp>
        <p:nvCxnSpPr>
          <p:cNvPr id="154" name="Straight Arrow Connector 153"/>
          <p:cNvCxnSpPr>
            <a:stCxn id="152" idx="1"/>
            <a:endCxn id="189" idx="3"/>
          </p:cNvCxnSpPr>
          <p:nvPr/>
        </p:nvCxnSpPr>
        <p:spPr>
          <a:xfrm flipH="1">
            <a:off x="4850628" y="1779371"/>
            <a:ext cx="3516165" cy="20329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5-Point Star 192"/>
          <p:cNvSpPr/>
          <p:nvPr/>
        </p:nvSpPr>
        <p:spPr>
          <a:xfrm>
            <a:off x="5160306" y="2698801"/>
            <a:ext cx="80669" cy="8045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nl-BE">
              <a:solidFill>
                <a:prstClr val="white"/>
              </a:solidFill>
            </a:endParaRPr>
          </a:p>
        </p:txBody>
      </p:sp>
      <p:cxnSp>
        <p:nvCxnSpPr>
          <p:cNvPr id="158" name="Straight Arrow Connector 157"/>
          <p:cNvCxnSpPr>
            <a:stCxn id="1411" idx="2"/>
            <a:endCxn id="193" idx="4"/>
          </p:cNvCxnSpPr>
          <p:nvPr/>
        </p:nvCxnSpPr>
        <p:spPr>
          <a:xfrm flipH="1">
            <a:off x="5240975" y="1464188"/>
            <a:ext cx="602708" cy="12653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5-Point Star 196"/>
          <p:cNvSpPr/>
          <p:nvPr/>
        </p:nvSpPr>
        <p:spPr>
          <a:xfrm>
            <a:off x="2526971" y="4783289"/>
            <a:ext cx="80669" cy="8045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nl-BE">
              <a:solidFill>
                <a:prstClr val="white"/>
              </a:solidFill>
            </a:endParaRPr>
          </a:p>
        </p:txBody>
      </p:sp>
      <p:cxnSp>
        <p:nvCxnSpPr>
          <p:cNvPr id="163" name="Straight Arrow Connector 162"/>
          <p:cNvCxnSpPr>
            <a:stCxn id="1420" idx="3"/>
            <a:endCxn id="197" idx="2"/>
          </p:cNvCxnSpPr>
          <p:nvPr/>
        </p:nvCxnSpPr>
        <p:spPr>
          <a:xfrm>
            <a:off x="1180103" y="4792828"/>
            <a:ext cx="1362274" cy="709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5-Point Star 203"/>
          <p:cNvSpPr/>
          <p:nvPr/>
        </p:nvSpPr>
        <p:spPr>
          <a:xfrm>
            <a:off x="4587171" y="4329927"/>
            <a:ext cx="80669" cy="8045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nl-BE">
              <a:solidFill>
                <a:prstClr val="white"/>
              </a:solidFill>
            </a:endParaRPr>
          </a:p>
        </p:txBody>
      </p:sp>
      <p:cxnSp>
        <p:nvCxnSpPr>
          <p:cNvPr id="167" name="Straight Arrow Connector 166"/>
          <p:cNvCxnSpPr>
            <a:stCxn id="1101" idx="0"/>
            <a:endCxn id="212" idx="2"/>
          </p:cNvCxnSpPr>
          <p:nvPr/>
        </p:nvCxnSpPr>
        <p:spPr>
          <a:xfrm flipH="1" flipV="1">
            <a:off x="4460326" y="4371669"/>
            <a:ext cx="32790" cy="197394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5-Point Star 206"/>
          <p:cNvSpPr/>
          <p:nvPr/>
        </p:nvSpPr>
        <p:spPr>
          <a:xfrm>
            <a:off x="5129648" y="3126958"/>
            <a:ext cx="80669" cy="8045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nl-BE">
              <a:solidFill>
                <a:prstClr val="white"/>
              </a:solidFill>
            </a:endParaRPr>
          </a:p>
        </p:txBody>
      </p:sp>
      <p:pic>
        <p:nvPicPr>
          <p:cNvPr id="168" name="Picture 16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4457" y="1248592"/>
            <a:ext cx="851320" cy="583187"/>
          </a:xfrm>
          <a:prstGeom prst="rect">
            <a:avLst/>
          </a:prstGeom>
        </p:spPr>
      </p:pic>
      <p:cxnSp>
        <p:nvCxnSpPr>
          <p:cNvPr id="170" name="Straight Arrow Connector 169"/>
          <p:cNvCxnSpPr>
            <a:stCxn id="168" idx="2"/>
            <a:endCxn id="207" idx="1"/>
          </p:cNvCxnSpPr>
          <p:nvPr/>
        </p:nvCxnSpPr>
        <p:spPr>
          <a:xfrm flipH="1">
            <a:off x="5129648" y="1831779"/>
            <a:ext cx="2230469" cy="13259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5-Point Star 211"/>
          <p:cNvSpPr/>
          <p:nvPr/>
        </p:nvSpPr>
        <p:spPr>
          <a:xfrm>
            <a:off x="4444920" y="4291215"/>
            <a:ext cx="80669" cy="8045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nl-BE">
              <a:solidFill>
                <a:prstClr val="white"/>
              </a:solidFill>
            </a:endParaRPr>
          </a:p>
        </p:txBody>
      </p:sp>
      <p:pic>
        <p:nvPicPr>
          <p:cNvPr id="173" name="Picture 17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3755" y="6332729"/>
            <a:ext cx="671305" cy="327466"/>
          </a:xfrm>
          <a:prstGeom prst="rect">
            <a:avLst/>
          </a:prstGeom>
        </p:spPr>
      </p:pic>
      <p:cxnSp>
        <p:nvCxnSpPr>
          <p:cNvPr id="175" name="Straight Arrow Connector 174"/>
          <p:cNvCxnSpPr>
            <a:stCxn id="173" idx="0"/>
            <a:endCxn id="212" idx="4"/>
          </p:cNvCxnSpPr>
          <p:nvPr/>
        </p:nvCxnSpPr>
        <p:spPr>
          <a:xfrm flipH="1" flipV="1">
            <a:off x="4525589" y="4321946"/>
            <a:ext cx="863819" cy="201078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5-Point Star 215"/>
          <p:cNvSpPr/>
          <p:nvPr/>
        </p:nvSpPr>
        <p:spPr>
          <a:xfrm>
            <a:off x="4204238" y="4827965"/>
            <a:ext cx="80669" cy="8045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nl-BE">
              <a:solidFill>
                <a:prstClr val="white"/>
              </a:solidFill>
            </a:endParaRPr>
          </a:p>
        </p:txBody>
      </p:sp>
      <p:pic>
        <p:nvPicPr>
          <p:cNvPr id="176" name="Picture 17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59059" y="5587697"/>
            <a:ext cx="659066" cy="659066"/>
          </a:xfrm>
          <a:prstGeom prst="rect">
            <a:avLst/>
          </a:prstGeom>
        </p:spPr>
      </p:pic>
      <p:cxnSp>
        <p:nvCxnSpPr>
          <p:cNvPr id="179" name="Straight Arrow Connector 178"/>
          <p:cNvCxnSpPr>
            <a:stCxn id="176" idx="0"/>
            <a:endCxn id="216" idx="3"/>
          </p:cNvCxnSpPr>
          <p:nvPr/>
        </p:nvCxnSpPr>
        <p:spPr>
          <a:xfrm flipV="1">
            <a:off x="4088592" y="4908419"/>
            <a:ext cx="180909" cy="6792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5-Point Star 219"/>
          <p:cNvSpPr/>
          <p:nvPr/>
        </p:nvSpPr>
        <p:spPr>
          <a:xfrm>
            <a:off x="6516636" y="5477293"/>
            <a:ext cx="80669" cy="8045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nl-BE">
              <a:solidFill>
                <a:prstClr val="white"/>
              </a:solidFill>
            </a:endParaRPr>
          </a:p>
        </p:txBody>
      </p:sp>
      <p:pic>
        <p:nvPicPr>
          <p:cNvPr id="180" name="Picture 17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7755" y="5145032"/>
            <a:ext cx="1036601" cy="390850"/>
          </a:xfrm>
          <a:prstGeom prst="rect">
            <a:avLst/>
          </a:prstGeom>
        </p:spPr>
      </p:pic>
      <p:cxnSp>
        <p:nvCxnSpPr>
          <p:cNvPr id="183" name="Straight Arrow Connector 182"/>
          <p:cNvCxnSpPr>
            <a:stCxn id="180" idx="1"/>
            <a:endCxn id="220" idx="4"/>
          </p:cNvCxnSpPr>
          <p:nvPr/>
        </p:nvCxnSpPr>
        <p:spPr>
          <a:xfrm flipH="1">
            <a:off x="6597305" y="5340457"/>
            <a:ext cx="1410450" cy="1675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1" name="Picture 9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4142" y="6345612"/>
            <a:ext cx="737947" cy="44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5" name="5-Point Star 304"/>
          <p:cNvSpPr/>
          <p:nvPr/>
        </p:nvSpPr>
        <p:spPr>
          <a:xfrm>
            <a:off x="3652959" y="3411853"/>
            <a:ext cx="80669" cy="8045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nl-BE">
              <a:solidFill>
                <a:prstClr val="white"/>
              </a:solidFill>
            </a:endParaRPr>
          </a:p>
        </p:txBody>
      </p:sp>
      <p:pic>
        <p:nvPicPr>
          <p:cNvPr id="1105" name="Picture 1104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9567" y="613293"/>
            <a:ext cx="619034" cy="619034"/>
          </a:xfrm>
          <a:prstGeom prst="rect">
            <a:avLst/>
          </a:prstGeom>
        </p:spPr>
      </p:pic>
      <p:cxnSp>
        <p:nvCxnSpPr>
          <p:cNvPr id="1107" name="Straight Arrow Connector 1106"/>
          <p:cNvCxnSpPr>
            <a:stCxn id="1105" idx="2"/>
            <a:endCxn id="305" idx="4"/>
          </p:cNvCxnSpPr>
          <p:nvPr/>
        </p:nvCxnSpPr>
        <p:spPr>
          <a:xfrm>
            <a:off x="2019084" y="1232327"/>
            <a:ext cx="1714544" cy="22102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9" name="Picture 1108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857" y="1847687"/>
            <a:ext cx="637881" cy="410066"/>
          </a:xfrm>
          <a:prstGeom prst="rect">
            <a:avLst/>
          </a:prstGeom>
        </p:spPr>
      </p:pic>
      <p:sp>
        <p:nvSpPr>
          <p:cNvPr id="314" name="5-Point Star 313"/>
          <p:cNvSpPr/>
          <p:nvPr/>
        </p:nvSpPr>
        <p:spPr>
          <a:xfrm>
            <a:off x="4145082" y="4779926"/>
            <a:ext cx="80669" cy="8045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nl-BE">
              <a:solidFill>
                <a:prstClr val="white"/>
              </a:solidFill>
            </a:endParaRPr>
          </a:p>
        </p:txBody>
      </p:sp>
      <p:pic>
        <p:nvPicPr>
          <p:cNvPr id="1112" name="Picture 111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7141" y="6356502"/>
            <a:ext cx="724059" cy="286003"/>
          </a:xfrm>
          <a:prstGeom prst="rect">
            <a:avLst/>
          </a:prstGeom>
        </p:spPr>
      </p:pic>
      <p:cxnSp>
        <p:nvCxnSpPr>
          <p:cNvPr id="1114" name="Straight Arrow Connector 1113"/>
          <p:cNvCxnSpPr>
            <a:stCxn id="1112" idx="0"/>
            <a:endCxn id="314" idx="2"/>
          </p:cNvCxnSpPr>
          <p:nvPr/>
        </p:nvCxnSpPr>
        <p:spPr>
          <a:xfrm flipV="1">
            <a:off x="3469171" y="4860380"/>
            <a:ext cx="691317" cy="14961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15" name="Picture 1114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77389" y="5557747"/>
            <a:ext cx="1251373" cy="300548"/>
          </a:xfrm>
          <a:prstGeom prst="rect">
            <a:avLst/>
          </a:prstGeom>
        </p:spPr>
      </p:pic>
      <p:cxnSp>
        <p:nvCxnSpPr>
          <p:cNvPr id="1117" name="Straight Arrow Connector 1116"/>
          <p:cNvCxnSpPr>
            <a:stCxn id="1115" idx="1"/>
            <a:endCxn id="220" idx="3"/>
          </p:cNvCxnSpPr>
          <p:nvPr/>
        </p:nvCxnSpPr>
        <p:spPr>
          <a:xfrm flipH="1" flipV="1">
            <a:off x="6581899" y="5557747"/>
            <a:ext cx="1295490" cy="1502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01" name="Picture 10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0473" y="922810"/>
            <a:ext cx="1424856" cy="214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7" name="Picture 1226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6910" y="5683067"/>
            <a:ext cx="697378" cy="444237"/>
          </a:xfrm>
          <a:prstGeom prst="rect">
            <a:avLst/>
          </a:prstGeom>
        </p:spPr>
      </p:pic>
      <p:pic>
        <p:nvPicPr>
          <p:cNvPr id="1239" name="Picture 11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4292" y="3944524"/>
            <a:ext cx="1546609" cy="26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8" name="Picture 1247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9345" y="2273599"/>
            <a:ext cx="538112" cy="530969"/>
          </a:xfrm>
          <a:prstGeom prst="rect">
            <a:avLst/>
          </a:prstGeom>
        </p:spPr>
      </p:pic>
      <p:pic>
        <p:nvPicPr>
          <p:cNvPr id="1260" name="Picture 1259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88972"/>
            <a:ext cx="880901" cy="362428"/>
          </a:xfrm>
          <a:prstGeom prst="rect">
            <a:avLst/>
          </a:prstGeom>
        </p:spPr>
      </p:pic>
      <p:pic>
        <p:nvPicPr>
          <p:cNvPr id="1274" name="Picture 1273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3949" y="6274445"/>
            <a:ext cx="754283" cy="489338"/>
          </a:xfrm>
          <a:prstGeom prst="rect">
            <a:avLst/>
          </a:prstGeom>
        </p:spPr>
      </p:pic>
      <p:pic>
        <p:nvPicPr>
          <p:cNvPr id="1287" name="Picture 1286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016" y="5926324"/>
            <a:ext cx="649663" cy="921708"/>
          </a:xfrm>
          <a:prstGeom prst="rect">
            <a:avLst/>
          </a:prstGeom>
        </p:spPr>
      </p:pic>
      <p:pic>
        <p:nvPicPr>
          <p:cNvPr id="1292" name="Picture 1291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2502" y="5655709"/>
            <a:ext cx="558589" cy="471595"/>
          </a:xfrm>
          <a:prstGeom prst="rect">
            <a:avLst/>
          </a:prstGeom>
        </p:spPr>
      </p:pic>
      <p:pic>
        <p:nvPicPr>
          <p:cNvPr id="1304" name="Picture 12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845" y="5729491"/>
            <a:ext cx="1034544" cy="51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9" name="Picture 1338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2047" y="6303161"/>
            <a:ext cx="933083" cy="416555"/>
          </a:xfrm>
          <a:prstGeom prst="rect">
            <a:avLst/>
          </a:prstGeom>
        </p:spPr>
      </p:pic>
      <p:pic>
        <p:nvPicPr>
          <p:cNvPr id="1362" name="Picture 1361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22027" y="2335740"/>
            <a:ext cx="621071" cy="623843"/>
          </a:xfrm>
          <a:prstGeom prst="rect">
            <a:avLst/>
          </a:prstGeom>
        </p:spPr>
      </p:pic>
      <p:pic>
        <p:nvPicPr>
          <p:cNvPr id="1370" name="Picture 1369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17" y="3704694"/>
            <a:ext cx="676546" cy="387248"/>
          </a:xfrm>
          <a:prstGeom prst="rect">
            <a:avLst/>
          </a:prstGeom>
        </p:spPr>
      </p:pic>
      <p:pic>
        <p:nvPicPr>
          <p:cNvPr id="1397" name="Picture 1396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9926" y="5517520"/>
            <a:ext cx="1682014" cy="236270"/>
          </a:xfrm>
          <a:prstGeom prst="rect">
            <a:avLst/>
          </a:prstGeom>
        </p:spPr>
      </p:pic>
      <p:pic>
        <p:nvPicPr>
          <p:cNvPr id="1411" name="Picture 1410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60306" y="1307011"/>
            <a:ext cx="1366753" cy="157177"/>
          </a:xfrm>
          <a:prstGeom prst="rect">
            <a:avLst/>
          </a:prstGeom>
        </p:spPr>
      </p:pic>
      <p:pic>
        <p:nvPicPr>
          <p:cNvPr id="1420" name="Picture 15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104" y="4466764"/>
            <a:ext cx="721999" cy="65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88" name="Elbow Connector 1187"/>
          <p:cNvCxnSpPr>
            <a:stCxn id="1239" idx="1"/>
            <a:endCxn id="128" idx="3"/>
          </p:cNvCxnSpPr>
          <p:nvPr/>
        </p:nvCxnSpPr>
        <p:spPr>
          <a:xfrm rot="10800000" flipV="1">
            <a:off x="5070420" y="4075817"/>
            <a:ext cx="2463873" cy="455676"/>
          </a:xfrm>
          <a:prstGeom prst="bentConnector4">
            <a:avLst>
              <a:gd name="adj1" fmla="val 16827"/>
              <a:gd name="adj2" fmla="val 125083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>
            <a:stCxn id="138" idx="3"/>
          </p:cNvCxnSpPr>
          <p:nvPr/>
        </p:nvCxnSpPr>
        <p:spPr>
          <a:xfrm flipV="1">
            <a:off x="1317074" y="5171431"/>
            <a:ext cx="607560" cy="1429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Connector 316"/>
          <p:cNvCxnSpPr>
            <a:stCxn id="1397" idx="3"/>
          </p:cNvCxnSpPr>
          <p:nvPr/>
        </p:nvCxnSpPr>
        <p:spPr>
          <a:xfrm flipV="1">
            <a:off x="1662088" y="5171431"/>
            <a:ext cx="262546" cy="4642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Arrow Connector 318"/>
          <p:cNvCxnSpPr>
            <a:endCxn id="177" idx="2"/>
          </p:cNvCxnSpPr>
          <p:nvPr/>
        </p:nvCxnSpPr>
        <p:spPr>
          <a:xfrm flipV="1">
            <a:off x="1924634" y="4924865"/>
            <a:ext cx="823611" cy="251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1" name="Straight Connector 1240"/>
          <p:cNvCxnSpPr/>
          <p:nvPr/>
        </p:nvCxnSpPr>
        <p:spPr>
          <a:xfrm>
            <a:off x="746697" y="2114624"/>
            <a:ext cx="1041168" cy="9154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3" name="Straight Connector 1242"/>
          <p:cNvCxnSpPr/>
          <p:nvPr/>
        </p:nvCxnSpPr>
        <p:spPr>
          <a:xfrm>
            <a:off x="747153" y="2572349"/>
            <a:ext cx="1024860" cy="4444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5" name="Straight Connector 1244"/>
          <p:cNvCxnSpPr>
            <a:stCxn id="37" idx="3"/>
          </p:cNvCxnSpPr>
          <p:nvPr/>
        </p:nvCxnSpPr>
        <p:spPr>
          <a:xfrm>
            <a:off x="821081" y="2935796"/>
            <a:ext cx="966784" cy="942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3" name="Straight Arrow Connector 1252"/>
          <p:cNvCxnSpPr>
            <a:endCxn id="75" idx="2"/>
          </p:cNvCxnSpPr>
          <p:nvPr/>
        </p:nvCxnSpPr>
        <p:spPr>
          <a:xfrm>
            <a:off x="1801906" y="3030075"/>
            <a:ext cx="1831828" cy="7033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kstvak 65"/>
          <p:cNvSpPr txBox="1"/>
          <p:nvPr/>
        </p:nvSpPr>
        <p:spPr>
          <a:xfrm>
            <a:off x="880901" y="1628800"/>
            <a:ext cx="7441126" cy="378565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Interested?</a:t>
            </a:r>
            <a:endParaRPr lang="en-US" sz="2400" dirty="0" smtClean="0">
              <a:solidFill>
                <a:prstClr val="black"/>
              </a:solidFill>
            </a:endParaRPr>
          </a:p>
          <a:p>
            <a:pPr algn="ctr"/>
            <a:r>
              <a:rPr lang="nl-BE" sz="2400" b="1" u="sng" dirty="0" smtClean="0">
                <a:solidFill>
                  <a:srgbClr val="FF0000"/>
                </a:solidFill>
                <a:hlinkClick r:id="rId46"/>
              </a:rPr>
              <a:t>www.norm4building.org</a:t>
            </a:r>
            <a:endParaRPr lang="nl-BE" sz="2400" b="1" u="sng" dirty="0" smtClean="0">
              <a:solidFill>
                <a:srgbClr val="FF0000"/>
              </a:solidFill>
            </a:endParaRPr>
          </a:p>
          <a:p>
            <a:pPr algn="ctr"/>
            <a:endParaRPr lang="en-US" sz="2400" dirty="0" smtClean="0">
              <a:solidFill>
                <a:prstClr val="black"/>
              </a:solidFill>
            </a:endParaRPr>
          </a:p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Contact: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hlinkClick r:id="rId47"/>
              </a:rPr>
              <a:t>COST@uhasselt.be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algn="ctr"/>
            <a:endParaRPr lang="en-US" sz="24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400" b="1" dirty="0" smtClean="0"/>
              <a:t>Upcoming event: </a:t>
            </a:r>
          </a:p>
          <a:p>
            <a:pPr marL="0" lvl="1" algn="ctr"/>
            <a:r>
              <a:rPr lang="en-US" sz="2400" b="1" u="sng" dirty="0" smtClean="0">
                <a:solidFill>
                  <a:srgbClr val="0070C0"/>
                </a:solidFill>
              </a:rPr>
              <a:t>8-9/10/2015	Workshop - round table</a:t>
            </a:r>
            <a:r>
              <a:rPr lang="en-US" sz="2400" b="1" dirty="0" smtClean="0">
                <a:solidFill>
                  <a:srgbClr val="0070C0"/>
                </a:solidFill>
              </a:rPr>
              <a:t>               (after bauxite valorization symposium in Leuven)</a:t>
            </a:r>
          </a:p>
          <a:p>
            <a:pPr algn="ctr"/>
            <a:endParaRPr lang="en-US" sz="2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421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quarter" idx="10"/>
          </p:nvPr>
        </p:nvSpPr>
        <p:spPr>
          <a:xfrm>
            <a:off x="0" y="1052736"/>
            <a:ext cx="9324528" cy="487409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6600"/>
                </a:solidFill>
              </a:rPr>
              <a:t>T</a:t>
            </a:r>
            <a:r>
              <a:rPr lang="en-US" b="1" noProof="0" dirty="0" err="1" smtClean="0">
                <a:solidFill>
                  <a:srgbClr val="006600"/>
                </a:solidFill>
              </a:rPr>
              <a:t>aking</a:t>
            </a:r>
            <a:r>
              <a:rPr lang="en-US" b="1" noProof="0" dirty="0" smtClean="0">
                <a:solidFill>
                  <a:srgbClr val="006600"/>
                </a:solidFill>
              </a:rPr>
              <a:t> into account NORM in the risk </a:t>
            </a:r>
            <a:r>
              <a:rPr lang="en-US" b="1" noProof="0" dirty="0" smtClean="0">
                <a:solidFill>
                  <a:srgbClr val="006600"/>
                </a:solidFill>
              </a:rPr>
              <a:t>assessment?</a:t>
            </a:r>
            <a:endParaRPr lang="en-US" b="1" dirty="0" smtClean="0">
              <a:solidFill>
                <a:srgbClr val="0066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Scientific approach NORM4Building network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</a:t>
            </a:r>
            <a:r>
              <a:rPr lang="en-US" dirty="0" smtClean="0"/>
              <a:t>ollaboration opportunities</a:t>
            </a:r>
            <a:endParaRPr lang="en-US" noProof="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3568" y="-27384"/>
            <a:ext cx="7992888" cy="944562"/>
          </a:xfrm>
        </p:spPr>
        <p:txBody>
          <a:bodyPr>
            <a:noAutofit/>
          </a:bodyPr>
          <a:lstStyle/>
          <a:p>
            <a:r>
              <a:rPr lang="en-US" sz="2800" b="1" i="1" dirty="0"/>
              <a:t>R</a:t>
            </a:r>
            <a:r>
              <a:rPr lang="en-US" sz="2800" b="1" i="1" dirty="0" smtClean="0"/>
              <a:t>eusing </a:t>
            </a:r>
            <a:r>
              <a:rPr lang="en-US" sz="2800" b="1" i="1" dirty="0"/>
              <a:t>slag with enhanced NORM content in building materials</a:t>
            </a:r>
          </a:p>
        </p:txBody>
      </p:sp>
    </p:spTree>
    <p:extLst>
      <p:ext uri="{BB962C8B-B14F-4D97-AF65-F5344CB8AC3E}">
        <p14:creationId xmlns:p14="http://schemas.microsoft.com/office/powerpoint/2010/main" xmlns="" val="20573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encrypted-tbn3.gstatic.com/images?q=tbn:ANd9GcQQ5hHOi2qQeuAWiF4saDZi78PR4roFKpazas4DJXAvA0sdl1unfvYO0ejC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8184" y="4533338"/>
            <a:ext cx="1913958" cy="1551470"/>
          </a:xfrm>
          <a:prstGeom prst="rect">
            <a:avLst/>
          </a:prstGeom>
          <a:noFill/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944562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nl-BE" sz="3600" dirty="0" smtClean="0"/>
              <a:t>Hazard </a:t>
            </a:r>
            <a:r>
              <a:rPr lang="nl-BE" sz="3600" dirty="0" err="1" smtClean="0"/>
              <a:t>identification</a:t>
            </a:r>
            <a:r>
              <a:rPr lang="nl-BE" sz="3600" dirty="0" smtClean="0"/>
              <a:t> - </a:t>
            </a:r>
            <a:r>
              <a:rPr lang="nl-BE" sz="3600" dirty="0" err="1" smtClean="0"/>
              <a:t>constituents</a:t>
            </a:r>
            <a:r>
              <a:rPr lang="nl-BE" sz="3600" dirty="0" smtClean="0"/>
              <a:t> of interest</a:t>
            </a:r>
            <a:endParaRPr lang="nl-BE" sz="3600" dirty="0">
              <a:ea typeface="+mn-ea"/>
              <a:cs typeface="Arial" charset="0"/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sz="quarter" idx="10"/>
          </p:nvPr>
        </p:nvSpPr>
        <p:spPr>
          <a:xfrm>
            <a:off x="0" y="944562"/>
            <a:ext cx="8915400" cy="3204518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Evaluating the reuse of </a:t>
            </a:r>
            <a:r>
              <a:rPr lang="en-US" sz="2400" b="1" dirty="0" smtClean="0"/>
              <a:t>slag in </a:t>
            </a:r>
            <a:r>
              <a:rPr lang="en-US" sz="2400" b="1" dirty="0" smtClean="0"/>
              <a:t>construction materials: </a:t>
            </a:r>
          </a:p>
          <a:p>
            <a:r>
              <a:rPr lang="en-US" sz="2000" b="1" dirty="0" smtClean="0"/>
              <a:t>Chemical and physical properties</a:t>
            </a:r>
          </a:p>
          <a:p>
            <a:pPr lvl="1"/>
            <a:r>
              <a:rPr lang="en-US" sz="1600" dirty="0" smtClean="0"/>
              <a:t>L</a:t>
            </a:r>
            <a:r>
              <a:rPr lang="en-US" sz="1600" dirty="0" smtClean="0"/>
              <a:t>eaching </a:t>
            </a:r>
            <a:r>
              <a:rPr lang="en-US" sz="1600" dirty="0" smtClean="0"/>
              <a:t>of metals: </a:t>
            </a:r>
            <a:r>
              <a:rPr lang="en-US" sz="1600" dirty="0" smtClean="0"/>
              <a:t>vanadium</a:t>
            </a:r>
            <a:r>
              <a:rPr lang="en-US" sz="1600" dirty="0" smtClean="0"/>
              <a:t>, </a:t>
            </a:r>
            <a:r>
              <a:rPr lang="en-US" sz="1600" dirty="0" smtClean="0"/>
              <a:t>chromium </a:t>
            </a:r>
            <a:r>
              <a:rPr lang="en-US" sz="1600" dirty="0" smtClean="0"/>
              <a:t>(VI), </a:t>
            </a:r>
            <a:r>
              <a:rPr lang="en-US" sz="1600" dirty="0" smtClean="0"/>
              <a:t>manganese</a:t>
            </a:r>
            <a:r>
              <a:rPr lang="en-US" sz="1600" dirty="0" smtClean="0"/>
              <a:t>,… </a:t>
            </a:r>
            <a:endParaRPr lang="en-US" sz="1600" b="1" dirty="0" smtClean="0"/>
          </a:p>
          <a:p>
            <a:pPr lvl="1"/>
            <a:r>
              <a:rPr lang="en-US" sz="1600" dirty="0" smtClean="0"/>
              <a:t>Species influencing indoor air quality (volatile organic </a:t>
            </a:r>
            <a:r>
              <a:rPr lang="en-US" sz="1600" dirty="0" smtClean="0"/>
              <a:t>compounds,…)</a:t>
            </a:r>
            <a:endParaRPr lang="en-US" sz="1600" dirty="0" smtClean="0"/>
          </a:p>
          <a:p>
            <a:pPr lvl="1"/>
            <a:r>
              <a:rPr lang="en-US" sz="1600" dirty="0" smtClean="0"/>
              <a:t>…</a:t>
            </a:r>
          </a:p>
          <a:p>
            <a:r>
              <a:rPr lang="en-US" sz="2000" b="1" dirty="0" smtClean="0"/>
              <a:t>During use </a:t>
            </a:r>
            <a:r>
              <a:rPr lang="en-US" sz="2000" dirty="0" smtClean="0"/>
              <a:t>(residential or non-residential</a:t>
            </a:r>
            <a:r>
              <a:rPr lang="en-US" sz="2000" dirty="0" smtClean="0"/>
              <a:t>)?</a:t>
            </a:r>
            <a:r>
              <a:rPr lang="en-US" sz="2000" b="1" dirty="0" smtClean="0"/>
              <a:t> </a:t>
            </a:r>
            <a:r>
              <a:rPr lang="en-US" sz="2000" dirty="0" smtClean="0"/>
              <a:t>A</a:t>
            </a:r>
            <a:r>
              <a:rPr lang="en-US" sz="2000" dirty="0" smtClean="0"/>
              <a:t>fter the</a:t>
            </a:r>
            <a:r>
              <a:rPr lang="en-US" sz="2000" dirty="0" smtClean="0"/>
              <a:t> </a:t>
            </a:r>
            <a:r>
              <a:rPr lang="en-US" sz="2000" b="1" dirty="0" smtClean="0"/>
              <a:t>End-of-Life?</a:t>
            </a:r>
          </a:p>
          <a:p>
            <a:r>
              <a:rPr lang="en-US" sz="2000" b="1" dirty="0" smtClean="0"/>
              <a:t>Radiological issues???</a:t>
            </a:r>
          </a:p>
          <a:p>
            <a:pPr algn="ctr">
              <a:buNone/>
            </a:pPr>
            <a:r>
              <a:rPr lang="nl-BE" sz="2000" b="1" dirty="0" smtClean="0"/>
              <a:t>Ore:  ‘</a:t>
            </a:r>
            <a:r>
              <a:rPr lang="nl-BE" sz="2000" b="1" dirty="0" err="1" smtClean="0">
                <a:solidFill>
                  <a:srgbClr val="0070C0"/>
                </a:solidFill>
              </a:rPr>
              <a:t>N</a:t>
            </a:r>
            <a:r>
              <a:rPr lang="nl-BE" sz="2000" dirty="0" err="1" smtClean="0"/>
              <a:t>aturally</a:t>
            </a:r>
            <a:r>
              <a:rPr lang="nl-BE" sz="2000" dirty="0" smtClean="0"/>
              <a:t> </a:t>
            </a:r>
            <a:r>
              <a:rPr lang="nl-BE" sz="2000" b="1" dirty="0" err="1" smtClean="0">
                <a:solidFill>
                  <a:srgbClr val="0070C0"/>
                </a:solidFill>
              </a:rPr>
              <a:t>O</a:t>
            </a:r>
            <a:r>
              <a:rPr lang="nl-BE" sz="2000" dirty="0" err="1" smtClean="0"/>
              <a:t>ccurring</a:t>
            </a:r>
            <a:r>
              <a:rPr lang="nl-BE" sz="2000" dirty="0" smtClean="0"/>
              <a:t> </a:t>
            </a:r>
            <a:r>
              <a:rPr lang="nl-BE" sz="2000" b="1" dirty="0" err="1" smtClean="0">
                <a:solidFill>
                  <a:srgbClr val="0070C0"/>
                </a:solidFill>
              </a:rPr>
              <a:t>R</a:t>
            </a:r>
            <a:r>
              <a:rPr lang="nl-BE" sz="2000" dirty="0" err="1" smtClean="0"/>
              <a:t>adioactive</a:t>
            </a:r>
            <a:r>
              <a:rPr lang="nl-BE" sz="2000" dirty="0" smtClean="0"/>
              <a:t> </a:t>
            </a:r>
            <a:r>
              <a:rPr lang="nl-BE" sz="2000" b="1" dirty="0" err="1" smtClean="0">
                <a:solidFill>
                  <a:srgbClr val="0070C0"/>
                </a:solidFill>
              </a:rPr>
              <a:t>M</a:t>
            </a:r>
            <a:r>
              <a:rPr lang="nl-BE" sz="2000" dirty="0" err="1" smtClean="0"/>
              <a:t>aterials</a:t>
            </a:r>
            <a:r>
              <a:rPr lang="nl-BE" sz="2000" dirty="0" smtClean="0"/>
              <a:t>’ (</a:t>
            </a:r>
            <a:r>
              <a:rPr lang="nl-BE" sz="2000" b="1" dirty="0" smtClean="0">
                <a:solidFill>
                  <a:srgbClr val="0070C0"/>
                </a:solidFill>
              </a:rPr>
              <a:t>NORM</a:t>
            </a:r>
            <a:r>
              <a:rPr lang="nl-BE" sz="2000" dirty="0" smtClean="0"/>
              <a:t>)</a:t>
            </a:r>
          </a:p>
          <a:p>
            <a:endParaRPr lang="nl-BE" sz="2000" dirty="0" smtClean="0"/>
          </a:p>
          <a:p>
            <a:pPr algn="ctr">
              <a:buNone/>
            </a:pPr>
            <a:r>
              <a:rPr lang="nl-BE" sz="2000" dirty="0" err="1" smtClean="0"/>
              <a:t>Residues</a:t>
            </a:r>
            <a:r>
              <a:rPr lang="nl-BE" sz="2000" dirty="0" smtClean="0"/>
              <a:t> </a:t>
            </a:r>
            <a:r>
              <a:rPr lang="nl-BE" sz="2000" dirty="0" err="1" smtClean="0"/>
              <a:t>with</a:t>
            </a:r>
            <a:r>
              <a:rPr lang="nl-BE" sz="2000" dirty="0" smtClean="0"/>
              <a:t> </a:t>
            </a:r>
            <a:r>
              <a:rPr lang="nl-BE" sz="2000" dirty="0" err="1" smtClean="0"/>
              <a:t>enhanced</a:t>
            </a:r>
            <a:r>
              <a:rPr lang="nl-BE" sz="2000" dirty="0" smtClean="0"/>
              <a:t> </a:t>
            </a:r>
            <a:r>
              <a:rPr lang="nl-BE" sz="2000" dirty="0" err="1" smtClean="0"/>
              <a:t>concentrations</a:t>
            </a:r>
            <a:r>
              <a:rPr lang="nl-BE" sz="2000" dirty="0" smtClean="0"/>
              <a:t> of NORM</a:t>
            </a:r>
          </a:p>
        </p:txBody>
      </p:sp>
      <p:sp>
        <p:nvSpPr>
          <p:cNvPr id="6" name="Rechthoek 4"/>
          <p:cNvSpPr/>
          <p:nvPr/>
        </p:nvSpPr>
        <p:spPr>
          <a:xfrm>
            <a:off x="1403648" y="3339311"/>
            <a:ext cx="6048673" cy="3684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PIJL-OMLAAG 5"/>
          <p:cNvSpPr/>
          <p:nvPr/>
        </p:nvSpPr>
        <p:spPr>
          <a:xfrm>
            <a:off x="4032357" y="3711545"/>
            <a:ext cx="362542" cy="38087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ekstvak 6"/>
          <p:cNvSpPr txBox="1"/>
          <p:nvPr/>
        </p:nvSpPr>
        <p:spPr>
          <a:xfrm>
            <a:off x="4394899" y="3630757"/>
            <a:ext cx="2504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>
                <a:solidFill>
                  <a:srgbClr val="0070C0"/>
                </a:solidFill>
                <a:latin typeface="+mn-lt"/>
              </a:rPr>
              <a:t>Processing</a:t>
            </a:r>
            <a:endParaRPr lang="nl-BE" sz="24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1" name="Picture 22" descr="vliegas staalsla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5246" y="4653136"/>
            <a:ext cx="1709777" cy="1447336"/>
          </a:xfrm>
          <a:prstGeom prst="rect">
            <a:avLst/>
          </a:prstGeom>
          <a:noFill/>
        </p:spPr>
      </p:pic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1115616" y="5123974"/>
            <a:ext cx="17966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nl-NL" sz="1600" dirty="0" err="1" smtClean="0">
                <a:solidFill>
                  <a:schemeClr val="bg1"/>
                </a:solidFill>
              </a:rPr>
              <a:t>Fly</a:t>
            </a:r>
            <a:r>
              <a:rPr lang="nl-NL" sz="1600" dirty="0" smtClean="0">
                <a:solidFill>
                  <a:schemeClr val="bg1"/>
                </a:solidFill>
              </a:rPr>
              <a:t> </a:t>
            </a:r>
            <a:r>
              <a:rPr lang="nl-NL" sz="1600" dirty="0" err="1" smtClean="0">
                <a:solidFill>
                  <a:schemeClr val="bg1"/>
                </a:solidFill>
              </a:rPr>
              <a:t>ash</a:t>
            </a:r>
            <a:r>
              <a:rPr lang="nl-NL" sz="1600" dirty="0" smtClean="0">
                <a:solidFill>
                  <a:schemeClr val="bg1"/>
                </a:solidFill>
              </a:rPr>
              <a:t> </a:t>
            </a:r>
            <a:endParaRPr lang="nl-NL" sz="1600" dirty="0">
              <a:solidFill>
                <a:schemeClr val="bg1"/>
              </a:solidFill>
            </a:endParaRPr>
          </a:p>
        </p:txBody>
      </p:sp>
      <p:pic>
        <p:nvPicPr>
          <p:cNvPr id="13" name="7 - Εικόνα" descr="Befo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69502" y="4634773"/>
            <a:ext cx="2173354" cy="1450035"/>
          </a:xfrm>
          <a:prstGeom prst="rect">
            <a:avLst/>
          </a:prstGeom>
        </p:spPr>
      </p:pic>
      <p:sp>
        <p:nvSpPr>
          <p:cNvPr id="14" name="Rectangle 23"/>
          <p:cNvSpPr>
            <a:spLocks noChangeArrowheads="1"/>
          </p:cNvSpPr>
          <p:nvPr/>
        </p:nvSpPr>
        <p:spPr bwMode="auto">
          <a:xfrm>
            <a:off x="3771399" y="5229200"/>
            <a:ext cx="10166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nl-NL" sz="1600" dirty="0" smtClean="0">
                <a:solidFill>
                  <a:schemeClr val="bg1"/>
                </a:solidFill>
              </a:rPr>
              <a:t>Red mud</a:t>
            </a:r>
            <a:endParaRPr lang="nl-NL" sz="1600" dirty="0">
              <a:solidFill>
                <a:schemeClr val="bg1"/>
              </a:solidFill>
            </a:endParaRP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6732240" y="5123974"/>
            <a:ext cx="8787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Cu slag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7" name="Rechthoek 25"/>
          <p:cNvSpPr/>
          <p:nvPr/>
        </p:nvSpPr>
        <p:spPr>
          <a:xfrm>
            <a:off x="1835697" y="4092422"/>
            <a:ext cx="5256584" cy="3446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159039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1531739"/>
            <a:ext cx="6392527" cy="427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35842"/>
            <a:ext cx="8229600" cy="944562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Metal processing: how </a:t>
            </a:r>
            <a:r>
              <a:rPr lang="en-US" sz="3200" b="1" dirty="0" err="1" smtClean="0"/>
              <a:t>radionuclides</a:t>
            </a:r>
            <a:r>
              <a:rPr lang="en-US" sz="3200" b="1" dirty="0" smtClean="0"/>
              <a:t> (U-238 decay chain) can behave during smelting? </a:t>
            </a:r>
            <a:endParaRPr lang="nl-BE" sz="32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7E00E11-A0CE-4F56-87E3-A66E07EFE538}" type="slidenum">
              <a:rPr lang="nl-BE" smtClean="0"/>
              <a:pPr>
                <a:defRPr/>
              </a:pPr>
              <a:t>5</a:t>
            </a:fld>
            <a:endParaRPr lang="nl-BE" dirty="0"/>
          </a:p>
        </p:txBody>
      </p:sp>
      <p:sp>
        <p:nvSpPr>
          <p:cNvPr id="13" name="Rechthoek 12"/>
          <p:cNvSpPr/>
          <p:nvPr/>
        </p:nvSpPr>
        <p:spPr>
          <a:xfrm>
            <a:off x="1889897" y="6125517"/>
            <a:ext cx="49523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(similar for decay chain of </a:t>
            </a:r>
            <a:r>
              <a:rPr lang="nl-BE" sz="2400" dirty="0" smtClean="0"/>
              <a:t>Th-232) </a:t>
            </a:r>
          </a:p>
        </p:txBody>
      </p:sp>
      <p:sp>
        <p:nvSpPr>
          <p:cNvPr id="20" name="Rechthoek 19"/>
          <p:cNvSpPr/>
          <p:nvPr/>
        </p:nvSpPr>
        <p:spPr>
          <a:xfrm>
            <a:off x="742614" y="1264859"/>
            <a:ext cx="2775098" cy="231789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Rechthoek 20"/>
          <p:cNvSpPr/>
          <p:nvPr/>
        </p:nvSpPr>
        <p:spPr>
          <a:xfrm>
            <a:off x="4443122" y="1387723"/>
            <a:ext cx="1840885" cy="792088"/>
          </a:xfrm>
          <a:prstGeom prst="rect">
            <a:avLst/>
          </a:prstGeom>
          <a:solidFill>
            <a:srgbClr val="6CAB55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800" b="1" dirty="0" smtClean="0"/>
              <a:t>slag</a:t>
            </a:r>
            <a:endParaRPr lang="nl-BE" sz="2800" b="1" dirty="0"/>
          </a:p>
        </p:txBody>
      </p:sp>
      <p:sp>
        <p:nvSpPr>
          <p:cNvPr id="22" name="PIJL-RECHTS 21"/>
          <p:cNvSpPr/>
          <p:nvPr/>
        </p:nvSpPr>
        <p:spPr>
          <a:xfrm>
            <a:off x="3619711" y="1585469"/>
            <a:ext cx="746370" cy="386652"/>
          </a:xfrm>
          <a:prstGeom prst="rightArrow">
            <a:avLst/>
          </a:prstGeom>
          <a:solidFill>
            <a:srgbClr val="6CAB55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Rechthoek 22"/>
          <p:cNvSpPr/>
          <p:nvPr/>
        </p:nvSpPr>
        <p:spPr>
          <a:xfrm>
            <a:off x="4227098" y="3187923"/>
            <a:ext cx="1840885" cy="792088"/>
          </a:xfrm>
          <a:prstGeom prst="rect">
            <a:avLst/>
          </a:prstGeom>
          <a:solidFill>
            <a:srgbClr val="FDB813"/>
          </a:solidFill>
          <a:ln>
            <a:solidFill>
              <a:srgbClr val="FDB81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800" b="1" dirty="0" smtClean="0">
                <a:solidFill>
                  <a:schemeClr val="tx1"/>
                </a:solidFill>
              </a:rPr>
              <a:t>gas</a:t>
            </a:r>
            <a:endParaRPr lang="nl-BE" sz="2800" b="1" dirty="0">
              <a:solidFill>
                <a:schemeClr val="tx1"/>
              </a:solidFill>
            </a:endParaRPr>
          </a:p>
        </p:txBody>
      </p:sp>
      <p:sp>
        <p:nvSpPr>
          <p:cNvPr id="24" name="PIJL-RECHTS 23"/>
          <p:cNvSpPr/>
          <p:nvPr/>
        </p:nvSpPr>
        <p:spPr>
          <a:xfrm rot="20465066">
            <a:off x="3403687" y="3665367"/>
            <a:ext cx="746370" cy="386652"/>
          </a:xfrm>
          <a:prstGeom prst="rightArrow">
            <a:avLst/>
          </a:prstGeom>
          <a:solidFill>
            <a:srgbClr val="FDB813"/>
          </a:solidFill>
          <a:ln>
            <a:solidFill>
              <a:srgbClr val="FDB81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5" name="Rechthoek 24"/>
          <p:cNvSpPr/>
          <p:nvPr/>
        </p:nvSpPr>
        <p:spPr>
          <a:xfrm>
            <a:off x="2539590" y="3790645"/>
            <a:ext cx="821578" cy="405390"/>
          </a:xfrm>
          <a:prstGeom prst="rect">
            <a:avLst/>
          </a:prstGeom>
          <a:noFill/>
          <a:ln w="76200">
            <a:solidFill>
              <a:srgbClr val="FDB81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7" name="Rechthoek 26"/>
          <p:cNvSpPr/>
          <p:nvPr/>
        </p:nvSpPr>
        <p:spPr>
          <a:xfrm>
            <a:off x="2539589" y="4484066"/>
            <a:ext cx="4104457" cy="1321197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8" name="PIJL-RECHTS 27"/>
          <p:cNvSpPr/>
          <p:nvPr/>
        </p:nvSpPr>
        <p:spPr>
          <a:xfrm rot="19440053">
            <a:off x="6486394" y="4090978"/>
            <a:ext cx="748229" cy="386652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9" name="Rechthoek 28"/>
          <p:cNvSpPr/>
          <p:nvPr/>
        </p:nvSpPr>
        <p:spPr>
          <a:xfrm>
            <a:off x="7092280" y="3187923"/>
            <a:ext cx="1840885" cy="79208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800" b="1" dirty="0" err="1" smtClean="0">
                <a:solidFill>
                  <a:schemeClr val="bg1"/>
                </a:solidFill>
              </a:rPr>
              <a:t>flue</a:t>
            </a:r>
            <a:r>
              <a:rPr lang="nl-BE" sz="2800" b="1" dirty="0" smtClean="0">
                <a:solidFill>
                  <a:schemeClr val="bg1"/>
                </a:solidFill>
              </a:rPr>
              <a:t> </a:t>
            </a:r>
            <a:r>
              <a:rPr lang="nl-BE" sz="2800" b="1" dirty="0" err="1" smtClean="0">
                <a:solidFill>
                  <a:schemeClr val="bg1"/>
                </a:solidFill>
              </a:rPr>
              <a:t>dust</a:t>
            </a:r>
            <a:endParaRPr lang="nl-BE" sz="2800" b="1" dirty="0">
              <a:solidFill>
                <a:schemeClr val="bg1"/>
              </a:solidFill>
            </a:endParaRPr>
          </a:p>
        </p:txBody>
      </p:sp>
      <p:sp>
        <p:nvSpPr>
          <p:cNvPr id="32" name="Rechthoek 31"/>
          <p:cNvSpPr/>
          <p:nvPr/>
        </p:nvSpPr>
        <p:spPr>
          <a:xfrm>
            <a:off x="2267745" y="4916115"/>
            <a:ext cx="4592326" cy="745132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3" name="PIJL-RECHTS 32"/>
          <p:cNvSpPr/>
          <p:nvPr/>
        </p:nvSpPr>
        <p:spPr>
          <a:xfrm>
            <a:off x="6886964" y="5060131"/>
            <a:ext cx="565356" cy="38665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4" name="Rechthoek 33"/>
          <p:cNvSpPr/>
          <p:nvPr/>
        </p:nvSpPr>
        <p:spPr>
          <a:xfrm>
            <a:off x="7524328" y="4844107"/>
            <a:ext cx="1417221" cy="79208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800" b="1" dirty="0">
                <a:solidFill>
                  <a:schemeClr val="bg1"/>
                </a:solidFill>
              </a:rPr>
              <a:t>m</a:t>
            </a:r>
            <a:r>
              <a:rPr lang="nl-BE" sz="2800" b="1" dirty="0" smtClean="0">
                <a:solidFill>
                  <a:schemeClr val="bg1"/>
                </a:solidFill>
              </a:rPr>
              <a:t>etal phase</a:t>
            </a:r>
            <a:endParaRPr lang="nl-BE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484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2" grpId="0" animBg="1"/>
      <p:bldP spid="3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1092200" y="908720"/>
            <a:ext cx="7823200" cy="457200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nl-BE" sz="1600" dirty="0" smtClean="0"/>
              <a:t>extraction of rare earths from monazite;</a:t>
            </a:r>
          </a:p>
          <a:p>
            <a:r>
              <a:rPr lang="en-GB" altLang="nl-BE" sz="1600" dirty="0" smtClean="0"/>
              <a:t>production of thorium compounds and manufacture of thorium-containing products;</a:t>
            </a:r>
          </a:p>
          <a:p>
            <a:r>
              <a:rPr lang="en-GB" altLang="nl-BE" sz="1600" dirty="0" smtClean="0"/>
              <a:t>processing of niobium/tantalum ore;</a:t>
            </a:r>
          </a:p>
          <a:p>
            <a:r>
              <a:rPr lang="en-GB" altLang="nl-BE" sz="1600" dirty="0" smtClean="0"/>
              <a:t>oil and gas production;</a:t>
            </a:r>
          </a:p>
          <a:p>
            <a:r>
              <a:rPr lang="en-GB" altLang="nl-BE" sz="1600" dirty="0" smtClean="0"/>
              <a:t>geothermal energy production;</a:t>
            </a:r>
          </a:p>
          <a:p>
            <a:r>
              <a:rPr lang="en-GB" altLang="nl-BE" sz="1600" dirty="0" smtClean="0"/>
              <a:t>TiO</a:t>
            </a:r>
            <a:r>
              <a:rPr lang="en-GB" altLang="nl-BE" sz="1600" baseline="-25000" dirty="0" smtClean="0"/>
              <a:t>2 </a:t>
            </a:r>
            <a:r>
              <a:rPr lang="en-GB" altLang="nl-BE" sz="1600" dirty="0" smtClean="0"/>
              <a:t>pigment production;</a:t>
            </a:r>
          </a:p>
          <a:p>
            <a:r>
              <a:rPr lang="en-GB" altLang="nl-BE" sz="1600" dirty="0" smtClean="0"/>
              <a:t>thermal phosphorus production;</a:t>
            </a:r>
          </a:p>
          <a:p>
            <a:r>
              <a:rPr lang="en-GB" altLang="nl-BE" sz="1600" dirty="0" smtClean="0"/>
              <a:t>zircon and zirconium industry;</a:t>
            </a:r>
          </a:p>
          <a:p>
            <a:r>
              <a:rPr lang="en-GB" altLang="nl-BE" sz="1600" dirty="0" smtClean="0"/>
              <a:t>production of phosphate fertilisers;</a:t>
            </a:r>
          </a:p>
          <a:p>
            <a:r>
              <a:rPr lang="en-GB" altLang="nl-BE" sz="1600" b="1" dirty="0" smtClean="0"/>
              <a:t>cement production, maintenance of clinker ovens;</a:t>
            </a:r>
          </a:p>
          <a:p>
            <a:r>
              <a:rPr lang="en-GB" altLang="nl-BE" sz="1600" dirty="0" smtClean="0"/>
              <a:t>coal-fired power plants, maintenance of boilers;</a:t>
            </a:r>
          </a:p>
          <a:p>
            <a:r>
              <a:rPr lang="en-GB" altLang="nl-BE" sz="1600" dirty="0" smtClean="0"/>
              <a:t>phosphoric acid production; </a:t>
            </a:r>
          </a:p>
          <a:p>
            <a:r>
              <a:rPr lang="en-GB" altLang="nl-BE" sz="1600" b="1" dirty="0" smtClean="0"/>
              <a:t>primary iron production;</a:t>
            </a:r>
            <a:r>
              <a:rPr lang="en-GB" altLang="nl-BE" sz="1600" dirty="0" smtClean="0"/>
              <a:t> </a:t>
            </a:r>
          </a:p>
          <a:p>
            <a:r>
              <a:rPr lang="en-GB" altLang="nl-BE" sz="1600" b="1" dirty="0" smtClean="0"/>
              <a:t>tin/lead/copper smelting</a:t>
            </a:r>
            <a:r>
              <a:rPr lang="en-GB" altLang="nl-BE" sz="1600" dirty="0" smtClean="0"/>
              <a:t>;</a:t>
            </a:r>
          </a:p>
          <a:p>
            <a:r>
              <a:rPr lang="en-GB" altLang="nl-BE" sz="1600" dirty="0" smtClean="0"/>
              <a:t>ground water filtration facilities;</a:t>
            </a:r>
          </a:p>
          <a:p>
            <a:r>
              <a:rPr lang="en-GB" altLang="nl-BE" sz="1600" dirty="0" smtClean="0"/>
              <a:t>mining of ores other than uranium ore</a:t>
            </a:r>
            <a:r>
              <a:rPr lang="en-GB" altLang="nl-BE" sz="1600" dirty="0" smtClean="0"/>
              <a:t>.</a:t>
            </a:r>
            <a:endParaRPr lang="en-GB" altLang="nl-BE" sz="1600" dirty="0" smtClean="0"/>
          </a:p>
        </p:txBody>
      </p:sp>
      <p:sp>
        <p:nvSpPr>
          <p:cNvPr id="5" name="Rechthoek 3"/>
          <p:cNvSpPr/>
          <p:nvPr/>
        </p:nvSpPr>
        <p:spPr>
          <a:xfrm>
            <a:off x="889248" y="5480720"/>
            <a:ext cx="541094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GB" dirty="0" smtClean="0"/>
              <a:t>Including </a:t>
            </a:r>
            <a:r>
              <a:rPr lang="en-GB" dirty="0" smtClean="0">
                <a:solidFill>
                  <a:srgbClr val="FF0000"/>
                </a:solidFill>
              </a:rPr>
              <a:t>relevant secondary processes</a:t>
            </a:r>
          </a:p>
          <a:p>
            <a:pPr>
              <a:lnSpc>
                <a:spcPct val="80000"/>
              </a:lnSpc>
            </a:pPr>
            <a:r>
              <a:rPr lang="en-GB" dirty="0" smtClean="0"/>
              <a:t>Member States can add other relevant activities</a:t>
            </a:r>
          </a:p>
        </p:txBody>
      </p:sp>
      <p:sp>
        <p:nvSpPr>
          <p:cNvPr id="6" name="Titel 4"/>
          <p:cNvSpPr txBox="1">
            <a:spLocks/>
          </p:cNvSpPr>
          <p:nvPr/>
        </p:nvSpPr>
        <p:spPr>
          <a:xfrm>
            <a:off x="35496" y="-35842"/>
            <a:ext cx="91440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/>
              <a:t>NORM processing industries                      </a:t>
            </a:r>
            <a:r>
              <a:rPr lang="en-US" sz="2700" dirty="0" smtClean="0"/>
              <a:t>(</a:t>
            </a:r>
            <a:r>
              <a:rPr lang="en-US" altLang="nl-BE" sz="2800" dirty="0" smtClean="0"/>
              <a:t>New </a:t>
            </a:r>
            <a:r>
              <a:rPr lang="en-US" altLang="nl-BE" sz="2800" dirty="0" err="1" smtClean="0"/>
              <a:t>Euratom</a:t>
            </a:r>
            <a:r>
              <a:rPr lang="en-US" altLang="nl-BE" sz="2800" dirty="0" smtClean="0"/>
              <a:t>-Basic Safety Standards (BSS), December 2013</a:t>
            </a:r>
            <a:r>
              <a:rPr lang="en-US" sz="2700" dirty="0" smtClean="0"/>
              <a:t>) 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xmlns="" val="29927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178563" y="1411833"/>
            <a:ext cx="4760843" cy="3889375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r>
              <a:rPr lang="en-US" sz="31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Materials including by-products or residues from NORM </a:t>
            </a:r>
            <a:r>
              <a:rPr lang="en-US" sz="31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processing industries: </a:t>
            </a:r>
            <a:endParaRPr lang="en-US" sz="3100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sz="3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fly ash, </a:t>
            </a:r>
          </a:p>
          <a:p>
            <a:pPr lvl="1"/>
            <a:r>
              <a:rPr lang="en-US" sz="31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phosphogypsum</a:t>
            </a:r>
            <a:r>
              <a:rPr lang="en-US" sz="3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</a:p>
          <a:p>
            <a:pPr lvl="1"/>
            <a:r>
              <a:rPr lang="en-US" sz="3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phosphorous slag </a:t>
            </a:r>
          </a:p>
          <a:p>
            <a:pPr lvl="1"/>
            <a:r>
              <a:rPr lang="en-US" sz="3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 slag </a:t>
            </a:r>
          </a:p>
          <a:p>
            <a:pPr lvl="1"/>
            <a:r>
              <a:rPr lang="en-US" sz="3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copper slag</a:t>
            </a:r>
          </a:p>
          <a:p>
            <a:pPr lvl="1"/>
            <a:r>
              <a:rPr lang="en-US" sz="3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 </a:t>
            </a:r>
            <a:r>
              <a:rPr lang="en-US" sz="3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mud</a:t>
            </a:r>
            <a:endParaRPr lang="en-US" sz="31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sz="31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residues from steel production</a:t>
            </a:r>
            <a:endParaRPr lang="en-US" sz="3100" dirty="0" smtClean="0"/>
          </a:p>
          <a:p>
            <a:endParaRPr lang="en-US" dirty="0"/>
          </a:p>
        </p:txBody>
      </p:sp>
      <p:sp>
        <p:nvSpPr>
          <p:cNvPr id="8" name="Titel 5"/>
          <p:cNvSpPr txBox="1">
            <a:spLocks/>
          </p:cNvSpPr>
          <p:nvPr/>
        </p:nvSpPr>
        <p:spPr>
          <a:xfrm>
            <a:off x="0" y="-99392"/>
            <a:ext cx="9144000" cy="1225550"/>
          </a:xfrm>
          <a:prstGeom prst="rect">
            <a:avLst/>
          </a:prstGeom>
        </p:spPr>
        <p:txBody>
          <a:bodyPr/>
          <a:lstStyle/>
          <a:p>
            <a:pPr lvl="0" algn="ctr" eaLnBrk="0" hangingPunct="0">
              <a:defRPr/>
            </a:pPr>
            <a:r>
              <a:rPr kumimoji="0" lang="nl-B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Reuse</a:t>
            </a:r>
            <a:r>
              <a:rPr kumimoji="0" lang="nl-B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NORM </a:t>
            </a:r>
            <a:r>
              <a:rPr kumimoji="0" lang="nl-B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 building </a:t>
            </a:r>
            <a:r>
              <a:rPr kumimoji="0" lang="nl-B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materials</a:t>
            </a:r>
            <a:endParaRPr lang="nl-BE" sz="32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lvl="0" algn="ctr" eaLnBrk="0" hangingPunct="0">
              <a:defRPr/>
            </a:pPr>
            <a:r>
              <a:rPr kumimoji="0" lang="sv-SE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lang="fr-BE" altLang="nl-BE" sz="2500" dirty="0" smtClean="0">
                <a:solidFill>
                  <a:schemeClr val="bg1"/>
                </a:solidFill>
              </a:rPr>
              <a:t>New Euratom-BSS in addition to CPR</a:t>
            </a:r>
            <a:r>
              <a:rPr kumimoji="0" lang="sv-SE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r>
              <a:rPr kumimoji="0" lang="sv-S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C:\Users\NuTeC\Documents\Mark\fotos\labo en test opstellingen\IMG_59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2296" r="20079"/>
          <a:stretch>
            <a:fillRect/>
          </a:stretch>
        </p:blipFill>
        <p:spPr bwMode="auto">
          <a:xfrm>
            <a:off x="4096011" y="2423244"/>
            <a:ext cx="1577697" cy="1749748"/>
          </a:xfrm>
          <a:prstGeom prst="rect">
            <a:avLst/>
          </a:prstGeom>
          <a:noFill/>
        </p:spPr>
      </p:pic>
      <p:sp>
        <p:nvSpPr>
          <p:cNvPr id="6" name="Text Box 53"/>
          <p:cNvSpPr txBox="1">
            <a:spLocks noChangeArrowheads="1"/>
          </p:cNvSpPr>
          <p:nvPr/>
        </p:nvSpPr>
        <p:spPr bwMode="auto">
          <a:xfrm>
            <a:off x="5003799" y="4377358"/>
            <a:ext cx="3888681" cy="157192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US" altLang="nl-BE" sz="2000" b="1" i="1" dirty="0" smtClean="0">
                <a:solidFill>
                  <a:srgbClr val="00524A"/>
                </a:solidFill>
                <a:latin typeface="Calibri" pitchFamily="34" charset="0"/>
                <a:cs typeface="Times New Roman" pitchFamily="18" charset="0"/>
              </a:rPr>
              <a:t>(</a:t>
            </a:r>
            <a:r>
              <a:rPr lang="en-US" altLang="nl-BE" sz="2000" b="1" i="1" dirty="0" smtClean="0">
                <a:solidFill>
                  <a:srgbClr val="00524A"/>
                </a:solidFill>
                <a:latin typeface="Calibri" pitchFamily="34" charset="0"/>
                <a:cs typeface="Times New Roman" pitchFamily="18" charset="0"/>
              </a:rPr>
              <a:t>Gamma) </a:t>
            </a:r>
            <a:r>
              <a:rPr lang="en-US" altLang="nl-BE" sz="2000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Dose</a:t>
            </a:r>
            <a:r>
              <a:rPr lang="en-US" altLang="nl-BE" sz="20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nl-BE" sz="2000" b="1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estimate </a:t>
            </a:r>
            <a:r>
              <a:rPr lang="en-US" altLang="nl-BE" sz="2000" b="1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                  &lt; </a:t>
            </a:r>
            <a:r>
              <a:rPr lang="en-US" altLang="nl-BE" sz="2000" b="1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1 </a:t>
            </a:r>
            <a:r>
              <a:rPr lang="en-US" altLang="nl-BE" sz="2000" b="1" dirty="0" err="1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mSv</a:t>
            </a:r>
            <a:r>
              <a:rPr lang="en-US" altLang="nl-BE" sz="2000" b="1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/year</a:t>
            </a:r>
          </a:p>
          <a:p>
            <a:pPr algn="ctr" eaLnBrk="1" hangingPunct="1">
              <a:lnSpc>
                <a:spcPct val="115000"/>
              </a:lnSpc>
            </a:pPr>
            <a:r>
              <a:rPr lang="fr-BE" altLang="nl-BE" sz="14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"</a:t>
            </a:r>
            <a:r>
              <a:rPr lang="fr-BE" altLang="nl-BE" sz="1400" b="1" dirty="0" err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Declaration</a:t>
            </a:r>
            <a:r>
              <a:rPr lang="fr-BE" altLang="nl-BE" sz="14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of performance"</a:t>
            </a:r>
          </a:p>
          <a:p>
            <a:pPr algn="ctr" eaLnBrk="1" hangingPunct="1">
              <a:lnSpc>
                <a:spcPct val="115000"/>
              </a:lnSpc>
            </a:pPr>
            <a:r>
              <a:rPr lang="fr-BE" altLang="nl-BE" sz="14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CE </a:t>
            </a:r>
            <a:r>
              <a:rPr lang="fr-BE" altLang="nl-BE" sz="1400" b="1" dirty="0" err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marking</a:t>
            </a:r>
            <a:r>
              <a:rPr lang="fr-BE" altLang="nl-BE" sz="14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+ classification</a:t>
            </a:r>
          </a:p>
          <a:p>
            <a:pPr algn="ctr" eaLnBrk="1" hangingPunct="1">
              <a:lnSpc>
                <a:spcPct val="115000"/>
              </a:lnSpc>
            </a:pPr>
            <a:r>
              <a:rPr lang="fr-BE" altLang="nl-BE" sz="1400" dirty="0">
                <a:latin typeface="Calibri" pitchFamily="34" charset="0"/>
                <a:cs typeface="Times New Roman" pitchFamily="18" charset="0"/>
              </a:rPr>
              <a:t>to </a:t>
            </a:r>
            <a:r>
              <a:rPr lang="fr-BE" altLang="nl-BE" sz="1400" dirty="0" err="1">
                <a:latin typeface="Calibri" pitchFamily="34" charset="0"/>
                <a:cs typeface="Times New Roman" pitchFamily="18" charset="0"/>
              </a:rPr>
              <a:t>be</a:t>
            </a:r>
            <a:r>
              <a:rPr lang="fr-BE" altLang="nl-BE" sz="1400" dirty="0">
                <a:latin typeface="Calibri" pitchFamily="34" charset="0"/>
                <a:cs typeface="Times New Roman" pitchFamily="18" charset="0"/>
              </a:rPr>
              <a:t> made </a:t>
            </a:r>
            <a:r>
              <a:rPr lang="fr-BE" altLang="nl-BE" sz="1400" dirty="0" err="1">
                <a:latin typeface="Calibri" pitchFamily="34" charset="0"/>
                <a:cs typeface="Times New Roman" pitchFamily="18" charset="0"/>
              </a:rPr>
              <a:t>available</a:t>
            </a:r>
            <a:r>
              <a:rPr lang="fr-BE" altLang="nl-BE" sz="1400" dirty="0">
                <a:latin typeface="Calibri" pitchFamily="34" charset="0"/>
                <a:cs typeface="Times New Roman" pitchFamily="18" charset="0"/>
              </a:rPr>
              <a:t> to the </a:t>
            </a:r>
            <a:r>
              <a:rPr lang="fr-BE" altLang="nl-BE" sz="1400" dirty="0" err="1">
                <a:latin typeface="Calibri" pitchFamily="34" charset="0"/>
                <a:cs typeface="Times New Roman" pitchFamily="18" charset="0"/>
              </a:rPr>
              <a:t>consumers</a:t>
            </a:r>
            <a:endParaRPr lang="en-GB" altLang="nl-BE" sz="1400" dirty="0">
              <a:latin typeface="Calibri" pitchFamily="34" charset="0"/>
              <a:cs typeface="Times New Roman" pitchFamily="18" charset="0"/>
            </a:endParaRPr>
          </a:p>
          <a:p>
            <a:pPr algn="ctr" eaLnBrk="1" hangingPunct="1"/>
            <a:endParaRPr lang="en-US" altLang="nl-BE" sz="800" dirty="0">
              <a:latin typeface="Calibri" pitchFamily="34" charset="0"/>
              <a:cs typeface="Times New Roman" pitchFamily="18" charset="0"/>
            </a:endParaRPr>
          </a:p>
          <a:p>
            <a:pPr algn="ctr" eaLnBrk="1" hangingPunct="1"/>
            <a:endParaRPr lang="en-GB" altLang="nl-BE" sz="1400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2" name="Rounded Rectangle 8191"/>
          <p:cNvSpPr>
            <a:spLocks noChangeArrowheads="1"/>
          </p:cNvSpPr>
          <p:nvPr/>
        </p:nvSpPr>
        <p:spPr bwMode="auto">
          <a:xfrm>
            <a:off x="4956868" y="1052736"/>
            <a:ext cx="4079628" cy="1226492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317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en-US" altLang="nl-BE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939406" y="1196751"/>
            <a:ext cx="4097089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eaLnBrk="1" hangingPunct="1"/>
            <a:endParaRPr lang="en-US" altLang="nl-BE" b="1" dirty="0"/>
          </a:p>
          <a:p>
            <a:pPr algn="ctr" eaLnBrk="1" hangingPunct="1"/>
            <a:endParaRPr lang="en-GB" altLang="nl-BE" sz="1000" dirty="0" smtClean="0">
              <a:solidFill>
                <a:srgbClr val="FF0000"/>
              </a:solidFill>
            </a:endParaRPr>
          </a:p>
          <a:p>
            <a:pPr algn="ctr" eaLnBrk="1" hangingPunct="1"/>
            <a:endParaRPr lang="en-GB" altLang="nl-BE" sz="1000" dirty="0">
              <a:solidFill>
                <a:srgbClr val="FF0000"/>
              </a:solidFill>
            </a:endParaRPr>
          </a:p>
          <a:p>
            <a:pPr algn="ctr" eaLnBrk="1" hangingPunct="1"/>
            <a:r>
              <a:rPr lang="en-US" altLang="nl-BE" sz="1000" dirty="0"/>
              <a:t>C in </a:t>
            </a:r>
            <a:r>
              <a:rPr lang="en-US" altLang="nl-BE" sz="1000" dirty="0" err="1"/>
              <a:t>Bq</a:t>
            </a:r>
            <a:r>
              <a:rPr lang="en-US" altLang="nl-BE" sz="1000" dirty="0"/>
              <a:t>/kg</a:t>
            </a:r>
          </a:p>
          <a:p>
            <a:pPr algn="ctr" eaLnBrk="1" hangingPunct="1"/>
            <a:r>
              <a:rPr lang="en-US" altLang="nl-BE" sz="2800" b="1" dirty="0" smtClean="0"/>
              <a:t>Index </a:t>
            </a:r>
            <a:r>
              <a:rPr lang="en-US" altLang="nl-BE" sz="2800" b="1" dirty="0"/>
              <a:t>≤ 1</a:t>
            </a:r>
            <a:r>
              <a:rPr lang="en-US" altLang="nl-BE" sz="2800" b="1" dirty="0" smtClean="0"/>
              <a:t>?</a:t>
            </a:r>
            <a:endParaRPr lang="en-US" altLang="nl-BE" sz="2800" b="1" dirty="0"/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67083646"/>
              </p:ext>
            </p:extLst>
          </p:nvPr>
        </p:nvGraphicFramePr>
        <p:xfrm>
          <a:off x="5049638" y="1052736"/>
          <a:ext cx="3844925" cy="636588"/>
        </p:xfrm>
        <a:graphic>
          <a:graphicData uri="http://schemas.openxmlformats.org/presentationml/2006/ole">
            <p:oleObj spid="_x0000_s54276" name="Vergelijking" r:id="rId4" imgW="2501640" imgH="419040" progId="Equation.3">
              <p:embed/>
            </p:oleObj>
          </a:graphicData>
        </a:graphic>
      </p:graphicFrame>
      <p:sp>
        <p:nvSpPr>
          <p:cNvPr id="15" name="Flèche vers le bas 14"/>
          <p:cNvSpPr/>
          <p:nvPr/>
        </p:nvSpPr>
        <p:spPr>
          <a:xfrm>
            <a:off x="6444208" y="3014374"/>
            <a:ext cx="1152128" cy="70265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No?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6033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0" y="1700808"/>
            <a:ext cx="9144000" cy="4283968"/>
          </a:xfrm>
        </p:spPr>
        <p:txBody>
          <a:bodyPr/>
          <a:lstStyle/>
          <a:p>
            <a:r>
              <a:rPr lang="en-US" sz="2800" dirty="0" smtClean="0">
                <a:solidFill>
                  <a:srgbClr val="0070C0"/>
                </a:solidFill>
              </a:rPr>
              <a:t>Heavy metals leaching </a:t>
            </a:r>
            <a:r>
              <a:rPr lang="en-US" sz="2800" dirty="0" smtClean="0"/>
              <a:t>from construction materials relative to the European drinking water </a:t>
            </a:r>
            <a:r>
              <a:rPr lang="en-US" sz="2800" dirty="0" smtClean="0"/>
              <a:t>directive </a:t>
            </a:r>
            <a:r>
              <a:rPr lang="en-US" sz="2800" dirty="0" smtClean="0"/>
              <a:t>98/83/EC</a:t>
            </a:r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rgbClr val="0070C0"/>
                </a:solidFill>
              </a:rPr>
              <a:t>Leaching </a:t>
            </a:r>
            <a:r>
              <a:rPr lang="en-US" sz="2800" dirty="0" err="1" smtClean="0"/>
              <a:t>behaviour</a:t>
            </a:r>
            <a:r>
              <a:rPr lang="en-US" sz="2800" dirty="0" smtClean="0"/>
              <a:t> of </a:t>
            </a:r>
            <a:r>
              <a:rPr lang="en-US" sz="2800" dirty="0" smtClean="0">
                <a:solidFill>
                  <a:srgbClr val="0070C0"/>
                </a:solidFill>
              </a:rPr>
              <a:t>natural occurring </a:t>
            </a:r>
            <a:r>
              <a:rPr lang="en-US" sz="2800" dirty="0" err="1" smtClean="0">
                <a:solidFill>
                  <a:srgbClr val="0070C0"/>
                </a:solidFill>
              </a:rPr>
              <a:t>radionuclides</a:t>
            </a:r>
            <a:r>
              <a:rPr lang="en-US" sz="2800" dirty="0" smtClean="0"/>
              <a:t> relative to the </a:t>
            </a:r>
            <a:r>
              <a:rPr lang="en-US" sz="2800" dirty="0" smtClean="0"/>
              <a:t>council directive2013/51/EURATOM?</a:t>
            </a:r>
            <a:endParaRPr lang="en-US" sz="2800" dirty="0" smtClean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EU </a:t>
            </a:r>
            <a:r>
              <a:rPr lang="nl-BE" dirty="0" err="1" smtClean="0"/>
              <a:t>drinking</a:t>
            </a:r>
            <a:r>
              <a:rPr lang="nl-BE" dirty="0" smtClean="0"/>
              <a:t> </a:t>
            </a:r>
            <a:r>
              <a:rPr lang="nl-BE" dirty="0" smtClean="0"/>
              <a:t>water </a:t>
            </a:r>
            <a:r>
              <a:rPr lang="nl-BE" dirty="0" err="1" smtClean="0"/>
              <a:t>directive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quarter" idx="10"/>
          </p:nvPr>
        </p:nvSpPr>
        <p:spPr>
          <a:xfrm>
            <a:off x="0" y="1052736"/>
            <a:ext cx="9144000" cy="487409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</a:t>
            </a:r>
            <a:r>
              <a:rPr lang="en-US" noProof="0" dirty="0" err="1" smtClean="0"/>
              <a:t>aking</a:t>
            </a:r>
            <a:r>
              <a:rPr lang="en-US" noProof="0" dirty="0" smtClean="0"/>
              <a:t> into account NORM in the risk </a:t>
            </a:r>
            <a:r>
              <a:rPr lang="en-US" noProof="0" dirty="0" smtClean="0"/>
              <a:t>assessment?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6600"/>
                </a:solidFill>
              </a:rPr>
              <a:t>Scientific approach NORM4Building network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</a:t>
            </a:r>
            <a:r>
              <a:rPr lang="en-US" dirty="0" smtClean="0"/>
              <a:t>ollaboration opportunities</a:t>
            </a:r>
            <a:endParaRPr lang="en-US" noProof="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3568" y="-27384"/>
            <a:ext cx="7992888" cy="944562"/>
          </a:xfrm>
        </p:spPr>
        <p:txBody>
          <a:bodyPr>
            <a:noAutofit/>
          </a:bodyPr>
          <a:lstStyle/>
          <a:p>
            <a:r>
              <a:rPr lang="en-US" sz="2800" b="1" i="1" dirty="0"/>
              <a:t>R</a:t>
            </a:r>
            <a:r>
              <a:rPr lang="en-US" sz="2800" b="1" i="1" dirty="0" smtClean="0"/>
              <a:t>eusing </a:t>
            </a:r>
            <a:r>
              <a:rPr lang="en-US" sz="2800" b="1" i="1" dirty="0"/>
              <a:t>slag with enhanced NORM content in building materials</a:t>
            </a:r>
          </a:p>
        </p:txBody>
      </p:sp>
    </p:spTree>
    <p:extLst>
      <p:ext uri="{BB962C8B-B14F-4D97-AF65-F5344CB8AC3E}">
        <p14:creationId xmlns:p14="http://schemas.microsoft.com/office/powerpoint/2010/main" xmlns="" val="20573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UHasselt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2211</TotalTime>
  <Words>1139</Words>
  <Application>Microsoft Office PowerPoint</Application>
  <PresentationFormat>Affichage à l'écran (4:3)</PresentationFormat>
  <Paragraphs>262</Paragraphs>
  <Slides>21</Slides>
  <Notes>4</Notes>
  <HiddenSlides>0</HiddenSlides>
  <MMClips>0</MMClips>
  <ScaleCrop>false</ScaleCrop>
  <HeadingPairs>
    <vt:vector size="6" baseType="variant">
      <vt:variant>
        <vt:lpstr>Thème</vt:lpstr>
      </vt:variant>
      <vt:variant>
        <vt:i4>5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21</vt:i4>
      </vt:variant>
    </vt:vector>
  </HeadingPairs>
  <TitlesOfParts>
    <vt:vector size="28" baseType="lpstr">
      <vt:lpstr>Office Theme</vt:lpstr>
      <vt:lpstr>Custom Design2</vt:lpstr>
      <vt:lpstr>UHasselt</vt:lpstr>
      <vt:lpstr>1_Office Theme</vt:lpstr>
      <vt:lpstr>2_Office Theme</vt:lpstr>
      <vt:lpstr>Acrobat Document</vt:lpstr>
      <vt:lpstr>Vergelijking</vt:lpstr>
      <vt:lpstr>Diapositive 1</vt:lpstr>
      <vt:lpstr>Diapositive 2</vt:lpstr>
      <vt:lpstr>Reusing slag with enhanced NORM content in building materials</vt:lpstr>
      <vt:lpstr>Hazard identification - constituents of interest</vt:lpstr>
      <vt:lpstr>Metal processing: how radionuclides (U-238 decay chain) can behave during smelting? </vt:lpstr>
      <vt:lpstr>Diapositive 6</vt:lpstr>
      <vt:lpstr>Diapositive 7</vt:lpstr>
      <vt:lpstr>EU drinking water directive</vt:lpstr>
      <vt:lpstr>Reusing slag with enhanced NORM content in building materials</vt:lpstr>
      <vt:lpstr>Using NORM for building materials?</vt:lpstr>
      <vt:lpstr>Main objective ‘NORM4BUILDING’</vt:lpstr>
      <vt:lpstr>Scientific focus working groups</vt:lpstr>
      <vt:lpstr>Working Group 1  ‘Data base with good practices’ </vt:lpstr>
      <vt:lpstr>Diapositive 14</vt:lpstr>
      <vt:lpstr>Diapositive 15</vt:lpstr>
      <vt:lpstr>Diapositive 16</vt:lpstr>
      <vt:lpstr>Diapositive 17</vt:lpstr>
      <vt:lpstr>Reusing slag with enhanced NORM content in building materials</vt:lpstr>
      <vt:lpstr>COST - network</vt:lpstr>
      <vt:lpstr>Collaboration with industry</vt:lpstr>
      <vt:lpstr>Current status: 98 Experts from 25 countries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 Lelie</dc:creator>
  <cp:lastModifiedBy>Your User Name</cp:lastModifiedBy>
  <cp:revision>634</cp:revision>
  <dcterms:created xsi:type="dcterms:W3CDTF">2010-06-09T10:20:53Z</dcterms:created>
  <dcterms:modified xsi:type="dcterms:W3CDTF">2015-04-17T10:32:17Z</dcterms:modified>
</cp:coreProperties>
</file>