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1" r:id="rId2"/>
    <p:sldMasterId id="2147483654" r:id="rId3"/>
  </p:sldMasterIdLst>
  <p:notesMasterIdLst>
    <p:notesMasterId r:id="rId22"/>
  </p:notesMasterIdLst>
  <p:sldIdLst>
    <p:sldId id="314" r:id="rId4"/>
    <p:sldId id="313" r:id="rId5"/>
    <p:sldId id="315" r:id="rId6"/>
    <p:sldId id="296" r:id="rId7"/>
    <p:sldId id="297" r:id="rId8"/>
    <p:sldId id="298" r:id="rId9"/>
    <p:sldId id="299" r:id="rId10"/>
    <p:sldId id="300" r:id="rId11"/>
    <p:sldId id="302" r:id="rId12"/>
    <p:sldId id="301" r:id="rId13"/>
    <p:sldId id="303" r:id="rId14"/>
    <p:sldId id="304" r:id="rId15"/>
    <p:sldId id="305" r:id="rId16"/>
    <p:sldId id="306" r:id="rId17"/>
    <p:sldId id="308" r:id="rId18"/>
    <p:sldId id="309" r:id="rId19"/>
    <p:sldId id="311" r:id="rId20"/>
    <p:sldId id="316" r:id="rId21"/>
  </p:sldIdLst>
  <p:sldSz cx="9144000" cy="5143500" type="screen16x9"/>
  <p:notesSz cx="6742113" cy="9872663"/>
  <p:embeddedFontLst>
    <p:embeddedFont>
      <p:font typeface="SimSun" pitchFamily="2" charset="-122"/>
      <p:regular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Times New Roman 80" pitchFamily="18" charset="0"/>
      <p:regular r:id="rId28"/>
      <p:bold r:id="rId29"/>
      <p:italic r:id="rId30"/>
      <p:boldItalic r:id="rId31"/>
    </p:embeddedFont>
    <p:embeddedFont>
      <p:font typeface="ＭＳ Ｐゴシック" pitchFamily="34" charset="-128"/>
      <p:regular r:id="rId32"/>
    </p:embeddedFont>
  </p:embeddedFontLst>
  <p:custShowLst>
    <p:custShow name="Base section" id="0">
      <p:sldLst/>
    </p:custShow>
  </p:custShow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-539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-1079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-1619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-2174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88D99"/>
    <a:srgbClr val="FF0000"/>
    <a:srgbClr val="FBC6CC"/>
    <a:srgbClr val="CC0000"/>
    <a:srgbClr val="206C95"/>
    <a:srgbClr val="B7B6B6"/>
    <a:srgbClr val="FF6600"/>
    <a:srgbClr val="5663C2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75" autoAdjust="0"/>
  </p:normalViewPr>
  <p:slideViewPr>
    <p:cSldViewPr snapToGrid="0" showGuides="1">
      <p:cViewPr varScale="1">
        <p:scale>
          <a:sx n="142" d="100"/>
          <a:sy n="142" d="100"/>
        </p:scale>
        <p:origin x="-108" y="-96"/>
      </p:cViewPr>
      <p:guideLst>
        <p:guide orient="horz" pos="405"/>
        <p:guide orient="horz" pos="2812"/>
        <p:guide orient="horz" pos="457"/>
        <p:guide orient="horz" pos="2632"/>
        <p:guide orient="horz" pos="2040"/>
        <p:guide orient="horz" pos="2460"/>
        <p:guide orient="horz" pos="745"/>
        <p:guide orient="horz"/>
        <p:guide pos="5759"/>
        <p:guide/>
        <p:guide pos="2884"/>
        <p:guide pos="5682"/>
        <p:guide pos="2745"/>
        <p:guide pos="2993"/>
        <p:guide pos="77"/>
        <p:guide pos="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sers\pontonil1\Documents\Diverse%20cos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dirty="0" smtClean="0"/>
              <a:t>Example of EAF </a:t>
            </a:r>
            <a:r>
              <a:rPr lang="en-US" sz="1200" dirty="0"/>
              <a:t>Carbon </a:t>
            </a:r>
            <a:r>
              <a:rPr lang="en-US" sz="1200" dirty="0" smtClean="0"/>
              <a:t>Steel Slag</a:t>
            </a:r>
            <a:endParaRPr lang="en-US" sz="1200" dirty="0"/>
          </a:p>
        </c:rich>
      </c:tx>
      <c:layout>
        <c:manualLayout>
          <c:xMode val="edge"/>
          <c:yMode val="edge"/>
          <c:x val="0.17289333333333343"/>
          <c:y val="0.9301500000000000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Sheet2!$A$11</c:f>
              <c:strCache>
                <c:ptCount val="1"/>
                <c:pt idx="0">
                  <c:v>EAF Carbon Steel</c:v>
                </c:pt>
              </c:strCache>
            </c:strRef>
          </c:tx>
          <c:spPr>
            <a:ln>
              <a:noFill/>
            </a:ln>
          </c:spPr>
          <c:dLbls>
            <c:dLbl>
              <c:idx val="0"/>
              <c:layout>
                <c:manualLayout>
                  <c:x val="-0.20848583333333379"/>
                  <c:y val="-8.9811728395062032E-3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1226583333333354"/>
                  <c:y val="-0.19714876543209903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6490805555555563"/>
                  <c:y val="-1.6270987654320987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b="1">
                        <a:solidFill>
                          <a:schemeClr val="bg1"/>
                        </a:solidFill>
                      </a:rPr>
                      <a:t>SiO</a:t>
                    </a:r>
                    <a:r>
                      <a:rPr lang="en-US" b="1" baseline="-25000">
                        <a:solidFill>
                          <a:schemeClr val="bg1"/>
                        </a:solidFill>
                      </a:rPr>
                      <a:t>2</a:t>
                    </a:r>
                    <a:r>
                      <a:rPr lang="en-US" b="1">
                        <a:solidFill>
                          <a:schemeClr val="bg1"/>
                        </a:solidFill>
                      </a:rPr>
                      <a:t> 
13.60%</a:t>
                    </a:r>
                  </a:p>
                </c:rich>
              </c:tx>
              <c:numFmt formatCode="0.0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Al</a:t>
                    </a:r>
                    <a:r>
                      <a:rPr lang="en-US" baseline="-25000"/>
                      <a:t>2</a:t>
                    </a:r>
                    <a:r>
                      <a:rPr lang="en-US"/>
                      <a:t>O</a:t>
                    </a:r>
                    <a:r>
                      <a:rPr lang="en-US" baseline="-25000"/>
                      <a:t>3 </a:t>
                    </a:r>
                    <a:r>
                      <a:rPr lang="en-US"/>
                      <a:t>
5.80%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2.6466944444444467E-2"/>
                  <c:y val="1.673000000000000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4031055555555555"/>
                  <c:y val="-4.170000000000001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7.5602222222222376E-2"/>
                  <c:y val="-0.1125691358024691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Cr</a:t>
                    </a:r>
                    <a:r>
                      <a:rPr lang="en-US" baseline="-25000"/>
                      <a:t>2</a:t>
                    </a:r>
                    <a:r>
                      <a:rPr lang="en-US"/>
                      <a:t>O</a:t>
                    </a:r>
                    <a:r>
                      <a:rPr lang="en-US" baseline="-25000"/>
                      <a:t>3</a:t>
                    </a:r>
                    <a:r>
                      <a:rPr lang="en-US"/>
                      <a:t> 
0.96%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3.154888888888889E-2"/>
                  <c:y val="-0.10836759259259245"/>
                </c:manualLayout>
              </c:layout>
              <c:tx>
                <c:rich>
                  <a:bodyPr/>
                  <a:lstStyle/>
                  <a:p>
                    <a:r>
                      <a:rPr lang="en-US" sz="1000" b="0" i="0" u="none" strike="noStrike" baseline="0"/>
                      <a:t>P</a:t>
                    </a:r>
                    <a:r>
                      <a:rPr lang="en-US" sz="1000" b="0" i="0" u="none" strike="noStrike" baseline="-25000"/>
                      <a:t>2</a:t>
                    </a:r>
                    <a:r>
                      <a:rPr lang="en-US" sz="1000" b="0" i="0" u="none" strike="noStrike" baseline="0"/>
                      <a:t>O</a:t>
                    </a:r>
                    <a:r>
                      <a:rPr lang="en-US" sz="1000" b="0" i="0" u="none" strike="noStrike" baseline="-25000"/>
                      <a:t>5</a:t>
                    </a:r>
                    <a:r>
                      <a:rPr lang="en-US"/>
                      <a:t> 
0.50%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0.14024222222222277"/>
                  <c:y val="-0.1040401234567902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TiO</a:t>
                    </a:r>
                    <a:r>
                      <a:rPr lang="en-US" baseline="-25000"/>
                      <a:t>2</a:t>
                    </a:r>
                    <a:r>
                      <a:rPr lang="en-US"/>
                      <a:t> 
0.46%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0.25781402777777851"/>
                  <c:y val="-0.101594753086420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SO</a:t>
                    </a:r>
                    <a:r>
                      <a:rPr lang="en-US" baseline="-25000"/>
                      <a:t>3 </a:t>
                    </a:r>
                    <a:r>
                      <a:rPr lang="en-US"/>
                      <a:t>
0.21%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0.17165861111111116"/>
                  <c:y val="1.818179012345679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0%" sourceLinked="0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Sheet2!$A$12:$A$22</c:f>
              <c:strCache>
                <c:ptCount val="11"/>
                <c:pt idx="0">
                  <c:v>CaO </c:v>
                </c:pt>
                <c:pt idx="1">
                  <c:v>FeO </c:v>
                </c:pt>
                <c:pt idx="2">
                  <c:v>SiO2 </c:v>
                </c:pt>
                <c:pt idx="3">
                  <c:v>Al2O3 </c:v>
                </c:pt>
                <c:pt idx="4">
                  <c:v>MnO </c:v>
                </c:pt>
                <c:pt idx="5">
                  <c:v>MgO </c:v>
                </c:pt>
                <c:pt idx="6">
                  <c:v>Cr2O3 </c:v>
                </c:pt>
                <c:pt idx="7">
                  <c:v>P2O5 </c:v>
                </c:pt>
                <c:pt idx="8">
                  <c:v>TiO2 </c:v>
                </c:pt>
                <c:pt idx="9">
                  <c:v>SO3 </c:v>
                </c:pt>
                <c:pt idx="10">
                  <c:v>Other</c:v>
                </c:pt>
              </c:strCache>
            </c:strRef>
          </c:cat>
          <c:val>
            <c:numRef>
              <c:f>Sheet2!$B$12:$B$22</c:f>
              <c:numCache>
                <c:formatCode>0.00</c:formatCode>
                <c:ptCount val="11"/>
                <c:pt idx="0">
                  <c:v>47.7</c:v>
                </c:pt>
                <c:pt idx="1">
                  <c:v>19.600000000000001</c:v>
                </c:pt>
                <c:pt idx="2">
                  <c:v>13.6</c:v>
                </c:pt>
                <c:pt idx="3">
                  <c:v>5.8</c:v>
                </c:pt>
                <c:pt idx="4">
                  <c:v>5.3</c:v>
                </c:pt>
                <c:pt idx="5">
                  <c:v>3</c:v>
                </c:pt>
                <c:pt idx="6">
                  <c:v>0.96000000000000063</c:v>
                </c:pt>
                <c:pt idx="7">
                  <c:v>0.5</c:v>
                </c:pt>
                <c:pt idx="8">
                  <c:v>0.46</c:v>
                </c:pt>
                <c:pt idx="9">
                  <c:v>0.21000000000000021</c:v>
                </c:pt>
                <c:pt idx="10">
                  <c:v>2.8700000000000188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solidFill>
      <a:schemeClr val="lt1"/>
    </a:solidFill>
    <a:ln w="25400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108" cy="493949"/>
          </a:xfrm>
          <a:prstGeom prst="rect">
            <a:avLst/>
          </a:prstGeom>
        </p:spPr>
        <p:txBody>
          <a:bodyPr vert="horz" wrap="square" lIns="90827" tIns="45414" rIns="90827" bIns="454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431" y="0"/>
            <a:ext cx="2922108" cy="493949"/>
          </a:xfrm>
          <a:prstGeom prst="rect">
            <a:avLst/>
          </a:prstGeom>
        </p:spPr>
        <p:txBody>
          <a:bodyPr vert="horz" wrap="square" lIns="90827" tIns="45414" rIns="90827" bIns="454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E516CDB-5CEC-4C28-BD88-30E9E1F21A60}" type="datetime1">
              <a:rPr lang="en-US"/>
              <a:pPr>
                <a:defRPr/>
              </a:pPr>
              <a:t>4/14/2015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0827" tIns="45414" rIns="90827" bIns="45414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90147"/>
            <a:ext cx="5393690" cy="4442383"/>
          </a:xfrm>
          <a:prstGeom prst="rect">
            <a:avLst/>
          </a:prstGeom>
        </p:spPr>
        <p:txBody>
          <a:bodyPr vert="horz" wrap="square" lIns="90827" tIns="45414" rIns="90827" bIns="4541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136"/>
            <a:ext cx="2922108" cy="493949"/>
          </a:xfrm>
          <a:prstGeom prst="rect">
            <a:avLst/>
          </a:prstGeom>
        </p:spPr>
        <p:txBody>
          <a:bodyPr vert="horz" wrap="square" lIns="90827" tIns="45414" rIns="90827" bIns="454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431" y="9377136"/>
            <a:ext cx="2922108" cy="493949"/>
          </a:xfrm>
          <a:prstGeom prst="rect">
            <a:avLst/>
          </a:prstGeom>
        </p:spPr>
        <p:txBody>
          <a:bodyPr vert="horz" wrap="square" lIns="90827" tIns="45414" rIns="90827" bIns="454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923D237-EBED-4FEC-A265-B3DC55C0F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25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5444" algn="l" defTabSz="914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32" algn="l" defTabSz="914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21" algn="l" defTabSz="914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10" algn="l" defTabSz="914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0963" y="739775"/>
            <a:ext cx="658018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949441-6ADC-4751-BE65-11BCC79A1C12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0963" y="739775"/>
            <a:ext cx="658018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949441-6ADC-4751-BE65-11BCC79A1C12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0925" y="120918"/>
            <a:ext cx="7837488" cy="353079"/>
          </a:xfrm>
          <a:prstGeom prst="rect">
            <a:avLst/>
          </a:prstGeom>
        </p:spPr>
        <p:txBody>
          <a:bodyPr lIns="91417" tIns="45709" rIns="91417" bIns="45709"/>
          <a:lstStyle>
            <a:lvl1pPr algn="r"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0925" y="587495"/>
            <a:ext cx="7837488" cy="3714023"/>
          </a:xfrm>
          <a:prstGeom prst="rect">
            <a:avLst/>
          </a:prstGeom>
        </p:spPr>
        <p:txBody>
          <a:bodyPr lIns="91417" tIns="45709" rIns="91417" bIns="45709"/>
          <a:lstStyle>
            <a:lvl1pPr marL="0" indent="0" algn="l">
              <a:buNone/>
              <a:defRPr sz="1800">
                <a:latin typeface="Arial" pitchFamily="34" charset="0"/>
                <a:cs typeface="Arial" pitchFamily="34" charset="0"/>
              </a:defRPr>
            </a:lvl1pPr>
            <a:lvl2pPr marL="457089" indent="0" algn="ctr">
              <a:buNone/>
              <a:defRPr/>
            </a:lvl2pPr>
            <a:lvl3pPr marL="914177" indent="0" algn="ctr">
              <a:buNone/>
              <a:defRPr/>
            </a:lvl3pPr>
            <a:lvl4pPr marL="1371266" indent="0" algn="ctr">
              <a:buNone/>
              <a:defRPr/>
            </a:lvl4pPr>
            <a:lvl5pPr marL="1828355" indent="0" algn="ctr">
              <a:buNone/>
              <a:defRPr/>
            </a:lvl5pPr>
            <a:lvl6pPr marL="2285444" indent="0" algn="ctr">
              <a:buNone/>
              <a:defRPr/>
            </a:lvl6pPr>
            <a:lvl7pPr marL="2742532" indent="0" algn="ctr">
              <a:buNone/>
              <a:defRPr/>
            </a:lvl7pPr>
            <a:lvl8pPr marL="3199621" indent="0" algn="ctr">
              <a:buNone/>
              <a:defRPr/>
            </a:lvl8pPr>
            <a:lvl9pPr marL="36567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0B85-3D5B-47A0-91F1-3BC42EF2C8C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748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0B85-3D5B-47A0-91F1-3BC42EF2C8C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6964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0B85-3D5B-47A0-91F1-3BC42EF2C8C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2176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0B85-3D5B-47A0-91F1-3BC42EF2C8C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6466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0B85-3D5B-47A0-91F1-3BC42EF2C8C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9130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0B85-3D5B-47A0-91F1-3BC42EF2C8C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0969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0925" y="587495"/>
            <a:ext cx="7837488" cy="3714023"/>
          </a:xfrm>
          <a:prstGeom prst="rect">
            <a:avLst/>
          </a:prstGeom>
        </p:spPr>
        <p:txBody>
          <a:bodyPr lIns="91417" tIns="45709" rIns="91417" bIns="45709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0925" y="120918"/>
            <a:ext cx="7837488" cy="353079"/>
          </a:xfrm>
          <a:prstGeom prst="rect">
            <a:avLst/>
          </a:prstGeom>
        </p:spPr>
        <p:txBody>
          <a:bodyPr lIns="91417" tIns="45709" rIns="91417" bIns="45709"/>
          <a:lstStyle>
            <a:lvl1pPr algn="r"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0925" y="587495"/>
            <a:ext cx="7837488" cy="3714023"/>
          </a:xfrm>
          <a:prstGeom prst="rect">
            <a:avLst/>
          </a:prstGeom>
        </p:spPr>
        <p:txBody>
          <a:bodyPr lIns="91417" tIns="45709" rIns="91417" bIns="45709"/>
          <a:lstStyle>
            <a:lvl1pPr marL="0" indent="0" algn="l">
              <a:buNone/>
              <a:defRPr sz="1800">
                <a:latin typeface="Arial" pitchFamily="34" charset="0"/>
                <a:cs typeface="Arial" pitchFamily="34" charset="0"/>
              </a:defRPr>
            </a:lvl1pPr>
            <a:lvl2pPr marL="457089" indent="0" algn="ctr">
              <a:buNone/>
              <a:defRPr/>
            </a:lvl2pPr>
            <a:lvl3pPr marL="914177" indent="0" algn="ctr">
              <a:buNone/>
              <a:defRPr/>
            </a:lvl3pPr>
            <a:lvl4pPr marL="1371266" indent="0" algn="ctr">
              <a:buNone/>
              <a:defRPr/>
            </a:lvl4pPr>
            <a:lvl5pPr marL="1828355" indent="0" algn="ctr">
              <a:buNone/>
              <a:defRPr/>
            </a:lvl5pPr>
            <a:lvl6pPr marL="2285444" indent="0" algn="ctr">
              <a:buNone/>
              <a:defRPr/>
            </a:lvl6pPr>
            <a:lvl7pPr marL="2742532" indent="0" algn="ctr">
              <a:buNone/>
              <a:defRPr/>
            </a:lvl7pPr>
            <a:lvl8pPr marL="3199621" indent="0" algn="ctr">
              <a:buNone/>
              <a:defRPr/>
            </a:lvl8pPr>
            <a:lvl9pPr marL="36567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03826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0925" y="587495"/>
            <a:ext cx="7837488" cy="3714023"/>
          </a:xfrm>
          <a:prstGeom prst="rect">
            <a:avLst/>
          </a:prstGeom>
        </p:spPr>
        <p:txBody>
          <a:bodyPr lIns="91417" tIns="45709" rIns="91417" bIns="45709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050925" y="120918"/>
            <a:ext cx="7837488" cy="353079"/>
          </a:xfrm>
          <a:prstGeom prst="rect">
            <a:avLst/>
          </a:prstGeom>
        </p:spPr>
        <p:txBody>
          <a:bodyPr lIns="91417" tIns="45709" rIns="91417" bIns="45709"/>
          <a:lstStyle>
            <a:lvl1pPr algn="r"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99119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0B85-3D5B-47A0-91F1-3BC42EF2C8C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1926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0B85-3D5B-47A0-91F1-3BC42EF2C8C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909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0B85-3D5B-47A0-91F1-3BC42EF2C8C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341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0B85-3D5B-47A0-91F1-3BC42EF2C8C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1478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0B85-3D5B-47A0-91F1-3BC42EF2C8C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0850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41350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>
              <a:latin typeface="Arial" charset="0"/>
              <a:cs typeface="Arial" charset="0"/>
            </a:endParaRPr>
          </a:p>
        </p:txBody>
      </p:sp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255588" y="111125"/>
            <a:ext cx="360362" cy="358775"/>
            <a:chOff x="4753" y="180"/>
            <a:chExt cx="431" cy="431"/>
          </a:xfrm>
        </p:grpSpPr>
        <p:sp>
          <p:nvSpPr>
            <p:cNvPr id="5" name="Oval 13"/>
            <p:cNvSpPr>
              <a:spLocks noChangeArrowheads="1"/>
            </p:cNvSpPr>
            <p:nvPr/>
          </p:nvSpPr>
          <p:spPr bwMode="auto">
            <a:xfrm>
              <a:off x="4753" y="180"/>
              <a:ext cx="431" cy="431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Oval 14"/>
            <p:cNvSpPr>
              <a:spLocks noChangeArrowheads="1"/>
            </p:cNvSpPr>
            <p:nvPr/>
          </p:nvSpPr>
          <p:spPr bwMode="auto">
            <a:xfrm>
              <a:off x="4818" y="245"/>
              <a:ext cx="302" cy="301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Freeform 15"/>
            <p:cNvSpPr>
              <a:spLocks/>
            </p:cNvSpPr>
            <p:nvPr/>
          </p:nvSpPr>
          <p:spPr bwMode="auto">
            <a:xfrm>
              <a:off x="4753" y="306"/>
              <a:ext cx="431" cy="90"/>
            </a:xfrm>
            <a:custGeom>
              <a:avLst/>
              <a:gdLst>
                <a:gd name="T0" fmla="*/ 1474 w 233"/>
                <a:gd name="T1" fmla="*/ 303 h 49"/>
                <a:gd name="T2" fmla="*/ 736 w 233"/>
                <a:gd name="T3" fmla="*/ 0 h 49"/>
                <a:gd name="T4" fmla="*/ 0 w 233"/>
                <a:gd name="T5" fmla="*/ 303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3" h="49">
                  <a:moveTo>
                    <a:pt x="233" y="49"/>
                  </a:moveTo>
                  <a:cubicBezTo>
                    <a:pt x="233" y="49"/>
                    <a:pt x="193" y="0"/>
                    <a:pt x="116" y="0"/>
                  </a:cubicBezTo>
                  <a:cubicBezTo>
                    <a:pt x="40" y="0"/>
                    <a:pt x="0" y="49"/>
                    <a:pt x="0" y="49"/>
                  </a:cubicBezTo>
                </a:path>
              </a:pathLst>
            </a:custGeom>
            <a:no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Freeform 16"/>
            <p:cNvSpPr>
              <a:spLocks/>
            </p:cNvSpPr>
            <p:nvPr/>
          </p:nvSpPr>
          <p:spPr bwMode="auto">
            <a:xfrm>
              <a:off x="4753" y="396"/>
              <a:ext cx="431" cy="90"/>
            </a:xfrm>
            <a:custGeom>
              <a:avLst/>
              <a:gdLst>
                <a:gd name="T0" fmla="*/ 1474 w 233"/>
                <a:gd name="T1" fmla="*/ 0 h 48"/>
                <a:gd name="T2" fmla="*/ 736 w 233"/>
                <a:gd name="T3" fmla="*/ 317 h 48"/>
                <a:gd name="T4" fmla="*/ 0 w 233"/>
                <a:gd name="T5" fmla="*/ 0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3" h="48">
                  <a:moveTo>
                    <a:pt x="233" y="0"/>
                  </a:moveTo>
                  <a:cubicBezTo>
                    <a:pt x="233" y="0"/>
                    <a:pt x="193" y="48"/>
                    <a:pt x="116" y="48"/>
                  </a:cubicBezTo>
                  <a:cubicBezTo>
                    <a:pt x="40" y="48"/>
                    <a:pt x="0" y="0"/>
                    <a:pt x="0" y="0"/>
                  </a:cubicBezTo>
                </a:path>
              </a:pathLst>
            </a:custGeom>
            <a:no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Freeform 17"/>
            <p:cNvSpPr>
              <a:spLocks/>
            </p:cNvSpPr>
            <p:nvPr/>
          </p:nvSpPr>
          <p:spPr bwMode="auto">
            <a:xfrm>
              <a:off x="4878" y="180"/>
              <a:ext cx="89" cy="431"/>
            </a:xfrm>
            <a:custGeom>
              <a:avLst/>
              <a:gdLst>
                <a:gd name="T0" fmla="*/ 306 w 48"/>
                <a:gd name="T1" fmla="*/ 0 h 233"/>
                <a:gd name="T2" fmla="*/ 0 w 48"/>
                <a:gd name="T3" fmla="*/ 740 h 233"/>
                <a:gd name="T4" fmla="*/ 306 w 48"/>
                <a:gd name="T5" fmla="*/ 1474 h 2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233">
                  <a:moveTo>
                    <a:pt x="48" y="0"/>
                  </a:moveTo>
                  <a:cubicBezTo>
                    <a:pt x="48" y="0"/>
                    <a:pt x="0" y="40"/>
                    <a:pt x="0" y="117"/>
                  </a:cubicBezTo>
                  <a:cubicBezTo>
                    <a:pt x="0" y="193"/>
                    <a:pt x="48" y="233"/>
                    <a:pt x="48" y="233"/>
                  </a:cubicBezTo>
                </a:path>
              </a:pathLst>
            </a:custGeom>
            <a:no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Freeform 18"/>
            <p:cNvSpPr>
              <a:spLocks/>
            </p:cNvSpPr>
            <p:nvPr/>
          </p:nvSpPr>
          <p:spPr bwMode="auto">
            <a:xfrm>
              <a:off x="4968" y="180"/>
              <a:ext cx="89" cy="431"/>
            </a:xfrm>
            <a:custGeom>
              <a:avLst/>
              <a:gdLst>
                <a:gd name="T0" fmla="*/ 0 w 49"/>
                <a:gd name="T1" fmla="*/ 0 h 233"/>
                <a:gd name="T2" fmla="*/ 294 w 49"/>
                <a:gd name="T3" fmla="*/ 740 h 233"/>
                <a:gd name="T4" fmla="*/ 0 w 49"/>
                <a:gd name="T5" fmla="*/ 1474 h 2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233">
                  <a:moveTo>
                    <a:pt x="0" y="0"/>
                  </a:moveTo>
                  <a:cubicBezTo>
                    <a:pt x="0" y="0"/>
                    <a:pt x="49" y="40"/>
                    <a:pt x="49" y="117"/>
                  </a:cubicBezTo>
                  <a:cubicBezTo>
                    <a:pt x="49" y="193"/>
                    <a:pt x="0" y="233"/>
                    <a:pt x="0" y="233"/>
                  </a:cubicBezTo>
                </a:path>
              </a:pathLst>
            </a:custGeom>
            <a:no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Freeform 19"/>
            <p:cNvSpPr>
              <a:spLocks/>
            </p:cNvSpPr>
            <p:nvPr/>
          </p:nvSpPr>
          <p:spPr bwMode="auto">
            <a:xfrm>
              <a:off x="4804" y="231"/>
              <a:ext cx="317" cy="317"/>
            </a:xfrm>
            <a:custGeom>
              <a:avLst/>
              <a:gdLst>
                <a:gd name="T0" fmla="*/ 1090 w 171"/>
                <a:gd name="T1" fmla="*/ 37 h 171"/>
                <a:gd name="T2" fmla="*/ 343 w 171"/>
                <a:gd name="T3" fmla="*/ 350 h 171"/>
                <a:gd name="T4" fmla="*/ 37 w 171"/>
                <a:gd name="T5" fmla="*/ 1090 h 1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" h="171">
                  <a:moveTo>
                    <a:pt x="171" y="6"/>
                  </a:moveTo>
                  <a:cubicBezTo>
                    <a:pt x="171" y="6"/>
                    <a:pt x="108" y="0"/>
                    <a:pt x="54" y="55"/>
                  </a:cubicBezTo>
                  <a:cubicBezTo>
                    <a:pt x="0" y="109"/>
                    <a:pt x="6" y="171"/>
                    <a:pt x="6" y="171"/>
                  </a:cubicBezTo>
                </a:path>
              </a:pathLst>
            </a:custGeom>
            <a:no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Freeform 20"/>
            <p:cNvSpPr>
              <a:spLocks/>
            </p:cNvSpPr>
            <p:nvPr/>
          </p:nvSpPr>
          <p:spPr bwMode="auto">
            <a:xfrm>
              <a:off x="4816" y="243"/>
              <a:ext cx="317" cy="317"/>
            </a:xfrm>
            <a:custGeom>
              <a:avLst/>
              <a:gdLst>
                <a:gd name="T0" fmla="*/ 1051 w 171"/>
                <a:gd name="T1" fmla="*/ 0 h 171"/>
                <a:gd name="T2" fmla="*/ 740 w 171"/>
                <a:gd name="T3" fmla="*/ 745 h 171"/>
                <a:gd name="T4" fmla="*/ 0 w 171"/>
                <a:gd name="T5" fmla="*/ 1051 h 1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" h="171">
                  <a:moveTo>
                    <a:pt x="165" y="0"/>
                  </a:moveTo>
                  <a:cubicBezTo>
                    <a:pt x="165" y="0"/>
                    <a:pt x="171" y="63"/>
                    <a:pt x="116" y="117"/>
                  </a:cubicBezTo>
                  <a:cubicBezTo>
                    <a:pt x="62" y="171"/>
                    <a:pt x="0" y="165"/>
                    <a:pt x="0" y="165"/>
                  </a:cubicBezTo>
                </a:path>
              </a:pathLst>
            </a:custGeom>
            <a:no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21"/>
            <p:cNvSpPr>
              <a:spLocks/>
            </p:cNvSpPr>
            <p:nvPr/>
          </p:nvSpPr>
          <p:spPr bwMode="auto">
            <a:xfrm>
              <a:off x="4804" y="243"/>
              <a:ext cx="317" cy="317"/>
            </a:xfrm>
            <a:custGeom>
              <a:avLst/>
              <a:gdLst>
                <a:gd name="T0" fmla="*/ 37 w 171"/>
                <a:gd name="T1" fmla="*/ 0 h 171"/>
                <a:gd name="T2" fmla="*/ 343 w 171"/>
                <a:gd name="T3" fmla="*/ 745 h 171"/>
                <a:gd name="T4" fmla="*/ 1090 w 171"/>
                <a:gd name="T5" fmla="*/ 1051 h 1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" h="171">
                  <a:moveTo>
                    <a:pt x="6" y="0"/>
                  </a:moveTo>
                  <a:cubicBezTo>
                    <a:pt x="6" y="0"/>
                    <a:pt x="0" y="63"/>
                    <a:pt x="54" y="117"/>
                  </a:cubicBezTo>
                  <a:cubicBezTo>
                    <a:pt x="108" y="171"/>
                    <a:pt x="171" y="165"/>
                    <a:pt x="171" y="165"/>
                  </a:cubicBezTo>
                </a:path>
              </a:pathLst>
            </a:custGeom>
            <a:no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22"/>
            <p:cNvSpPr>
              <a:spLocks/>
            </p:cNvSpPr>
            <p:nvPr/>
          </p:nvSpPr>
          <p:spPr bwMode="auto">
            <a:xfrm>
              <a:off x="4816" y="231"/>
              <a:ext cx="317" cy="317"/>
            </a:xfrm>
            <a:custGeom>
              <a:avLst/>
              <a:gdLst>
                <a:gd name="T0" fmla="*/ 0 w 171"/>
                <a:gd name="T1" fmla="*/ 37 h 171"/>
                <a:gd name="T2" fmla="*/ 745 w 171"/>
                <a:gd name="T3" fmla="*/ 343 h 171"/>
                <a:gd name="T4" fmla="*/ 1051 w 171"/>
                <a:gd name="T5" fmla="*/ 1090 h 1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" h="171">
                  <a:moveTo>
                    <a:pt x="0" y="6"/>
                  </a:moveTo>
                  <a:cubicBezTo>
                    <a:pt x="0" y="6"/>
                    <a:pt x="63" y="0"/>
                    <a:pt x="117" y="54"/>
                  </a:cubicBezTo>
                  <a:cubicBezTo>
                    <a:pt x="171" y="109"/>
                    <a:pt x="165" y="171"/>
                    <a:pt x="165" y="171"/>
                  </a:cubicBezTo>
                </a:path>
              </a:pathLst>
            </a:custGeom>
            <a:no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Line 23"/>
            <p:cNvSpPr>
              <a:spLocks noChangeShapeType="1"/>
            </p:cNvSpPr>
            <p:nvPr/>
          </p:nvSpPr>
          <p:spPr bwMode="auto">
            <a:xfrm>
              <a:off x="4753" y="396"/>
              <a:ext cx="431" cy="2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 flipV="1">
              <a:off x="4816" y="243"/>
              <a:ext cx="306" cy="305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Line 25"/>
            <p:cNvSpPr>
              <a:spLocks noChangeShapeType="1"/>
            </p:cNvSpPr>
            <p:nvPr/>
          </p:nvSpPr>
          <p:spPr bwMode="auto">
            <a:xfrm flipV="1">
              <a:off x="4968" y="180"/>
              <a:ext cx="2" cy="43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Line 26"/>
            <p:cNvSpPr>
              <a:spLocks noChangeShapeType="1"/>
            </p:cNvSpPr>
            <p:nvPr/>
          </p:nvSpPr>
          <p:spPr bwMode="auto">
            <a:xfrm flipH="1" flipV="1">
              <a:off x="4816" y="243"/>
              <a:ext cx="306" cy="305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0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1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2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35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3988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077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165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254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9" algn="l" defTabSz="914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7" algn="l" defTabSz="914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6" algn="l" defTabSz="914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55" algn="l" defTabSz="914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44" algn="l" defTabSz="914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32" algn="l" defTabSz="914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21" algn="l" defTabSz="914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10" algn="l" defTabSz="914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41350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>
              <a:latin typeface="Arial" charset="0"/>
              <a:cs typeface="Arial" charset="0"/>
            </a:endParaRPr>
          </a:p>
        </p:txBody>
      </p:sp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255588" y="111125"/>
            <a:ext cx="360362" cy="358775"/>
            <a:chOff x="4753" y="180"/>
            <a:chExt cx="431" cy="431"/>
          </a:xfrm>
        </p:grpSpPr>
        <p:sp>
          <p:nvSpPr>
            <p:cNvPr id="5" name="Oval 13"/>
            <p:cNvSpPr>
              <a:spLocks noChangeArrowheads="1"/>
            </p:cNvSpPr>
            <p:nvPr/>
          </p:nvSpPr>
          <p:spPr bwMode="auto">
            <a:xfrm>
              <a:off x="4753" y="180"/>
              <a:ext cx="431" cy="431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Oval 14"/>
            <p:cNvSpPr>
              <a:spLocks noChangeArrowheads="1"/>
            </p:cNvSpPr>
            <p:nvPr/>
          </p:nvSpPr>
          <p:spPr bwMode="auto">
            <a:xfrm>
              <a:off x="4818" y="245"/>
              <a:ext cx="302" cy="301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Freeform 15"/>
            <p:cNvSpPr>
              <a:spLocks/>
            </p:cNvSpPr>
            <p:nvPr/>
          </p:nvSpPr>
          <p:spPr bwMode="auto">
            <a:xfrm>
              <a:off x="4753" y="306"/>
              <a:ext cx="431" cy="90"/>
            </a:xfrm>
            <a:custGeom>
              <a:avLst/>
              <a:gdLst>
                <a:gd name="T0" fmla="*/ 1474 w 233"/>
                <a:gd name="T1" fmla="*/ 303 h 49"/>
                <a:gd name="T2" fmla="*/ 736 w 233"/>
                <a:gd name="T3" fmla="*/ 0 h 49"/>
                <a:gd name="T4" fmla="*/ 0 w 233"/>
                <a:gd name="T5" fmla="*/ 303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3" h="49">
                  <a:moveTo>
                    <a:pt x="233" y="49"/>
                  </a:moveTo>
                  <a:cubicBezTo>
                    <a:pt x="233" y="49"/>
                    <a:pt x="193" y="0"/>
                    <a:pt x="116" y="0"/>
                  </a:cubicBezTo>
                  <a:cubicBezTo>
                    <a:pt x="40" y="0"/>
                    <a:pt x="0" y="49"/>
                    <a:pt x="0" y="49"/>
                  </a:cubicBezTo>
                </a:path>
              </a:pathLst>
            </a:custGeom>
            <a:no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Freeform 16"/>
            <p:cNvSpPr>
              <a:spLocks/>
            </p:cNvSpPr>
            <p:nvPr/>
          </p:nvSpPr>
          <p:spPr bwMode="auto">
            <a:xfrm>
              <a:off x="4753" y="396"/>
              <a:ext cx="431" cy="90"/>
            </a:xfrm>
            <a:custGeom>
              <a:avLst/>
              <a:gdLst>
                <a:gd name="T0" fmla="*/ 1474 w 233"/>
                <a:gd name="T1" fmla="*/ 0 h 48"/>
                <a:gd name="T2" fmla="*/ 736 w 233"/>
                <a:gd name="T3" fmla="*/ 317 h 48"/>
                <a:gd name="T4" fmla="*/ 0 w 233"/>
                <a:gd name="T5" fmla="*/ 0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3" h="48">
                  <a:moveTo>
                    <a:pt x="233" y="0"/>
                  </a:moveTo>
                  <a:cubicBezTo>
                    <a:pt x="233" y="0"/>
                    <a:pt x="193" y="48"/>
                    <a:pt x="116" y="48"/>
                  </a:cubicBezTo>
                  <a:cubicBezTo>
                    <a:pt x="40" y="48"/>
                    <a:pt x="0" y="0"/>
                    <a:pt x="0" y="0"/>
                  </a:cubicBezTo>
                </a:path>
              </a:pathLst>
            </a:custGeom>
            <a:no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Freeform 17"/>
            <p:cNvSpPr>
              <a:spLocks/>
            </p:cNvSpPr>
            <p:nvPr/>
          </p:nvSpPr>
          <p:spPr bwMode="auto">
            <a:xfrm>
              <a:off x="4878" y="180"/>
              <a:ext cx="89" cy="431"/>
            </a:xfrm>
            <a:custGeom>
              <a:avLst/>
              <a:gdLst>
                <a:gd name="T0" fmla="*/ 306 w 48"/>
                <a:gd name="T1" fmla="*/ 0 h 233"/>
                <a:gd name="T2" fmla="*/ 0 w 48"/>
                <a:gd name="T3" fmla="*/ 740 h 233"/>
                <a:gd name="T4" fmla="*/ 306 w 48"/>
                <a:gd name="T5" fmla="*/ 1474 h 2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233">
                  <a:moveTo>
                    <a:pt x="48" y="0"/>
                  </a:moveTo>
                  <a:cubicBezTo>
                    <a:pt x="48" y="0"/>
                    <a:pt x="0" y="40"/>
                    <a:pt x="0" y="117"/>
                  </a:cubicBezTo>
                  <a:cubicBezTo>
                    <a:pt x="0" y="193"/>
                    <a:pt x="48" y="233"/>
                    <a:pt x="48" y="233"/>
                  </a:cubicBezTo>
                </a:path>
              </a:pathLst>
            </a:custGeom>
            <a:no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Freeform 18"/>
            <p:cNvSpPr>
              <a:spLocks/>
            </p:cNvSpPr>
            <p:nvPr/>
          </p:nvSpPr>
          <p:spPr bwMode="auto">
            <a:xfrm>
              <a:off x="4968" y="180"/>
              <a:ext cx="89" cy="431"/>
            </a:xfrm>
            <a:custGeom>
              <a:avLst/>
              <a:gdLst>
                <a:gd name="T0" fmla="*/ 0 w 49"/>
                <a:gd name="T1" fmla="*/ 0 h 233"/>
                <a:gd name="T2" fmla="*/ 294 w 49"/>
                <a:gd name="T3" fmla="*/ 740 h 233"/>
                <a:gd name="T4" fmla="*/ 0 w 49"/>
                <a:gd name="T5" fmla="*/ 1474 h 2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233">
                  <a:moveTo>
                    <a:pt x="0" y="0"/>
                  </a:moveTo>
                  <a:cubicBezTo>
                    <a:pt x="0" y="0"/>
                    <a:pt x="49" y="40"/>
                    <a:pt x="49" y="117"/>
                  </a:cubicBezTo>
                  <a:cubicBezTo>
                    <a:pt x="49" y="193"/>
                    <a:pt x="0" y="233"/>
                    <a:pt x="0" y="233"/>
                  </a:cubicBezTo>
                </a:path>
              </a:pathLst>
            </a:custGeom>
            <a:no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Freeform 19"/>
            <p:cNvSpPr>
              <a:spLocks/>
            </p:cNvSpPr>
            <p:nvPr/>
          </p:nvSpPr>
          <p:spPr bwMode="auto">
            <a:xfrm>
              <a:off x="4804" y="231"/>
              <a:ext cx="317" cy="317"/>
            </a:xfrm>
            <a:custGeom>
              <a:avLst/>
              <a:gdLst>
                <a:gd name="T0" fmla="*/ 1090 w 171"/>
                <a:gd name="T1" fmla="*/ 37 h 171"/>
                <a:gd name="T2" fmla="*/ 343 w 171"/>
                <a:gd name="T3" fmla="*/ 350 h 171"/>
                <a:gd name="T4" fmla="*/ 37 w 171"/>
                <a:gd name="T5" fmla="*/ 1090 h 1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" h="171">
                  <a:moveTo>
                    <a:pt x="171" y="6"/>
                  </a:moveTo>
                  <a:cubicBezTo>
                    <a:pt x="171" y="6"/>
                    <a:pt x="108" y="0"/>
                    <a:pt x="54" y="55"/>
                  </a:cubicBezTo>
                  <a:cubicBezTo>
                    <a:pt x="0" y="109"/>
                    <a:pt x="6" y="171"/>
                    <a:pt x="6" y="171"/>
                  </a:cubicBezTo>
                </a:path>
              </a:pathLst>
            </a:custGeom>
            <a:no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Freeform 20"/>
            <p:cNvSpPr>
              <a:spLocks/>
            </p:cNvSpPr>
            <p:nvPr/>
          </p:nvSpPr>
          <p:spPr bwMode="auto">
            <a:xfrm>
              <a:off x="4816" y="243"/>
              <a:ext cx="317" cy="317"/>
            </a:xfrm>
            <a:custGeom>
              <a:avLst/>
              <a:gdLst>
                <a:gd name="T0" fmla="*/ 1051 w 171"/>
                <a:gd name="T1" fmla="*/ 0 h 171"/>
                <a:gd name="T2" fmla="*/ 740 w 171"/>
                <a:gd name="T3" fmla="*/ 745 h 171"/>
                <a:gd name="T4" fmla="*/ 0 w 171"/>
                <a:gd name="T5" fmla="*/ 1051 h 1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" h="171">
                  <a:moveTo>
                    <a:pt x="165" y="0"/>
                  </a:moveTo>
                  <a:cubicBezTo>
                    <a:pt x="165" y="0"/>
                    <a:pt x="171" y="63"/>
                    <a:pt x="116" y="117"/>
                  </a:cubicBezTo>
                  <a:cubicBezTo>
                    <a:pt x="62" y="171"/>
                    <a:pt x="0" y="165"/>
                    <a:pt x="0" y="165"/>
                  </a:cubicBezTo>
                </a:path>
              </a:pathLst>
            </a:custGeom>
            <a:no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21"/>
            <p:cNvSpPr>
              <a:spLocks/>
            </p:cNvSpPr>
            <p:nvPr/>
          </p:nvSpPr>
          <p:spPr bwMode="auto">
            <a:xfrm>
              <a:off x="4804" y="243"/>
              <a:ext cx="317" cy="317"/>
            </a:xfrm>
            <a:custGeom>
              <a:avLst/>
              <a:gdLst>
                <a:gd name="T0" fmla="*/ 37 w 171"/>
                <a:gd name="T1" fmla="*/ 0 h 171"/>
                <a:gd name="T2" fmla="*/ 343 w 171"/>
                <a:gd name="T3" fmla="*/ 745 h 171"/>
                <a:gd name="T4" fmla="*/ 1090 w 171"/>
                <a:gd name="T5" fmla="*/ 1051 h 1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" h="171">
                  <a:moveTo>
                    <a:pt x="6" y="0"/>
                  </a:moveTo>
                  <a:cubicBezTo>
                    <a:pt x="6" y="0"/>
                    <a:pt x="0" y="63"/>
                    <a:pt x="54" y="117"/>
                  </a:cubicBezTo>
                  <a:cubicBezTo>
                    <a:pt x="108" y="171"/>
                    <a:pt x="171" y="165"/>
                    <a:pt x="171" y="165"/>
                  </a:cubicBezTo>
                </a:path>
              </a:pathLst>
            </a:custGeom>
            <a:no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22"/>
            <p:cNvSpPr>
              <a:spLocks/>
            </p:cNvSpPr>
            <p:nvPr/>
          </p:nvSpPr>
          <p:spPr bwMode="auto">
            <a:xfrm>
              <a:off x="4816" y="231"/>
              <a:ext cx="317" cy="317"/>
            </a:xfrm>
            <a:custGeom>
              <a:avLst/>
              <a:gdLst>
                <a:gd name="T0" fmla="*/ 0 w 171"/>
                <a:gd name="T1" fmla="*/ 37 h 171"/>
                <a:gd name="T2" fmla="*/ 745 w 171"/>
                <a:gd name="T3" fmla="*/ 343 h 171"/>
                <a:gd name="T4" fmla="*/ 1051 w 171"/>
                <a:gd name="T5" fmla="*/ 1090 h 1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" h="171">
                  <a:moveTo>
                    <a:pt x="0" y="6"/>
                  </a:moveTo>
                  <a:cubicBezTo>
                    <a:pt x="0" y="6"/>
                    <a:pt x="63" y="0"/>
                    <a:pt x="117" y="54"/>
                  </a:cubicBezTo>
                  <a:cubicBezTo>
                    <a:pt x="171" y="109"/>
                    <a:pt x="165" y="171"/>
                    <a:pt x="165" y="171"/>
                  </a:cubicBezTo>
                </a:path>
              </a:pathLst>
            </a:custGeom>
            <a:no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Line 23"/>
            <p:cNvSpPr>
              <a:spLocks noChangeShapeType="1"/>
            </p:cNvSpPr>
            <p:nvPr/>
          </p:nvSpPr>
          <p:spPr bwMode="auto">
            <a:xfrm>
              <a:off x="4753" y="396"/>
              <a:ext cx="431" cy="2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 flipV="1">
              <a:off x="4816" y="243"/>
              <a:ext cx="306" cy="305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Line 25"/>
            <p:cNvSpPr>
              <a:spLocks noChangeShapeType="1"/>
            </p:cNvSpPr>
            <p:nvPr/>
          </p:nvSpPr>
          <p:spPr bwMode="auto">
            <a:xfrm flipV="1">
              <a:off x="4968" y="180"/>
              <a:ext cx="2" cy="43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Line 26"/>
            <p:cNvSpPr>
              <a:spLocks noChangeShapeType="1"/>
            </p:cNvSpPr>
            <p:nvPr/>
          </p:nvSpPr>
          <p:spPr bwMode="auto">
            <a:xfrm flipH="1" flipV="1">
              <a:off x="4816" y="243"/>
              <a:ext cx="306" cy="305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41029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0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1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2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35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3988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077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165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254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9" algn="l" defTabSz="914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7" algn="l" defTabSz="914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6" algn="l" defTabSz="914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55" algn="l" defTabSz="914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44" algn="l" defTabSz="914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32" algn="l" defTabSz="914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21" algn="l" defTabSz="914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10" algn="l" defTabSz="914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F0B85-3D5B-47A0-91F1-3BC42EF2C8C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302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70828" y="107950"/>
            <a:ext cx="3751262" cy="47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00" tIns="48500" rIns="97000" bIns="48500">
            <a:spAutoFit/>
          </a:bodyPr>
          <a:lstStyle/>
          <a:p>
            <a:pPr>
              <a:lnSpc>
                <a:spcPct val="75000"/>
              </a:lnSpc>
            </a:pPr>
            <a:r>
              <a:rPr lang="en-US" sz="1100" dirty="0">
                <a:solidFill>
                  <a:srgbClr val="1C416E"/>
                </a:solidFill>
                <a:latin typeface="+mn-lt"/>
              </a:rPr>
              <a:t>DANIELI </a:t>
            </a:r>
          </a:p>
          <a:p>
            <a:pPr>
              <a:lnSpc>
                <a:spcPct val="75000"/>
              </a:lnSpc>
            </a:pPr>
            <a:r>
              <a:rPr lang="en-US" sz="1100" dirty="0">
                <a:solidFill>
                  <a:srgbClr val="1C416E"/>
                </a:solidFill>
                <a:latin typeface="+mn-lt"/>
              </a:rPr>
              <a:t>THE RELIABLE &amp; INNOVATIVE </a:t>
            </a:r>
          </a:p>
          <a:p>
            <a:pPr>
              <a:lnSpc>
                <a:spcPct val="75000"/>
              </a:lnSpc>
            </a:pPr>
            <a:r>
              <a:rPr lang="en-US" sz="1100" dirty="0">
                <a:solidFill>
                  <a:srgbClr val="1C416E"/>
                </a:solidFill>
                <a:latin typeface="+mn-lt"/>
              </a:rPr>
              <a:t>PARTNER IN THE METALS INDUSTRY</a:t>
            </a:r>
            <a:endParaRPr lang="it-IT" sz="1100" dirty="0">
              <a:solidFill>
                <a:srgbClr val="1C416E"/>
              </a:solidFill>
              <a:latin typeface="+mn-lt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510808" y="609119"/>
            <a:ext cx="3633192" cy="379069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lIns="86398" tIns="43200" rIns="86398" bIns="4320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EAF SLAG TREATMENT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FOR INERT MATERIALS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PRODUCTION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730241" y="901383"/>
            <a:ext cx="2369502" cy="91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it-IT" sz="1600" b="1" dirty="0" smtClean="0">
                <a:solidFill>
                  <a:schemeClr val="bg1"/>
                </a:solidFill>
              </a:rPr>
              <a:t>SLAG VALORIZATION SYMPOSIUM</a:t>
            </a:r>
          </a:p>
          <a:p>
            <a:pPr>
              <a:lnSpc>
                <a:spcPts val="16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April 15-17, 2015</a:t>
            </a:r>
          </a:p>
          <a:p>
            <a:pPr>
              <a:lnSpc>
                <a:spcPts val="16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Leuven, Belgium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5604192" y="3614984"/>
            <a:ext cx="16424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sz="1100" dirty="0" smtClean="0">
                <a:solidFill>
                  <a:schemeClr val="bg1"/>
                </a:solidFill>
              </a:rPr>
              <a:t>Alessandra Primavera</a:t>
            </a:r>
          </a:p>
          <a:p>
            <a:pPr>
              <a:lnSpc>
                <a:spcPts val="1800"/>
              </a:lnSpc>
            </a:pPr>
            <a:r>
              <a:rPr lang="en-US" sz="1100" dirty="0" smtClean="0">
                <a:solidFill>
                  <a:schemeClr val="bg1"/>
                </a:solidFill>
              </a:rPr>
              <a:t>Executive Manager</a:t>
            </a:r>
          </a:p>
          <a:p>
            <a:pPr>
              <a:lnSpc>
                <a:spcPts val="1800"/>
              </a:lnSpc>
            </a:pPr>
            <a:r>
              <a:rPr lang="en-US" sz="1100" dirty="0" err="1" smtClean="0">
                <a:solidFill>
                  <a:schemeClr val="bg1"/>
                </a:solidFill>
              </a:rPr>
              <a:t>Danieli</a:t>
            </a:r>
            <a:r>
              <a:rPr lang="en-US" sz="1100" dirty="0" smtClean="0">
                <a:solidFill>
                  <a:schemeClr val="bg1"/>
                </a:solidFill>
              </a:rPr>
              <a:t> R&amp;D dept.</a:t>
            </a:r>
            <a:endParaRPr lang="en-US" sz="110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50863" y="4423395"/>
            <a:ext cx="2133600" cy="689942"/>
            <a:chOff x="228600" y="4201766"/>
            <a:chExt cx="2133600" cy="689942"/>
          </a:xfrm>
        </p:grpSpPr>
        <p:grpSp>
          <p:nvGrpSpPr>
            <p:cNvPr id="17" name="Group 39"/>
            <p:cNvGrpSpPr>
              <a:grpSpLocks/>
            </p:cNvGrpSpPr>
            <p:nvPr/>
          </p:nvGrpSpPr>
          <p:grpSpPr bwMode="auto">
            <a:xfrm>
              <a:off x="228600" y="4205908"/>
              <a:ext cx="2133600" cy="685800"/>
              <a:chOff x="4152" y="9"/>
              <a:chExt cx="1344" cy="432"/>
            </a:xfrm>
          </p:grpSpPr>
          <p:sp>
            <p:nvSpPr>
              <p:cNvPr id="21" name="Text Box 40"/>
              <p:cNvSpPr txBox="1">
                <a:spLocks noChangeArrowheads="1"/>
              </p:cNvSpPr>
              <p:nvPr/>
            </p:nvSpPr>
            <p:spPr bwMode="auto">
              <a:xfrm>
                <a:off x="4733" y="9"/>
                <a:ext cx="326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it-IT" sz="3200"/>
              </a:p>
            </p:txBody>
          </p:sp>
          <p:sp>
            <p:nvSpPr>
              <p:cNvPr id="23" name="Rectangle 42"/>
              <p:cNvSpPr>
                <a:spLocks noChangeArrowheads="1"/>
              </p:cNvSpPr>
              <p:nvPr/>
            </p:nvSpPr>
            <p:spPr bwMode="auto">
              <a:xfrm>
                <a:off x="4152" y="266"/>
                <a:ext cx="134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ctr" eaLnBrk="0" hangingPunct="0"/>
                <a:r>
                  <a:rPr lang="it-IT" sz="1200" dirty="0" err="1" smtClean="0">
                    <a:latin typeface="Times New Roman 80" pitchFamily="18" charset="0"/>
                  </a:rPr>
                  <a:t>Research</a:t>
                </a:r>
                <a:r>
                  <a:rPr lang="it-IT" sz="1200" dirty="0" smtClean="0">
                    <a:latin typeface="Times New Roman 80" pitchFamily="18" charset="0"/>
                  </a:rPr>
                  <a:t> Center</a:t>
                </a:r>
                <a:endParaRPr lang="it-IT" sz="1200" dirty="0"/>
              </a:p>
            </p:txBody>
          </p:sp>
        </p:grpSp>
        <p:graphicFrame>
          <p:nvGraphicFramePr>
            <p:cNvPr id="18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6844183"/>
                </p:ext>
              </p:extLst>
            </p:nvPr>
          </p:nvGraphicFramePr>
          <p:xfrm>
            <a:off x="1058862" y="4201766"/>
            <a:ext cx="473075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8" name="Bitmap Image" r:id="rId4" imgW="2010056" imgH="2076740" progId="PBrush">
                    <p:embed/>
                  </p:oleObj>
                </mc:Choice>
                <mc:Fallback>
                  <p:oleObj name="Bitmap Image" r:id="rId4" imgW="2010056" imgH="2076740" progId="PBrush">
                    <p:embed/>
                    <p:pic>
                      <p:nvPicPr>
                        <p:cNvPr id="0" name="Picture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8862" y="4201766"/>
                          <a:ext cx="473075" cy="488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>
                                  <a:alpha val="50195"/>
                                </a:schemeClr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651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4000500" y="4834166"/>
            <a:ext cx="51435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700" i="1" dirty="0">
                <a:solidFill>
                  <a:srgbClr val="000000"/>
                </a:solidFill>
                <a:latin typeface="Calibri" pitchFamily="34" charset="0"/>
              </a:rPr>
              <a:t>According to law DANIELI &amp; C. </a:t>
            </a:r>
            <a:r>
              <a:rPr lang="en-US" sz="700" i="1" dirty="0" err="1">
                <a:solidFill>
                  <a:srgbClr val="000000"/>
                </a:solidFill>
                <a:latin typeface="Calibri" pitchFamily="34" charset="0"/>
              </a:rPr>
              <a:t>S.p.A</a:t>
            </a:r>
            <a:r>
              <a:rPr lang="en-US" sz="700" i="1" dirty="0">
                <a:solidFill>
                  <a:srgbClr val="000000"/>
                </a:solidFill>
                <a:latin typeface="Calibri" pitchFamily="34" charset="0"/>
              </a:rPr>
              <a:t>. considers this document to be a company secret and therefore prohibits any person to reproduce it </a:t>
            </a:r>
            <a:r>
              <a:rPr lang="en-US" sz="700" i="1" dirty="0" smtClean="0">
                <a:solidFill>
                  <a:srgbClr val="000000"/>
                </a:solidFill>
                <a:latin typeface="Calibri" pitchFamily="34" charset="0"/>
              </a:rPr>
              <a:t>or</a:t>
            </a:r>
          </a:p>
          <a:p>
            <a:r>
              <a:rPr lang="en-US" sz="700" i="1" dirty="0" smtClean="0">
                <a:solidFill>
                  <a:srgbClr val="000000"/>
                </a:solidFill>
                <a:latin typeface="Calibri" pitchFamily="34" charset="0"/>
              </a:rPr>
              <a:t>make it known in whole or in part to the other parties or to competitors without specific written authorization of DANIELI &amp; C. management.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60" name="Picture 4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63" y="4429354"/>
            <a:ext cx="458786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42" descr="https://encrypted-tbn0.gstatic.com/images?q=tbn:ANd9GcQ7Gnv3YNyD4cgnLOVY1xwcDpjVAEfWHzBlgxq3cyQmgLDjVv_XK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9"/>
          <a:stretch/>
        </p:blipFill>
        <p:spPr bwMode="auto">
          <a:xfrm>
            <a:off x="2900728" y="3047265"/>
            <a:ext cx="261008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0" descr="http://www.asa-inc.org.au/images/main-fade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9" r="20515" b="11111"/>
          <a:stretch/>
        </p:blipFill>
        <p:spPr bwMode="auto">
          <a:xfrm>
            <a:off x="332373" y="3069613"/>
            <a:ext cx="2810877" cy="133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36" descr="http://www.mtm.kuleuven.be/Onderzoek/Semper/Hitemp/research/images/hi-temp-exp.png/image_previe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603171"/>
            <a:ext cx="5187280" cy="247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E:\Users\primaveraa\AppData\Local\Microsoft\Windows\Temporary Internet Files\Content.Outlook\5GMWUN2A\polimilogo2tran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036" y="4434116"/>
            <a:ext cx="454025" cy="4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890" y="4915561"/>
            <a:ext cx="388573" cy="14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40876" y="4523809"/>
            <a:ext cx="2133600" cy="274637"/>
          </a:xfrm>
        </p:spPr>
        <p:txBody>
          <a:bodyPr/>
          <a:lstStyle/>
          <a:p>
            <a:fld id="{E60F0B85-3D5B-47A0-91F1-3BC42EF2C8C3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438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52476" y="838202"/>
            <a:ext cx="6638388" cy="3224864"/>
            <a:chOff x="0" y="838200"/>
            <a:chExt cx="9002854" cy="4801201"/>
          </a:xfrm>
        </p:grpSpPr>
        <p:grpSp>
          <p:nvGrpSpPr>
            <p:cNvPr id="2" name="Group 1"/>
            <p:cNvGrpSpPr/>
            <p:nvPr/>
          </p:nvGrpSpPr>
          <p:grpSpPr>
            <a:xfrm>
              <a:off x="1970230" y="1219200"/>
              <a:ext cx="5560641" cy="4419600"/>
              <a:chOff x="1970230" y="1219200"/>
              <a:chExt cx="5560641" cy="4419600"/>
            </a:xfrm>
          </p:grpSpPr>
          <p:pic>
            <p:nvPicPr>
              <p:cNvPr id="3" name="Picture 2" descr="SEM Scoria non trattata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970230" y="1219200"/>
                <a:ext cx="5560641" cy="4419600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3962400" y="5350800"/>
                <a:ext cx="1219200" cy="216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5" name="Straight Arrow Connector 4"/>
            <p:cNvCxnSpPr/>
            <p:nvPr/>
          </p:nvCxnSpPr>
          <p:spPr>
            <a:xfrm>
              <a:off x="1828800" y="1752600"/>
              <a:ext cx="1219200" cy="15240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0" y="1334869"/>
              <a:ext cx="1320029" cy="1821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50" dirty="0" smtClean="0"/>
                <a:t>Glass </a:t>
              </a:r>
              <a:r>
                <a:rPr lang="it-IT" sz="1050" dirty="0" err="1" smtClean="0"/>
                <a:t>phase</a:t>
              </a:r>
              <a:endParaRPr lang="it-IT" sz="1050" dirty="0" smtClean="0"/>
            </a:p>
            <a:p>
              <a:r>
                <a:rPr lang="it-IT" sz="1050" dirty="0" smtClean="0"/>
                <a:t>CaO · SiO</a:t>
              </a:r>
              <a:r>
                <a:rPr lang="it-IT" sz="1050" baseline="-25000" dirty="0" smtClean="0"/>
                <a:t>2</a:t>
              </a:r>
            </a:p>
            <a:p>
              <a:endParaRPr lang="it-IT" sz="1050" dirty="0" smtClean="0"/>
            </a:p>
            <a:p>
              <a:r>
                <a:rPr lang="it-IT" sz="1050" dirty="0" smtClean="0"/>
                <a:t>50.35% V</a:t>
              </a:r>
              <a:r>
                <a:rPr lang="it-IT" sz="1050" baseline="-25000" dirty="0" smtClean="0"/>
                <a:t>2</a:t>
              </a:r>
              <a:r>
                <a:rPr lang="it-IT" sz="1050" dirty="0" smtClean="0"/>
                <a:t>O</a:t>
              </a:r>
              <a:r>
                <a:rPr lang="it-IT" sz="1050" baseline="-25000" dirty="0" smtClean="0"/>
                <a:t>5</a:t>
              </a:r>
            </a:p>
            <a:p>
              <a:r>
                <a:rPr lang="it-IT" sz="1050" dirty="0" smtClean="0"/>
                <a:t>36.5% TiO</a:t>
              </a:r>
              <a:r>
                <a:rPr lang="it-IT" sz="1050" baseline="-25000" dirty="0" smtClean="0"/>
                <a:t>2</a:t>
              </a:r>
            </a:p>
            <a:p>
              <a:r>
                <a:rPr lang="it-IT" sz="1050" dirty="0" smtClean="0"/>
                <a:t>32.0% BaO</a:t>
              </a:r>
            </a:p>
            <a:p>
              <a:r>
                <a:rPr lang="it-IT" sz="1050" dirty="0" smtClean="0"/>
                <a:t>0.3% Cr</a:t>
              </a:r>
              <a:r>
                <a:rPr lang="it-IT" sz="1050" baseline="-25000" dirty="0" smtClean="0"/>
                <a:t>2</a:t>
              </a:r>
              <a:r>
                <a:rPr lang="it-IT" sz="1050" dirty="0" smtClean="0"/>
                <a:t>O</a:t>
              </a:r>
              <a:r>
                <a:rPr lang="it-IT" sz="1050" baseline="-25000" dirty="0" smtClean="0"/>
                <a:t>3</a:t>
              </a:r>
              <a:endParaRPr lang="en-US" sz="1050" baseline="-25000" dirty="0" smtClean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 flipV="1">
              <a:off x="6858002" y="3352800"/>
              <a:ext cx="761998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4953002" y="1066800"/>
              <a:ext cx="2590798" cy="1600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543800" y="838200"/>
              <a:ext cx="1459054" cy="1787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50" dirty="0" smtClean="0"/>
                <a:t>Mg-Cr-Spinel</a:t>
              </a:r>
            </a:p>
            <a:p>
              <a:r>
                <a:rPr lang="it-IT" sz="1050" dirty="0" smtClean="0"/>
                <a:t>MgCr</a:t>
              </a:r>
              <a:r>
                <a:rPr lang="it-IT" sz="1050" baseline="-25000" dirty="0" smtClean="0"/>
                <a:t>2</a:t>
              </a:r>
              <a:r>
                <a:rPr lang="it-IT" sz="1050" dirty="0" smtClean="0"/>
                <a:t>O</a:t>
              </a:r>
              <a:r>
                <a:rPr lang="it-IT" sz="1050" baseline="-25000" dirty="0" smtClean="0"/>
                <a:t>4</a:t>
              </a:r>
            </a:p>
            <a:p>
              <a:endParaRPr lang="it-IT" sz="1050" dirty="0" smtClean="0"/>
            </a:p>
            <a:p>
              <a:r>
                <a:rPr lang="it-IT" sz="1050" dirty="0" smtClean="0"/>
                <a:t>99.1% Cr</a:t>
              </a:r>
              <a:r>
                <a:rPr lang="it-IT" sz="1050" baseline="-25000" dirty="0" smtClean="0"/>
                <a:t>2</a:t>
              </a:r>
              <a:r>
                <a:rPr lang="it-IT" sz="1050" dirty="0" smtClean="0"/>
                <a:t>O</a:t>
              </a:r>
              <a:r>
                <a:rPr lang="it-IT" sz="1050" baseline="-25000" dirty="0" smtClean="0"/>
                <a:t>3</a:t>
              </a:r>
              <a:endParaRPr lang="en-US" sz="1050" baseline="-25000" dirty="0" smtClean="0"/>
            </a:p>
            <a:p>
              <a:r>
                <a:rPr lang="it-IT" sz="1050" dirty="0" smtClean="0"/>
                <a:t>50.5% BaO</a:t>
              </a:r>
            </a:p>
            <a:p>
              <a:r>
                <a:rPr lang="it-IT" sz="1050" dirty="0" smtClean="0"/>
                <a:t>34.35% V</a:t>
              </a:r>
              <a:r>
                <a:rPr lang="it-IT" sz="1050" baseline="-25000" dirty="0" smtClean="0"/>
                <a:t>2</a:t>
              </a:r>
              <a:r>
                <a:rPr lang="it-IT" sz="1050" dirty="0" smtClean="0"/>
                <a:t>O</a:t>
              </a:r>
              <a:r>
                <a:rPr lang="it-IT" sz="1050" baseline="-25000" dirty="0" smtClean="0"/>
                <a:t>5</a:t>
              </a:r>
            </a:p>
            <a:p>
              <a:endParaRPr lang="en-US" sz="1050" baseline="-25000" dirty="0" smtClean="0"/>
            </a:p>
            <a:p>
              <a:endParaRPr lang="en-US" sz="1050" baseline="-25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20001" y="3657599"/>
              <a:ext cx="1267854" cy="1981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50" dirty="0" smtClean="0"/>
                <a:t>Glass </a:t>
              </a:r>
              <a:r>
                <a:rPr lang="it-IT" sz="1050" dirty="0" err="1" smtClean="0"/>
                <a:t>phase</a:t>
              </a:r>
              <a:endParaRPr lang="it-IT" sz="1050" dirty="0" smtClean="0"/>
            </a:p>
            <a:p>
              <a:r>
                <a:rPr lang="it-IT" sz="1050" dirty="0" smtClean="0"/>
                <a:t>CaO · SiO</a:t>
              </a:r>
              <a:r>
                <a:rPr lang="it-IT" sz="1050" baseline="-25000" dirty="0" smtClean="0"/>
                <a:t>2</a:t>
              </a:r>
            </a:p>
            <a:p>
              <a:endParaRPr lang="it-IT" sz="1050" dirty="0" smtClean="0"/>
            </a:p>
            <a:p>
              <a:r>
                <a:rPr lang="it-IT" sz="1050" dirty="0" smtClean="0"/>
                <a:t>63.5% TiO2</a:t>
              </a:r>
            </a:p>
            <a:p>
              <a:r>
                <a:rPr lang="it-IT" sz="1050" dirty="0" smtClean="0"/>
                <a:t>17.5% BaO</a:t>
              </a:r>
            </a:p>
            <a:p>
              <a:r>
                <a:rPr lang="it-IT" sz="1050" dirty="0" smtClean="0"/>
                <a:t>15.3% V</a:t>
              </a:r>
              <a:r>
                <a:rPr lang="it-IT" sz="1050" baseline="-25000" dirty="0" smtClean="0"/>
                <a:t>2</a:t>
              </a:r>
              <a:r>
                <a:rPr lang="it-IT" sz="1050" dirty="0" smtClean="0"/>
                <a:t>O</a:t>
              </a:r>
              <a:r>
                <a:rPr lang="it-IT" sz="1050" baseline="-25000" dirty="0" smtClean="0"/>
                <a:t>5</a:t>
              </a:r>
            </a:p>
            <a:p>
              <a:r>
                <a:rPr lang="it-IT" sz="1050" dirty="0" smtClean="0"/>
                <a:t>0.6% Cr</a:t>
              </a:r>
              <a:r>
                <a:rPr lang="it-IT" sz="1050" baseline="-25000" dirty="0" smtClean="0"/>
                <a:t>2</a:t>
              </a:r>
              <a:r>
                <a:rPr lang="it-IT" sz="1050" dirty="0" smtClean="0"/>
                <a:t>O</a:t>
              </a:r>
              <a:r>
                <a:rPr lang="it-IT" sz="1050" baseline="-25000" dirty="0" smtClean="0"/>
                <a:t>3</a:t>
              </a:r>
              <a:endParaRPr lang="en-US" sz="1050" baseline="-25000" dirty="0" smtClean="0"/>
            </a:p>
            <a:p>
              <a:endParaRPr lang="en-US" sz="1050" baseline="-25000" dirty="0" smtClean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4066282"/>
            <a:ext cx="90669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Larnite, </a:t>
            </a:r>
            <a:r>
              <a:rPr lang="it-IT" sz="1600" dirty="0" err="1" smtClean="0"/>
              <a:t>Hatrurite</a:t>
            </a:r>
            <a:r>
              <a:rPr lang="it-IT" sz="1600" dirty="0" smtClean="0"/>
              <a:t> </a:t>
            </a:r>
            <a:r>
              <a:rPr lang="it-IT" sz="1600" dirty="0" err="1" smtClean="0"/>
              <a:t>converted</a:t>
            </a:r>
            <a:r>
              <a:rPr lang="it-IT" sz="1600" dirty="0" smtClean="0"/>
              <a:t> </a:t>
            </a:r>
            <a:r>
              <a:rPr lang="it-IT" sz="1600" dirty="0" err="1" smtClean="0"/>
              <a:t>into</a:t>
            </a:r>
            <a:r>
              <a:rPr lang="it-IT" sz="1600" dirty="0" smtClean="0"/>
              <a:t> </a:t>
            </a:r>
            <a:r>
              <a:rPr lang="it-IT" sz="1600" dirty="0" err="1" smtClean="0"/>
              <a:t>glass</a:t>
            </a:r>
            <a:r>
              <a:rPr lang="it-IT" sz="1600" dirty="0" smtClean="0"/>
              <a:t> </a:t>
            </a:r>
            <a:r>
              <a:rPr lang="it-IT" sz="1600" dirty="0" err="1" smtClean="0"/>
              <a:t>phases</a:t>
            </a:r>
            <a:r>
              <a:rPr lang="it-IT" sz="1600" dirty="0" smtClean="0"/>
              <a:t> (</a:t>
            </a:r>
            <a:r>
              <a:rPr lang="it-IT" sz="1600" dirty="0" err="1" smtClean="0"/>
              <a:t>both</a:t>
            </a:r>
            <a:r>
              <a:rPr lang="it-IT" sz="1600" dirty="0" smtClean="0"/>
              <a:t> </a:t>
            </a:r>
            <a:r>
              <a:rPr lang="it-IT" sz="1600" dirty="0" err="1" smtClean="0"/>
              <a:t>amorphus</a:t>
            </a:r>
            <a:r>
              <a:rPr lang="it-IT" sz="1600" dirty="0" smtClean="0"/>
              <a:t> and </a:t>
            </a:r>
            <a:r>
              <a:rPr lang="it-IT" sz="1600" dirty="0" err="1" smtClean="0"/>
              <a:t>crystalline</a:t>
            </a:r>
            <a:r>
              <a:rPr lang="it-IT" sz="1600" dirty="0" smtClean="0"/>
              <a:t> </a:t>
            </a:r>
            <a:r>
              <a:rPr lang="it-IT" sz="1600" dirty="0" err="1" smtClean="0"/>
              <a:t>phases</a:t>
            </a:r>
            <a:r>
              <a:rPr lang="it-IT" sz="1600" dirty="0" smtClean="0"/>
              <a:t> </a:t>
            </a:r>
            <a:r>
              <a:rPr lang="it-IT" sz="1600" dirty="0" err="1" smtClean="0"/>
              <a:t>like</a:t>
            </a:r>
            <a:r>
              <a:rPr lang="it-IT" sz="1600" dirty="0" smtClean="0"/>
              <a:t> </a:t>
            </a:r>
            <a:r>
              <a:rPr lang="it-IT" sz="1600" dirty="0" err="1" smtClean="0"/>
              <a:t>pseudowollastonite</a:t>
            </a:r>
            <a:r>
              <a:rPr lang="it-IT" sz="1600" dirty="0" smtClean="0"/>
              <a:t> and </a:t>
            </a:r>
            <a:r>
              <a:rPr lang="it-IT" sz="1600" dirty="0" err="1" smtClean="0"/>
              <a:t>wollastonite</a:t>
            </a:r>
            <a:r>
              <a:rPr lang="it-IT" sz="1600" dirty="0" smtClean="0"/>
              <a:t>)</a:t>
            </a:r>
          </a:p>
          <a:p>
            <a:r>
              <a:rPr lang="it-IT" sz="1600" dirty="0" smtClean="0"/>
              <a:t>Mg-</a:t>
            </a:r>
            <a:r>
              <a:rPr lang="it-IT" sz="1600" dirty="0" err="1" smtClean="0"/>
              <a:t>Wustite</a:t>
            </a:r>
            <a:r>
              <a:rPr lang="it-IT" sz="1600" dirty="0" smtClean="0"/>
              <a:t> + Cr </a:t>
            </a:r>
            <a:r>
              <a:rPr lang="it-IT" sz="1600" dirty="0" err="1" smtClean="0"/>
              <a:t>forms</a:t>
            </a:r>
            <a:r>
              <a:rPr lang="it-IT" sz="1600" dirty="0" smtClean="0"/>
              <a:t> Mg-Cr-</a:t>
            </a:r>
            <a:r>
              <a:rPr lang="it-IT" sz="1600" dirty="0" err="1" smtClean="0"/>
              <a:t>Spinel</a:t>
            </a:r>
            <a:r>
              <a:rPr lang="it-IT" sz="1600" dirty="0" smtClean="0"/>
              <a:t>  </a:t>
            </a:r>
            <a:r>
              <a:rPr lang="it-IT" sz="1600" dirty="0" err="1" smtClean="0"/>
              <a:t>stable</a:t>
            </a:r>
            <a:r>
              <a:rPr lang="it-IT" sz="1600" dirty="0" smtClean="0"/>
              <a:t> </a:t>
            </a:r>
            <a:r>
              <a:rPr lang="it-IT" sz="1600" dirty="0" err="1" smtClean="0"/>
              <a:t>phase</a:t>
            </a:r>
            <a:r>
              <a:rPr lang="it-IT" sz="1600" dirty="0" smtClean="0"/>
              <a:t>.</a:t>
            </a:r>
          </a:p>
          <a:p>
            <a:r>
              <a:rPr lang="it-IT" sz="1600" dirty="0" err="1" smtClean="0"/>
              <a:t>Reduction</a:t>
            </a:r>
            <a:r>
              <a:rPr lang="it-IT" sz="1600" dirty="0" smtClean="0"/>
              <a:t> of Free </a:t>
            </a:r>
            <a:r>
              <a:rPr lang="it-IT" sz="1600" dirty="0" err="1" smtClean="0"/>
              <a:t>CaO</a:t>
            </a:r>
            <a:r>
              <a:rPr lang="it-IT" sz="1600" dirty="0" smtClean="0"/>
              <a:t> (&lt; 0.1g/100g)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55616" y="114300"/>
            <a:ext cx="2202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Laboratory tests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034" y="601436"/>
            <a:ext cx="3343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Treated slag in laboratory tests</a:t>
            </a:r>
            <a:endParaRPr lang="en-US" dirty="0"/>
          </a:p>
        </p:txBody>
      </p:sp>
      <p:sp>
        <p:nvSpPr>
          <p:cNvPr id="15" name="Slide Number Placeholder 2"/>
          <p:cNvSpPr txBox="1">
            <a:spLocks/>
          </p:cNvSpPr>
          <p:nvPr/>
        </p:nvSpPr>
        <p:spPr>
          <a:xfrm>
            <a:off x="6852936" y="4684855"/>
            <a:ext cx="2133600" cy="27463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613" indent="-539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-1079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-1619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-2174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E60F0B85-3D5B-47A0-91F1-3BC42EF2C8C3}" type="slidenum">
              <a:rPr lang="it-IT" sz="1200" smtClean="0"/>
              <a:pPr algn="r"/>
              <a:t>10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836097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53175" y="91704"/>
            <a:ext cx="2202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Laboratory tests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419" y="3304436"/>
            <a:ext cx="43209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The </a:t>
            </a:r>
            <a:r>
              <a:rPr lang="it-IT" sz="1200" dirty="0" err="1"/>
              <a:t>C</a:t>
            </a:r>
            <a:r>
              <a:rPr lang="it-IT" sz="1200" dirty="0" err="1" smtClean="0"/>
              <a:t>hrome</a:t>
            </a:r>
            <a:r>
              <a:rPr lang="it-IT" sz="1200" dirty="0" smtClean="0"/>
              <a:t> </a:t>
            </a:r>
            <a:r>
              <a:rPr lang="it-IT" sz="1200" dirty="0" err="1" smtClean="0"/>
              <a:t>inertization</a:t>
            </a:r>
            <a:r>
              <a:rPr lang="it-IT" sz="1200" dirty="0" smtClean="0"/>
              <a:t> </a:t>
            </a:r>
            <a:r>
              <a:rPr lang="it-IT" sz="1200" dirty="0" err="1" smtClean="0"/>
              <a:t>has</a:t>
            </a:r>
            <a:r>
              <a:rPr lang="it-IT" sz="1200" dirty="0" smtClean="0"/>
              <a:t> </a:t>
            </a:r>
            <a:r>
              <a:rPr lang="it-IT" sz="1200" dirty="0" err="1" smtClean="0"/>
              <a:t>been</a:t>
            </a:r>
            <a:r>
              <a:rPr lang="it-IT" sz="1200" dirty="0" smtClean="0"/>
              <a:t> </a:t>
            </a:r>
            <a:r>
              <a:rPr lang="it-IT" sz="1200" dirty="0" err="1" smtClean="0"/>
              <a:t>verified</a:t>
            </a:r>
            <a:r>
              <a:rPr lang="it-IT" sz="1200" dirty="0" smtClean="0"/>
              <a:t>.</a:t>
            </a:r>
          </a:p>
          <a:p>
            <a:endParaRPr lang="it-IT" sz="1200" dirty="0" smtClean="0"/>
          </a:p>
          <a:p>
            <a:r>
              <a:rPr lang="it-IT" sz="1200" dirty="0" err="1" smtClean="0"/>
              <a:t>Similar</a:t>
            </a:r>
            <a:r>
              <a:rPr lang="it-IT" sz="1200" dirty="0" smtClean="0"/>
              <a:t> </a:t>
            </a:r>
            <a:r>
              <a:rPr lang="it-IT" sz="1200" dirty="0" err="1" smtClean="0"/>
              <a:t>behaviour</a:t>
            </a:r>
            <a:r>
              <a:rPr lang="it-IT" sz="1200" dirty="0" smtClean="0"/>
              <a:t> </a:t>
            </a:r>
            <a:r>
              <a:rPr lang="it-IT" sz="1200" dirty="0" err="1" smtClean="0"/>
              <a:t>has</a:t>
            </a:r>
            <a:r>
              <a:rPr lang="it-IT" sz="1200" dirty="0" smtClean="0"/>
              <a:t> </a:t>
            </a:r>
            <a:r>
              <a:rPr lang="it-IT" sz="1200" dirty="0" err="1" smtClean="0"/>
              <a:t>been</a:t>
            </a:r>
            <a:r>
              <a:rPr lang="it-IT" sz="1200" dirty="0" smtClean="0"/>
              <a:t> </a:t>
            </a:r>
            <a:r>
              <a:rPr lang="it-IT" sz="1200" dirty="0" err="1" smtClean="0"/>
              <a:t>also</a:t>
            </a:r>
            <a:r>
              <a:rPr lang="it-IT" sz="1200" dirty="0" smtClean="0"/>
              <a:t> </a:t>
            </a:r>
            <a:r>
              <a:rPr lang="it-IT" sz="1200" dirty="0" err="1" smtClean="0"/>
              <a:t>tested</a:t>
            </a:r>
            <a:r>
              <a:rPr lang="it-IT" sz="1200" dirty="0" smtClean="0"/>
              <a:t> </a:t>
            </a:r>
          </a:p>
          <a:p>
            <a:r>
              <a:rPr lang="it-IT" sz="1200" dirty="0" smtClean="0"/>
              <a:t>for the </a:t>
            </a:r>
            <a:r>
              <a:rPr lang="it-IT" sz="1200" dirty="0" err="1" smtClean="0"/>
              <a:t>Barium</a:t>
            </a:r>
            <a:r>
              <a:rPr lang="it-IT" sz="1200" dirty="0" smtClean="0"/>
              <a:t>.</a:t>
            </a:r>
          </a:p>
          <a:p>
            <a:endParaRPr lang="it-IT" sz="1200" dirty="0"/>
          </a:p>
          <a:p>
            <a:r>
              <a:rPr lang="it-IT" sz="1200" dirty="0" smtClean="0"/>
              <a:t>So far no </a:t>
            </a:r>
            <a:r>
              <a:rPr lang="it-IT" sz="1200" dirty="0" err="1" smtClean="0"/>
              <a:t>problem</a:t>
            </a:r>
            <a:r>
              <a:rPr lang="it-IT" sz="1200" dirty="0" smtClean="0"/>
              <a:t> with </a:t>
            </a:r>
            <a:r>
              <a:rPr lang="it-IT" sz="1200" dirty="0" err="1" smtClean="0"/>
              <a:t>Vanadium</a:t>
            </a:r>
            <a:r>
              <a:rPr lang="it-IT" sz="1200" dirty="0" smtClean="0"/>
              <a:t> </a:t>
            </a:r>
          </a:p>
          <a:p>
            <a:r>
              <a:rPr lang="it-IT" sz="1200" dirty="0" err="1" smtClean="0"/>
              <a:t>elution</a:t>
            </a:r>
            <a:r>
              <a:rPr lang="it-IT" sz="1200" dirty="0" smtClean="0"/>
              <a:t> </a:t>
            </a:r>
            <a:r>
              <a:rPr lang="it-IT" sz="1200" dirty="0" err="1" smtClean="0"/>
              <a:t>has</a:t>
            </a:r>
            <a:r>
              <a:rPr lang="it-IT" sz="1200" dirty="0"/>
              <a:t> </a:t>
            </a:r>
            <a:r>
              <a:rPr lang="it-IT" sz="1200" dirty="0" err="1" smtClean="0"/>
              <a:t>been</a:t>
            </a:r>
            <a:r>
              <a:rPr lang="it-IT" sz="1200" dirty="0" smtClean="0"/>
              <a:t> </a:t>
            </a:r>
            <a:r>
              <a:rPr lang="it-IT" sz="1200" dirty="0" err="1" smtClean="0"/>
              <a:t>found</a:t>
            </a:r>
            <a:r>
              <a:rPr lang="it-IT" sz="1200" dirty="0" smtClean="0"/>
              <a:t> </a:t>
            </a:r>
            <a:r>
              <a:rPr lang="it-IT" sz="1200" dirty="0" err="1" smtClean="0"/>
              <a:t>but</a:t>
            </a:r>
            <a:r>
              <a:rPr lang="it-IT" sz="1200" dirty="0" smtClean="0"/>
              <a:t> the </a:t>
            </a:r>
            <a:r>
              <a:rPr lang="it-IT" sz="1200" dirty="0" err="1" smtClean="0"/>
              <a:t>conditions</a:t>
            </a:r>
            <a:r>
              <a:rPr lang="it-IT" sz="1200" dirty="0" smtClean="0"/>
              <a:t> </a:t>
            </a:r>
            <a:r>
              <a:rPr lang="it-IT" sz="1200" dirty="0" err="1" smtClean="0"/>
              <a:t>applied</a:t>
            </a:r>
            <a:r>
              <a:rPr lang="it-IT" sz="1200" dirty="0" smtClean="0"/>
              <a:t> are </a:t>
            </a:r>
          </a:p>
          <a:p>
            <a:r>
              <a:rPr lang="it-IT" sz="1200" dirty="0" err="1" smtClean="0"/>
              <a:t>efficient</a:t>
            </a:r>
            <a:r>
              <a:rPr lang="it-IT" sz="1200" dirty="0" smtClean="0"/>
              <a:t> for V </a:t>
            </a:r>
            <a:r>
              <a:rPr lang="it-IT" sz="1200" dirty="0" err="1" smtClean="0"/>
              <a:t>too</a:t>
            </a:r>
            <a:r>
              <a:rPr lang="it-IT" sz="1200" dirty="0" smtClean="0"/>
              <a:t> 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677661" y="628649"/>
            <a:ext cx="5516630" cy="4492327"/>
            <a:chOff x="2770120" y="1547915"/>
            <a:chExt cx="6145280" cy="5081484"/>
          </a:xfrm>
        </p:grpSpPr>
        <p:grpSp>
          <p:nvGrpSpPr>
            <p:cNvPr id="5" name="Group 4"/>
            <p:cNvGrpSpPr/>
            <p:nvPr/>
          </p:nvGrpSpPr>
          <p:grpSpPr>
            <a:xfrm>
              <a:off x="2770120" y="1547915"/>
              <a:ext cx="6145280" cy="5081484"/>
              <a:chOff x="609600" y="371279"/>
              <a:chExt cx="7786742" cy="6308198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BFFFF"/>
                  </a:clrFrom>
                  <a:clrTo>
                    <a:srgbClr val="FB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609600" y="371279"/>
                <a:ext cx="7786742" cy="6308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3" name="Freeform 12"/>
              <p:cNvSpPr/>
              <p:nvPr/>
            </p:nvSpPr>
            <p:spPr>
              <a:xfrm>
                <a:off x="1813303" y="4655269"/>
                <a:ext cx="4868883" cy="1567543"/>
              </a:xfrm>
              <a:custGeom>
                <a:avLst/>
                <a:gdLst>
                  <a:gd name="connsiteX0" fmla="*/ 878774 w 4868883"/>
                  <a:gd name="connsiteY0" fmla="*/ 0 h 1567543"/>
                  <a:gd name="connsiteX1" fmla="*/ 0 w 4868883"/>
                  <a:gd name="connsiteY1" fmla="*/ 1567543 h 1567543"/>
                  <a:gd name="connsiteX2" fmla="*/ 4839195 w 4868883"/>
                  <a:gd name="connsiteY2" fmla="*/ 1537855 h 1567543"/>
                  <a:gd name="connsiteX3" fmla="*/ 4868883 w 4868883"/>
                  <a:gd name="connsiteY3" fmla="*/ 1508167 h 1567543"/>
                  <a:gd name="connsiteX4" fmla="*/ 4227616 w 4868883"/>
                  <a:gd name="connsiteY4" fmla="*/ 1484416 h 1567543"/>
                  <a:gd name="connsiteX5" fmla="*/ 3984171 w 4868883"/>
                  <a:gd name="connsiteY5" fmla="*/ 1466603 h 1567543"/>
                  <a:gd name="connsiteX6" fmla="*/ 3675413 w 4868883"/>
                  <a:gd name="connsiteY6" fmla="*/ 1401289 h 1567543"/>
                  <a:gd name="connsiteX7" fmla="*/ 3319153 w 4868883"/>
                  <a:gd name="connsiteY7" fmla="*/ 1318161 h 1567543"/>
                  <a:gd name="connsiteX8" fmla="*/ 2998519 w 4868883"/>
                  <a:gd name="connsiteY8" fmla="*/ 1205346 h 1567543"/>
                  <a:gd name="connsiteX9" fmla="*/ 2398816 w 4868883"/>
                  <a:gd name="connsiteY9" fmla="*/ 926276 h 1567543"/>
                  <a:gd name="connsiteX10" fmla="*/ 2018805 w 4868883"/>
                  <a:gd name="connsiteY10" fmla="*/ 724395 h 1567543"/>
                  <a:gd name="connsiteX11" fmla="*/ 1650670 w 4868883"/>
                  <a:gd name="connsiteY11" fmla="*/ 510639 h 1567543"/>
                  <a:gd name="connsiteX12" fmla="*/ 878774 w 4868883"/>
                  <a:gd name="connsiteY12" fmla="*/ 0 h 1567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68883" h="1567543">
                    <a:moveTo>
                      <a:pt x="878774" y="0"/>
                    </a:moveTo>
                    <a:lnTo>
                      <a:pt x="0" y="1567543"/>
                    </a:lnTo>
                    <a:lnTo>
                      <a:pt x="4839195" y="1537855"/>
                    </a:lnTo>
                    <a:lnTo>
                      <a:pt x="4868883" y="1508167"/>
                    </a:lnTo>
                    <a:lnTo>
                      <a:pt x="4227616" y="1484416"/>
                    </a:lnTo>
                    <a:lnTo>
                      <a:pt x="3984171" y="1466603"/>
                    </a:lnTo>
                    <a:lnTo>
                      <a:pt x="3675413" y="1401289"/>
                    </a:lnTo>
                    <a:lnTo>
                      <a:pt x="3319153" y="1318161"/>
                    </a:lnTo>
                    <a:lnTo>
                      <a:pt x="2998519" y="1205346"/>
                    </a:lnTo>
                    <a:lnTo>
                      <a:pt x="2398816" y="926276"/>
                    </a:lnTo>
                    <a:lnTo>
                      <a:pt x="2018805" y="724395"/>
                    </a:lnTo>
                    <a:lnTo>
                      <a:pt x="1650670" y="510639"/>
                    </a:lnTo>
                    <a:lnTo>
                      <a:pt x="878774" y="0"/>
                    </a:lnTo>
                    <a:close/>
                  </a:path>
                </a:pathLst>
              </a:custGeom>
              <a:solidFill>
                <a:schemeClr val="accent1">
                  <a:alpha val="1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5267195" y="4542454"/>
                <a:ext cx="2823587" cy="1657978"/>
              </a:xfrm>
              <a:custGeom>
                <a:avLst/>
                <a:gdLst>
                  <a:gd name="connsiteX0" fmla="*/ 2823587 w 2823587"/>
                  <a:gd name="connsiteY0" fmla="*/ 1642905 h 1657978"/>
                  <a:gd name="connsiteX1" fmla="*/ 1416818 w 2823587"/>
                  <a:gd name="connsiteY1" fmla="*/ 1657978 h 1657978"/>
                  <a:gd name="connsiteX2" fmla="*/ 1436915 w 2823587"/>
                  <a:gd name="connsiteY2" fmla="*/ 1612760 h 1657978"/>
                  <a:gd name="connsiteX3" fmla="*/ 1909187 w 2823587"/>
                  <a:gd name="connsiteY3" fmla="*/ 1617784 h 1657978"/>
                  <a:gd name="connsiteX4" fmla="*/ 2029768 w 2823587"/>
                  <a:gd name="connsiteY4" fmla="*/ 1587639 h 1657978"/>
                  <a:gd name="connsiteX5" fmla="*/ 2049864 w 2823587"/>
                  <a:gd name="connsiteY5" fmla="*/ 1527349 h 1657978"/>
                  <a:gd name="connsiteX6" fmla="*/ 2019719 w 2823587"/>
                  <a:gd name="connsiteY6" fmla="*/ 1441938 h 1657978"/>
                  <a:gd name="connsiteX7" fmla="*/ 1783583 w 2823587"/>
                  <a:gd name="connsiteY7" fmla="*/ 1291213 h 1657978"/>
                  <a:gd name="connsiteX8" fmla="*/ 1441939 w 2823587"/>
                  <a:gd name="connsiteY8" fmla="*/ 1050052 h 1657978"/>
                  <a:gd name="connsiteX9" fmla="*/ 979715 w 2823587"/>
                  <a:gd name="connsiteY9" fmla="*/ 788795 h 1657978"/>
                  <a:gd name="connsiteX10" fmla="*/ 226088 w 2823587"/>
                  <a:gd name="connsiteY10" fmla="*/ 301450 h 1657978"/>
                  <a:gd name="connsiteX11" fmla="*/ 0 w 2823587"/>
                  <a:gd name="connsiteY11" fmla="*/ 100483 h 1657978"/>
                  <a:gd name="connsiteX12" fmla="*/ 216040 w 2823587"/>
                  <a:gd name="connsiteY12" fmla="*/ 65314 h 1657978"/>
                  <a:gd name="connsiteX13" fmla="*/ 643095 w 2823587"/>
                  <a:gd name="connsiteY13" fmla="*/ 10048 h 1657978"/>
                  <a:gd name="connsiteX14" fmla="*/ 859135 w 2823587"/>
                  <a:gd name="connsiteY14" fmla="*/ 0 h 1657978"/>
                  <a:gd name="connsiteX15" fmla="*/ 1160585 w 2823587"/>
                  <a:gd name="connsiteY15" fmla="*/ 35169 h 1657978"/>
                  <a:gd name="connsiteX16" fmla="*/ 1482132 w 2823587"/>
                  <a:gd name="connsiteY16" fmla="*/ 100483 h 1657978"/>
                  <a:gd name="connsiteX17" fmla="*/ 1894115 w 2823587"/>
                  <a:gd name="connsiteY17" fmla="*/ 266281 h 1657978"/>
                  <a:gd name="connsiteX18" fmla="*/ 2085033 w 2823587"/>
                  <a:gd name="connsiteY18" fmla="*/ 336619 h 1657978"/>
                  <a:gd name="connsiteX19" fmla="*/ 2823587 w 2823587"/>
                  <a:gd name="connsiteY19" fmla="*/ 1642905 h 1657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23587" h="1657978">
                    <a:moveTo>
                      <a:pt x="2823587" y="1642905"/>
                    </a:moveTo>
                    <a:lnTo>
                      <a:pt x="1416818" y="1657978"/>
                    </a:lnTo>
                    <a:lnTo>
                      <a:pt x="1436915" y="1612760"/>
                    </a:lnTo>
                    <a:lnTo>
                      <a:pt x="1909187" y="1617784"/>
                    </a:lnTo>
                    <a:lnTo>
                      <a:pt x="2029768" y="1587639"/>
                    </a:lnTo>
                    <a:lnTo>
                      <a:pt x="2049864" y="1527349"/>
                    </a:lnTo>
                    <a:lnTo>
                      <a:pt x="2019719" y="1441938"/>
                    </a:lnTo>
                    <a:lnTo>
                      <a:pt x="1783583" y="1291213"/>
                    </a:lnTo>
                    <a:lnTo>
                      <a:pt x="1441939" y="1050052"/>
                    </a:lnTo>
                    <a:lnTo>
                      <a:pt x="979715" y="788795"/>
                    </a:lnTo>
                    <a:lnTo>
                      <a:pt x="226088" y="301450"/>
                    </a:lnTo>
                    <a:lnTo>
                      <a:pt x="0" y="100483"/>
                    </a:lnTo>
                    <a:lnTo>
                      <a:pt x="216040" y="65314"/>
                    </a:lnTo>
                    <a:lnTo>
                      <a:pt x="643095" y="10048"/>
                    </a:lnTo>
                    <a:lnTo>
                      <a:pt x="859135" y="0"/>
                    </a:lnTo>
                    <a:lnTo>
                      <a:pt x="1160585" y="35169"/>
                    </a:lnTo>
                    <a:lnTo>
                      <a:pt x="1482132" y="100483"/>
                    </a:lnTo>
                    <a:lnTo>
                      <a:pt x="1894115" y="266281"/>
                    </a:lnTo>
                    <a:lnTo>
                      <a:pt x="2085033" y="336619"/>
                    </a:lnTo>
                    <a:lnTo>
                      <a:pt x="2823587" y="1642905"/>
                    </a:lnTo>
                    <a:close/>
                  </a:path>
                </a:pathLst>
              </a:custGeom>
              <a:solidFill>
                <a:schemeClr val="accent2">
                  <a:alpha val="15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2738490" y="3752800"/>
                <a:ext cx="4568521" cy="2396532"/>
              </a:xfrm>
              <a:custGeom>
                <a:avLst/>
                <a:gdLst>
                  <a:gd name="connsiteX0" fmla="*/ 0 w 4607169"/>
                  <a:gd name="connsiteY0" fmla="*/ 884255 h 2396532"/>
                  <a:gd name="connsiteX1" fmla="*/ 391885 w 4607169"/>
                  <a:gd name="connsiteY1" fmla="*/ 1145512 h 2396532"/>
                  <a:gd name="connsiteX2" fmla="*/ 753626 w 4607169"/>
                  <a:gd name="connsiteY2" fmla="*/ 1381649 h 2396532"/>
                  <a:gd name="connsiteX3" fmla="*/ 1296237 w 4607169"/>
                  <a:gd name="connsiteY3" fmla="*/ 1693148 h 2396532"/>
                  <a:gd name="connsiteX4" fmla="*/ 2029767 w 4607169"/>
                  <a:gd name="connsiteY4" fmla="*/ 2049864 h 2396532"/>
                  <a:gd name="connsiteX5" fmla="*/ 2426677 w 4607169"/>
                  <a:gd name="connsiteY5" fmla="*/ 2200589 h 2396532"/>
                  <a:gd name="connsiteX6" fmla="*/ 3120013 w 4607169"/>
                  <a:gd name="connsiteY6" fmla="*/ 2356339 h 2396532"/>
                  <a:gd name="connsiteX7" fmla="*/ 4411226 w 4607169"/>
                  <a:gd name="connsiteY7" fmla="*/ 2396532 h 2396532"/>
                  <a:gd name="connsiteX8" fmla="*/ 4551903 w 4607169"/>
                  <a:gd name="connsiteY8" fmla="*/ 2381460 h 2396532"/>
                  <a:gd name="connsiteX9" fmla="*/ 4597121 w 4607169"/>
                  <a:gd name="connsiteY9" fmla="*/ 2361363 h 2396532"/>
                  <a:gd name="connsiteX10" fmla="*/ 4607169 w 4607169"/>
                  <a:gd name="connsiteY10" fmla="*/ 2296049 h 2396532"/>
                  <a:gd name="connsiteX11" fmla="*/ 4572000 w 4607169"/>
                  <a:gd name="connsiteY11" fmla="*/ 2235759 h 2396532"/>
                  <a:gd name="connsiteX12" fmla="*/ 4014316 w 4607169"/>
                  <a:gd name="connsiteY12" fmla="*/ 1858945 h 2396532"/>
                  <a:gd name="connsiteX13" fmla="*/ 3547068 w 4607169"/>
                  <a:gd name="connsiteY13" fmla="*/ 1592664 h 2396532"/>
                  <a:gd name="connsiteX14" fmla="*/ 2788417 w 4607169"/>
                  <a:gd name="connsiteY14" fmla="*/ 1095271 h 2396532"/>
                  <a:gd name="connsiteX15" fmla="*/ 2552281 w 4607169"/>
                  <a:gd name="connsiteY15" fmla="*/ 899328 h 2396532"/>
                  <a:gd name="connsiteX16" fmla="*/ 2260879 w 4607169"/>
                  <a:gd name="connsiteY16" fmla="*/ 693337 h 2396532"/>
                  <a:gd name="connsiteX17" fmla="*/ 1979525 w 4607169"/>
                  <a:gd name="connsiteY17" fmla="*/ 527539 h 2396532"/>
                  <a:gd name="connsiteX18" fmla="*/ 1652953 w 4607169"/>
                  <a:gd name="connsiteY18" fmla="*/ 366765 h 2396532"/>
                  <a:gd name="connsiteX19" fmla="*/ 1251019 w 4607169"/>
                  <a:gd name="connsiteY19" fmla="*/ 236137 h 2396532"/>
                  <a:gd name="connsiteX20" fmla="*/ 984738 w 4607169"/>
                  <a:gd name="connsiteY20" fmla="*/ 135653 h 2396532"/>
                  <a:gd name="connsiteX21" fmla="*/ 683288 w 4607169"/>
                  <a:gd name="connsiteY21" fmla="*/ 50242 h 2396532"/>
                  <a:gd name="connsiteX22" fmla="*/ 497393 w 4607169"/>
                  <a:gd name="connsiteY22" fmla="*/ 0 h 2396532"/>
                  <a:gd name="connsiteX23" fmla="*/ 0 w 4607169"/>
                  <a:gd name="connsiteY23" fmla="*/ 884255 h 2396532"/>
                  <a:gd name="connsiteX0" fmla="*/ 0 w 4496513"/>
                  <a:gd name="connsiteY0" fmla="*/ 786206 h 2396532"/>
                  <a:gd name="connsiteX1" fmla="*/ 281229 w 4496513"/>
                  <a:gd name="connsiteY1" fmla="*/ 1145512 h 2396532"/>
                  <a:gd name="connsiteX2" fmla="*/ 642970 w 4496513"/>
                  <a:gd name="connsiteY2" fmla="*/ 1381649 h 2396532"/>
                  <a:gd name="connsiteX3" fmla="*/ 1185581 w 4496513"/>
                  <a:gd name="connsiteY3" fmla="*/ 1693148 h 2396532"/>
                  <a:gd name="connsiteX4" fmla="*/ 1919111 w 4496513"/>
                  <a:gd name="connsiteY4" fmla="*/ 2049864 h 2396532"/>
                  <a:gd name="connsiteX5" fmla="*/ 2316021 w 4496513"/>
                  <a:gd name="connsiteY5" fmla="*/ 2200589 h 2396532"/>
                  <a:gd name="connsiteX6" fmla="*/ 3009357 w 4496513"/>
                  <a:gd name="connsiteY6" fmla="*/ 2356339 h 2396532"/>
                  <a:gd name="connsiteX7" fmla="*/ 4300570 w 4496513"/>
                  <a:gd name="connsiteY7" fmla="*/ 2396532 h 2396532"/>
                  <a:gd name="connsiteX8" fmla="*/ 4441247 w 4496513"/>
                  <a:gd name="connsiteY8" fmla="*/ 2381460 h 2396532"/>
                  <a:gd name="connsiteX9" fmla="*/ 4486465 w 4496513"/>
                  <a:gd name="connsiteY9" fmla="*/ 2361363 h 2396532"/>
                  <a:gd name="connsiteX10" fmla="*/ 4496513 w 4496513"/>
                  <a:gd name="connsiteY10" fmla="*/ 2296049 h 2396532"/>
                  <a:gd name="connsiteX11" fmla="*/ 4461344 w 4496513"/>
                  <a:gd name="connsiteY11" fmla="*/ 2235759 h 2396532"/>
                  <a:gd name="connsiteX12" fmla="*/ 3903660 w 4496513"/>
                  <a:gd name="connsiteY12" fmla="*/ 1858945 h 2396532"/>
                  <a:gd name="connsiteX13" fmla="*/ 3436412 w 4496513"/>
                  <a:gd name="connsiteY13" fmla="*/ 1592664 h 2396532"/>
                  <a:gd name="connsiteX14" fmla="*/ 2677761 w 4496513"/>
                  <a:gd name="connsiteY14" fmla="*/ 1095271 h 2396532"/>
                  <a:gd name="connsiteX15" fmla="*/ 2441625 w 4496513"/>
                  <a:gd name="connsiteY15" fmla="*/ 899328 h 2396532"/>
                  <a:gd name="connsiteX16" fmla="*/ 2150223 w 4496513"/>
                  <a:gd name="connsiteY16" fmla="*/ 693337 h 2396532"/>
                  <a:gd name="connsiteX17" fmla="*/ 1868869 w 4496513"/>
                  <a:gd name="connsiteY17" fmla="*/ 527539 h 2396532"/>
                  <a:gd name="connsiteX18" fmla="*/ 1542297 w 4496513"/>
                  <a:gd name="connsiteY18" fmla="*/ 366765 h 2396532"/>
                  <a:gd name="connsiteX19" fmla="*/ 1140363 w 4496513"/>
                  <a:gd name="connsiteY19" fmla="*/ 236137 h 2396532"/>
                  <a:gd name="connsiteX20" fmla="*/ 874082 w 4496513"/>
                  <a:gd name="connsiteY20" fmla="*/ 135653 h 2396532"/>
                  <a:gd name="connsiteX21" fmla="*/ 572632 w 4496513"/>
                  <a:gd name="connsiteY21" fmla="*/ 50242 h 2396532"/>
                  <a:gd name="connsiteX22" fmla="*/ 386737 w 4496513"/>
                  <a:gd name="connsiteY22" fmla="*/ 0 h 2396532"/>
                  <a:gd name="connsiteX23" fmla="*/ 0 w 4496513"/>
                  <a:gd name="connsiteY23" fmla="*/ 786206 h 2396532"/>
                  <a:gd name="connsiteX0" fmla="*/ 0 w 4568521"/>
                  <a:gd name="connsiteY0" fmla="*/ 786206 h 2396532"/>
                  <a:gd name="connsiteX1" fmla="*/ 353237 w 4568521"/>
                  <a:gd name="connsiteY1" fmla="*/ 1145512 h 2396532"/>
                  <a:gd name="connsiteX2" fmla="*/ 714978 w 4568521"/>
                  <a:gd name="connsiteY2" fmla="*/ 1381649 h 2396532"/>
                  <a:gd name="connsiteX3" fmla="*/ 1257589 w 4568521"/>
                  <a:gd name="connsiteY3" fmla="*/ 1693148 h 2396532"/>
                  <a:gd name="connsiteX4" fmla="*/ 1991119 w 4568521"/>
                  <a:gd name="connsiteY4" fmla="*/ 2049864 h 2396532"/>
                  <a:gd name="connsiteX5" fmla="*/ 2388029 w 4568521"/>
                  <a:gd name="connsiteY5" fmla="*/ 2200589 h 2396532"/>
                  <a:gd name="connsiteX6" fmla="*/ 3081365 w 4568521"/>
                  <a:gd name="connsiteY6" fmla="*/ 2356339 h 2396532"/>
                  <a:gd name="connsiteX7" fmla="*/ 4372578 w 4568521"/>
                  <a:gd name="connsiteY7" fmla="*/ 2396532 h 2396532"/>
                  <a:gd name="connsiteX8" fmla="*/ 4513255 w 4568521"/>
                  <a:gd name="connsiteY8" fmla="*/ 2381460 h 2396532"/>
                  <a:gd name="connsiteX9" fmla="*/ 4558473 w 4568521"/>
                  <a:gd name="connsiteY9" fmla="*/ 2361363 h 2396532"/>
                  <a:gd name="connsiteX10" fmla="*/ 4568521 w 4568521"/>
                  <a:gd name="connsiteY10" fmla="*/ 2296049 h 2396532"/>
                  <a:gd name="connsiteX11" fmla="*/ 4533352 w 4568521"/>
                  <a:gd name="connsiteY11" fmla="*/ 2235759 h 2396532"/>
                  <a:gd name="connsiteX12" fmla="*/ 3975668 w 4568521"/>
                  <a:gd name="connsiteY12" fmla="*/ 1858945 h 2396532"/>
                  <a:gd name="connsiteX13" fmla="*/ 3508420 w 4568521"/>
                  <a:gd name="connsiteY13" fmla="*/ 1592664 h 2396532"/>
                  <a:gd name="connsiteX14" fmla="*/ 2749769 w 4568521"/>
                  <a:gd name="connsiteY14" fmla="*/ 1095271 h 2396532"/>
                  <a:gd name="connsiteX15" fmla="*/ 2513633 w 4568521"/>
                  <a:gd name="connsiteY15" fmla="*/ 899328 h 2396532"/>
                  <a:gd name="connsiteX16" fmla="*/ 2222231 w 4568521"/>
                  <a:gd name="connsiteY16" fmla="*/ 693337 h 2396532"/>
                  <a:gd name="connsiteX17" fmla="*/ 1940877 w 4568521"/>
                  <a:gd name="connsiteY17" fmla="*/ 527539 h 2396532"/>
                  <a:gd name="connsiteX18" fmla="*/ 1614305 w 4568521"/>
                  <a:gd name="connsiteY18" fmla="*/ 366765 h 2396532"/>
                  <a:gd name="connsiteX19" fmla="*/ 1212371 w 4568521"/>
                  <a:gd name="connsiteY19" fmla="*/ 236137 h 2396532"/>
                  <a:gd name="connsiteX20" fmla="*/ 946090 w 4568521"/>
                  <a:gd name="connsiteY20" fmla="*/ 135653 h 2396532"/>
                  <a:gd name="connsiteX21" fmla="*/ 644640 w 4568521"/>
                  <a:gd name="connsiteY21" fmla="*/ 50242 h 2396532"/>
                  <a:gd name="connsiteX22" fmla="*/ 458745 w 4568521"/>
                  <a:gd name="connsiteY22" fmla="*/ 0 h 2396532"/>
                  <a:gd name="connsiteX23" fmla="*/ 0 w 4568521"/>
                  <a:gd name="connsiteY23" fmla="*/ 786206 h 2396532"/>
                  <a:gd name="connsiteX0" fmla="*/ 0 w 4568521"/>
                  <a:gd name="connsiteY0" fmla="*/ 786206 h 2396532"/>
                  <a:gd name="connsiteX1" fmla="*/ 432048 w 4568521"/>
                  <a:gd name="connsiteY1" fmla="*/ 1074238 h 2396532"/>
                  <a:gd name="connsiteX2" fmla="*/ 714978 w 4568521"/>
                  <a:gd name="connsiteY2" fmla="*/ 1381649 h 2396532"/>
                  <a:gd name="connsiteX3" fmla="*/ 1257589 w 4568521"/>
                  <a:gd name="connsiteY3" fmla="*/ 1693148 h 2396532"/>
                  <a:gd name="connsiteX4" fmla="*/ 1991119 w 4568521"/>
                  <a:gd name="connsiteY4" fmla="*/ 2049864 h 2396532"/>
                  <a:gd name="connsiteX5" fmla="*/ 2388029 w 4568521"/>
                  <a:gd name="connsiteY5" fmla="*/ 2200589 h 2396532"/>
                  <a:gd name="connsiteX6" fmla="*/ 3081365 w 4568521"/>
                  <a:gd name="connsiteY6" fmla="*/ 2356339 h 2396532"/>
                  <a:gd name="connsiteX7" fmla="*/ 4372578 w 4568521"/>
                  <a:gd name="connsiteY7" fmla="*/ 2396532 h 2396532"/>
                  <a:gd name="connsiteX8" fmla="*/ 4513255 w 4568521"/>
                  <a:gd name="connsiteY8" fmla="*/ 2381460 h 2396532"/>
                  <a:gd name="connsiteX9" fmla="*/ 4558473 w 4568521"/>
                  <a:gd name="connsiteY9" fmla="*/ 2361363 h 2396532"/>
                  <a:gd name="connsiteX10" fmla="*/ 4568521 w 4568521"/>
                  <a:gd name="connsiteY10" fmla="*/ 2296049 h 2396532"/>
                  <a:gd name="connsiteX11" fmla="*/ 4533352 w 4568521"/>
                  <a:gd name="connsiteY11" fmla="*/ 2235759 h 2396532"/>
                  <a:gd name="connsiteX12" fmla="*/ 3975668 w 4568521"/>
                  <a:gd name="connsiteY12" fmla="*/ 1858945 h 2396532"/>
                  <a:gd name="connsiteX13" fmla="*/ 3508420 w 4568521"/>
                  <a:gd name="connsiteY13" fmla="*/ 1592664 h 2396532"/>
                  <a:gd name="connsiteX14" fmla="*/ 2749769 w 4568521"/>
                  <a:gd name="connsiteY14" fmla="*/ 1095271 h 2396532"/>
                  <a:gd name="connsiteX15" fmla="*/ 2513633 w 4568521"/>
                  <a:gd name="connsiteY15" fmla="*/ 899328 h 2396532"/>
                  <a:gd name="connsiteX16" fmla="*/ 2222231 w 4568521"/>
                  <a:gd name="connsiteY16" fmla="*/ 693337 h 2396532"/>
                  <a:gd name="connsiteX17" fmla="*/ 1940877 w 4568521"/>
                  <a:gd name="connsiteY17" fmla="*/ 527539 h 2396532"/>
                  <a:gd name="connsiteX18" fmla="*/ 1614305 w 4568521"/>
                  <a:gd name="connsiteY18" fmla="*/ 366765 h 2396532"/>
                  <a:gd name="connsiteX19" fmla="*/ 1212371 w 4568521"/>
                  <a:gd name="connsiteY19" fmla="*/ 236137 h 2396532"/>
                  <a:gd name="connsiteX20" fmla="*/ 946090 w 4568521"/>
                  <a:gd name="connsiteY20" fmla="*/ 135653 h 2396532"/>
                  <a:gd name="connsiteX21" fmla="*/ 644640 w 4568521"/>
                  <a:gd name="connsiteY21" fmla="*/ 50242 h 2396532"/>
                  <a:gd name="connsiteX22" fmla="*/ 458745 w 4568521"/>
                  <a:gd name="connsiteY22" fmla="*/ 0 h 2396532"/>
                  <a:gd name="connsiteX23" fmla="*/ 0 w 4568521"/>
                  <a:gd name="connsiteY23" fmla="*/ 786206 h 2396532"/>
                  <a:gd name="connsiteX0" fmla="*/ 0 w 4568521"/>
                  <a:gd name="connsiteY0" fmla="*/ 786206 h 2396532"/>
                  <a:gd name="connsiteX1" fmla="*/ 432048 w 4568521"/>
                  <a:gd name="connsiteY1" fmla="*/ 1074238 h 2396532"/>
                  <a:gd name="connsiteX2" fmla="*/ 792088 w 4568521"/>
                  <a:gd name="connsiteY2" fmla="*/ 1362270 h 2396532"/>
                  <a:gd name="connsiteX3" fmla="*/ 1257589 w 4568521"/>
                  <a:gd name="connsiteY3" fmla="*/ 1693148 h 2396532"/>
                  <a:gd name="connsiteX4" fmla="*/ 1991119 w 4568521"/>
                  <a:gd name="connsiteY4" fmla="*/ 2049864 h 2396532"/>
                  <a:gd name="connsiteX5" fmla="*/ 2388029 w 4568521"/>
                  <a:gd name="connsiteY5" fmla="*/ 2200589 h 2396532"/>
                  <a:gd name="connsiteX6" fmla="*/ 3081365 w 4568521"/>
                  <a:gd name="connsiteY6" fmla="*/ 2356339 h 2396532"/>
                  <a:gd name="connsiteX7" fmla="*/ 4372578 w 4568521"/>
                  <a:gd name="connsiteY7" fmla="*/ 2396532 h 2396532"/>
                  <a:gd name="connsiteX8" fmla="*/ 4513255 w 4568521"/>
                  <a:gd name="connsiteY8" fmla="*/ 2381460 h 2396532"/>
                  <a:gd name="connsiteX9" fmla="*/ 4558473 w 4568521"/>
                  <a:gd name="connsiteY9" fmla="*/ 2361363 h 2396532"/>
                  <a:gd name="connsiteX10" fmla="*/ 4568521 w 4568521"/>
                  <a:gd name="connsiteY10" fmla="*/ 2296049 h 2396532"/>
                  <a:gd name="connsiteX11" fmla="*/ 4533352 w 4568521"/>
                  <a:gd name="connsiteY11" fmla="*/ 2235759 h 2396532"/>
                  <a:gd name="connsiteX12" fmla="*/ 3975668 w 4568521"/>
                  <a:gd name="connsiteY12" fmla="*/ 1858945 h 2396532"/>
                  <a:gd name="connsiteX13" fmla="*/ 3508420 w 4568521"/>
                  <a:gd name="connsiteY13" fmla="*/ 1592664 h 2396532"/>
                  <a:gd name="connsiteX14" fmla="*/ 2749769 w 4568521"/>
                  <a:gd name="connsiteY14" fmla="*/ 1095271 h 2396532"/>
                  <a:gd name="connsiteX15" fmla="*/ 2513633 w 4568521"/>
                  <a:gd name="connsiteY15" fmla="*/ 899328 h 2396532"/>
                  <a:gd name="connsiteX16" fmla="*/ 2222231 w 4568521"/>
                  <a:gd name="connsiteY16" fmla="*/ 693337 h 2396532"/>
                  <a:gd name="connsiteX17" fmla="*/ 1940877 w 4568521"/>
                  <a:gd name="connsiteY17" fmla="*/ 527539 h 2396532"/>
                  <a:gd name="connsiteX18" fmla="*/ 1614305 w 4568521"/>
                  <a:gd name="connsiteY18" fmla="*/ 366765 h 2396532"/>
                  <a:gd name="connsiteX19" fmla="*/ 1212371 w 4568521"/>
                  <a:gd name="connsiteY19" fmla="*/ 236137 h 2396532"/>
                  <a:gd name="connsiteX20" fmla="*/ 946090 w 4568521"/>
                  <a:gd name="connsiteY20" fmla="*/ 135653 h 2396532"/>
                  <a:gd name="connsiteX21" fmla="*/ 644640 w 4568521"/>
                  <a:gd name="connsiteY21" fmla="*/ 50242 h 2396532"/>
                  <a:gd name="connsiteX22" fmla="*/ 458745 w 4568521"/>
                  <a:gd name="connsiteY22" fmla="*/ 0 h 2396532"/>
                  <a:gd name="connsiteX23" fmla="*/ 0 w 4568521"/>
                  <a:gd name="connsiteY23" fmla="*/ 786206 h 2396532"/>
                  <a:gd name="connsiteX0" fmla="*/ 0 w 4568521"/>
                  <a:gd name="connsiteY0" fmla="*/ 786206 h 2396532"/>
                  <a:gd name="connsiteX1" fmla="*/ 432048 w 4568521"/>
                  <a:gd name="connsiteY1" fmla="*/ 1074238 h 2396532"/>
                  <a:gd name="connsiteX2" fmla="*/ 792088 w 4568521"/>
                  <a:gd name="connsiteY2" fmla="*/ 1362270 h 2396532"/>
                  <a:gd name="connsiteX3" fmla="*/ 1257589 w 4568521"/>
                  <a:gd name="connsiteY3" fmla="*/ 1693148 h 2396532"/>
                  <a:gd name="connsiteX4" fmla="*/ 1991119 w 4568521"/>
                  <a:gd name="connsiteY4" fmla="*/ 2049864 h 2396532"/>
                  <a:gd name="connsiteX5" fmla="*/ 2448272 w 4568521"/>
                  <a:gd name="connsiteY5" fmla="*/ 2082350 h 2396532"/>
                  <a:gd name="connsiteX6" fmla="*/ 3081365 w 4568521"/>
                  <a:gd name="connsiteY6" fmla="*/ 2356339 h 2396532"/>
                  <a:gd name="connsiteX7" fmla="*/ 4372578 w 4568521"/>
                  <a:gd name="connsiteY7" fmla="*/ 2396532 h 2396532"/>
                  <a:gd name="connsiteX8" fmla="*/ 4513255 w 4568521"/>
                  <a:gd name="connsiteY8" fmla="*/ 2381460 h 2396532"/>
                  <a:gd name="connsiteX9" fmla="*/ 4558473 w 4568521"/>
                  <a:gd name="connsiteY9" fmla="*/ 2361363 h 2396532"/>
                  <a:gd name="connsiteX10" fmla="*/ 4568521 w 4568521"/>
                  <a:gd name="connsiteY10" fmla="*/ 2296049 h 2396532"/>
                  <a:gd name="connsiteX11" fmla="*/ 4533352 w 4568521"/>
                  <a:gd name="connsiteY11" fmla="*/ 2235759 h 2396532"/>
                  <a:gd name="connsiteX12" fmla="*/ 3975668 w 4568521"/>
                  <a:gd name="connsiteY12" fmla="*/ 1858945 h 2396532"/>
                  <a:gd name="connsiteX13" fmla="*/ 3508420 w 4568521"/>
                  <a:gd name="connsiteY13" fmla="*/ 1592664 h 2396532"/>
                  <a:gd name="connsiteX14" fmla="*/ 2749769 w 4568521"/>
                  <a:gd name="connsiteY14" fmla="*/ 1095271 h 2396532"/>
                  <a:gd name="connsiteX15" fmla="*/ 2513633 w 4568521"/>
                  <a:gd name="connsiteY15" fmla="*/ 899328 h 2396532"/>
                  <a:gd name="connsiteX16" fmla="*/ 2222231 w 4568521"/>
                  <a:gd name="connsiteY16" fmla="*/ 693337 h 2396532"/>
                  <a:gd name="connsiteX17" fmla="*/ 1940877 w 4568521"/>
                  <a:gd name="connsiteY17" fmla="*/ 527539 h 2396532"/>
                  <a:gd name="connsiteX18" fmla="*/ 1614305 w 4568521"/>
                  <a:gd name="connsiteY18" fmla="*/ 366765 h 2396532"/>
                  <a:gd name="connsiteX19" fmla="*/ 1212371 w 4568521"/>
                  <a:gd name="connsiteY19" fmla="*/ 236137 h 2396532"/>
                  <a:gd name="connsiteX20" fmla="*/ 946090 w 4568521"/>
                  <a:gd name="connsiteY20" fmla="*/ 135653 h 2396532"/>
                  <a:gd name="connsiteX21" fmla="*/ 644640 w 4568521"/>
                  <a:gd name="connsiteY21" fmla="*/ 50242 h 2396532"/>
                  <a:gd name="connsiteX22" fmla="*/ 458745 w 4568521"/>
                  <a:gd name="connsiteY22" fmla="*/ 0 h 2396532"/>
                  <a:gd name="connsiteX23" fmla="*/ 0 w 4568521"/>
                  <a:gd name="connsiteY23" fmla="*/ 786206 h 2396532"/>
                  <a:gd name="connsiteX0" fmla="*/ 0 w 4568521"/>
                  <a:gd name="connsiteY0" fmla="*/ 786206 h 2396532"/>
                  <a:gd name="connsiteX1" fmla="*/ 432048 w 4568521"/>
                  <a:gd name="connsiteY1" fmla="*/ 1074238 h 2396532"/>
                  <a:gd name="connsiteX2" fmla="*/ 792088 w 4568521"/>
                  <a:gd name="connsiteY2" fmla="*/ 1362270 h 2396532"/>
                  <a:gd name="connsiteX3" fmla="*/ 1257589 w 4568521"/>
                  <a:gd name="connsiteY3" fmla="*/ 1693148 h 2396532"/>
                  <a:gd name="connsiteX4" fmla="*/ 1991119 w 4568521"/>
                  <a:gd name="connsiteY4" fmla="*/ 2049864 h 2396532"/>
                  <a:gd name="connsiteX5" fmla="*/ 2448272 w 4568521"/>
                  <a:gd name="connsiteY5" fmla="*/ 2082350 h 2396532"/>
                  <a:gd name="connsiteX6" fmla="*/ 3024336 w 4568521"/>
                  <a:gd name="connsiteY6" fmla="*/ 2298374 h 2396532"/>
                  <a:gd name="connsiteX7" fmla="*/ 4372578 w 4568521"/>
                  <a:gd name="connsiteY7" fmla="*/ 2396532 h 2396532"/>
                  <a:gd name="connsiteX8" fmla="*/ 4513255 w 4568521"/>
                  <a:gd name="connsiteY8" fmla="*/ 2381460 h 2396532"/>
                  <a:gd name="connsiteX9" fmla="*/ 4558473 w 4568521"/>
                  <a:gd name="connsiteY9" fmla="*/ 2361363 h 2396532"/>
                  <a:gd name="connsiteX10" fmla="*/ 4568521 w 4568521"/>
                  <a:gd name="connsiteY10" fmla="*/ 2296049 h 2396532"/>
                  <a:gd name="connsiteX11" fmla="*/ 4533352 w 4568521"/>
                  <a:gd name="connsiteY11" fmla="*/ 2235759 h 2396532"/>
                  <a:gd name="connsiteX12" fmla="*/ 3975668 w 4568521"/>
                  <a:gd name="connsiteY12" fmla="*/ 1858945 h 2396532"/>
                  <a:gd name="connsiteX13" fmla="*/ 3508420 w 4568521"/>
                  <a:gd name="connsiteY13" fmla="*/ 1592664 h 2396532"/>
                  <a:gd name="connsiteX14" fmla="*/ 2749769 w 4568521"/>
                  <a:gd name="connsiteY14" fmla="*/ 1095271 h 2396532"/>
                  <a:gd name="connsiteX15" fmla="*/ 2513633 w 4568521"/>
                  <a:gd name="connsiteY15" fmla="*/ 899328 h 2396532"/>
                  <a:gd name="connsiteX16" fmla="*/ 2222231 w 4568521"/>
                  <a:gd name="connsiteY16" fmla="*/ 693337 h 2396532"/>
                  <a:gd name="connsiteX17" fmla="*/ 1940877 w 4568521"/>
                  <a:gd name="connsiteY17" fmla="*/ 527539 h 2396532"/>
                  <a:gd name="connsiteX18" fmla="*/ 1614305 w 4568521"/>
                  <a:gd name="connsiteY18" fmla="*/ 366765 h 2396532"/>
                  <a:gd name="connsiteX19" fmla="*/ 1212371 w 4568521"/>
                  <a:gd name="connsiteY19" fmla="*/ 236137 h 2396532"/>
                  <a:gd name="connsiteX20" fmla="*/ 946090 w 4568521"/>
                  <a:gd name="connsiteY20" fmla="*/ 135653 h 2396532"/>
                  <a:gd name="connsiteX21" fmla="*/ 644640 w 4568521"/>
                  <a:gd name="connsiteY21" fmla="*/ 50242 h 2396532"/>
                  <a:gd name="connsiteX22" fmla="*/ 458745 w 4568521"/>
                  <a:gd name="connsiteY22" fmla="*/ 0 h 2396532"/>
                  <a:gd name="connsiteX23" fmla="*/ 0 w 4568521"/>
                  <a:gd name="connsiteY23" fmla="*/ 786206 h 2396532"/>
                  <a:gd name="connsiteX0" fmla="*/ 0 w 4568521"/>
                  <a:gd name="connsiteY0" fmla="*/ 786206 h 2409154"/>
                  <a:gd name="connsiteX1" fmla="*/ 432048 w 4568521"/>
                  <a:gd name="connsiteY1" fmla="*/ 1074238 h 2409154"/>
                  <a:gd name="connsiteX2" fmla="*/ 792088 w 4568521"/>
                  <a:gd name="connsiteY2" fmla="*/ 1362270 h 2409154"/>
                  <a:gd name="connsiteX3" fmla="*/ 1257589 w 4568521"/>
                  <a:gd name="connsiteY3" fmla="*/ 1693148 h 2409154"/>
                  <a:gd name="connsiteX4" fmla="*/ 1991119 w 4568521"/>
                  <a:gd name="connsiteY4" fmla="*/ 2049864 h 2409154"/>
                  <a:gd name="connsiteX5" fmla="*/ 2448272 w 4568521"/>
                  <a:gd name="connsiteY5" fmla="*/ 2082350 h 2409154"/>
                  <a:gd name="connsiteX6" fmla="*/ 3024336 w 4568521"/>
                  <a:gd name="connsiteY6" fmla="*/ 2298374 h 2409154"/>
                  <a:gd name="connsiteX7" fmla="*/ 4372578 w 4568521"/>
                  <a:gd name="connsiteY7" fmla="*/ 2396532 h 2409154"/>
                  <a:gd name="connsiteX8" fmla="*/ 4513255 w 4568521"/>
                  <a:gd name="connsiteY8" fmla="*/ 2381460 h 2409154"/>
                  <a:gd name="connsiteX9" fmla="*/ 4558473 w 4568521"/>
                  <a:gd name="connsiteY9" fmla="*/ 2361363 h 2409154"/>
                  <a:gd name="connsiteX10" fmla="*/ 4568521 w 4568521"/>
                  <a:gd name="connsiteY10" fmla="*/ 2296049 h 2409154"/>
                  <a:gd name="connsiteX11" fmla="*/ 4533352 w 4568521"/>
                  <a:gd name="connsiteY11" fmla="*/ 2235759 h 2409154"/>
                  <a:gd name="connsiteX12" fmla="*/ 3975668 w 4568521"/>
                  <a:gd name="connsiteY12" fmla="*/ 1858945 h 2409154"/>
                  <a:gd name="connsiteX13" fmla="*/ 3508420 w 4568521"/>
                  <a:gd name="connsiteY13" fmla="*/ 1592664 h 2409154"/>
                  <a:gd name="connsiteX14" fmla="*/ 2749769 w 4568521"/>
                  <a:gd name="connsiteY14" fmla="*/ 1095271 h 2409154"/>
                  <a:gd name="connsiteX15" fmla="*/ 2513633 w 4568521"/>
                  <a:gd name="connsiteY15" fmla="*/ 899328 h 2409154"/>
                  <a:gd name="connsiteX16" fmla="*/ 2222231 w 4568521"/>
                  <a:gd name="connsiteY16" fmla="*/ 693337 h 2409154"/>
                  <a:gd name="connsiteX17" fmla="*/ 1940877 w 4568521"/>
                  <a:gd name="connsiteY17" fmla="*/ 527539 h 2409154"/>
                  <a:gd name="connsiteX18" fmla="*/ 1614305 w 4568521"/>
                  <a:gd name="connsiteY18" fmla="*/ 366765 h 2409154"/>
                  <a:gd name="connsiteX19" fmla="*/ 1212371 w 4568521"/>
                  <a:gd name="connsiteY19" fmla="*/ 236137 h 2409154"/>
                  <a:gd name="connsiteX20" fmla="*/ 946090 w 4568521"/>
                  <a:gd name="connsiteY20" fmla="*/ 135653 h 2409154"/>
                  <a:gd name="connsiteX21" fmla="*/ 644640 w 4568521"/>
                  <a:gd name="connsiteY21" fmla="*/ 50242 h 2409154"/>
                  <a:gd name="connsiteX22" fmla="*/ 458745 w 4568521"/>
                  <a:gd name="connsiteY22" fmla="*/ 0 h 2409154"/>
                  <a:gd name="connsiteX23" fmla="*/ 0 w 4568521"/>
                  <a:gd name="connsiteY23" fmla="*/ 786206 h 2409154"/>
                  <a:gd name="connsiteX0" fmla="*/ 0 w 4568521"/>
                  <a:gd name="connsiteY0" fmla="*/ 786206 h 2481162"/>
                  <a:gd name="connsiteX1" fmla="*/ 432048 w 4568521"/>
                  <a:gd name="connsiteY1" fmla="*/ 1074238 h 2481162"/>
                  <a:gd name="connsiteX2" fmla="*/ 792088 w 4568521"/>
                  <a:gd name="connsiteY2" fmla="*/ 1362270 h 2481162"/>
                  <a:gd name="connsiteX3" fmla="*/ 1257589 w 4568521"/>
                  <a:gd name="connsiteY3" fmla="*/ 1693148 h 2481162"/>
                  <a:gd name="connsiteX4" fmla="*/ 1991119 w 4568521"/>
                  <a:gd name="connsiteY4" fmla="*/ 2049864 h 2481162"/>
                  <a:gd name="connsiteX5" fmla="*/ 2448272 w 4568521"/>
                  <a:gd name="connsiteY5" fmla="*/ 2082350 h 2481162"/>
                  <a:gd name="connsiteX6" fmla="*/ 3240360 w 4568521"/>
                  <a:gd name="connsiteY6" fmla="*/ 2370382 h 2481162"/>
                  <a:gd name="connsiteX7" fmla="*/ 4372578 w 4568521"/>
                  <a:gd name="connsiteY7" fmla="*/ 2396532 h 2481162"/>
                  <a:gd name="connsiteX8" fmla="*/ 4513255 w 4568521"/>
                  <a:gd name="connsiteY8" fmla="*/ 2381460 h 2481162"/>
                  <a:gd name="connsiteX9" fmla="*/ 4558473 w 4568521"/>
                  <a:gd name="connsiteY9" fmla="*/ 2361363 h 2481162"/>
                  <a:gd name="connsiteX10" fmla="*/ 4568521 w 4568521"/>
                  <a:gd name="connsiteY10" fmla="*/ 2296049 h 2481162"/>
                  <a:gd name="connsiteX11" fmla="*/ 4533352 w 4568521"/>
                  <a:gd name="connsiteY11" fmla="*/ 2235759 h 2481162"/>
                  <a:gd name="connsiteX12" fmla="*/ 3975668 w 4568521"/>
                  <a:gd name="connsiteY12" fmla="*/ 1858945 h 2481162"/>
                  <a:gd name="connsiteX13" fmla="*/ 3508420 w 4568521"/>
                  <a:gd name="connsiteY13" fmla="*/ 1592664 h 2481162"/>
                  <a:gd name="connsiteX14" fmla="*/ 2749769 w 4568521"/>
                  <a:gd name="connsiteY14" fmla="*/ 1095271 h 2481162"/>
                  <a:gd name="connsiteX15" fmla="*/ 2513633 w 4568521"/>
                  <a:gd name="connsiteY15" fmla="*/ 899328 h 2481162"/>
                  <a:gd name="connsiteX16" fmla="*/ 2222231 w 4568521"/>
                  <a:gd name="connsiteY16" fmla="*/ 693337 h 2481162"/>
                  <a:gd name="connsiteX17" fmla="*/ 1940877 w 4568521"/>
                  <a:gd name="connsiteY17" fmla="*/ 527539 h 2481162"/>
                  <a:gd name="connsiteX18" fmla="*/ 1614305 w 4568521"/>
                  <a:gd name="connsiteY18" fmla="*/ 366765 h 2481162"/>
                  <a:gd name="connsiteX19" fmla="*/ 1212371 w 4568521"/>
                  <a:gd name="connsiteY19" fmla="*/ 236137 h 2481162"/>
                  <a:gd name="connsiteX20" fmla="*/ 946090 w 4568521"/>
                  <a:gd name="connsiteY20" fmla="*/ 135653 h 2481162"/>
                  <a:gd name="connsiteX21" fmla="*/ 644640 w 4568521"/>
                  <a:gd name="connsiteY21" fmla="*/ 50242 h 2481162"/>
                  <a:gd name="connsiteX22" fmla="*/ 458745 w 4568521"/>
                  <a:gd name="connsiteY22" fmla="*/ 0 h 2481162"/>
                  <a:gd name="connsiteX23" fmla="*/ 0 w 4568521"/>
                  <a:gd name="connsiteY23" fmla="*/ 786206 h 2481162"/>
                  <a:gd name="connsiteX0" fmla="*/ 0 w 4568521"/>
                  <a:gd name="connsiteY0" fmla="*/ 786206 h 2396532"/>
                  <a:gd name="connsiteX1" fmla="*/ 432048 w 4568521"/>
                  <a:gd name="connsiteY1" fmla="*/ 1074238 h 2396532"/>
                  <a:gd name="connsiteX2" fmla="*/ 792088 w 4568521"/>
                  <a:gd name="connsiteY2" fmla="*/ 1362270 h 2396532"/>
                  <a:gd name="connsiteX3" fmla="*/ 1257589 w 4568521"/>
                  <a:gd name="connsiteY3" fmla="*/ 1693148 h 2396532"/>
                  <a:gd name="connsiteX4" fmla="*/ 1991119 w 4568521"/>
                  <a:gd name="connsiteY4" fmla="*/ 2049864 h 2396532"/>
                  <a:gd name="connsiteX5" fmla="*/ 2448272 w 4568521"/>
                  <a:gd name="connsiteY5" fmla="*/ 2082350 h 2396532"/>
                  <a:gd name="connsiteX6" fmla="*/ 3240360 w 4568521"/>
                  <a:gd name="connsiteY6" fmla="*/ 2370382 h 2396532"/>
                  <a:gd name="connsiteX7" fmla="*/ 4372578 w 4568521"/>
                  <a:gd name="connsiteY7" fmla="*/ 2396532 h 2396532"/>
                  <a:gd name="connsiteX8" fmla="*/ 4513255 w 4568521"/>
                  <a:gd name="connsiteY8" fmla="*/ 2381460 h 2396532"/>
                  <a:gd name="connsiteX9" fmla="*/ 4558473 w 4568521"/>
                  <a:gd name="connsiteY9" fmla="*/ 2361363 h 2396532"/>
                  <a:gd name="connsiteX10" fmla="*/ 4568521 w 4568521"/>
                  <a:gd name="connsiteY10" fmla="*/ 2296049 h 2396532"/>
                  <a:gd name="connsiteX11" fmla="*/ 4533352 w 4568521"/>
                  <a:gd name="connsiteY11" fmla="*/ 2235759 h 2396532"/>
                  <a:gd name="connsiteX12" fmla="*/ 3975668 w 4568521"/>
                  <a:gd name="connsiteY12" fmla="*/ 1858945 h 2396532"/>
                  <a:gd name="connsiteX13" fmla="*/ 3508420 w 4568521"/>
                  <a:gd name="connsiteY13" fmla="*/ 1592664 h 2396532"/>
                  <a:gd name="connsiteX14" fmla="*/ 2749769 w 4568521"/>
                  <a:gd name="connsiteY14" fmla="*/ 1095271 h 2396532"/>
                  <a:gd name="connsiteX15" fmla="*/ 2513633 w 4568521"/>
                  <a:gd name="connsiteY15" fmla="*/ 899328 h 2396532"/>
                  <a:gd name="connsiteX16" fmla="*/ 2222231 w 4568521"/>
                  <a:gd name="connsiteY16" fmla="*/ 693337 h 2396532"/>
                  <a:gd name="connsiteX17" fmla="*/ 1940877 w 4568521"/>
                  <a:gd name="connsiteY17" fmla="*/ 527539 h 2396532"/>
                  <a:gd name="connsiteX18" fmla="*/ 1614305 w 4568521"/>
                  <a:gd name="connsiteY18" fmla="*/ 366765 h 2396532"/>
                  <a:gd name="connsiteX19" fmla="*/ 1212371 w 4568521"/>
                  <a:gd name="connsiteY19" fmla="*/ 236137 h 2396532"/>
                  <a:gd name="connsiteX20" fmla="*/ 946090 w 4568521"/>
                  <a:gd name="connsiteY20" fmla="*/ 135653 h 2396532"/>
                  <a:gd name="connsiteX21" fmla="*/ 644640 w 4568521"/>
                  <a:gd name="connsiteY21" fmla="*/ 50242 h 2396532"/>
                  <a:gd name="connsiteX22" fmla="*/ 458745 w 4568521"/>
                  <a:gd name="connsiteY22" fmla="*/ 0 h 2396532"/>
                  <a:gd name="connsiteX23" fmla="*/ 0 w 4568521"/>
                  <a:gd name="connsiteY23" fmla="*/ 786206 h 2396532"/>
                  <a:gd name="connsiteX0" fmla="*/ 0 w 4568521"/>
                  <a:gd name="connsiteY0" fmla="*/ 786206 h 2396532"/>
                  <a:gd name="connsiteX1" fmla="*/ 432048 w 4568521"/>
                  <a:gd name="connsiteY1" fmla="*/ 1074238 h 2396532"/>
                  <a:gd name="connsiteX2" fmla="*/ 792088 w 4568521"/>
                  <a:gd name="connsiteY2" fmla="*/ 1362270 h 2396532"/>
                  <a:gd name="connsiteX3" fmla="*/ 1296144 w 4568521"/>
                  <a:gd name="connsiteY3" fmla="*/ 1578294 h 2396532"/>
                  <a:gd name="connsiteX4" fmla="*/ 1991119 w 4568521"/>
                  <a:gd name="connsiteY4" fmla="*/ 2049864 h 2396532"/>
                  <a:gd name="connsiteX5" fmla="*/ 2448272 w 4568521"/>
                  <a:gd name="connsiteY5" fmla="*/ 2082350 h 2396532"/>
                  <a:gd name="connsiteX6" fmla="*/ 3240360 w 4568521"/>
                  <a:gd name="connsiteY6" fmla="*/ 2370382 h 2396532"/>
                  <a:gd name="connsiteX7" fmla="*/ 4372578 w 4568521"/>
                  <a:gd name="connsiteY7" fmla="*/ 2396532 h 2396532"/>
                  <a:gd name="connsiteX8" fmla="*/ 4513255 w 4568521"/>
                  <a:gd name="connsiteY8" fmla="*/ 2381460 h 2396532"/>
                  <a:gd name="connsiteX9" fmla="*/ 4558473 w 4568521"/>
                  <a:gd name="connsiteY9" fmla="*/ 2361363 h 2396532"/>
                  <a:gd name="connsiteX10" fmla="*/ 4568521 w 4568521"/>
                  <a:gd name="connsiteY10" fmla="*/ 2296049 h 2396532"/>
                  <a:gd name="connsiteX11" fmla="*/ 4533352 w 4568521"/>
                  <a:gd name="connsiteY11" fmla="*/ 2235759 h 2396532"/>
                  <a:gd name="connsiteX12" fmla="*/ 3975668 w 4568521"/>
                  <a:gd name="connsiteY12" fmla="*/ 1858945 h 2396532"/>
                  <a:gd name="connsiteX13" fmla="*/ 3508420 w 4568521"/>
                  <a:gd name="connsiteY13" fmla="*/ 1592664 h 2396532"/>
                  <a:gd name="connsiteX14" fmla="*/ 2749769 w 4568521"/>
                  <a:gd name="connsiteY14" fmla="*/ 1095271 h 2396532"/>
                  <a:gd name="connsiteX15" fmla="*/ 2513633 w 4568521"/>
                  <a:gd name="connsiteY15" fmla="*/ 899328 h 2396532"/>
                  <a:gd name="connsiteX16" fmla="*/ 2222231 w 4568521"/>
                  <a:gd name="connsiteY16" fmla="*/ 693337 h 2396532"/>
                  <a:gd name="connsiteX17" fmla="*/ 1940877 w 4568521"/>
                  <a:gd name="connsiteY17" fmla="*/ 527539 h 2396532"/>
                  <a:gd name="connsiteX18" fmla="*/ 1614305 w 4568521"/>
                  <a:gd name="connsiteY18" fmla="*/ 366765 h 2396532"/>
                  <a:gd name="connsiteX19" fmla="*/ 1212371 w 4568521"/>
                  <a:gd name="connsiteY19" fmla="*/ 236137 h 2396532"/>
                  <a:gd name="connsiteX20" fmla="*/ 946090 w 4568521"/>
                  <a:gd name="connsiteY20" fmla="*/ 135653 h 2396532"/>
                  <a:gd name="connsiteX21" fmla="*/ 644640 w 4568521"/>
                  <a:gd name="connsiteY21" fmla="*/ 50242 h 2396532"/>
                  <a:gd name="connsiteX22" fmla="*/ 458745 w 4568521"/>
                  <a:gd name="connsiteY22" fmla="*/ 0 h 2396532"/>
                  <a:gd name="connsiteX23" fmla="*/ 0 w 4568521"/>
                  <a:gd name="connsiteY23" fmla="*/ 786206 h 2396532"/>
                  <a:gd name="connsiteX0" fmla="*/ 0 w 4568521"/>
                  <a:gd name="connsiteY0" fmla="*/ 786206 h 2396532"/>
                  <a:gd name="connsiteX1" fmla="*/ 432048 w 4568521"/>
                  <a:gd name="connsiteY1" fmla="*/ 1074238 h 2396532"/>
                  <a:gd name="connsiteX2" fmla="*/ 792088 w 4568521"/>
                  <a:gd name="connsiteY2" fmla="*/ 1362270 h 2396532"/>
                  <a:gd name="connsiteX3" fmla="*/ 1296144 w 4568521"/>
                  <a:gd name="connsiteY3" fmla="*/ 1578294 h 2396532"/>
                  <a:gd name="connsiteX4" fmla="*/ 1991119 w 4568521"/>
                  <a:gd name="connsiteY4" fmla="*/ 2049864 h 2396532"/>
                  <a:gd name="connsiteX5" fmla="*/ 2448272 w 4568521"/>
                  <a:gd name="connsiteY5" fmla="*/ 2082350 h 2396532"/>
                  <a:gd name="connsiteX6" fmla="*/ 3240360 w 4568521"/>
                  <a:gd name="connsiteY6" fmla="*/ 2370382 h 2396532"/>
                  <a:gd name="connsiteX7" fmla="*/ 4372578 w 4568521"/>
                  <a:gd name="connsiteY7" fmla="*/ 2396532 h 2396532"/>
                  <a:gd name="connsiteX8" fmla="*/ 4513255 w 4568521"/>
                  <a:gd name="connsiteY8" fmla="*/ 2381460 h 2396532"/>
                  <a:gd name="connsiteX9" fmla="*/ 4558473 w 4568521"/>
                  <a:gd name="connsiteY9" fmla="*/ 2361363 h 2396532"/>
                  <a:gd name="connsiteX10" fmla="*/ 4568521 w 4568521"/>
                  <a:gd name="connsiteY10" fmla="*/ 2296049 h 2396532"/>
                  <a:gd name="connsiteX11" fmla="*/ 4533352 w 4568521"/>
                  <a:gd name="connsiteY11" fmla="*/ 2235759 h 2396532"/>
                  <a:gd name="connsiteX12" fmla="*/ 3975668 w 4568521"/>
                  <a:gd name="connsiteY12" fmla="*/ 1858945 h 2396532"/>
                  <a:gd name="connsiteX13" fmla="*/ 3508420 w 4568521"/>
                  <a:gd name="connsiteY13" fmla="*/ 1592664 h 2396532"/>
                  <a:gd name="connsiteX14" fmla="*/ 2749769 w 4568521"/>
                  <a:gd name="connsiteY14" fmla="*/ 1095271 h 2396532"/>
                  <a:gd name="connsiteX15" fmla="*/ 2513633 w 4568521"/>
                  <a:gd name="connsiteY15" fmla="*/ 899328 h 2396532"/>
                  <a:gd name="connsiteX16" fmla="*/ 2222231 w 4568521"/>
                  <a:gd name="connsiteY16" fmla="*/ 693337 h 2396532"/>
                  <a:gd name="connsiteX17" fmla="*/ 1940877 w 4568521"/>
                  <a:gd name="connsiteY17" fmla="*/ 527539 h 2396532"/>
                  <a:gd name="connsiteX18" fmla="*/ 1614305 w 4568521"/>
                  <a:gd name="connsiteY18" fmla="*/ 366765 h 2396532"/>
                  <a:gd name="connsiteX19" fmla="*/ 1212371 w 4568521"/>
                  <a:gd name="connsiteY19" fmla="*/ 236137 h 2396532"/>
                  <a:gd name="connsiteX20" fmla="*/ 946090 w 4568521"/>
                  <a:gd name="connsiteY20" fmla="*/ 135653 h 2396532"/>
                  <a:gd name="connsiteX21" fmla="*/ 644640 w 4568521"/>
                  <a:gd name="connsiteY21" fmla="*/ 50242 h 2396532"/>
                  <a:gd name="connsiteX22" fmla="*/ 458745 w 4568521"/>
                  <a:gd name="connsiteY22" fmla="*/ 0 h 2396532"/>
                  <a:gd name="connsiteX23" fmla="*/ 0 w 4568521"/>
                  <a:gd name="connsiteY23" fmla="*/ 786206 h 2396532"/>
                  <a:gd name="connsiteX0" fmla="*/ 0 w 4568521"/>
                  <a:gd name="connsiteY0" fmla="*/ 786206 h 2396532"/>
                  <a:gd name="connsiteX1" fmla="*/ 432048 w 4568521"/>
                  <a:gd name="connsiteY1" fmla="*/ 1074238 h 2396532"/>
                  <a:gd name="connsiteX2" fmla="*/ 792088 w 4568521"/>
                  <a:gd name="connsiteY2" fmla="*/ 1362270 h 2396532"/>
                  <a:gd name="connsiteX3" fmla="*/ 1296144 w 4568521"/>
                  <a:gd name="connsiteY3" fmla="*/ 1578294 h 2396532"/>
                  <a:gd name="connsiteX4" fmla="*/ 1991119 w 4568521"/>
                  <a:gd name="connsiteY4" fmla="*/ 2049864 h 2396532"/>
                  <a:gd name="connsiteX5" fmla="*/ 2448272 w 4568521"/>
                  <a:gd name="connsiteY5" fmla="*/ 2082350 h 2396532"/>
                  <a:gd name="connsiteX6" fmla="*/ 3240360 w 4568521"/>
                  <a:gd name="connsiteY6" fmla="*/ 2370382 h 2396532"/>
                  <a:gd name="connsiteX7" fmla="*/ 4372578 w 4568521"/>
                  <a:gd name="connsiteY7" fmla="*/ 2396532 h 2396532"/>
                  <a:gd name="connsiteX8" fmla="*/ 4513255 w 4568521"/>
                  <a:gd name="connsiteY8" fmla="*/ 2381460 h 2396532"/>
                  <a:gd name="connsiteX9" fmla="*/ 4558473 w 4568521"/>
                  <a:gd name="connsiteY9" fmla="*/ 2361363 h 2396532"/>
                  <a:gd name="connsiteX10" fmla="*/ 4568521 w 4568521"/>
                  <a:gd name="connsiteY10" fmla="*/ 2296049 h 2396532"/>
                  <a:gd name="connsiteX11" fmla="*/ 4533352 w 4568521"/>
                  <a:gd name="connsiteY11" fmla="*/ 2235759 h 2396532"/>
                  <a:gd name="connsiteX12" fmla="*/ 3975668 w 4568521"/>
                  <a:gd name="connsiteY12" fmla="*/ 1858945 h 2396532"/>
                  <a:gd name="connsiteX13" fmla="*/ 3508420 w 4568521"/>
                  <a:gd name="connsiteY13" fmla="*/ 1592664 h 2396532"/>
                  <a:gd name="connsiteX14" fmla="*/ 2749769 w 4568521"/>
                  <a:gd name="connsiteY14" fmla="*/ 1095271 h 2396532"/>
                  <a:gd name="connsiteX15" fmla="*/ 2513633 w 4568521"/>
                  <a:gd name="connsiteY15" fmla="*/ 899328 h 2396532"/>
                  <a:gd name="connsiteX16" fmla="*/ 2222231 w 4568521"/>
                  <a:gd name="connsiteY16" fmla="*/ 693337 h 2396532"/>
                  <a:gd name="connsiteX17" fmla="*/ 1940877 w 4568521"/>
                  <a:gd name="connsiteY17" fmla="*/ 527539 h 2396532"/>
                  <a:gd name="connsiteX18" fmla="*/ 1614305 w 4568521"/>
                  <a:gd name="connsiteY18" fmla="*/ 366765 h 2396532"/>
                  <a:gd name="connsiteX19" fmla="*/ 1212371 w 4568521"/>
                  <a:gd name="connsiteY19" fmla="*/ 236137 h 2396532"/>
                  <a:gd name="connsiteX20" fmla="*/ 946090 w 4568521"/>
                  <a:gd name="connsiteY20" fmla="*/ 135653 h 2396532"/>
                  <a:gd name="connsiteX21" fmla="*/ 644640 w 4568521"/>
                  <a:gd name="connsiteY21" fmla="*/ 50242 h 2396532"/>
                  <a:gd name="connsiteX22" fmla="*/ 458745 w 4568521"/>
                  <a:gd name="connsiteY22" fmla="*/ 0 h 2396532"/>
                  <a:gd name="connsiteX23" fmla="*/ 0 w 4568521"/>
                  <a:gd name="connsiteY23" fmla="*/ 786206 h 2396532"/>
                  <a:gd name="connsiteX0" fmla="*/ 0 w 4568521"/>
                  <a:gd name="connsiteY0" fmla="*/ 786206 h 2396532"/>
                  <a:gd name="connsiteX1" fmla="*/ 432048 w 4568521"/>
                  <a:gd name="connsiteY1" fmla="*/ 1074238 h 2396532"/>
                  <a:gd name="connsiteX2" fmla="*/ 792088 w 4568521"/>
                  <a:gd name="connsiteY2" fmla="*/ 1362270 h 2396532"/>
                  <a:gd name="connsiteX3" fmla="*/ 1296144 w 4568521"/>
                  <a:gd name="connsiteY3" fmla="*/ 1578294 h 2396532"/>
                  <a:gd name="connsiteX4" fmla="*/ 1991119 w 4568521"/>
                  <a:gd name="connsiteY4" fmla="*/ 2049864 h 2396532"/>
                  <a:gd name="connsiteX5" fmla="*/ 2448272 w 4568521"/>
                  <a:gd name="connsiteY5" fmla="*/ 2082350 h 2396532"/>
                  <a:gd name="connsiteX6" fmla="*/ 3240360 w 4568521"/>
                  <a:gd name="connsiteY6" fmla="*/ 2370382 h 2396532"/>
                  <a:gd name="connsiteX7" fmla="*/ 4372578 w 4568521"/>
                  <a:gd name="connsiteY7" fmla="*/ 2396532 h 2396532"/>
                  <a:gd name="connsiteX8" fmla="*/ 4513255 w 4568521"/>
                  <a:gd name="connsiteY8" fmla="*/ 2381460 h 2396532"/>
                  <a:gd name="connsiteX9" fmla="*/ 4558473 w 4568521"/>
                  <a:gd name="connsiteY9" fmla="*/ 2361363 h 2396532"/>
                  <a:gd name="connsiteX10" fmla="*/ 4568521 w 4568521"/>
                  <a:gd name="connsiteY10" fmla="*/ 2296049 h 2396532"/>
                  <a:gd name="connsiteX11" fmla="*/ 4533352 w 4568521"/>
                  <a:gd name="connsiteY11" fmla="*/ 2235759 h 2396532"/>
                  <a:gd name="connsiteX12" fmla="*/ 3975668 w 4568521"/>
                  <a:gd name="connsiteY12" fmla="*/ 1858945 h 2396532"/>
                  <a:gd name="connsiteX13" fmla="*/ 3508420 w 4568521"/>
                  <a:gd name="connsiteY13" fmla="*/ 1592664 h 2396532"/>
                  <a:gd name="connsiteX14" fmla="*/ 2749769 w 4568521"/>
                  <a:gd name="connsiteY14" fmla="*/ 1095271 h 2396532"/>
                  <a:gd name="connsiteX15" fmla="*/ 2513633 w 4568521"/>
                  <a:gd name="connsiteY15" fmla="*/ 899328 h 2396532"/>
                  <a:gd name="connsiteX16" fmla="*/ 2222231 w 4568521"/>
                  <a:gd name="connsiteY16" fmla="*/ 693337 h 2396532"/>
                  <a:gd name="connsiteX17" fmla="*/ 1940877 w 4568521"/>
                  <a:gd name="connsiteY17" fmla="*/ 527539 h 2396532"/>
                  <a:gd name="connsiteX18" fmla="*/ 1614305 w 4568521"/>
                  <a:gd name="connsiteY18" fmla="*/ 366765 h 2396532"/>
                  <a:gd name="connsiteX19" fmla="*/ 1212371 w 4568521"/>
                  <a:gd name="connsiteY19" fmla="*/ 236137 h 2396532"/>
                  <a:gd name="connsiteX20" fmla="*/ 946090 w 4568521"/>
                  <a:gd name="connsiteY20" fmla="*/ 135653 h 2396532"/>
                  <a:gd name="connsiteX21" fmla="*/ 644640 w 4568521"/>
                  <a:gd name="connsiteY21" fmla="*/ 50242 h 2396532"/>
                  <a:gd name="connsiteX22" fmla="*/ 458745 w 4568521"/>
                  <a:gd name="connsiteY22" fmla="*/ 0 h 2396532"/>
                  <a:gd name="connsiteX23" fmla="*/ 0 w 4568521"/>
                  <a:gd name="connsiteY23" fmla="*/ 786206 h 2396532"/>
                  <a:gd name="connsiteX0" fmla="*/ 0 w 4568521"/>
                  <a:gd name="connsiteY0" fmla="*/ 786206 h 2396532"/>
                  <a:gd name="connsiteX1" fmla="*/ 432048 w 4568521"/>
                  <a:gd name="connsiteY1" fmla="*/ 1074238 h 2396532"/>
                  <a:gd name="connsiteX2" fmla="*/ 864096 w 4568521"/>
                  <a:gd name="connsiteY2" fmla="*/ 1362270 h 2396532"/>
                  <a:gd name="connsiteX3" fmla="*/ 1296144 w 4568521"/>
                  <a:gd name="connsiteY3" fmla="*/ 1578294 h 2396532"/>
                  <a:gd name="connsiteX4" fmla="*/ 1991119 w 4568521"/>
                  <a:gd name="connsiteY4" fmla="*/ 2049864 h 2396532"/>
                  <a:gd name="connsiteX5" fmla="*/ 2448272 w 4568521"/>
                  <a:gd name="connsiteY5" fmla="*/ 2082350 h 2396532"/>
                  <a:gd name="connsiteX6" fmla="*/ 3240360 w 4568521"/>
                  <a:gd name="connsiteY6" fmla="*/ 2370382 h 2396532"/>
                  <a:gd name="connsiteX7" fmla="*/ 4372578 w 4568521"/>
                  <a:gd name="connsiteY7" fmla="*/ 2396532 h 2396532"/>
                  <a:gd name="connsiteX8" fmla="*/ 4513255 w 4568521"/>
                  <a:gd name="connsiteY8" fmla="*/ 2381460 h 2396532"/>
                  <a:gd name="connsiteX9" fmla="*/ 4558473 w 4568521"/>
                  <a:gd name="connsiteY9" fmla="*/ 2361363 h 2396532"/>
                  <a:gd name="connsiteX10" fmla="*/ 4568521 w 4568521"/>
                  <a:gd name="connsiteY10" fmla="*/ 2296049 h 2396532"/>
                  <a:gd name="connsiteX11" fmla="*/ 4533352 w 4568521"/>
                  <a:gd name="connsiteY11" fmla="*/ 2235759 h 2396532"/>
                  <a:gd name="connsiteX12" fmla="*/ 3975668 w 4568521"/>
                  <a:gd name="connsiteY12" fmla="*/ 1858945 h 2396532"/>
                  <a:gd name="connsiteX13" fmla="*/ 3508420 w 4568521"/>
                  <a:gd name="connsiteY13" fmla="*/ 1592664 h 2396532"/>
                  <a:gd name="connsiteX14" fmla="*/ 2749769 w 4568521"/>
                  <a:gd name="connsiteY14" fmla="*/ 1095271 h 2396532"/>
                  <a:gd name="connsiteX15" fmla="*/ 2513633 w 4568521"/>
                  <a:gd name="connsiteY15" fmla="*/ 899328 h 2396532"/>
                  <a:gd name="connsiteX16" fmla="*/ 2222231 w 4568521"/>
                  <a:gd name="connsiteY16" fmla="*/ 693337 h 2396532"/>
                  <a:gd name="connsiteX17" fmla="*/ 1940877 w 4568521"/>
                  <a:gd name="connsiteY17" fmla="*/ 527539 h 2396532"/>
                  <a:gd name="connsiteX18" fmla="*/ 1614305 w 4568521"/>
                  <a:gd name="connsiteY18" fmla="*/ 366765 h 2396532"/>
                  <a:gd name="connsiteX19" fmla="*/ 1212371 w 4568521"/>
                  <a:gd name="connsiteY19" fmla="*/ 236137 h 2396532"/>
                  <a:gd name="connsiteX20" fmla="*/ 946090 w 4568521"/>
                  <a:gd name="connsiteY20" fmla="*/ 135653 h 2396532"/>
                  <a:gd name="connsiteX21" fmla="*/ 644640 w 4568521"/>
                  <a:gd name="connsiteY21" fmla="*/ 50242 h 2396532"/>
                  <a:gd name="connsiteX22" fmla="*/ 458745 w 4568521"/>
                  <a:gd name="connsiteY22" fmla="*/ 0 h 2396532"/>
                  <a:gd name="connsiteX23" fmla="*/ 0 w 4568521"/>
                  <a:gd name="connsiteY23" fmla="*/ 786206 h 2396532"/>
                  <a:gd name="connsiteX0" fmla="*/ 0 w 4568521"/>
                  <a:gd name="connsiteY0" fmla="*/ 786206 h 2396532"/>
                  <a:gd name="connsiteX1" fmla="*/ 432048 w 4568521"/>
                  <a:gd name="connsiteY1" fmla="*/ 1074238 h 2396532"/>
                  <a:gd name="connsiteX2" fmla="*/ 864096 w 4568521"/>
                  <a:gd name="connsiteY2" fmla="*/ 1362270 h 2396532"/>
                  <a:gd name="connsiteX3" fmla="*/ 1296144 w 4568521"/>
                  <a:gd name="connsiteY3" fmla="*/ 1578294 h 2396532"/>
                  <a:gd name="connsiteX4" fmla="*/ 1991119 w 4568521"/>
                  <a:gd name="connsiteY4" fmla="*/ 2049864 h 2396532"/>
                  <a:gd name="connsiteX5" fmla="*/ 2448272 w 4568521"/>
                  <a:gd name="connsiteY5" fmla="*/ 2082350 h 2396532"/>
                  <a:gd name="connsiteX6" fmla="*/ 3240360 w 4568521"/>
                  <a:gd name="connsiteY6" fmla="*/ 2370382 h 2396532"/>
                  <a:gd name="connsiteX7" fmla="*/ 4372578 w 4568521"/>
                  <a:gd name="connsiteY7" fmla="*/ 2396532 h 2396532"/>
                  <a:gd name="connsiteX8" fmla="*/ 4513255 w 4568521"/>
                  <a:gd name="connsiteY8" fmla="*/ 2381460 h 2396532"/>
                  <a:gd name="connsiteX9" fmla="*/ 4558473 w 4568521"/>
                  <a:gd name="connsiteY9" fmla="*/ 2361363 h 2396532"/>
                  <a:gd name="connsiteX10" fmla="*/ 4568521 w 4568521"/>
                  <a:gd name="connsiteY10" fmla="*/ 2296049 h 2396532"/>
                  <a:gd name="connsiteX11" fmla="*/ 4533352 w 4568521"/>
                  <a:gd name="connsiteY11" fmla="*/ 2235759 h 2396532"/>
                  <a:gd name="connsiteX12" fmla="*/ 3975668 w 4568521"/>
                  <a:gd name="connsiteY12" fmla="*/ 1858945 h 2396532"/>
                  <a:gd name="connsiteX13" fmla="*/ 3508420 w 4568521"/>
                  <a:gd name="connsiteY13" fmla="*/ 1592664 h 2396532"/>
                  <a:gd name="connsiteX14" fmla="*/ 2749769 w 4568521"/>
                  <a:gd name="connsiteY14" fmla="*/ 1095271 h 2396532"/>
                  <a:gd name="connsiteX15" fmla="*/ 2513633 w 4568521"/>
                  <a:gd name="connsiteY15" fmla="*/ 899328 h 2396532"/>
                  <a:gd name="connsiteX16" fmla="*/ 2222231 w 4568521"/>
                  <a:gd name="connsiteY16" fmla="*/ 693337 h 2396532"/>
                  <a:gd name="connsiteX17" fmla="*/ 1940877 w 4568521"/>
                  <a:gd name="connsiteY17" fmla="*/ 527539 h 2396532"/>
                  <a:gd name="connsiteX18" fmla="*/ 1614305 w 4568521"/>
                  <a:gd name="connsiteY18" fmla="*/ 366765 h 2396532"/>
                  <a:gd name="connsiteX19" fmla="*/ 1212371 w 4568521"/>
                  <a:gd name="connsiteY19" fmla="*/ 236137 h 2396532"/>
                  <a:gd name="connsiteX20" fmla="*/ 946090 w 4568521"/>
                  <a:gd name="connsiteY20" fmla="*/ 135653 h 2396532"/>
                  <a:gd name="connsiteX21" fmla="*/ 644640 w 4568521"/>
                  <a:gd name="connsiteY21" fmla="*/ 50242 h 2396532"/>
                  <a:gd name="connsiteX22" fmla="*/ 458745 w 4568521"/>
                  <a:gd name="connsiteY22" fmla="*/ 0 h 2396532"/>
                  <a:gd name="connsiteX23" fmla="*/ 0 w 4568521"/>
                  <a:gd name="connsiteY23" fmla="*/ 786206 h 2396532"/>
                  <a:gd name="connsiteX0" fmla="*/ 0 w 4568521"/>
                  <a:gd name="connsiteY0" fmla="*/ 786206 h 2396532"/>
                  <a:gd name="connsiteX1" fmla="*/ 432048 w 4568521"/>
                  <a:gd name="connsiteY1" fmla="*/ 1074238 h 2396532"/>
                  <a:gd name="connsiteX2" fmla="*/ 864096 w 4568521"/>
                  <a:gd name="connsiteY2" fmla="*/ 1362270 h 2396532"/>
                  <a:gd name="connsiteX3" fmla="*/ 1296144 w 4568521"/>
                  <a:gd name="connsiteY3" fmla="*/ 1578294 h 2396532"/>
                  <a:gd name="connsiteX4" fmla="*/ 1991119 w 4568521"/>
                  <a:gd name="connsiteY4" fmla="*/ 2049864 h 2396532"/>
                  <a:gd name="connsiteX5" fmla="*/ 2448272 w 4568521"/>
                  <a:gd name="connsiteY5" fmla="*/ 2082350 h 2396532"/>
                  <a:gd name="connsiteX6" fmla="*/ 3240360 w 4568521"/>
                  <a:gd name="connsiteY6" fmla="*/ 2370382 h 2396532"/>
                  <a:gd name="connsiteX7" fmla="*/ 4372578 w 4568521"/>
                  <a:gd name="connsiteY7" fmla="*/ 2396532 h 2396532"/>
                  <a:gd name="connsiteX8" fmla="*/ 4513255 w 4568521"/>
                  <a:gd name="connsiteY8" fmla="*/ 2381460 h 2396532"/>
                  <a:gd name="connsiteX9" fmla="*/ 4558473 w 4568521"/>
                  <a:gd name="connsiteY9" fmla="*/ 2361363 h 2396532"/>
                  <a:gd name="connsiteX10" fmla="*/ 4568521 w 4568521"/>
                  <a:gd name="connsiteY10" fmla="*/ 2296049 h 2396532"/>
                  <a:gd name="connsiteX11" fmla="*/ 4533352 w 4568521"/>
                  <a:gd name="connsiteY11" fmla="*/ 2235759 h 2396532"/>
                  <a:gd name="connsiteX12" fmla="*/ 3975668 w 4568521"/>
                  <a:gd name="connsiteY12" fmla="*/ 1858945 h 2396532"/>
                  <a:gd name="connsiteX13" fmla="*/ 3508420 w 4568521"/>
                  <a:gd name="connsiteY13" fmla="*/ 1592664 h 2396532"/>
                  <a:gd name="connsiteX14" fmla="*/ 2749769 w 4568521"/>
                  <a:gd name="connsiteY14" fmla="*/ 1095271 h 2396532"/>
                  <a:gd name="connsiteX15" fmla="*/ 2513633 w 4568521"/>
                  <a:gd name="connsiteY15" fmla="*/ 899328 h 2396532"/>
                  <a:gd name="connsiteX16" fmla="*/ 2222231 w 4568521"/>
                  <a:gd name="connsiteY16" fmla="*/ 693337 h 2396532"/>
                  <a:gd name="connsiteX17" fmla="*/ 1940877 w 4568521"/>
                  <a:gd name="connsiteY17" fmla="*/ 527539 h 2396532"/>
                  <a:gd name="connsiteX18" fmla="*/ 1614305 w 4568521"/>
                  <a:gd name="connsiteY18" fmla="*/ 366765 h 2396532"/>
                  <a:gd name="connsiteX19" fmla="*/ 1212371 w 4568521"/>
                  <a:gd name="connsiteY19" fmla="*/ 236137 h 2396532"/>
                  <a:gd name="connsiteX20" fmla="*/ 946090 w 4568521"/>
                  <a:gd name="connsiteY20" fmla="*/ 135653 h 2396532"/>
                  <a:gd name="connsiteX21" fmla="*/ 644640 w 4568521"/>
                  <a:gd name="connsiteY21" fmla="*/ 50242 h 2396532"/>
                  <a:gd name="connsiteX22" fmla="*/ 458745 w 4568521"/>
                  <a:gd name="connsiteY22" fmla="*/ 0 h 2396532"/>
                  <a:gd name="connsiteX23" fmla="*/ 0 w 4568521"/>
                  <a:gd name="connsiteY23" fmla="*/ 786206 h 2396532"/>
                  <a:gd name="connsiteX0" fmla="*/ 0 w 4568521"/>
                  <a:gd name="connsiteY0" fmla="*/ 786206 h 2396532"/>
                  <a:gd name="connsiteX1" fmla="*/ 432048 w 4568521"/>
                  <a:gd name="connsiteY1" fmla="*/ 1074238 h 2396532"/>
                  <a:gd name="connsiteX2" fmla="*/ 864096 w 4568521"/>
                  <a:gd name="connsiteY2" fmla="*/ 1362270 h 2396532"/>
                  <a:gd name="connsiteX3" fmla="*/ 1296144 w 4568521"/>
                  <a:gd name="connsiteY3" fmla="*/ 1578294 h 2396532"/>
                  <a:gd name="connsiteX4" fmla="*/ 2016224 w 4568521"/>
                  <a:gd name="connsiteY4" fmla="*/ 1938334 h 2396532"/>
                  <a:gd name="connsiteX5" fmla="*/ 2448272 w 4568521"/>
                  <a:gd name="connsiteY5" fmla="*/ 2082350 h 2396532"/>
                  <a:gd name="connsiteX6" fmla="*/ 3240360 w 4568521"/>
                  <a:gd name="connsiteY6" fmla="*/ 2370382 h 2396532"/>
                  <a:gd name="connsiteX7" fmla="*/ 4372578 w 4568521"/>
                  <a:gd name="connsiteY7" fmla="*/ 2396532 h 2396532"/>
                  <a:gd name="connsiteX8" fmla="*/ 4513255 w 4568521"/>
                  <a:gd name="connsiteY8" fmla="*/ 2381460 h 2396532"/>
                  <a:gd name="connsiteX9" fmla="*/ 4558473 w 4568521"/>
                  <a:gd name="connsiteY9" fmla="*/ 2361363 h 2396532"/>
                  <a:gd name="connsiteX10" fmla="*/ 4568521 w 4568521"/>
                  <a:gd name="connsiteY10" fmla="*/ 2296049 h 2396532"/>
                  <a:gd name="connsiteX11" fmla="*/ 4533352 w 4568521"/>
                  <a:gd name="connsiteY11" fmla="*/ 2235759 h 2396532"/>
                  <a:gd name="connsiteX12" fmla="*/ 3975668 w 4568521"/>
                  <a:gd name="connsiteY12" fmla="*/ 1858945 h 2396532"/>
                  <a:gd name="connsiteX13" fmla="*/ 3508420 w 4568521"/>
                  <a:gd name="connsiteY13" fmla="*/ 1592664 h 2396532"/>
                  <a:gd name="connsiteX14" fmla="*/ 2749769 w 4568521"/>
                  <a:gd name="connsiteY14" fmla="*/ 1095271 h 2396532"/>
                  <a:gd name="connsiteX15" fmla="*/ 2513633 w 4568521"/>
                  <a:gd name="connsiteY15" fmla="*/ 899328 h 2396532"/>
                  <a:gd name="connsiteX16" fmla="*/ 2222231 w 4568521"/>
                  <a:gd name="connsiteY16" fmla="*/ 693337 h 2396532"/>
                  <a:gd name="connsiteX17" fmla="*/ 1940877 w 4568521"/>
                  <a:gd name="connsiteY17" fmla="*/ 527539 h 2396532"/>
                  <a:gd name="connsiteX18" fmla="*/ 1614305 w 4568521"/>
                  <a:gd name="connsiteY18" fmla="*/ 366765 h 2396532"/>
                  <a:gd name="connsiteX19" fmla="*/ 1212371 w 4568521"/>
                  <a:gd name="connsiteY19" fmla="*/ 236137 h 2396532"/>
                  <a:gd name="connsiteX20" fmla="*/ 946090 w 4568521"/>
                  <a:gd name="connsiteY20" fmla="*/ 135653 h 2396532"/>
                  <a:gd name="connsiteX21" fmla="*/ 644640 w 4568521"/>
                  <a:gd name="connsiteY21" fmla="*/ 50242 h 2396532"/>
                  <a:gd name="connsiteX22" fmla="*/ 458745 w 4568521"/>
                  <a:gd name="connsiteY22" fmla="*/ 0 h 2396532"/>
                  <a:gd name="connsiteX23" fmla="*/ 0 w 4568521"/>
                  <a:gd name="connsiteY23" fmla="*/ 786206 h 2396532"/>
                  <a:gd name="connsiteX0" fmla="*/ 0 w 4568521"/>
                  <a:gd name="connsiteY0" fmla="*/ 786206 h 2396532"/>
                  <a:gd name="connsiteX1" fmla="*/ 432048 w 4568521"/>
                  <a:gd name="connsiteY1" fmla="*/ 1074238 h 2396532"/>
                  <a:gd name="connsiteX2" fmla="*/ 864096 w 4568521"/>
                  <a:gd name="connsiteY2" fmla="*/ 1362270 h 2396532"/>
                  <a:gd name="connsiteX3" fmla="*/ 1296144 w 4568521"/>
                  <a:gd name="connsiteY3" fmla="*/ 1578294 h 2396532"/>
                  <a:gd name="connsiteX4" fmla="*/ 2016224 w 4568521"/>
                  <a:gd name="connsiteY4" fmla="*/ 1938334 h 2396532"/>
                  <a:gd name="connsiteX5" fmla="*/ 2448272 w 4568521"/>
                  <a:gd name="connsiteY5" fmla="*/ 2082350 h 2396532"/>
                  <a:gd name="connsiteX6" fmla="*/ 3240360 w 4568521"/>
                  <a:gd name="connsiteY6" fmla="*/ 2370382 h 2396532"/>
                  <a:gd name="connsiteX7" fmla="*/ 4372578 w 4568521"/>
                  <a:gd name="connsiteY7" fmla="*/ 2396532 h 2396532"/>
                  <a:gd name="connsiteX8" fmla="*/ 4513255 w 4568521"/>
                  <a:gd name="connsiteY8" fmla="*/ 2381460 h 2396532"/>
                  <a:gd name="connsiteX9" fmla="*/ 4558473 w 4568521"/>
                  <a:gd name="connsiteY9" fmla="*/ 2361363 h 2396532"/>
                  <a:gd name="connsiteX10" fmla="*/ 4568521 w 4568521"/>
                  <a:gd name="connsiteY10" fmla="*/ 2296049 h 2396532"/>
                  <a:gd name="connsiteX11" fmla="*/ 4533352 w 4568521"/>
                  <a:gd name="connsiteY11" fmla="*/ 2235759 h 2396532"/>
                  <a:gd name="connsiteX12" fmla="*/ 3975668 w 4568521"/>
                  <a:gd name="connsiteY12" fmla="*/ 1858945 h 2396532"/>
                  <a:gd name="connsiteX13" fmla="*/ 3508420 w 4568521"/>
                  <a:gd name="connsiteY13" fmla="*/ 1592664 h 2396532"/>
                  <a:gd name="connsiteX14" fmla="*/ 2749769 w 4568521"/>
                  <a:gd name="connsiteY14" fmla="*/ 1095271 h 2396532"/>
                  <a:gd name="connsiteX15" fmla="*/ 2513633 w 4568521"/>
                  <a:gd name="connsiteY15" fmla="*/ 899328 h 2396532"/>
                  <a:gd name="connsiteX16" fmla="*/ 2222231 w 4568521"/>
                  <a:gd name="connsiteY16" fmla="*/ 693337 h 2396532"/>
                  <a:gd name="connsiteX17" fmla="*/ 1940877 w 4568521"/>
                  <a:gd name="connsiteY17" fmla="*/ 527539 h 2396532"/>
                  <a:gd name="connsiteX18" fmla="*/ 1614305 w 4568521"/>
                  <a:gd name="connsiteY18" fmla="*/ 366765 h 2396532"/>
                  <a:gd name="connsiteX19" fmla="*/ 1212371 w 4568521"/>
                  <a:gd name="connsiteY19" fmla="*/ 236137 h 2396532"/>
                  <a:gd name="connsiteX20" fmla="*/ 946090 w 4568521"/>
                  <a:gd name="connsiteY20" fmla="*/ 135653 h 2396532"/>
                  <a:gd name="connsiteX21" fmla="*/ 644640 w 4568521"/>
                  <a:gd name="connsiteY21" fmla="*/ 50242 h 2396532"/>
                  <a:gd name="connsiteX22" fmla="*/ 458745 w 4568521"/>
                  <a:gd name="connsiteY22" fmla="*/ 0 h 2396532"/>
                  <a:gd name="connsiteX23" fmla="*/ 0 w 4568521"/>
                  <a:gd name="connsiteY23" fmla="*/ 786206 h 2396532"/>
                  <a:gd name="connsiteX0" fmla="*/ 0 w 4568521"/>
                  <a:gd name="connsiteY0" fmla="*/ 786206 h 2396532"/>
                  <a:gd name="connsiteX1" fmla="*/ 432048 w 4568521"/>
                  <a:gd name="connsiteY1" fmla="*/ 1074238 h 2396532"/>
                  <a:gd name="connsiteX2" fmla="*/ 864096 w 4568521"/>
                  <a:gd name="connsiteY2" fmla="*/ 1362270 h 2396532"/>
                  <a:gd name="connsiteX3" fmla="*/ 1368152 w 4568521"/>
                  <a:gd name="connsiteY3" fmla="*/ 1650302 h 2396532"/>
                  <a:gd name="connsiteX4" fmla="*/ 2016224 w 4568521"/>
                  <a:gd name="connsiteY4" fmla="*/ 1938334 h 2396532"/>
                  <a:gd name="connsiteX5" fmla="*/ 2448272 w 4568521"/>
                  <a:gd name="connsiteY5" fmla="*/ 2082350 h 2396532"/>
                  <a:gd name="connsiteX6" fmla="*/ 3240360 w 4568521"/>
                  <a:gd name="connsiteY6" fmla="*/ 2370382 h 2396532"/>
                  <a:gd name="connsiteX7" fmla="*/ 4372578 w 4568521"/>
                  <a:gd name="connsiteY7" fmla="*/ 2396532 h 2396532"/>
                  <a:gd name="connsiteX8" fmla="*/ 4513255 w 4568521"/>
                  <a:gd name="connsiteY8" fmla="*/ 2381460 h 2396532"/>
                  <a:gd name="connsiteX9" fmla="*/ 4558473 w 4568521"/>
                  <a:gd name="connsiteY9" fmla="*/ 2361363 h 2396532"/>
                  <a:gd name="connsiteX10" fmla="*/ 4568521 w 4568521"/>
                  <a:gd name="connsiteY10" fmla="*/ 2296049 h 2396532"/>
                  <a:gd name="connsiteX11" fmla="*/ 4533352 w 4568521"/>
                  <a:gd name="connsiteY11" fmla="*/ 2235759 h 2396532"/>
                  <a:gd name="connsiteX12" fmla="*/ 3975668 w 4568521"/>
                  <a:gd name="connsiteY12" fmla="*/ 1858945 h 2396532"/>
                  <a:gd name="connsiteX13" fmla="*/ 3508420 w 4568521"/>
                  <a:gd name="connsiteY13" fmla="*/ 1592664 h 2396532"/>
                  <a:gd name="connsiteX14" fmla="*/ 2749769 w 4568521"/>
                  <a:gd name="connsiteY14" fmla="*/ 1095271 h 2396532"/>
                  <a:gd name="connsiteX15" fmla="*/ 2513633 w 4568521"/>
                  <a:gd name="connsiteY15" fmla="*/ 899328 h 2396532"/>
                  <a:gd name="connsiteX16" fmla="*/ 2222231 w 4568521"/>
                  <a:gd name="connsiteY16" fmla="*/ 693337 h 2396532"/>
                  <a:gd name="connsiteX17" fmla="*/ 1940877 w 4568521"/>
                  <a:gd name="connsiteY17" fmla="*/ 527539 h 2396532"/>
                  <a:gd name="connsiteX18" fmla="*/ 1614305 w 4568521"/>
                  <a:gd name="connsiteY18" fmla="*/ 366765 h 2396532"/>
                  <a:gd name="connsiteX19" fmla="*/ 1212371 w 4568521"/>
                  <a:gd name="connsiteY19" fmla="*/ 236137 h 2396532"/>
                  <a:gd name="connsiteX20" fmla="*/ 946090 w 4568521"/>
                  <a:gd name="connsiteY20" fmla="*/ 135653 h 2396532"/>
                  <a:gd name="connsiteX21" fmla="*/ 644640 w 4568521"/>
                  <a:gd name="connsiteY21" fmla="*/ 50242 h 2396532"/>
                  <a:gd name="connsiteX22" fmla="*/ 458745 w 4568521"/>
                  <a:gd name="connsiteY22" fmla="*/ 0 h 2396532"/>
                  <a:gd name="connsiteX23" fmla="*/ 0 w 4568521"/>
                  <a:gd name="connsiteY23" fmla="*/ 786206 h 2396532"/>
                  <a:gd name="connsiteX0" fmla="*/ 0 w 4568521"/>
                  <a:gd name="connsiteY0" fmla="*/ 786206 h 2396532"/>
                  <a:gd name="connsiteX1" fmla="*/ 432048 w 4568521"/>
                  <a:gd name="connsiteY1" fmla="*/ 1074238 h 2396532"/>
                  <a:gd name="connsiteX2" fmla="*/ 864096 w 4568521"/>
                  <a:gd name="connsiteY2" fmla="*/ 1362270 h 2396532"/>
                  <a:gd name="connsiteX3" fmla="*/ 1368152 w 4568521"/>
                  <a:gd name="connsiteY3" fmla="*/ 1650302 h 2396532"/>
                  <a:gd name="connsiteX4" fmla="*/ 2016224 w 4568521"/>
                  <a:gd name="connsiteY4" fmla="*/ 1938334 h 2396532"/>
                  <a:gd name="connsiteX5" fmla="*/ 2448272 w 4568521"/>
                  <a:gd name="connsiteY5" fmla="*/ 2082350 h 2396532"/>
                  <a:gd name="connsiteX6" fmla="*/ 3240360 w 4568521"/>
                  <a:gd name="connsiteY6" fmla="*/ 2370382 h 2396532"/>
                  <a:gd name="connsiteX7" fmla="*/ 4372578 w 4568521"/>
                  <a:gd name="connsiteY7" fmla="*/ 2396532 h 2396532"/>
                  <a:gd name="connsiteX8" fmla="*/ 4513255 w 4568521"/>
                  <a:gd name="connsiteY8" fmla="*/ 2381460 h 2396532"/>
                  <a:gd name="connsiteX9" fmla="*/ 4558473 w 4568521"/>
                  <a:gd name="connsiteY9" fmla="*/ 2361363 h 2396532"/>
                  <a:gd name="connsiteX10" fmla="*/ 4568521 w 4568521"/>
                  <a:gd name="connsiteY10" fmla="*/ 2296049 h 2396532"/>
                  <a:gd name="connsiteX11" fmla="*/ 4533352 w 4568521"/>
                  <a:gd name="connsiteY11" fmla="*/ 2235759 h 2396532"/>
                  <a:gd name="connsiteX12" fmla="*/ 3975668 w 4568521"/>
                  <a:gd name="connsiteY12" fmla="*/ 1858945 h 2396532"/>
                  <a:gd name="connsiteX13" fmla="*/ 3508420 w 4568521"/>
                  <a:gd name="connsiteY13" fmla="*/ 1592664 h 2396532"/>
                  <a:gd name="connsiteX14" fmla="*/ 2749769 w 4568521"/>
                  <a:gd name="connsiteY14" fmla="*/ 1095271 h 2396532"/>
                  <a:gd name="connsiteX15" fmla="*/ 2513633 w 4568521"/>
                  <a:gd name="connsiteY15" fmla="*/ 899328 h 2396532"/>
                  <a:gd name="connsiteX16" fmla="*/ 2222231 w 4568521"/>
                  <a:gd name="connsiteY16" fmla="*/ 693337 h 2396532"/>
                  <a:gd name="connsiteX17" fmla="*/ 1940877 w 4568521"/>
                  <a:gd name="connsiteY17" fmla="*/ 527539 h 2396532"/>
                  <a:gd name="connsiteX18" fmla="*/ 1614305 w 4568521"/>
                  <a:gd name="connsiteY18" fmla="*/ 366765 h 2396532"/>
                  <a:gd name="connsiteX19" fmla="*/ 1212371 w 4568521"/>
                  <a:gd name="connsiteY19" fmla="*/ 236137 h 2396532"/>
                  <a:gd name="connsiteX20" fmla="*/ 946090 w 4568521"/>
                  <a:gd name="connsiteY20" fmla="*/ 135653 h 2396532"/>
                  <a:gd name="connsiteX21" fmla="*/ 644640 w 4568521"/>
                  <a:gd name="connsiteY21" fmla="*/ 50242 h 2396532"/>
                  <a:gd name="connsiteX22" fmla="*/ 458745 w 4568521"/>
                  <a:gd name="connsiteY22" fmla="*/ 0 h 2396532"/>
                  <a:gd name="connsiteX23" fmla="*/ 0 w 4568521"/>
                  <a:gd name="connsiteY23" fmla="*/ 786206 h 2396532"/>
                  <a:gd name="connsiteX0" fmla="*/ 0 w 4568521"/>
                  <a:gd name="connsiteY0" fmla="*/ 786206 h 2396532"/>
                  <a:gd name="connsiteX1" fmla="*/ 432048 w 4568521"/>
                  <a:gd name="connsiteY1" fmla="*/ 1074238 h 2396532"/>
                  <a:gd name="connsiteX2" fmla="*/ 864096 w 4568521"/>
                  <a:gd name="connsiteY2" fmla="*/ 1362270 h 2396532"/>
                  <a:gd name="connsiteX3" fmla="*/ 1440160 w 4568521"/>
                  <a:gd name="connsiteY3" fmla="*/ 1650302 h 2396532"/>
                  <a:gd name="connsiteX4" fmla="*/ 2016224 w 4568521"/>
                  <a:gd name="connsiteY4" fmla="*/ 1938334 h 2396532"/>
                  <a:gd name="connsiteX5" fmla="*/ 2448272 w 4568521"/>
                  <a:gd name="connsiteY5" fmla="*/ 2082350 h 2396532"/>
                  <a:gd name="connsiteX6" fmla="*/ 3240360 w 4568521"/>
                  <a:gd name="connsiteY6" fmla="*/ 2370382 h 2396532"/>
                  <a:gd name="connsiteX7" fmla="*/ 4372578 w 4568521"/>
                  <a:gd name="connsiteY7" fmla="*/ 2396532 h 2396532"/>
                  <a:gd name="connsiteX8" fmla="*/ 4513255 w 4568521"/>
                  <a:gd name="connsiteY8" fmla="*/ 2381460 h 2396532"/>
                  <a:gd name="connsiteX9" fmla="*/ 4558473 w 4568521"/>
                  <a:gd name="connsiteY9" fmla="*/ 2361363 h 2396532"/>
                  <a:gd name="connsiteX10" fmla="*/ 4568521 w 4568521"/>
                  <a:gd name="connsiteY10" fmla="*/ 2296049 h 2396532"/>
                  <a:gd name="connsiteX11" fmla="*/ 4533352 w 4568521"/>
                  <a:gd name="connsiteY11" fmla="*/ 2235759 h 2396532"/>
                  <a:gd name="connsiteX12" fmla="*/ 3975668 w 4568521"/>
                  <a:gd name="connsiteY12" fmla="*/ 1858945 h 2396532"/>
                  <a:gd name="connsiteX13" fmla="*/ 3508420 w 4568521"/>
                  <a:gd name="connsiteY13" fmla="*/ 1592664 h 2396532"/>
                  <a:gd name="connsiteX14" fmla="*/ 2749769 w 4568521"/>
                  <a:gd name="connsiteY14" fmla="*/ 1095271 h 2396532"/>
                  <a:gd name="connsiteX15" fmla="*/ 2513633 w 4568521"/>
                  <a:gd name="connsiteY15" fmla="*/ 899328 h 2396532"/>
                  <a:gd name="connsiteX16" fmla="*/ 2222231 w 4568521"/>
                  <a:gd name="connsiteY16" fmla="*/ 693337 h 2396532"/>
                  <a:gd name="connsiteX17" fmla="*/ 1940877 w 4568521"/>
                  <a:gd name="connsiteY17" fmla="*/ 527539 h 2396532"/>
                  <a:gd name="connsiteX18" fmla="*/ 1614305 w 4568521"/>
                  <a:gd name="connsiteY18" fmla="*/ 366765 h 2396532"/>
                  <a:gd name="connsiteX19" fmla="*/ 1212371 w 4568521"/>
                  <a:gd name="connsiteY19" fmla="*/ 236137 h 2396532"/>
                  <a:gd name="connsiteX20" fmla="*/ 946090 w 4568521"/>
                  <a:gd name="connsiteY20" fmla="*/ 135653 h 2396532"/>
                  <a:gd name="connsiteX21" fmla="*/ 644640 w 4568521"/>
                  <a:gd name="connsiteY21" fmla="*/ 50242 h 2396532"/>
                  <a:gd name="connsiteX22" fmla="*/ 458745 w 4568521"/>
                  <a:gd name="connsiteY22" fmla="*/ 0 h 2396532"/>
                  <a:gd name="connsiteX23" fmla="*/ 0 w 4568521"/>
                  <a:gd name="connsiteY23" fmla="*/ 786206 h 2396532"/>
                  <a:gd name="connsiteX0" fmla="*/ 0 w 4568521"/>
                  <a:gd name="connsiteY0" fmla="*/ 786206 h 2396532"/>
                  <a:gd name="connsiteX1" fmla="*/ 432048 w 4568521"/>
                  <a:gd name="connsiteY1" fmla="*/ 1074238 h 2396532"/>
                  <a:gd name="connsiteX2" fmla="*/ 864096 w 4568521"/>
                  <a:gd name="connsiteY2" fmla="*/ 1362270 h 2396532"/>
                  <a:gd name="connsiteX3" fmla="*/ 1440160 w 4568521"/>
                  <a:gd name="connsiteY3" fmla="*/ 1650302 h 2396532"/>
                  <a:gd name="connsiteX4" fmla="*/ 2016224 w 4568521"/>
                  <a:gd name="connsiteY4" fmla="*/ 1938334 h 2396532"/>
                  <a:gd name="connsiteX5" fmla="*/ 2448272 w 4568521"/>
                  <a:gd name="connsiteY5" fmla="*/ 2082350 h 2396532"/>
                  <a:gd name="connsiteX6" fmla="*/ 3240360 w 4568521"/>
                  <a:gd name="connsiteY6" fmla="*/ 2370382 h 2396532"/>
                  <a:gd name="connsiteX7" fmla="*/ 4372578 w 4568521"/>
                  <a:gd name="connsiteY7" fmla="*/ 2396532 h 2396532"/>
                  <a:gd name="connsiteX8" fmla="*/ 4513255 w 4568521"/>
                  <a:gd name="connsiteY8" fmla="*/ 2381460 h 2396532"/>
                  <a:gd name="connsiteX9" fmla="*/ 4558473 w 4568521"/>
                  <a:gd name="connsiteY9" fmla="*/ 2361363 h 2396532"/>
                  <a:gd name="connsiteX10" fmla="*/ 4568521 w 4568521"/>
                  <a:gd name="connsiteY10" fmla="*/ 2296049 h 2396532"/>
                  <a:gd name="connsiteX11" fmla="*/ 4533352 w 4568521"/>
                  <a:gd name="connsiteY11" fmla="*/ 2235759 h 2396532"/>
                  <a:gd name="connsiteX12" fmla="*/ 3975668 w 4568521"/>
                  <a:gd name="connsiteY12" fmla="*/ 1858945 h 2396532"/>
                  <a:gd name="connsiteX13" fmla="*/ 3508420 w 4568521"/>
                  <a:gd name="connsiteY13" fmla="*/ 1592664 h 2396532"/>
                  <a:gd name="connsiteX14" fmla="*/ 2749769 w 4568521"/>
                  <a:gd name="connsiteY14" fmla="*/ 1095271 h 2396532"/>
                  <a:gd name="connsiteX15" fmla="*/ 2513633 w 4568521"/>
                  <a:gd name="connsiteY15" fmla="*/ 899328 h 2396532"/>
                  <a:gd name="connsiteX16" fmla="*/ 2222231 w 4568521"/>
                  <a:gd name="connsiteY16" fmla="*/ 693337 h 2396532"/>
                  <a:gd name="connsiteX17" fmla="*/ 1940877 w 4568521"/>
                  <a:gd name="connsiteY17" fmla="*/ 527539 h 2396532"/>
                  <a:gd name="connsiteX18" fmla="*/ 1614305 w 4568521"/>
                  <a:gd name="connsiteY18" fmla="*/ 366765 h 2396532"/>
                  <a:gd name="connsiteX19" fmla="*/ 1212371 w 4568521"/>
                  <a:gd name="connsiteY19" fmla="*/ 236137 h 2396532"/>
                  <a:gd name="connsiteX20" fmla="*/ 946090 w 4568521"/>
                  <a:gd name="connsiteY20" fmla="*/ 135653 h 2396532"/>
                  <a:gd name="connsiteX21" fmla="*/ 644640 w 4568521"/>
                  <a:gd name="connsiteY21" fmla="*/ 50242 h 2396532"/>
                  <a:gd name="connsiteX22" fmla="*/ 458745 w 4568521"/>
                  <a:gd name="connsiteY22" fmla="*/ 0 h 2396532"/>
                  <a:gd name="connsiteX23" fmla="*/ 0 w 4568521"/>
                  <a:gd name="connsiteY23" fmla="*/ 786206 h 2396532"/>
                  <a:gd name="connsiteX0" fmla="*/ 0 w 4568521"/>
                  <a:gd name="connsiteY0" fmla="*/ 786206 h 2396532"/>
                  <a:gd name="connsiteX1" fmla="*/ 432048 w 4568521"/>
                  <a:gd name="connsiteY1" fmla="*/ 1074238 h 2396532"/>
                  <a:gd name="connsiteX2" fmla="*/ 864096 w 4568521"/>
                  <a:gd name="connsiteY2" fmla="*/ 1362270 h 2396532"/>
                  <a:gd name="connsiteX3" fmla="*/ 1440160 w 4568521"/>
                  <a:gd name="connsiteY3" fmla="*/ 1650302 h 2396532"/>
                  <a:gd name="connsiteX4" fmla="*/ 2016224 w 4568521"/>
                  <a:gd name="connsiteY4" fmla="*/ 1938334 h 2396532"/>
                  <a:gd name="connsiteX5" fmla="*/ 2448272 w 4568521"/>
                  <a:gd name="connsiteY5" fmla="*/ 2082350 h 2396532"/>
                  <a:gd name="connsiteX6" fmla="*/ 3240360 w 4568521"/>
                  <a:gd name="connsiteY6" fmla="*/ 2370382 h 2396532"/>
                  <a:gd name="connsiteX7" fmla="*/ 4372578 w 4568521"/>
                  <a:gd name="connsiteY7" fmla="*/ 2396532 h 2396532"/>
                  <a:gd name="connsiteX8" fmla="*/ 4513255 w 4568521"/>
                  <a:gd name="connsiteY8" fmla="*/ 2381460 h 2396532"/>
                  <a:gd name="connsiteX9" fmla="*/ 4558473 w 4568521"/>
                  <a:gd name="connsiteY9" fmla="*/ 2361363 h 2396532"/>
                  <a:gd name="connsiteX10" fmla="*/ 4568521 w 4568521"/>
                  <a:gd name="connsiteY10" fmla="*/ 2296049 h 2396532"/>
                  <a:gd name="connsiteX11" fmla="*/ 4533352 w 4568521"/>
                  <a:gd name="connsiteY11" fmla="*/ 2235759 h 2396532"/>
                  <a:gd name="connsiteX12" fmla="*/ 3975668 w 4568521"/>
                  <a:gd name="connsiteY12" fmla="*/ 1858945 h 2396532"/>
                  <a:gd name="connsiteX13" fmla="*/ 3508420 w 4568521"/>
                  <a:gd name="connsiteY13" fmla="*/ 1592664 h 2396532"/>
                  <a:gd name="connsiteX14" fmla="*/ 2749769 w 4568521"/>
                  <a:gd name="connsiteY14" fmla="*/ 1095271 h 2396532"/>
                  <a:gd name="connsiteX15" fmla="*/ 2513633 w 4568521"/>
                  <a:gd name="connsiteY15" fmla="*/ 899328 h 2396532"/>
                  <a:gd name="connsiteX16" fmla="*/ 2222231 w 4568521"/>
                  <a:gd name="connsiteY16" fmla="*/ 693337 h 2396532"/>
                  <a:gd name="connsiteX17" fmla="*/ 1940877 w 4568521"/>
                  <a:gd name="connsiteY17" fmla="*/ 527539 h 2396532"/>
                  <a:gd name="connsiteX18" fmla="*/ 1614305 w 4568521"/>
                  <a:gd name="connsiteY18" fmla="*/ 366765 h 2396532"/>
                  <a:gd name="connsiteX19" fmla="*/ 1212371 w 4568521"/>
                  <a:gd name="connsiteY19" fmla="*/ 236137 h 2396532"/>
                  <a:gd name="connsiteX20" fmla="*/ 946090 w 4568521"/>
                  <a:gd name="connsiteY20" fmla="*/ 135653 h 2396532"/>
                  <a:gd name="connsiteX21" fmla="*/ 644640 w 4568521"/>
                  <a:gd name="connsiteY21" fmla="*/ 50242 h 2396532"/>
                  <a:gd name="connsiteX22" fmla="*/ 458745 w 4568521"/>
                  <a:gd name="connsiteY22" fmla="*/ 0 h 2396532"/>
                  <a:gd name="connsiteX23" fmla="*/ 0 w 4568521"/>
                  <a:gd name="connsiteY23" fmla="*/ 786206 h 2396532"/>
                  <a:gd name="connsiteX0" fmla="*/ 0 w 4568521"/>
                  <a:gd name="connsiteY0" fmla="*/ 786206 h 2396532"/>
                  <a:gd name="connsiteX1" fmla="*/ 432048 w 4568521"/>
                  <a:gd name="connsiteY1" fmla="*/ 1074238 h 2396532"/>
                  <a:gd name="connsiteX2" fmla="*/ 864096 w 4568521"/>
                  <a:gd name="connsiteY2" fmla="*/ 1362270 h 2396532"/>
                  <a:gd name="connsiteX3" fmla="*/ 1440160 w 4568521"/>
                  <a:gd name="connsiteY3" fmla="*/ 1650302 h 2396532"/>
                  <a:gd name="connsiteX4" fmla="*/ 2016224 w 4568521"/>
                  <a:gd name="connsiteY4" fmla="*/ 1938334 h 2396532"/>
                  <a:gd name="connsiteX5" fmla="*/ 2448272 w 4568521"/>
                  <a:gd name="connsiteY5" fmla="*/ 2082350 h 2396532"/>
                  <a:gd name="connsiteX6" fmla="*/ 3240360 w 4568521"/>
                  <a:gd name="connsiteY6" fmla="*/ 2370382 h 2396532"/>
                  <a:gd name="connsiteX7" fmla="*/ 4372578 w 4568521"/>
                  <a:gd name="connsiteY7" fmla="*/ 2396532 h 2396532"/>
                  <a:gd name="connsiteX8" fmla="*/ 4513255 w 4568521"/>
                  <a:gd name="connsiteY8" fmla="*/ 2381460 h 2396532"/>
                  <a:gd name="connsiteX9" fmla="*/ 4558473 w 4568521"/>
                  <a:gd name="connsiteY9" fmla="*/ 2361363 h 2396532"/>
                  <a:gd name="connsiteX10" fmla="*/ 4568521 w 4568521"/>
                  <a:gd name="connsiteY10" fmla="*/ 2296049 h 2396532"/>
                  <a:gd name="connsiteX11" fmla="*/ 4533352 w 4568521"/>
                  <a:gd name="connsiteY11" fmla="*/ 2235759 h 2396532"/>
                  <a:gd name="connsiteX12" fmla="*/ 3975668 w 4568521"/>
                  <a:gd name="connsiteY12" fmla="*/ 1858945 h 2396532"/>
                  <a:gd name="connsiteX13" fmla="*/ 3508420 w 4568521"/>
                  <a:gd name="connsiteY13" fmla="*/ 1592664 h 2396532"/>
                  <a:gd name="connsiteX14" fmla="*/ 2749769 w 4568521"/>
                  <a:gd name="connsiteY14" fmla="*/ 1095271 h 2396532"/>
                  <a:gd name="connsiteX15" fmla="*/ 2513633 w 4568521"/>
                  <a:gd name="connsiteY15" fmla="*/ 899328 h 2396532"/>
                  <a:gd name="connsiteX16" fmla="*/ 2222231 w 4568521"/>
                  <a:gd name="connsiteY16" fmla="*/ 693337 h 2396532"/>
                  <a:gd name="connsiteX17" fmla="*/ 1940877 w 4568521"/>
                  <a:gd name="connsiteY17" fmla="*/ 527539 h 2396532"/>
                  <a:gd name="connsiteX18" fmla="*/ 1614305 w 4568521"/>
                  <a:gd name="connsiteY18" fmla="*/ 366765 h 2396532"/>
                  <a:gd name="connsiteX19" fmla="*/ 1212371 w 4568521"/>
                  <a:gd name="connsiteY19" fmla="*/ 236137 h 2396532"/>
                  <a:gd name="connsiteX20" fmla="*/ 946090 w 4568521"/>
                  <a:gd name="connsiteY20" fmla="*/ 135653 h 2396532"/>
                  <a:gd name="connsiteX21" fmla="*/ 644640 w 4568521"/>
                  <a:gd name="connsiteY21" fmla="*/ 50242 h 2396532"/>
                  <a:gd name="connsiteX22" fmla="*/ 458745 w 4568521"/>
                  <a:gd name="connsiteY22" fmla="*/ 0 h 2396532"/>
                  <a:gd name="connsiteX23" fmla="*/ 0 w 4568521"/>
                  <a:gd name="connsiteY23" fmla="*/ 786206 h 2396532"/>
                  <a:gd name="connsiteX0" fmla="*/ 0 w 4568521"/>
                  <a:gd name="connsiteY0" fmla="*/ 786206 h 2396532"/>
                  <a:gd name="connsiteX1" fmla="*/ 432048 w 4568521"/>
                  <a:gd name="connsiteY1" fmla="*/ 1074238 h 2396532"/>
                  <a:gd name="connsiteX2" fmla="*/ 864096 w 4568521"/>
                  <a:gd name="connsiteY2" fmla="*/ 1362270 h 2396532"/>
                  <a:gd name="connsiteX3" fmla="*/ 1440160 w 4568521"/>
                  <a:gd name="connsiteY3" fmla="*/ 1650302 h 2396532"/>
                  <a:gd name="connsiteX4" fmla="*/ 2016224 w 4568521"/>
                  <a:gd name="connsiteY4" fmla="*/ 1938334 h 2396532"/>
                  <a:gd name="connsiteX5" fmla="*/ 2448272 w 4568521"/>
                  <a:gd name="connsiteY5" fmla="*/ 2082350 h 2396532"/>
                  <a:gd name="connsiteX6" fmla="*/ 3240360 w 4568521"/>
                  <a:gd name="connsiteY6" fmla="*/ 2370382 h 2396532"/>
                  <a:gd name="connsiteX7" fmla="*/ 4372578 w 4568521"/>
                  <a:gd name="connsiteY7" fmla="*/ 2396532 h 2396532"/>
                  <a:gd name="connsiteX8" fmla="*/ 4513255 w 4568521"/>
                  <a:gd name="connsiteY8" fmla="*/ 2381460 h 2396532"/>
                  <a:gd name="connsiteX9" fmla="*/ 4558473 w 4568521"/>
                  <a:gd name="connsiteY9" fmla="*/ 2361363 h 2396532"/>
                  <a:gd name="connsiteX10" fmla="*/ 4568521 w 4568521"/>
                  <a:gd name="connsiteY10" fmla="*/ 2296049 h 2396532"/>
                  <a:gd name="connsiteX11" fmla="*/ 4533352 w 4568521"/>
                  <a:gd name="connsiteY11" fmla="*/ 2235759 h 2396532"/>
                  <a:gd name="connsiteX12" fmla="*/ 3975668 w 4568521"/>
                  <a:gd name="connsiteY12" fmla="*/ 1858945 h 2396532"/>
                  <a:gd name="connsiteX13" fmla="*/ 3508420 w 4568521"/>
                  <a:gd name="connsiteY13" fmla="*/ 1592664 h 2396532"/>
                  <a:gd name="connsiteX14" fmla="*/ 2749769 w 4568521"/>
                  <a:gd name="connsiteY14" fmla="*/ 1095271 h 2396532"/>
                  <a:gd name="connsiteX15" fmla="*/ 2513633 w 4568521"/>
                  <a:gd name="connsiteY15" fmla="*/ 899328 h 2396532"/>
                  <a:gd name="connsiteX16" fmla="*/ 2222231 w 4568521"/>
                  <a:gd name="connsiteY16" fmla="*/ 693337 h 2396532"/>
                  <a:gd name="connsiteX17" fmla="*/ 1940877 w 4568521"/>
                  <a:gd name="connsiteY17" fmla="*/ 527539 h 2396532"/>
                  <a:gd name="connsiteX18" fmla="*/ 1614305 w 4568521"/>
                  <a:gd name="connsiteY18" fmla="*/ 366765 h 2396532"/>
                  <a:gd name="connsiteX19" fmla="*/ 1212371 w 4568521"/>
                  <a:gd name="connsiteY19" fmla="*/ 236137 h 2396532"/>
                  <a:gd name="connsiteX20" fmla="*/ 946090 w 4568521"/>
                  <a:gd name="connsiteY20" fmla="*/ 135653 h 2396532"/>
                  <a:gd name="connsiteX21" fmla="*/ 644640 w 4568521"/>
                  <a:gd name="connsiteY21" fmla="*/ 50242 h 2396532"/>
                  <a:gd name="connsiteX22" fmla="*/ 458745 w 4568521"/>
                  <a:gd name="connsiteY22" fmla="*/ 0 h 2396532"/>
                  <a:gd name="connsiteX23" fmla="*/ 0 w 4568521"/>
                  <a:gd name="connsiteY23" fmla="*/ 786206 h 2396532"/>
                  <a:gd name="connsiteX0" fmla="*/ 0 w 4568521"/>
                  <a:gd name="connsiteY0" fmla="*/ 786206 h 2396532"/>
                  <a:gd name="connsiteX1" fmla="*/ 432048 w 4568521"/>
                  <a:gd name="connsiteY1" fmla="*/ 1074238 h 2396532"/>
                  <a:gd name="connsiteX2" fmla="*/ 864096 w 4568521"/>
                  <a:gd name="connsiteY2" fmla="*/ 1362270 h 2396532"/>
                  <a:gd name="connsiteX3" fmla="*/ 1440160 w 4568521"/>
                  <a:gd name="connsiteY3" fmla="*/ 1650302 h 2396532"/>
                  <a:gd name="connsiteX4" fmla="*/ 2016224 w 4568521"/>
                  <a:gd name="connsiteY4" fmla="*/ 1938334 h 2396532"/>
                  <a:gd name="connsiteX5" fmla="*/ 2448272 w 4568521"/>
                  <a:gd name="connsiteY5" fmla="*/ 2082350 h 2396532"/>
                  <a:gd name="connsiteX6" fmla="*/ 3240360 w 4568521"/>
                  <a:gd name="connsiteY6" fmla="*/ 2370382 h 2396532"/>
                  <a:gd name="connsiteX7" fmla="*/ 4372578 w 4568521"/>
                  <a:gd name="connsiteY7" fmla="*/ 2396532 h 2396532"/>
                  <a:gd name="connsiteX8" fmla="*/ 4513255 w 4568521"/>
                  <a:gd name="connsiteY8" fmla="*/ 2381460 h 2396532"/>
                  <a:gd name="connsiteX9" fmla="*/ 4558473 w 4568521"/>
                  <a:gd name="connsiteY9" fmla="*/ 2361363 h 2396532"/>
                  <a:gd name="connsiteX10" fmla="*/ 4568521 w 4568521"/>
                  <a:gd name="connsiteY10" fmla="*/ 2296049 h 2396532"/>
                  <a:gd name="connsiteX11" fmla="*/ 4533352 w 4568521"/>
                  <a:gd name="connsiteY11" fmla="*/ 2235759 h 2396532"/>
                  <a:gd name="connsiteX12" fmla="*/ 3975668 w 4568521"/>
                  <a:gd name="connsiteY12" fmla="*/ 1858945 h 2396532"/>
                  <a:gd name="connsiteX13" fmla="*/ 3508420 w 4568521"/>
                  <a:gd name="connsiteY13" fmla="*/ 1592664 h 2396532"/>
                  <a:gd name="connsiteX14" fmla="*/ 2749769 w 4568521"/>
                  <a:gd name="connsiteY14" fmla="*/ 1095271 h 2396532"/>
                  <a:gd name="connsiteX15" fmla="*/ 2513633 w 4568521"/>
                  <a:gd name="connsiteY15" fmla="*/ 899328 h 2396532"/>
                  <a:gd name="connsiteX16" fmla="*/ 2222231 w 4568521"/>
                  <a:gd name="connsiteY16" fmla="*/ 693337 h 2396532"/>
                  <a:gd name="connsiteX17" fmla="*/ 1940877 w 4568521"/>
                  <a:gd name="connsiteY17" fmla="*/ 527539 h 2396532"/>
                  <a:gd name="connsiteX18" fmla="*/ 1614305 w 4568521"/>
                  <a:gd name="connsiteY18" fmla="*/ 366765 h 2396532"/>
                  <a:gd name="connsiteX19" fmla="*/ 1212371 w 4568521"/>
                  <a:gd name="connsiteY19" fmla="*/ 236137 h 2396532"/>
                  <a:gd name="connsiteX20" fmla="*/ 946090 w 4568521"/>
                  <a:gd name="connsiteY20" fmla="*/ 135653 h 2396532"/>
                  <a:gd name="connsiteX21" fmla="*/ 644640 w 4568521"/>
                  <a:gd name="connsiteY21" fmla="*/ 50242 h 2396532"/>
                  <a:gd name="connsiteX22" fmla="*/ 458745 w 4568521"/>
                  <a:gd name="connsiteY22" fmla="*/ 0 h 2396532"/>
                  <a:gd name="connsiteX23" fmla="*/ 0 w 4568521"/>
                  <a:gd name="connsiteY23" fmla="*/ 786206 h 2396532"/>
                  <a:gd name="connsiteX0" fmla="*/ 0 w 4568521"/>
                  <a:gd name="connsiteY0" fmla="*/ 786206 h 2396532"/>
                  <a:gd name="connsiteX1" fmla="*/ 432048 w 4568521"/>
                  <a:gd name="connsiteY1" fmla="*/ 1074238 h 2396532"/>
                  <a:gd name="connsiteX2" fmla="*/ 864096 w 4568521"/>
                  <a:gd name="connsiteY2" fmla="*/ 1362270 h 2396532"/>
                  <a:gd name="connsiteX3" fmla="*/ 1440160 w 4568521"/>
                  <a:gd name="connsiteY3" fmla="*/ 1650302 h 2396532"/>
                  <a:gd name="connsiteX4" fmla="*/ 2016224 w 4568521"/>
                  <a:gd name="connsiteY4" fmla="*/ 1938334 h 2396532"/>
                  <a:gd name="connsiteX5" fmla="*/ 2448272 w 4568521"/>
                  <a:gd name="connsiteY5" fmla="*/ 2082350 h 2396532"/>
                  <a:gd name="connsiteX6" fmla="*/ 3240360 w 4568521"/>
                  <a:gd name="connsiteY6" fmla="*/ 2370382 h 2396532"/>
                  <a:gd name="connsiteX7" fmla="*/ 4372578 w 4568521"/>
                  <a:gd name="connsiteY7" fmla="*/ 2396532 h 2396532"/>
                  <a:gd name="connsiteX8" fmla="*/ 4513255 w 4568521"/>
                  <a:gd name="connsiteY8" fmla="*/ 2381460 h 2396532"/>
                  <a:gd name="connsiteX9" fmla="*/ 4558473 w 4568521"/>
                  <a:gd name="connsiteY9" fmla="*/ 2361363 h 2396532"/>
                  <a:gd name="connsiteX10" fmla="*/ 4568521 w 4568521"/>
                  <a:gd name="connsiteY10" fmla="*/ 2296049 h 2396532"/>
                  <a:gd name="connsiteX11" fmla="*/ 4533352 w 4568521"/>
                  <a:gd name="connsiteY11" fmla="*/ 2235759 h 2396532"/>
                  <a:gd name="connsiteX12" fmla="*/ 3975668 w 4568521"/>
                  <a:gd name="connsiteY12" fmla="*/ 1858945 h 2396532"/>
                  <a:gd name="connsiteX13" fmla="*/ 3508420 w 4568521"/>
                  <a:gd name="connsiteY13" fmla="*/ 1592664 h 2396532"/>
                  <a:gd name="connsiteX14" fmla="*/ 2749769 w 4568521"/>
                  <a:gd name="connsiteY14" fmla="*/ 1095271 h 2396532"/>
                  <a:gd name="connsiteX15" fmla="*/ 2513633 w 4568521"/>
                  <a:gd name="connsiteY15" fmla="*/ 899328 h 2396532"/>
                  <a:gd name="connsiteX16" fmla="*/ 2222231 w 4568521"/>
                  <a:gd name="connsiteY16" fmla="*/ 693337 h 2396532"/>
                  <a:gd name="connsiteX17" fmla="*/ 1940877 w 4568521"/>
                  <a:gd name="connsiteY17" fmla="*/ 527539 h 2396532"/>
                  <a:gd name="connsiteX18" fmla="*/ 1614305 w 4568521"/>
                  <a:gd name="connsiteY18" fmla="*/ 366765 h 2396532"/>
                  <a:gd name="connsiteX19" fmla="*/ 1212371 w 4568521"/>
                  <a:gd name="connsiteY19" fmla="*/ 236137 h 2396532"/>
                  <a:gd name="connsiteX20" fmla="*/ 946090 w 4568521"/>
                  <a:gd name="connsiteY20" fmla="*/ 135653 h 2396532"/>
                  <a:gd name="connsiteX21" fmla="*/ 644640 w 4568521"/>
                  <a:gd name="connsiteY21" fmla="*/ 50242 h 2396532"/>
                  <a:gd name="connsiteX22" fmla="*/ 458745 w 4568521"/>
                  <a:gd name="connsiteY22" fmla="*/ 0 h 2396532"/>
                  <a:gd name="connsiteX23" fmla="*/ 0 w 4568521"/>
                  <a:gd name="connsiteY23" fmla="*/ 786206 h 2396532"/>
                  <a:gd name="connsiteX0" fmla="*/ 0 w 4568521"/>
                  <a:gd name="connsiteY0" fmla="*/ 786206 h 2396532"/>
                  <a:gd name="connsiteX1" fmla="*/ 432048 w 4568521"/>
                  <a:gd name="connsiteY1" fmla="*/ 1074238 h 2396532"/>
                  <a:gd name="connsiteX2" fmla="*/ 864096 w 4568521"/>
                  <a:gd name="connsiteY2" fmla="*/ 1362270 h 2396532"/>
                  <a:gd name="connsiteX3" fmla="*/ 1440160 w 4568521"/>
                  <a:gd name="connsiteY3" fmla="*/ 1650302 h 2396532"/>
                  <a:gd name="connsiteX4" fmla="*/ 2016224 w 4568521"/>
                  <a:gd name="connsiteY4" fmla="*/ 1938334 h 2396532"/>
                  <a:gd name="connsiteX5" fmla="*/ 2448272 w 4568521"/>
                  <a:gd name="connsiteY5" fmla="*/ 2082350 h 2396532"/>
                  <a:gd name="connsiteX6" fmla="*/ 3240360 w 4568521"/>
                  <a:gd name="connsiteY6" fmla="*/ 2370382 h 2396532"/>
                  <a:gd name="connsiteX7" fmla="*/ 4372578 w 4568521"/>
                  <a:gd name="connsiteY7" fmla="*/ 2396532 h 2396532"/>
                  <a:gd name="connsiteX8" fmla="*/ 4513255 w 4568521"/>
                  <a:gd name="connsiteY8" fmla="*/ 2381460 h 2396532"/>
                  <a:gd name="connsiteX9" fmla="*/ 4558473 w 4568521"/>
                  <a:gd name="connsiteY9" fmla="*/ 2361363 h 2396532"/>
                  <a:gd name="connsiteX10" fmla="*/ 4568521 w 4568521"/>
                  <a:gd name="connsiteY10" fmla="*/ 2296049 h 2396532"/>
                  <a:gd name="connsiteX11" fmla="*/ 4533352 w 4568521"/>
                  <a:gd name="connsiteY11" fmla="*/ 2235759 h 2396532"/>
                  <a:gd name="connsiteX12" fmla="*/ 3975668 w 4568521"/>
                  <a:gd name="connsiteY12" fmla="*/ 1858945 h 2396532"/>
                  <a:gd name="connsiteX13" fmla="*/ 3508420 w 4568521"/>
                  <a:gd name="connsiteY13" fmla="*/ 1592664 h 2396532"/>
                  <a:gd name="connsiteX14" fmla="*/ 2749769 w 4568521"/>
                  <a:gd name="connsiteY14" fmla="*/ 1095271 h 2396532"/>
                  <a:gd name="connsiteX15" fmla="*/ 2513633 w 4568521"/>
                  <a:gd name="connsiteY15" fmla="*/ 899328 h 2396532"/>
                  <a:gd name="connsiteX16" fmla="*/ 2222231 w 4568521"/>
                  <a:gd name="connsiteY16" fmla="*/ 693337 h 2396532"/>
                  <a:gd name="connsiteX17" fmla="*/ 1940877 w 4568521"/>
                  <a:gd name="connsiteY17" fmla="*/ 527539 h 2396532"/>
                  <a:gd name="connsiteX18" fmla="*/ 1614305 w 4568521"/>
                  <a:gd name="connsiteY18" fmla="*/ 366765 h 2396532"/>
                  <a:gd name="connsiteX19" fmla="*/ 1212371 w 4568521"/>
                  <a:gd name="connsiteY19" fmla="*/ 236137 h 2396532"/>
                  <a:gd name="connsiteX20" fmla="*/ 946090 w 4568521"/>
                  <a:gd name="connsiteY20" fmla="*/ 135653 h 2396532"/>
                  <a:gd name="connsiteX21" fmla="*/ 644640 w 4568521"/>
                  <a:gd name="connsiteY21" fmla="*/ 50242 h 2396532"/>
                  <a:gd name="connsiteX22" fmla="*/ 458745 w 4568521"/>
                  <a:gd name="connsiteY22" fmla="*/ 0 h 2396532"/>
                  <a:gd name="connsiteX23" fmla="*/ 0 w 4568521"/>
                  <a:gd name="connsiteY23" fmla="*/ 786206 h 2396532"/>
                  <a:gd name="connsiteX0" fmla="*/ 0 w 4568521"/>
                  <a:gd name="connsiteY0" fmla="*/ 786206 h 2396532"/>
                  <a:gd name="connsiteX1" fmla="*/ 432048 w 4568521"/>
                  <a:gd name="connsiteY1" fmla="*/ 1074238 h 2396532"/>
                  <a:gd name="connsiteX2" fmla="*/ 864096 w 4568521"/>
                  <a:gd name="connsiteY2" fmla="*/ 1362270 h 2396532"/>
                  <a:gd name="connsiteX3" fmla="*/ 1800200 w 4568521"/>
                  <a:gd name="connsiteY3" fmla="*/ 1434278 h 2396532"/>
                  <a:gd name="connsiteX4" fmla="*/ 2016224 w 4568521"/>
                  <a:gd name="connsiteY4" fmla="*/ 1938334 h 2396532"/>
                  <a:gd name="connsiteX5" fmla="*/ 2448272 w 4568521"/>
                  <a:gd name="connsiteY5" fmla="*/ 2082350 h 2396532"/>
                  <a:gd name="connsiteX6" fmla="*/ 3240360 w 4568521"/>
                  <a:gd name="connsiteY6" fmla="*/ 2370382 h 2396532"/>
                  <a:gd name="connsiteX7" fmla="*/ 4372578 w 4568521"/>
                  <a:gd name="connsiteY7" fmla="*/ 2396532 h 2396532"/>
                  <a:gd name="connsiteX8" fmla="*/ 4513255 w 4568521"/>
                  <a:gd name="connsiteY8" fmla="*/ 2381460 h 2396532"/>
                  <a:gd name="connsiteX9" fmla="*/ 4558473 w 4568521"/>
                  <a:gd name="connsiteY9" fmla="*/ 2361363 h 2396532"/>
                  <a:gd name="connsiteX10" fmla="*/ 4568521 w 4568521"/>
                  <a:gd name="connsiteY10" fmla="*/ 2296049 h 2396532"/>
                  <a:gd name="connsiteX11" fmla="*/ 4533352 w 4568521"/>
                  <a:gd name="connsiteY11" fmla="*/ 2235759 h 2396532"/>
                  <a:gd name="connsiteX12" fmla="*/ 3975668 w 4568521"/>
                  <a:gd name="connsiteY12" fmla="*/ 1858945 h 2396532"/>
                  <a:gd name="connsiteX13" fmla="*/ 3508420 w 4568521"/>
                  <a:gd name="connsiteY13" fmla="*/ 1592664 h 2396532"/>
                  <a:gd name="connsiteX14" fmla="*/ 2749769 w 4568521"/>
                  <a:gd name="connsiteY14" fmla="*/ 1095271 h 2396532"/>
                  <a:gd name="connsiteX15" fmla="*/ 2513633 w 4568521"/>
                  <a:gd name="connsiteY15" fmla="*/ 899328 h 2396532"/>
                  <a:gd name="connsiteX16" fmla="*/ 2222231 w 4568521"/>
                  <a:gd name="connsiteY16" fmla="*/ 693337 h 2396532"/>
                  <a:gd name="connsiteX17" fmla="*/ 1940877 w 4568521"/>
                  <a:gd name="connsiteY17" fmla="*/ 527539 h 2396532"/>
                  <a:gd name="connsiteX18" fmla="*/ 1614305 w 4568521"/>
                  <a:gd name="connsiteY18" fmla="*/ 366765 h 2396532"/>
                  <a:gd name="connsiteX19" fmla="*/ 1212371 w 4568521"/>
                  <a:gd name="connsiteY19" fmla="*/ 236137 h 2396532"/>
                  <a:gd name="connsiteX20" fmla="*/ 946090 w 4568521"/>
                  <a:gd name="connsiteY20" fmla="*/ 135653 h 2396532"/>
                  <a:gd name="connsiteX21" fmla="*/ 644640 w 4568521"/>
                  <a:gd name="connsiteY21" fmla="*/ 50242 h 2396532"/>
                  <a:gd name="connsiteX22" fmla="*/ 458745 w 4568521"/>
                  <a:gd name="connsiteY22" fmla="*/ 0 h 2396532"/>
                  <a:gd name="connsiteX23" fmla="*/ 0 w 4568521"/>
                  <a:gd name="connsiteY23" fmla="*/ 786206 h 2396532"/>
                  <a:gd name="connsiteX0" fmla="*/ 0 w 4568521"/>
                  <a:gd name="connsiteY0" fmla="*/ 786206 h 2396532"/>
                  <a:gd name="connsiteX1" fmla="*/ 432048 w 4568521"/>
                  <a:gd name="connsiteY1" fmla="*/ 1074238 h 2396532"/>
                  <a:gd name="connsiteX2" fmla="*/ 864096 w 4568521"/>
                  <a:gd name="connsiteY2" fmla="*/ 1362270 h 2396532"/>
                  <a:gd name="connsiteX3" fmla="*/ 1512168 w 4568521"/>
                  <a:gd name="connsiteY3" fmla="*/ 1722310 h 2396532"/>
                  <a:gd name="connsiteX4" fmla="*/ 2016224 w 4568521"/>
                  <a:gd name="connsiteY4" fmla="*/ 1938334 h 2396532"/>
                  <a:gd name="connsiteX5" fmla="*/ 2448272 w 4568521"/>
                  <a:gd name="connsiteY5" fmla="*/ 2082350 h 2396532"/>
                  <a:gd name="connsiteX6" fmla="*/ 3240360 w 4568521"/>
                  <a:gd name="connsiteY6" fmla="*/ 2370382 h 2396532"/>
                  <a:gd name="connsiteX7" fmla="*/ 4372578 w 4568521"/>
                  <a:gd name="connsiteY7" fmla="*/ 2396532 h 2396532"/>
                  <a:gd name="connsiteX8" fmla="*/ 4513255 w 4568521"/>
                  <a:gd name="connsiteY8" fmla="*/ 2381460 h 2396532"/>
                  <a:gd name="connsiteX9" fmla="*/ 4558473 w 4568521"/>
                  <a:gd name="connsiteY9" fmla="*/ 2361363 h 2396532"/>
                  <a:gd name="connsiteX10" fmla="*/ 4568521 w 4568521"/>
                  <a:gd name="connsiteY10" fmla="*/ 2296049 h 2396532"/>
                  <a:gd name="connsiteX11" fmla="*/ 4533352 w 4568521"/>
                  <a:gd name="connsiteY11" fmla="*/ 2235759 h 2396532"/>
                  <a:gd name="connsiteX12" fmla="*/ 3975668 w 4568521"/>
                  <a:gd name="connsiteY12" fmla="*/ 1858945 h 2396532"/>
                  <a:gd name="connsiteX13" fmla="*/ 3508420 w 4568521"/>
                  <a:gd name="connsiteY13" fmla="*/ 1592664 h 2396532"/>
                  <a:gd name="connsiteX14" fmla="*/ 2749769 w 4568521"/>
                  <a:gd name="connsiteY14" fmla="*/ 1095271 h 2396532"/>
                  <a:gd name="connsiteX15" fmla="*/ 2513633 w 4568521"/>
                  <a:gd name="connsiteY15" fmla="*/ 899328 h 2396532"/>
                  <a:gd name="connsiteX16" fmla="*/ 2222231 w 4568521"/>
                  <a:gd name="connsiteY16" fmla="*/ 693337 h 2396532"/>
                  <a:gd name="connsiteX17" fmla="*/ 1940877 w 4568521"/>
                  <a:gd name="connsiteY17" fmla="*/ 527539 h 2396532"/>
                  <a:gd name="connsiteX18" fmla="*/ 1614305 w 4568521"/>
                  <a:gd name="connsiteY18" fmla="*/ 366765 h 2396532"/>
                  <a:gd name="connsiteX19" fmla="*/ 1212371 w 4568521"/>
                  <a:gd name="connsiteY19" fmla="*/ 236137 h 2396532"/>
                  <a:gd name="connsiteX20" fmla="*/ 946090 w 4568521"/>
                  <a:gd name="connsiteY20" fmla="*/ 135653 h 2396532"/>
                  <a:gd name="connsiteX21" fmla="*/ 644640 w 4568521"/>
                  <a:gd name="connsiteY21" fmla="*/ 50242 h 2396532"/>
                  <a:gd name="connsiteX22" fmla="*/ 458745 w 4568521"/>
                  <a:gd name="connsiteY22" fmla="*/ 0 h 2396532"/>
                  <a:gd name="connsiteX23" fmla="*/ 0 w 4568521"/>
                  <a:gd name="connsiteY23" fmla="*/ 786206 h 2396532"/>
                  <a:gd name="connsiteX0" fmla="*/ 0 w 4568521"/>
                  <a:gd name="connsiteY0" fmla="*/ 786206 h 2396532"/>
                  <a:gd name="connsiteX1" fmla="*/ 432048 w 4568521"/>
                  <a:gd name="connsiteY1" fmla="*/ 1074238 h 2396532"/>
                  <a:gd name="connsiteX2" fmla="*/ 864096 w 4568521"/>
                  <a:gd name="connsiteY2" fmla="*/ 1362270 h 2396532"/>
                  <a:gd name="connsiteX3" fmla="*/ 1368152 w 4568521"/>
                  <a:gd name="connsiteY3" fmla="*/ 1290262 h 2396532"/>
                  <a:gd name="connsiteX4" fmla="*/ 2016224 w 4568521"/>
                  <a:gd name="connsiteY4" fmla="*/ 1938334 h 2396532"/>
                  <a:gd name="connsiteX5" fmla="*/ 2448272 w 4568521"/>
                  <a:gd name="connsiteY5" fmla="*/ 2082350 h 2396532"/>
                  <a:gd name="connsiteX6" fmla="*/ 3240360 w 4568521"/>
                  <a:gd name="connsiteY6" fmla="*/ 2370382 h 2396532"/>
                  <a:gd name="connsiteX7" fmla="*/ 4372578 w 4568521"/>
                  <a:gd name="connsiteY7" fmla="*/ 2396532 h 2396532"/>
                  <a:gd name="connsiteX8" fmla="*/ 4513255 w 4568521"/>
                  <a:gd name="connsiteY8" fmla="*/ 2381460 h 2396532"/>
                  <a:gd name="connsiteX9" fmla="*/ 4558473 w 4568521"/>
                  <a:gd name="connsiteY9" fmla="*/ 2361363 h 2396532"/>
                  <a:gd name="connsiteX10" fmla="*/ 4568521 w 4568521"/>
                  <a:gd name="connsiteY10" fmla="*/ 2296049 h 2396532"/>
                  <a:gd name="connsiteX11" fmla="*/ 4533352 w 4568521"/>
                  <a:gd name="connsiteY11" fmla="*/ 2235759 h 2396532"/>
                  <a:gd name="connsiteX12" fmla="*/ 3975668 w 4568521"/>
                  <a:gd name="connsiteY12" fmla="*/ 1858945 h 2396532"/>
                  <a:gd name="connsiteX13" fmla="*/ 3508420 w 4568521"/>
                  <a:gd name="connsiteY13" fmla="*/ 1592664 h 2396532"/>
                  <a:gd name="connsiteX14" fmla="*/ 2749769 w 4568521"/>
                  <a:gd name="connsiteY14" fmla="*/ 1095271 h 2396532"/>
                  <a:gd name="connsiteX15" fmla="*/ 2513633 w 4568521"/>
                  <a:gd name="connsiteY15" fmla="*/ 899328 h 2396532"/>
                  <a:gd name="connsiteX16" fmla="*/ 2222231 w 4568521"/>
                  <a:gd name="connsiteY16" fmla="*/ 693337 h 2396532"/>
                  <a:gd name="connsiteX17" fmla="*/ 1940877 w 4568521"/>
                  <a:gd name="connsiteY17" fmla="*/ 527539 h 2396532"/>
                  <a:gd name="connsiteX18" fmla="*/ 1614305 w 4568521"/>
                  <a:gd name="connsiteY18" fmla="*/ 366765 h 2396532"/>
                  <a:gd name="connsiteX19" fmla="*/ 1212371 w 4568521"/>
                  <a:gd name="connsiteY19" fmla="*/ 236137 h 2396532"/>
                  <a:gd name="connsiteX20" fmla="*/ 946090 w 4568521"/>
                  <a:gd name="connsiteY20" fmla="*/ 135653 h 2396532"/>
                  <a:gd name="connsiteX21" fmla="*/ 644640 w 4568521"/>
                  <a:gd name="connsiteY21" fmla="*/ 50242 h 2396532"/>
                  <a:gd name="connsiteX22" fmla="*/ 458745 w 4568521"/>
                  <a:gd name="connsiteY22" fmla="*/ 0 h 2396532"/>
                  <a:gd name="connsiteX23" fmla="*/ 0 w 4568521"/>
                  <a:gd name="connsiteY23" fmla="*/ 786206 h 2396532"/>
                  <a:gd name="connsiteX0" fmla="*/ 0 w 4568521"/>
                  <a:gd name="connsiteY0" fmla="*/ 786206 h 2396532"/>
                  <a:gd name="connsiteX1" fmla="*/ 432048 w 4568521"/>
                  <a:gd name="connsiteY1" fmla="*/ 1074238 h 2396532"/>
                  <a:gd name="connsiteX2" fmla="*/ 864096 w 4568521"/>
                  <a:gd name="connsiteY2" fmla="*/ 1362270 h 2396532"/>
                  <a:gd name="connsiteX3" fmla="*/ 1224136 w 4568521"/>
                  <a:gd name="connsiteY3" fmla="*/ 1578294 h 2396532"/>
                  <a:gd name="connsiteX4" fmla="*/ 2016224 w 4568521"/>
                  <a:gd name="connsiteY4" fmla="*/ 1938334 h 2396532"/>
                  <a:gd name="connsiteX5" fmla="*/ 2448272 w 4568521"/>
                  <a:gd name="connsiteY5" fmla="*/ 2082350 h 2396532"/>
                  <a:gd name="connsiteX6" fmla="*/ 3240360 w 4568521"/>
                  <a:gd name="connsiteY6" fmla="*/ 2370382 h 2396532"/>
                  <a:gd name="connsiteX7" fmla="*/ 4372578 w 4568521"/>
                  <a:gd name="connsiteY7" fmla="*/ 2396532 h 2396532"/>
                  <a:gd name="connsiteX8" fmla="*/ 4513255 w 4568521"/>
                  <a:gd name="connsiteY8" fmla="*/ 2381460 h 2396532"/>
                  <a:gd name="connsiteX9" fmla="*/ 4558473 w 4568521"/>
                  <a:gd name="connsiteY9" fmla="*/ 2361363 h 2396532"/>
                  <a:gd name="connsiteX10" fmla="*/ 4568521 w 4568521"/>
                  <a:gd name="connsiteY10" fmla="*/ 2296049 h 2396532"/>
                  <a:gd name="connsiteX11" fmla="*/ 4533352 w 4568521"/>
                  <a:gd name="connsiteY11" fmla="*/ 2235759 h 2396532"/>
                  <a:gd name="connsiteX12" fmla="*/ 3975668 w 4568521"/>
                  <a:gd name="connsiteY12" fmla="*/ 1858945 h 2396532"/>
                  <a:gd name="connsiteX13" fmla="*/ 3508420 w 4568521"/>
                  <a:gd name="connsiteY13" fmla="*/ 1592664 h 2396532"/>
                  <a:gd name="connsiteX14" fmla="*/ 2749769 w 4568521"/>
                  <a:gd name="connsiteY14" fmla="*/ 1095271 h 2396532"/>
                  <a:gd name="connsiteX15" fmla="*/ 2513633 w 4568521"/>
                  <a:gd name="connsiteY15" fmla="*/ 899328 h 2396532"/>
                  <a:gd name="connsiteX16" fmla="*/ 2222231 w 4568521"/>
                  <a:gd name="connsiteY16" fmla="*/ 693337 h 2396532"/>
                  <a:gd name="connsiteX17" fmla="*/ 1940877 w 4568521"/>
                  <a:gd name="connsiteY17" fmla="*/ 527539 h 2396532"/>
                  <a:gd name="connsiteX18" fmla="*/ 1614305 w 4568521"/>
                  <a:gd name="connsiteY18" fmla="*/ 366765 h 2396532"/>
                  <a:gd name="connsiteX19" fmla="*/ 1212371 w 4568521"/>
                  <a:gd name="connsiteY19" fmla="*/ 236137 h 2396532"/>
                  <a:gd name="connsiteX20" fmla="*/ 946090 w 4568521"/>
                  <a:gd name="connsiteY20" fmla="*/ 135653 h 2396532"/>
                  <a:gd name="connsiteX21" fmla="*/ 644640 w 4568521"/>
                  <a:gd name="connsiteY21" fmla="*/ 50242 h 2396532"/>
                  <a:gd name="connsiteX22" fmla="*/ 458745 w 4568521"/>
                  <a:gd name="connsiteY22" fmla="*/ 0 h 2396532"/>
                  <a:gd name="connsiteX23" fmla="*/ 0 w 4568521"/>
                  <a:gd name="connsiteY23" fmla="*/ 786206 h 2396532"/>
                  <a:gd name="connsiteX0" fmla="*/ 0 w 4568521"/>
                  <a:gd name="connsiteY0" fmla="*/ 786206 h 2396532"/>
                  <a:gd name="connsiteX1" fmla="*/ 432048 w 4568521"/>
                  <a:gd name="connsiteY1" fmla="*/ 1074238 h 2396532"/>
                  <a:gd name="connsiteX2" fmla="*/ 864096 w 4568521"/>
                  <a:gd name="connsiteY2" fmla="*/ 1362270 h 2396532"/>
                  <a:gd name="connsiteX3" fmla="*/ 1224136 w 4568521"/>
                  <a:gd name="connsiteY3" fmla="*/ 1578294 h 2396532"/>
                  <a:gd name="connsiteX4" fmla="*/ 2016224 w 4568521"/>
                  <a:gd name="connsiteY4" fmla="*/ 1938334 h 2396532"/>
                  <a:gd name="connsiteX5" fmla="*/ 2448272 w 4568521"/>
                  <a:gd name="connsiteY5" fmla="*/ 2082350 h 2396532"/>
                  <a:gd name="connsiteX6" fmla="*/ 3240360 w 4568521"/>
                  <a:gd name="connsiteY6" fmla="*/ 2370382 h 2396532"/>
                  <a:gd name="connsiteX7" fmla="*/ 4372578 w 4568521"/>
                  <a:gd name="connsiteY7" fmla="*/ 2396532 h 2396532"/>
                  <a:gd name="connsiteX8" fmla="*/ 4513255 w 4568521"/>
                  <a:gd name="connsiteY8" fmla="*/ 2381460 h 2396532"/>
                  <a:gd name="connsiteX9" fmla="*/ 4558473 w 4568521"/>
                  <a:gd name="connsiteY9" fmla="*/ 2361363 h 2396532"/>
                  <a:gd name="connsiteX10" fmla="*/ 4568521 w 4568521"/>
                  <a:gd name="connsiteY10" fmla="*/ 2296049 h 2396532"/>
                  <a:gd name="connsiteX11" fmla="*/ 4533352 w 4568521"/>
                  <a:gd name="connsiteY11" fmla="*/ 2235759 h 2396532"/>
                  <a:gd name="connsiteX12" fmla="*/ 3975668 w 4568521"/>
                  <a:gd name="connsiteY12" fmla="*/ 1858945 h 2396532"/>
                  <a:gd name="connsiteX13" fmla="*/ 3508420 w 4568521"/>
                  <a:gd name="connsiteY13" fmla="*/ 1592664 h 2396532"/>
                  <a:gd name="connsiteX14" fmla="*/ 2749769 w 4568521"/>
                  <a:gd name="connsiteY14" fmla="*/ 1095271 h 2396532"/>
                  <a:gd name="connsiteX15" fmla="*/ 2513633 w 4568521"/>
                  <a:gd name="connsiteY15" fmla="*/ 899328 h 2396532"/>
                  <a:gd name="connsiteX16" fmla="*/ 2222231 w 4568521"/>
                  <a:gd name="connsiteY16" fmla="*/ 693337 h 2396532"/>
                  <a:gd name="connsiteX17" fmla="*/ 1940877 w 4568521"/>
                  <a:gd name="connsiteY17" fmla="*/ 527539 h 2396532"/>
                  <a:gd name="connsiteX18" fmla="*/ 1614305 w 4568521"/>
                  <a:gd name="connsiteY18" fmla="*/ 366765 h 2396532"/>
                  <a:gd name="connsiteX19" fmla="*/ 1212371 w 4568521"/>
                  <a:gd name="connsiteY19" fmla="*/ 236137 h 2396532"/>
                  <a:gd name="connsiteX20" fmla="*/ 946090 w 4568521"/>
                  <a:gd name="connsiteY20" fmla="*/ 135653 h 2396532"/>
                  <a:gd name="connsiteX21" fmla="*/ 644640 w 4568521"/>
                  <a:gd name="connsiteY21" fmla="*/ 50242 h 2396532"/>
                  <a:gd name="connsiteX22" fmla="*/ 458745 w 4568521"/>
                  <a:gd name="connsiteY22" fmla="*/ 0 h 2396532"/>
                  <a:gd name="connsiteX23" fmla="*/ 0 w 4568521"/>
                  <a:gd name="connsiteY23" fmla="*/ 786206 h 2396532"/>
                  <a:gd name="connsiteX0" fmla="*/ 0 w 4568521"/>
                  <a:gd name="connsiteY0" fmla="*/ 786206 h 2396532"/>
                  <a:gd name="connsiteX1" fmla="*/ 432048 w 4568521"/>
                  <a:gd name="connsiteY1" fmla="*/ 1074238 h 2396532"/>
                  <a:gd name="connsiteX2" fmla="*/ 864096 w 4568521"/>
                  <a:gd name="connsiteY2" fmla="*/ 1362270 h 2396532"/>
                  <a:gd name="connsiteX3" fmla="*/ 1296144 w 4568521"/>
                  <a:gd name="connsiteY3" fmla="*/ 1578294 h 2396532"/>
                  <a:gd name="connsiteX4" fmla="*/ 2016224 w 4568521"/>
                  <a:gd name="connsiteY4" fmla="*/ 1938334 h 2396532"/>
                  <a:gd name="connsiteX5" fmla="*/ 2448272 w 4568521"/>
                  <a:gd name="connsiteY5" fmla="*/ 2082350 h 2396532"/>
                  <a:gd name="connsiteX6" fmla="*/ 3240360 w 4568521"/>
                  <a:gd name="connsiteY6" fmla="*/ 2370382 h 2396532"/>
                  <a:gd name="connsiteX7" fmla="*/ 4372578 w 4568521"/>
                  <a:gd name="connsiteY7" fmla="*/ 2396532 h 2396532"/>
                  <a:gd name="connsiteX8" fmla="*/ 4513255 w 4568521"/>
                  <a:gd name="connsiteY8" fmla="*/ 2381460 h 2396532"/>
                  <a:gd name="connsiteX9" fmla="*/ 4558473 w 4568521"/>
                  <a:gd name="connsiteY9" fmla="*/ 2361363 h 2396532"/>
                  <a:gd name="connsiteX10" fmla="*/ 4568521 w 4568521"/>
                  <a:gd name="connsiteY10" fmla="*/ 2296049 h 2396532"/>
                  <a:gd name="connsiteX11" fmla="*/ 4533352 w 4568521"/>
                  <a:gd name="connsiteY11" fmla="*/ 2235759 h 2396532"/>
                  <a:gd name="connsiteX12" fmla="*/ 3975668 w 4568521"/>
                  <a:gd name="connsiteY12" fmla="*/ 1858945 h 2396532"/>
                  <a:gd name="connsiteX13" fmla="*/ 3508420 w 4568521"/>
                  <a:gd name="connsiteY13" fmla="*/ 1592664 h 2396532"/>
                  <a:gd name="connsiteX14" fmla="*/ 2749769 w 4568521"/>
                  <a:gd name="connsiteY14" fmla="*/ 1095271 h 2396532"/>
                  <a:gd name="connsiteX15" fmla="*/ 2513633 w 4568521"/>
                  <a:gd name="connsiteY15" fmla="*/ 899328 h 2396532"/>
                  <a:gd name="connsiteX16" fmla="*/ 2222231 w 4568521"/>
                  <a:gd name="connsiteY16" fmla="*/ 693337 h 2396532"/>
                  <a:gd name="connsiteX17" fmla="*/ 1940877 w 4568521"/>
                  <a:gd name="connsiteY17" fmla="*/ 527539 h 2396532"/>
                  <a:gd name="connsiteX18" fmla="*/ 1614305 w 4568521"/>
                  <a:gd name="connsiteY18" fmla="*/ 366765 h 2396532"/>
                  <a:gd name="connsiteX19" fmla="*/ 1212371 w 4568521"/>
                  <a:gd name="connsiteY19" fmla="*/ 236137 h 2396532"/>
                  <a:gd name="connsiteX20" fmla="*/ 946090 w 4568521"/>
                  <a:gd name="connsiteY20" fmla="*/ 135653 h 2396532"/>
                  <a:gd name="connsiteX21" fmla="*/ 644640 w 4568521"/>
                  <a:gd name="connsiteY21" fmla="*/ 50242 h 2396532"/>
                  <a:gd name="connsiteX22" fmla="*/ 458745 w 4568521"/>
                  <a:gd name="connsiteY22" fmla="*/ 0 h 2396532"/>
                  <a:gd name="connsiteX23" fmla="*/ 0 w 4568521"/>
                  <a:gd name="connsiteY23" fmla="*/ 786206 h 2396532"/>
                  <a:gd name="connsiteX0" fmla="*/ 0 w 4568521"/>
                  <a:gd name="connsiteY0" fmla="*/ 786206 h 2396532"/>
                  <a:gd name="connsiteX1" fmla="*/ 432048 w 4568521"/>
                  <a:gd name="connsiteY1" fmla="*/ 1074238 h 2396532"/>
                  <a:gd name="connsiteX2" fmla="*/ 864096 w 4568521"/>
                  <a:gd name="connsiteY2" fmla="*/ 1362270 h 2396532"/>
                  <a:gd name="connsiteX3" fmla="*/ 1296144 w 4568521"/>
                  <a:gd name="connsiteY3" fmla="*/ 1578294 h 2396532"/>
                  <a:gd name="connsiteX4" fmla="*/ 2016224 w 4568521"/>
                  <a:gd name="connsiteY4" fmla="*/ 1938334 h 2396532"/>
                  <a:gd name="connsiteX5" fmla="*/ 2448272 w 4568521"/>
                  <a:gd name="connsiteY5" fmla="*/ 2082350 h 2396532"/>
                  <a:gd name="connsiteX6" fmla="*/ 3240360 w 4568521"/>
                  <a:gd name="connsiteY6" fmla="*/ 2370382 h 2396532"/>
                  <a:gd name="connsiteX7" fmla="*/ 4372578 w 4568521"/>
                  <a:gd name="connsiteY7" fmla="*/ 2396532 h 2396532"/>
                  <a:gd name="connsiteX8" fmla="*/ 4513255 w 4568521"/>
                  <a:gd name="connsiteY8" fmla="*/ 2381460 h 2396532"/>
                  <a:gd name="connsiteX9" fmla="*/ 4558473 w 4568521"/>
                  <a:gd name="connsiteY9" fmla="*/ 2361363 h 2396532"/>
                  <a:gd name="connsiteX10" fmla="*/ 4568521 w 4568521"/>
                  <a:gd name="connsiteY10" fmla="*/ 2296049 h 2396532"/>
                  <a:gd name="connsiteX11" fmla="*/ 4533352 w 4568521"/>
                  <a:gd name="connsiteY11" fmla="*/ 2235759 h 2396532"/>
                  <a:gd name="connsiteX12" fmla="*/ 3975668 w 4568521"/>
                  <a:gd name="connsiteY12" fmla="*/ 1858945 h 2396532"/>
                  <a:gd name="connsiteX13" fmla="*/ 3508420 w 4568521"/>
                  <a:gd name="connsiteY13" fmla="*/ 1592664 h 2396532"/>
                  <a:gd name="connsiteX14" fmla="*/ 2749769 w 4568521"/>
                  <a:gd name="connsiteY14" fmla="*/ 1095271 h 2396532"/>
                  <a:gd name="connsiteX15" fmla="*/ 2513633 w 4568521"/>
                  <a:gd name="connsiteY15" fmla="*/ 899328 h 2396532"/>
                  <a:gd name="connsiteX16" fmla="*/ 2222231 w 4568521"/>
                  <a:gd name="connsiteY16" fmla="*/ 693337 h 2396532"/>
                  <a:gd name="connsiteX17" fmla="*/ 1940877 w 4568521"/>
                  <a:gd name="connsiteY17" fmla="*/ 527539 h 2396532"/>
                  <a:gd name="connsiteX18" fmla="*/ 1614305 w 4568521"/>
                  <a:gd name="connsiteY18" fmla="*/ 366765 h 2396532"/>
                  <a:gd name="connsiteX19" fmla="*/ 1212371 w 4568521"/>
                  <a:gd name="connsiteY19" fmla="*/ 236137 h 2396532"/>
                  <a:gd name="connsiteX20" fmla="*/ 946090 w 4568521"/>
                  <a:gd name="connsiteY20" fmla="*/ 135653 h 2396532"/>
                  <a:gd name="connsiteX21" fmla="*/ 644640 w 4568521"/>
                  <a:gd name="connsiteY21" fmla="*/ 50242 h 2396532"/>
                  <a:gd name="connsiteX22" fmla="*/ 458745 w 4568521"/>
                  <a:gd name="connsiteY22" fmla="*/ 0 h 2396532"/>
                  <a:gd name="connsiteX23" fmla="*/ 0 w 4568521"/>
                  <a:gd name="connsiteY23" fmla="*/ 786206 h 2396532"/>
                  <a:gd name="connsiteX0" fmla="*/ 0 w 4568521"/>
                  <a:gd name="connsiteY0" fmla="*/ 786206 h 2396532"/>
                  <a:gd name="connsiteX1" fmla="*/ 432048 w 4568521"/>
                  <a:gd name="connsiteY1" fmla="*/ 1074238 h 2396532"/>
                  <a:gd name="connsiteX2" fmla="*/ 864096 w 4568521"/>
                  <a:gd name="connsiteY2" fmla="*/ 1362270 h 2396532"/>
                  <a:gd name="connsiteX3" fmla="*/ 1440160 w 4568521"/>
                  <a:gd name="connsiteY3" fmla="*/ 1650302 h 2396532"/>
                  <a:gd name="connsiteX4" fmla="*/ 2016224 w 4568521"/>
                  <a:gd name="connsiteY4" fmla="*/ 1938334 h 2396532"/>
                  <a:gd name="connsiteX5" fmla="*/ 2448272 w 4568521"/>
                  <a:gd name="connsiteY5" fmla="*/ 2082350 h 2396532"/>
                  <a:gd name="connsiteX6" fmla="*/ 3240360 w 4568521"/>
                  <a:gd name="connsiteY6" fmla="*/ 2370382 h 2396532"/>
                  <a:gd name="connsiteX7" fmla="*/ 4372578 w 4568521"/>
                  <a:gd name="connsiteY7" fmla="*/ 2396532 h 2396532"/>
                  <a:gd name="connsiteX8" fmla="*/ 4513255 w 4568521"/>
                  <a:gd name="connsiteY8" fmla="*/ 2381460 h 2396532"/>
                  <a:gd name="connsiteX9" fmla="*/ 4558473 w 4568521"/>
                  <a:gd name="connsiteY9" fmla="*/ 2361363 h 2396532"/>
                  <a:gd name="connsiteX10" fmla="*/ 4568521 w 4568521"/>
                  <a:gd name="connsiteY10" fmla="*/ 2296049 h 2396532"/>
                  <a:gd name="connsiteX11" fmla="*/ 4533352 w 4568521"/>
                  <a:gd name="connsiteY11" fmla="*/ 2235759 h 2396532"/>
                  <a:gd name="connsiteX12" fmla="*/ 3975668 w 4568521"/>
                  <a:gd name="connsiteY12" fmla="*/ 1858945 h 2396532"/>
                  <a:gd name="connsiteX13" fmla="*/ 3508420 w 4568521"/>
                  <a:gd name="connsiteY13" fmla="*/ 1592664 h 2396532"/>
                  <a:gd name="connsiteX14" fmla="*/ 2749769 w 4568521"/>
                  <a:gd name="connsiteY14" fmla="*/ 1095271 h 2396532"/>
                  <a:gd name="connsiteX15" fmla="*/ 2513633 w 4568521"/>
                  <a:gd name="connsiteY15" fmla="*/ 899328 h 2396532"/>
                  <a:gd name="connsiteX16" fmla="*/ 2222231 w 4568521"/>
                  <a:gd name="connsiteY16" fmla="*/ 693337 h 2396532"/>
                  <a:gd name="connsiteX17" fmla="*/ 1940877 w 4568521"/>
                  <a:gd name="connsiteY17" fmla="*/ 527539 h 2396532"/>
                  <a:gd name="connsiteX18" fmla="*/ 1614305 w 4568521"/>
                  <a:gd name="connsiteY18" fmla="*/ 366765 h 2396532"/>
                  <a:gd name="connsiteX19" fmla="*/ 1212371 w 4568521"/>
                  <a:gd name="connsiteY19" fmla="*/ 236137 h 2396532"/>
                  <a:gd name="connsiteX20" fmla="*/ 946090 w 4568521"/>
                  <a:gd name="connsiteY20" fmla="*/ 135653 h 2396532"/>
                  <a:gd name="connsiteX21" fmla="*/ 644640 w 4568521"/>
                  <a:gd name="connsiteY21" fmla="*/ 50242 h 2396532"/>
                  <a:gd name="connsiteX22" fmla="*/ 458745 w 4568521"/>
                  <a:gd name="connsiteY22" fmla="*/ 0 h 2396532"/>
                  <a:gd name="connsiteX23" fmla="*/ 0 w 4568521"/>
                  <a:gd name="connsiteY23" fmla="*/ 786206 h 2396532"/>
                  <a:gd name="connsiteX0" fmla="*/ 0 w 4568521"/>
                  <a:gd name="connsiteY0" fmla="*/ 786206 h 2396532"/>
                  <a:gd name="connsiteX1" fmla="*/ 432048 w 4568521"/>
                  <a:gd name="connsiteY1" fmla="*/ 1074238 h 2396532"/>
                  <a:gd name="connsiteX2" fmla="*/ 864096 w 4568521"/>
                  <a:gd name="connsiteY2" fmla="*/ 1362270 h 2396532"/>
                  <a:gd name="connsiteX3" fmla="*/ 1512168 w 4568521"/>
                  <a:gd name="connsiteY3" fmla="*/ 1722310 h 2396532"/>
                  <a:gd name="connsiteX4" fmla="*/ 2016224 w 4568521"/>
                  <a:gd name="connsiteY4" fmla="*/ 1938334 h 2396532"/>
                  <a:gd name="connsiteX5" fmla="*/ 2448272 w 4568521"/>
                  <a:gd name="connsiteY5" fmla="*/ 2082350 h 2396532"/>
                  <a:gd name="connsiteX6" fmla="*/ 3240360 w 4568521"/>
                  <a:gd name="connsiteY6" fmla="*/ 2370382 h 2396532"/>
                  <a:gd name="connsiteX7" fmla="*/ 4372578 w 4568521"/>
                  <a:gd name="connsiteY7" fmla="*/ 2396532 h 2396532"/>
                  <a:gd name="connsiteX8" fmla="*/ 4513255 w 4568521"/>
                  <a:gd name="connsiteY8" fmla="*/ 2381460 h 2396532"/>
                  <a:gd name="connsiteX9" fmla="*/ 4558473 w 4568521"/>
                  <a:gd name="connsiteY9" fmla="*/ 2361363 h 2396532"/>
                  <a:gd name="connsiteX10" fmla="*/ 4568521 w 4568521"/>
                  <a:gd name="connsiteY10" fmla="*/ 2296049 h 2396532"/>
                  <a:gd name="connsiteX11" fmla="*/ 4533352 w 4568521"/>
                  <a:gd name="connsiteY11" fmla="*/ 2235759 h 2396532"/>
                  <a:gd name="connsiteX12" fmla="*/ 3975668 w 4568521"/>
                  <a:gd name="connsiteY12" fmla="*/ 1858945 h 2396532"/>
                  <a:gd name="connsiteX13" fmla="*/ 3508420 w 4568521"/>
                  <a:gd name="connsiteY13" fmla="*/ 1592664 h 2396532"/>
                  <a:gd name="connsiteX14" fmla="*/ 2749769 w 4568521"/>
                  <a:gd name="connsiteY14" fmla="*/ 1095271 h 2396532"/>
                  <a:gd name="connsiteX15" fmla="*/ 2513633 w 4568521"/>
                  <a:gd name="connsiteY15" fmla="*/ 899328 h 2396532"/>
                  <a:gd name="connsiteX16" fmla="*/ 2222231 w 4568521"/>
                  <a:gd name="connsiteY16" fmla="*/ 693337 h 2396532"/>
                  <a:gd name="connsiteX17" fmla="*/ 1940877 w 4568521"/>
                  <a:gd name="connsiteY17" fmla="*/ 527539 h 2396532"/>
                  <a:gd name="connsiteX18" fmla="*/ 1614305 w 4568521"/>
                  <a:gd name="connsiteY18" fmla="*/ 366765 h 2396532"/>
                  <a:gd name="connsiteX19" fmla="*/ 1212371 w 4568521"/>
                  <a:gd name="connsiteY19" fmla="*/ 236137 h 2396532"/>
                  <a:gd name="connsiteX20" fmla="*/ 946090 w 4568521"/>
                  <a:gd name="connsiteY20" fmla="*/ 135653 h 2396532"/>
                  <a:gd name="connsiteX21" fmla="*/ 644640 w 4568521"/>
                  <a:gd name="connsiteY21" fmla="*/ 50242 h 2396532"/>
                  <a:gd name="connsiteX22" fmla="*/ 458745 w 4568521"/>
                  <a:gd name="connsiteY22" fmla="*/ 0 h 2396532"/>
                  <a:gd name="connsiteX23" fmla="*/ 0 w 4568521"/>
                  <a:gd name="connsiteY23" fmla="*/ 786206 h 2396532"/>
                  <a:gd name="connsiteX0" fmla="*/ 0 w 4568521"/>
                  <a:gd name="connsiteY0" fmla="*/ 786206 h 2396532"/>
                  <a:gd name="connsiteX1" fmla="*/ 432048 w 4568521"/>
                  <a:gd name="connsiteY1" fmla="*/ 1074238 h 2396532"/>
                  <a:gd name="connsiteX2" fmla="*/ 864096 w 4568521"/>
                  <a:gd name="connsiteY2" fmla="*/ 1362270 h 2396532"/>
                  <a:gd name="connsiteX3" fmla="*/ 1512168 w 4568521"/>
                  <a:gd name="connsiteY3" fmla="*/ 1722310 h 2396532"/>
                  <a:gd name="connsiteX4" fmla="*/ 2016224 w 4568521"/>
                  <a:gd name="connsiteY4" fmla="*/ 1938334 h 2396532"/>
                  <a:gd name="connsiteX5" fmla="*/ 2448272 w 4568521"/>
                  <a:gd name="connsiteY5" fmla="*/ 2082350 h 2396532"/>
                  <a:gd name="connsiteX6" fmla="*/ 3240360 w 4568521"/>
                  <a:gd name="connsiteY6" fmla="*/ 2370382 h 2396532"/>
                  <a:gd name="connsiteX7" fmla="*/ 4372578 w 4568521"/>
                  <a:gd name="connsiteY7" fmla="*/ 2396532 h 2396532"/>
                  <a:gd name="connsiteX8" fmla="*/ 4513255 w 4568521"/>
                  <a:gd name="connsiteY8" fmla="*/ 2381460 h 2396532"/>
                  <a:gd name="connsiteX9" fmla="*/ 4558473 w 4568521"/>
                  <a:gd name="connsiteY9" fmla="*/ 2361363 h 2396532"/>
                  <a:gd name="connsiteX10" fmla="*/ 4568521 w 4568521"/>
                  <a:gd name="connsiteY10" fmla="*/ 2296049 h 2396532"/>
                  <a:gd name="connsiteX11" fmla="*/ 4533352 w 4568521"/>
                  <a:gd name="connsiteY11" fmla="*/ 2235759 h 2396532"/>
                  <a:gd name="connsiteX12" fmla="*/ 3975668 w 4568521"/>
                  <a:gd name="connsiteY12" fmla="*/ 1858945 h 2396532"/>
                  <a:gd name="connsiteX13" fmla="*/ 3508420 w 4568521"/>
                  <a:gd name="connsiteY13" fmla="*/ 1592664 h 2396532"/>
                  <a:gd name="connsiteX14" fmla="*/ 2749769 w 4568521"/>
                  <a:gd name="connsiteY14" fmla="*/ 1095271 h 2396532"/>
                  <a:gd name="connsiteX15" fmla="*/ 2513633 w 4568521"/>
                  <a:gd name="connsiteY15" fmla="*/ 899328 h 2396532"/>
                  <a:gd name="connsiteX16" fmla="*/ 2222231 w 4568521"/>
                  <a:gd name="connsiteY16" fmla="*/ 693337 h 2396532"/>
                  <a:gd name="connsiteX17" fmla="*/ 1940877 w 4568521"/>
                  <a:gd name="connsiteY17" fmla="*/ 527539 h 2396532"/>
                  <a:gd name="connsiteX18" fmla="*/ 1614305 w 4568521"/>
                  <a:gd name="connsiteY18" fmla="*/ 366765 h 2396532"/>
                  <a:gd name="connsiteX19" fmla="*/ 1212371 w 4568521"/>
                  <a:gd name="connsiteY19" fmla="*/ 236137 h 2396532"/>
                  <a:gd name="connsiteX20" fmla="*/ 946090 w 4568521"/>
                  <a:gd name="connsiteY20" fmla="*/ 135653 h 2396532"/>
                  <a:gd name="connsiteX21" fmla="*/ 644640 w 4568521"/>
                  <a:gd name="connsiteY21" fmla="*/ 50242 h 2396532"/>
                  <a:gd name="connsiteX22" fmla="*/ 458745 w 4568521"/>
                  <a:gd name="connsiteY22" fmla="*/ 0 h 2396532"/>
                  <a:gd name="connsiteX23" fmla="*/ 0 w 4568521"/>
                  <a:gd name="connsiteY23" fmla="*/ 786206 h 2396532"/>
                  <a:gd name="connsiteX0" fmla="*/ 0 w 4568521"/>
                  <a:gd name="connsiteY0" fmla="*/ 786206 h 2396532"/>
                  <a:gd name="connsiteX1" fmla="*/ 432048 w 4568521"/>
                  <a:gd name="connsiteY1" fmla="*/ 1074238 h 2396532"/>
                  <a:gd name="connsiteX2" fmla="*/ 864096 w 4568521"/>
                  <a:gd name="connsiteY2" fmla="*/ 1362270 h 2396532"/>
                  <a:gd name="connsiteX3" fmla="*/ 1512168 w 4568521"/>
                  <a:gd name="connsiteY3" fmla="*/ 1722310 h 2396532"/>
                  <a:gd name="connsiteX4" fmla="*/ 2016224 w 4568521"/>
                  <a:gd name="connsiteY4" fmla="*/ 1938334 h 2396532"/>
                  <a:gd name="connsiteX5" fmla="*/ 2448272 w 4568521"/>
                  <a:gd name="connsiteY5" fmla="*/ 2082350 h 2396532"/>
                  <a:gd name="connsiteX6" fmla="*/ 3240360 w 4568521"/>
                  <a:gd name="connsiteY6" fmla="*/ 2370382 h 2396532"/>
                  <a:gd name="connsiteX7" fmla="*/ 4372578 w 4568521"/>
                  <a:gd name="connsiteY7" fmla="*/ 2396532 h 2396532"/>
                  <a:gd name="connsiteX8" fmla="*/ 4513255 w 4568521"/>
                  <a:gd name="connsiteY8" fmla="*/ 2381460 h 2396532"/>
                  <a:gd name="connsiteX9" fmla="*/ 4558473 w 4568521"/>
                  <a:gd name="connsiteY9" fmla="*/ 2361363 h 2396532"/>
                  <a:gd name="connsiteX10" fmla="*/ 4568521 w 4568521"/>
                  <a:gd name="connsiteY10" fmla="*/ 2296049 h 2396532"/>
                  <a:gd name="connsiteX11" fmla="*/ 4533352 w 4568521"/>
                  <a:gd name="connsiteY11" fmla="*/ 2235759 h 2396532"/>
                  <a:gd name="connsiteX12" fmla="*/ 3975668 w 4568521"/>
                  <a:gd name="connsiteY12" fmla="*/ 1858945 h 2396532"/>
                  <a:gd name="connsiteX13" fmla="*/ 3508420 w 4568521"/>
                  <a:gd name="connsiteY13" fmla="*/ 1592664 h 2396532"/>
                  <a:gd name="connsiteX14" fmla="*/ 2749769 w 4568521"/>
                  <a:gd name="connsiteY14" fmla="*/ 1095271 h 2396532"/>
                  <a:gd name="connsiteX15" fmla="*/ 2513633 w 4568521"/>
                  <a:gd name="connsiteY15" fmla="*/ 899328 h 2396532"/>
                  <a:gd name="connsiteX16" fmla="*/ 2222231 w 4568521"/>
                  <a:gd name="connsiteY16" fmla="*/ 693337 h 2396532"/>
                  <a:gd name="connsiteX17" fmla="*/ 1940877 w 4568521"/>
                  <a:gd name="connsiteY17" fmla="*/ 527539 h 2396532"/>
                  <a:gd name="connsiteX18" fmla="*/ 1614305 w 4568521"/>
                  <a:gd name="connsiteY18" fmla="*/ 366765 h 2396532"/>
                  <a:gd name="connsiteX19" fmla="*/ 1212371 w 4568521"/>
                  <a:gd name="connsiteY19" fmla="*/ 236137 h 2396532"/>
                  <a:gd name="connsiteX20" fmla="*/ 946090 w 4568521"/>
                  <a:gd name="connsiteY20" fmla="*/ 135653 h 2396532"/>
                  <a:gd name="connsiteX21" fmla="*/ 644640 w 4568521"/>
                  <a:gd name="connsiteY21" fmla="*/ 50242 h 2396532"/>
                  <a:gd name="connsiteX22" fmla="*/ 458745 w 4568521"/>
                  <a:gd name="connsiteY22" fmla="*/ 0 h 2396532"/>
                  <a:gd name="connsiteX23" fmla="*/ 0 w 4568521"/>
                  <a:gd name="connsiteY23" fmla="*/ 786206 h 2396532"/>
                  <a:gd name="connsiteX0" fmla="*/ 0 w 4568521"/>
                  <a:gd name="connsiteY0" fmla="*/ 786206 h 2396532"/>
                  <a:gd name="connsiteX1" fmla="*/ 432048 w 4568521"/>
                  <a:gd name="connsiteY1" fmla="*/ 1074238 h 2396532"/>
                  <a:gd name="connsiteX2" fmla="*/ 864096 w 4568521"/>
                  <a:gd name="connsiteY2" fmla="*/ 1362270 h 2396532"/>
                  <a:gd name="connsiteX3" fmla="*/ 1440160 w 4568521"/>
                  <a:gd name="connsiteY3" fmla="*/ 1650302 h 2396532"/>
                  <a:gd name="connsiteX4" fmla="*/ 2016224 w 4568521"/>
                  <a:gd name="connsiteY4" fmla="*/ 1938334 h 2396532"/>
                  <a:gd name="connsiteX5" fmla="*/ 2448272 w 4568521"/>
                  <a:gd name="connsiteY5" fmla="*/ 2082350 h 2396532"/>
                  <a:gd name="connsiteX6" fmla="*/ 3240360 w 4568521"/>
                  <a:gd name="connsiteY6" fmla="*/ 2370382 h 2396532"/>
                  <a:gd name="connsiteX7" fmla="*/ 4372578 w 4568521"/>
                  <a:gd name="connsiteY7" fmla="*/ 2396532 h 2396532"/>
                  <a:gd name="connsiteX8" fmla="*/ 4513255 w 4568521"/>
                  <a:gd name="connsiteY8" fmla="*/ 2381460 h 2396532"/>
                  <a:gd name="connsiteX9" fmla="*/ 4558473 w 4568521"/>
                  <a:gd name="connsiteY9" fmla="*/ 2361363 h 2396532"/>
                  <a:gd name="connsiteX10" fmla="*/ 4568521 w 4568521"/>
                  <a:gd name="connsiteY10" fmla="*/ 2296049 h 2396532"/>
                  <a:gd name="connsiteX11" fmla="*/ 4533352 w 4568521"/>
                  <a:gd name="connsiteY11" fmla="*/ 2235759 h 2396532"/>
                  <a:gd name="connsiteX12" fmla="*/ 3975668 w 4568521"/>
                  <a:gd name="connsiteY12" fmla="*/ 1858945 h 2396532"/>
                  <a:gd name="connsiteX13" fmla="*/ 3508420 w 4568521"/>
                  <a:gd name="connsiteY13" fmla="*/ 1592664 h 2396532"/>
                  <a:gd name="connsiteX14" fmla="*/ 2749769 w 4568521"/>
                  <a:gd name="connsiteY14" fmla="*/ 1095271 h 2396532"/>
                  <a:gd name="connsiteX15" fmla="*/ 2513633 w 4568521"/>
                  <a:gd name="connsiteY15" fmla="*/ 899328 h 2396532"/>
                  <a:gd name="connsiteX16" fmla="*/ 2222231 w 4568521"/>
                  <a:gd name="connsiteY16" fmla="*/ 693337 h 2396532"/>
                  <a:gd name="connsiteX17" fmla="*/ 1940877 w 4568521"/>
                  <a:gd name="connsiteY17" fmla="*/ 527539 h 2396532"/>
                  <a:gd name="connsiteX18" fmla="*/ 1614305 w 4568521"/>
                  <a:gd name="connsiteY18" fmla="*/ 366765 h 2396532"/>
                  <a:gd name="connsiteX19" fmla="*/ 1212371 w 4568521"/>
                  <a:gd name="connsiteY19" fmla="*/ 236137 h 2396532"/>
                  <a:gd name="connsiteX20" fmla="*/ 946090 w 4568521"/>
                  <a:gd name="connsiteY20" fmla="*/ 135653 h 2396532"/>
                  <a:gd name="connsiteX21" fmla="*/ 644640 w 4568521"/>
                  <a:gd name="connsiteY21" fmla="*/ 50242 h 2396532"/>
                  <a:gd name="connsiteX22" fmla="*/ 458745 w 4568521"/>
                  <a:gd name="connsiteY22" fmla="*/ 0 h 2396532"/>
                  <a:gd name="connsiteX23" fmla="*/ 0 w 4568521"/>
                  <a:gd name="connsiteY23" fmla="*/ 786206 h 2396532"/>
                  <a:gd name="connsiteX0" fmla="*/ 0 w 4568521"/>
                  <a:gd name="connsiteY0" fmla="*/ 786206 h 2396532"/>
                  <a:gd name="connsiteX1" fmla="*/ 432048 w 4568521"/>
                  <a:gd name="connsiteY1" fmla="*/ 1074238 h 2396532"/>
                  <a:gd name="connsiteX2" fmla="*/ 864096 w 4568521"/>
                  <a:gd name="connsiteY2" fmla="*/ 1362270 h 2396532"/>
                  <a:gd name="connsiteX3" fmla="*/ 1440160 w 4568521"/>
                  <a:gd name="connsiteY3" fmla="*/ 1650302 h 2396532"/>
                  <a:gd name="connsiteX4" fmla="*/ 2016224 w 4568521"/>
                  <a:gd name="connsiteY4" fmla="*/ 1938334 h 2396532"/>
                  <a:gd name="connsiteX5" fmla="*/ 2448272 w 4568521"/>
                  <a:gd name="connsiteY5" fmla="*/ 2082350 h 2396532"/>
                  <a:gd name="connsiteX6" fmla="*/ 3240360 w 4568521"/>
                  <a:gd name="connsiteY6" fmla="*/ 2370382 h 2396532"/>
                  <a:gd name="connsiteX7" fmla="*/ 4372578 w 4568521"/>
                  <a:gd name="connsiteY7" fmla="*/ 2396532 h 2396532"/>
                  <a:gd name="connsiteX8" fmla="*/ 4513255 w 4568521"/>
                  <a:gd name="connsiteY8" fmla="*/ 2381460 h 2396532"/>
                  <a:gd name="connsiteX9" fmla="*/ 4558473 w 4568521"/>
                  <a:gd name="connsiteY9" fmla="*/ 2361363 h 2396532"/>
                  <a:gd name="connsiteX10" fmla="*/ 4568521 w 4568521"/>
                  <a:gd name="connsiteY10" fmla="*/ 2296049 h 2396532"/>
                  <a:gd name="connsiteX11" fmla="*/ 4533352 w 4568521"/>
                  <a:gd name="connsiteY11" fmla="*/ 2235759 h 2396532"/>
                  <a:gd name="connsiteX12" fmla="*/ 3975668 w 4568521"/>
                  <a:gd name="connsiteY12" fmla="*/ 1858945 h 2396532"/>
                  <a:gd name="connsiteX13" fmla="*/ 3508420 w 4568521"/>
                  <a:gd name="connsiteY13" fmla="*/ 1592664 h 2396532"/>
                  <a:gd name="connsiteX14" fmla="*/ 2749769 w 4568521"/>
                  <a:gd name="connsiteY14" fmla="*/ 1095271 h 2396532"/>
                  <a:gd name="connsiteX15" fmla="*/ 2513633 w 4568521"/>
                  <a:gd name="connsiteY15" fmla="*/ 899328 h 2396532"/>
                  <a:gd name="connsiteX16" fmla="*/ 2222231 w 4568521"/>
                  <a:gd name="connsiteY16" fmla="*/ 693337 h 2396532"/>
                  <a:gd name="connsiteX17" fmla="*/ 1940877 w 4568521"/>
                  <a:gd name="connsiteY17" fmla="*/ 527539 h 2396532"/>
                  <a:gd name="connsiteX18" fmla="*/ 1614305 w 4568521"/>
                  <a:gd name="connsiteY18" fmla="*/ 366765 h 2396532"/>
                  <a:gd name="connsiteX19" fmla="*/ 1212371 w 4568521"/>
                  <a:gd name="connsiteY19" fmla="*/ 236137 h 2396532"/>
                  <a:gd name="connsiteX20" fmla="*/ 946090 w 4568521"/>
                  <a:gd name="connsiteY20" fmla="*/ 135653 h 2396532"/>
                  <a:gd name="connsiteX21" fmla="*/ 644640 w 4568521"/>
                  <a:gd name="connsiteY21" fmla="*/ 50242 h 2396532"/>
                  <a:gd name="connsiteX22" fmla="*/ 458745 w 4568521"/>
                  <a:gd name="connsiteY22" fmla="*/ 0 h 2396532"/>
                  <a:gd name="connsiteX23" fmla="*/ 0 w 4568521"/>
                  <a:gd name="connsiteY23" fmla="*/ 786206 h 239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68521" h="2396532">
                    <a:moveTo>
                      <a:pt x="0" y="786206"/>
                    </a:moveTo>
                    <a:lnTo>
                      <a:pt x="432048" y="1074238"/>
                    </a:lnTo>
                    <a:cubicBezTo>
                      <a:pt x="552061" y="1170249"/>
                      <a:pt x="764024" y="1294953"/>
                      <a:pt x="864096" y="1362270"/>
                    </a:cubicBezTo>
                    <a:cubicBezTo>
                      <a:pt x="1187756" y="1533341"/>
                      <a:pt x="1397481" y="1631000"/>
                      <a:pt x="1440160" y="1650302"/>
                    </a:cubicBezTo>
                    <a:cubicBezTo>
                      <a:pt x="1489788" y="1661493"/>
                      <a:pt x="1824203" y="1842323"/>
                      <a:pt x="2016224" y="1938334"/>
                    </a:cubicBezTo>
                    <a:lnTo>
                      <a:pt x="2448272" y="2082350"/>
                    </a:lnTo>
                    <a:lnTo>
                      <a:pt x="3240360" y="2370382"/>
                    </a:lnTo>
                    <a:cubicBezTo>
                      <a:pt x="3666587" y="2368320"/>
                      <a:pt x="3923164" y="2363813"/>
                      <a:pt x="4372578" y="2396532"/>
                    </a:cubicBezTo>
                    <a:lnTo>
                      <a:pt x="4513255" y="2381460"/>
                    </a:lnTo>
                    <a:lnTo>
                      <a:pt x="4558473" y="2361363"/>
                    </a:lnTo>
                    <a:lnTo>
                      <a:pt x="4568521" y="2296049"/>
                    </a:lnTo>
                    <a:lnTo>
                      <a:pt x="4533352" y="2235759"/>
                    </a:lnTo>
                    <a:lnTo>
                      <a:pt x="3975668" y="1858945"/>
                    </a:lnTo>
                    <a:lnTo>
                      <a:pt x="3508420" y="1592664"/>
                    </a:lnTo>
                    <a:lnTo>
                      <a:pt x="2749769" y="1095271"/>
                    </a:lnTo>
                    <a:lnTo>
                      <a:pt x="2513633" y="899328"/>
                    </a:lnTo>
                    <a:lnTo>
                      <a:pt x="2222231" y="693337"/>
                    </a:lnTo>
                    <a:lnTo>
                      <a:pt x="1940877" y="527539"/>
                    </a:lnTo>
                    <a:lnTo>
                      <a:pt x="1614305" y="366765"/>
                    </a:lnTo>
                    <a:lnTo>
                      <a:pt x="1212371" y="236137"/>
                    </a:lnTo>
                    <a:lnTo>
                      <a:pt x="946090" y="135653"/>
                    </a:lnTo>
                    <a:lnTo>
                      <a:pt x="644640" y="50242"/>
                    </a:lnTo>
                    <a:lnTo>
                      <a:pt x="458745" y="0"/>
                    </a:lnTo>
                    <a:lnTo>
                      <a:pt x="0" y="786206"/>
                    </a:lnTo>
                    <a:close/>
                  </a:path>
                </a:pathLst>
              </a:custGeom>
              <a:solidFill>
                <a:schemeClr val="accent3">
                  <a:alpha val="15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2699842" y="4567575"/>
                <a:ext cx="3220496" cy="1552470"/>
              </a:xfrm>
              <a:custGeom>
                <a:avLst/>
                <a:gdLst>
                  <a:gd name="connsiteX0" fmla="*/ 45217 w 3220496"/>
                  <a:gd name="connsiteY0" fmla="*/ 0 h 1552470"/>
                  <a:gd name="connsiteX1" fmla="*/ 979714 w 3220496"/>
                  <a:gd name="connsiteY1" fmla="*/ 607925 h 1552470"/>
                  <a:gd name="connsiteX2" fmla="*/ 1567543 w 3220496"/>
                  <a:gd name="connsiteY2" fmla="*/ 894303 h 1552470"/>
                  <a:gd name="connsiteX3" fmla="*/ 2039815 w 3220496"/>
                  <a:gd name="connsiteY3" fmla="*/ 1135463 h 1552470"/>
                  <a:gd name="connsiteX4" fmla="*/ 3220496 w 3220496"/>
                  <a:gd name="connsiteY4" fmla="*/ 1552470 h 1552470"/>
                  <a:gd name="connsiteX5" fmla="*/ 2898949 w 3220496"/>
                  <a:gd name="connsiteY5" fmla="*/ 1497204 h 1552470"/>
                  <a:gd name="connsiteX6" fmla="*/ 2406580 w 3220496"/>
                  <a:gd name="connsiteY6" fmla="*/ 1386672 h 1552470"/>
                  <a:gd name="connsiteX7" fmla="*/ 2120202 w 3220496"/>
                  <a:gd name="connsiteY7" fmla="*/ 1286189 h 1552470"/>
                  <a:gd name="connsiteX8" fmla="*/ 1753437 w 3220496"/>
                  <a:gd name="connsiteY8" fmla="*/ 1105318 h 1552470"/>
                  <a:gd name="connsiteX9" fmla="*/ 1331406 w 3220496"/>
                  <a:gd name="connsiteY9" fmla="*/ 904351 h 1552470"/>
                  <a:gd name="connsiteX10" fmla="*/ 643094 w 3220496"/>
                  <a:gd name="connsiteY10" fmla="*/ 507441 h 1552470"/>
                  <a:gd name="connsiteX11" fmla="*/ 0 w 3220496"/>
                  <a:gd name="connsiteY11" fmla="*/ 75362 h 1552470"/>
                  <a:gd name="connsiteX12" fmla="*/ 45217 w 3220496"/>
                  <a:gd name="connsiteY12" fmla="*/ 0 h 1552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20496" h="1552470">
                    <a:moveTo>
                      <a:pt x="45217" y="0"/>
                    </a:moveTo>
                    <a:lnTo>
                      <a:pt x="979714" y="607925"/>
                    </a:lnTo>
                    <a:lnTo>
                      <a:pt x="1567543" y="894303"/>
                    </a:lnTo>
                    <a:lnTo>
                      <a:pt x="2039815" y="1135463"/>
                    </a:lnTo>
                    <a:lnTo>
                      <a:pt x="3220496" y="1552470"/>
                    </a:lnTo>
                    <a:lnTo>
                      <a:pt x="2898949" y="1497204"/>
                    </a:lnTo>
                    <a:lnTo>
                      <a:pt x="2406580" y="1386672"/>
                    </a:lnTo>
                    <a:lnTo>
                      <a:pt x="2120202" y="1286189"/>
                    </a:lnTo>
                    <a:lnTo>
                      <a:pt x="1753437" y="1105318"/>
                    </a:lnTo>
                    <a:lnTo>
                      <a:pt x="1331406" y="904351"/>
                    </a:lnTo>
                    <a:lnTo>
                      <a:pt x="643094" y="507441"/>
                    </a:lnTo>
                    <a:lnTo>
                      <a:pt x="0" y="75362"/>
                    </a:lnTo>
                    <a:lnTo>
                      <a:pt x="45217" y="0"/>
                    </a:lnTo>
                    <a:close/>
                  </a:path>
                </a:pathLst>
              </a:custGeom>
              <a:solidFill>
                <a:srgbClr val="FF0000">
                  <a:alpha val="15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3200428" y="3717179"/>
                <a:ext cx="1482278" cy="539677"/>
              </a:xfrm>
              <a:custGeom>
                <a:avLst/>
                <a:gdLst>
                  <a:gd name="connsiteX0" fmla="*/ 19050 w 2452687"/>
                  <a:gd name="connsiteY0" fmla="*/ 0 h 919162"/>
                  <a:gd name="connsiteX1" fmla="*/ 0 w 2452687"/>
                  <a:gd name="connsiteY1" fmla="*/ 28575 h 919162"/>
                  <a:gd name="connsiteX2" fmla="*/ 519112 w 2452687"/>
                  <a:gd name="connsiteY2" fmla="*/ 176212 h 919162"/>
                  <a:gd name="connsiteX3" fmla="*/ 1162050 w 2452687"/>
                  <a:gd name="connsiteY3" fmla="*/ 395287 h 919162"/>
                  <a:gd name="connsiteX4" fmla="*/ 1557337 w 2452687"/>
                  <a:gd name="connsiteY4" fmla="*/ 585787 h 919162"/>
                  <a:gd name="connsiteX5" fmla="*/ 2062162 w 2452687"/>
                  <a:gd name="connsiteY5" fmla="*/ 919162 h 919162"/>
                  <a:gd name="connsiteX6" fmla="*/ 2452687 w 2452687"/>
                  <a:gd name="connsiteY6" fmla="*/ 847725 h 919162"/>
                  <a:gd name="connsiteX7" fmla="*/ 1471612 w 2452687"/>
                  <a:gd name="connsiteY7" fmla="*/ 452437 h 919162"/>
                  <a:gd name="connsiteX8" fmla="*/ 1176337 w 2452687"/>
                  <a:gd name="connsiteY8" fmla="*/ 338137 h 919162"/>
                  <a:gd name="connsiteX9" fmla="*/ 685800 w 2452687"/>
                  <a:gd name="connsiteY9" fmla="*/ 180975 h 919162"/>
                  <a:gd name="connsiteX10" fmla="*/ 19050 w 2452687"/>
                  <a:gd name="connsiteY10" fmla="*/ 0 h 919162"/>
                  <a:gd name="connsiteX0" fmla="*/ 19050 w 2452687"/>
                  <a:gd name="connsiteY0" fmla="*/ 0 h 919162"/>
                  <a:gd name="connsiteX1" fmla="*/ 0 w 2452687"/>
                  <a:gd name="connsiteY1" fmla="*/ 28575 h 919162"/>
                  <a:gd name="connsiteX2" fmla="*/ 519112 w 2452687"/>
                  <a:gd name="connsiteY2" fmla="*/ 176212 h 919162"/>
                  <a:gd name="connsiteX3" fmla="*/ 1162050 w 2452687"/>
                  <a:gd name="connsiteY3" fmla="*/ 395287 h 919162"/>
                  <a:gd name="connsiteX4" fmla="*/ 1338262 w 2452687"/>
                  <a:gd name="connsiteY4" fmla="*/ 467667 h 919162"/>
                  <a:gd name="connsiteX5" fmla="*/ 2062162 w 2452687"/>
                  <a:gd name="connsiteY5" fmla="*/ 919162 h 919162"/>
                  <a:gd name="connsiteX6" fmla="*/ 2452687 w 2452687"/>
                  <a:gd name="connsiteY6" fmla="*/ 847725 h 919162"/>
                  <a:gd name="connsiteX7" fmla="*/ 1471612 w 2452687"/>
                  <a:gd name="connsiteY7" fmla="*/ 452437 h 919162"/>
                  <a:gd name="connsiteX8" fmla="*/ 1176337 w 2452687"/>
                  <a:gd name="connsiteY8" fmla="*/ 338137 h 919162"/>
                  <a:gd name="connsiteX9" fmla="*/ 685800 w 2452687"/>
                  <a:gd name="connsiteY9" fmla="*/ 180975 h 919162"/>
                  <a:gd name="connsiteX10" fmla="*/ 19050 w 2452687"/>
                  <a:gd name="connsiteY10" fmla="*/ 0 h 919162"/>
                  <a:gd name="connsiteX0" fmla="*/ 19050 w 2452687"/>
                  <a:gd name="connsiteY0" fmla="*/ 0 h 847725"/>
                  <a:gd name="connsiteX1" fmla="*/ 0 w 2452687"/>
                  <a:gd name="connsiteY1" fmla="*/ 28575 h 847725"/>
                  <a:gd name="connsiteX2" fmla="*/ 519112 w 2452687"/>
                  <a:gd name="connsiteY2" fmla="*/ 176212 h 847725"/>
                  <a:gd name="connsiteX3" fmla="*/ 1162050 w 2452687"/>
                  <a:gd name="connsiteY3" fmla="*/ 395287 h 847725"/>
                  <a:gd name="connsiteX4" fmla="*/ 1338262 w 2452687"/>
                  <a:gd name="connsiteY4" fmla="*/ 467667 h 847725"/>
                  <a:gd name="connsiteX5" fmla="*/ 1482278 w 2452687"/>
                  <a:gd name="connsiteY5" fmla="*/ 539675 h 847725"/>
                  <a:gd name="connsiteX6" fmla="*/ 2452687 w 2452687"/>
                  <a:gd name="connsiteY6" fmla="*/ 847725 h 847725"/>
                  <a:gd name="connsiteX7" fmla="*/ 1471612 w 2452687"/>
                  <a:gd name="connsiteY7" fmla="*/ 452437 h 847725"/>
                  <a:gd name="connsiteX8" fmla="*/ 1176337 w 2452687"/>
                  <a:gd name="connsiteY8" fmla="*/ 338137 h 847725"/>
                  <a:gd name="connsiteX9" fmla="*/ 685800 w 2452687"/>
                  <a:gd name="connsiteY9" fmla="*/ 180975 h 847725"/>
                  <a:gd name="connsiteX10" fmla="*/ 19050 w 2452687"/>
                  <a:gd name="connsiteY10" fmla="*/ 0 h 847725"/>
                  <a:gd name="connsiteX0" fmla="*/ 19050 w 1482278"/>
                  <a:gd name="connsiteY0" fmla="*/ 0 h 539676"/>
                  <a:gd name="connsiteX1" fmla="*/ 0 w 1482278"/>
                  <a:gd name="connsiteY1" fmla="*/ 28575 h 539676"/>
                  <a:gd name="connsiteX2" fmla="*/ 519112 w 1482278"/>
                  <a:gd name="connsiteY2" fmla="*/ 176212 h 539676"/>
                  <a:gd name="connsiteX3" fmla="*/ 1162050 w 1482278"/>
                  <a:gd name="connsiteY3" fmla="*/ 395287 h 539676"/>
                  <a:gd name="connsiteX4" fmla="*/ 1338262 w 1482278"/>
                  <a:gd name="connsiteY4" fmla="*/ 467667 h 539676"/>
                  <a:gd name="connsiteX5" fmla="*/ 1482278 w 1482278"/>
                  <a:gd name="connsiteY5" fmla="*/ 539675 h 539676"/>
                  <a:gd name="connsiteX6" fmla="*/ 1482278 w 1482278"/>
                  <a:gd name="connsiteY6" fmla="*/ 539676 h 539676"/>
                  <a:gd name="connsiteX7" fmla="*/ 1471612 w 1482278"/>
                  <a:gd name="connsiteY7" fmla="*/ 452437 h 539676"/>
                  <a:gd name="connsiteX8" fmla="*/ 1176337 w 1482278"/>
                  <a:gd name="connsiteY8" fmla="*/ 338137 h 539676"/>
                  <a:gd name="connsiteX9" fmla="*/ 685800 w 1482278"/>
                  <a:gd name="connsiteY9" fmla="*/ 180975 h 539676"/>
                  <a:gd name="connsiteX10" fmla="*/ 19050 w 1482278"/>
                  <a:gd name="connsiteY10" fmla="*/ 0 h 539676"/>
                  <a:gd name="connsiteX0" fmla="*/ 19050 w 1482278"/>
                  <a:gd name="connsiteY0" fmla="*/ 0 h 539676"/>
                  <a:gd name="connsiteX1" fmla="*/ 0 w 1482278"/>
                  <a:gd name="connsiteY1" fmla="*/ 28575 h 539676"/>
                  <a:gd name="connsiteX2" fmla="*/ 519112 w 1482278"/>
                  <a:gd name="connsiteY2" fmla="*/ 176212 h 539676"/>
                  <a:gd name="connsiteX3" fmla="*/ 1162050 w 1482278"/>
                  <a:gd name="connsiteY3" fmla="*/ 395287 h 539676"/>
                  <a:gd name="connsiteX4" fmla="*/ 1338262 w 1482278"/>
                  <a:gd name="connsiteY4" fmla="*/ 467667 h 539676"/>
                  <a:gd name="connsiteX5" fmla="*/ 1482278 w 1482278"/>
                  <a:gd name="connsiteY5" fmla="*/ 539675 h 539676"/>
                  <a:gd name="connsiteX6" fmla="*/ 1482278 w 1482278"/>
                  <a:gd name="connsiteY6" fmla="*/ 539676 h 539676"/>
                  <a:gd name="connsiteX7" fmla="*/ 1471612 w 1482278"/>
                  <a:gd name="connsiteY7" fmla="*/ 452437 h 539676"/>
                  <a:gd name="connsiteX8" fmla="*/ 1176337 w 1482278"/>
                  <a:gd name="connsiteY8" fmla="*/ 338137 h 539676"/>
                  <a:gd name="connsiteX9" fmla="*/ 685800 w 1482278"/>
                  <a:gd name="connsiteY9" fmla="*/ 180975 h 539676"/>
                  <a:gd name="connsiteX10" fmla="*/ 19050 w 1482278"/>
                  <a:gd name="connsiteY10" fmla="*/ 0 h 539676"/>
                  <a:gd name="connsiteX0" fmla="*/ 19050 w 1482278"/>
                  <a:gd name="connsiteY0" fmla="*/ 0 h 539676"/>
                  <a:gd name="connsiteX1" fmla="*/ 0 w 1482278"/>
                  <a:gd name="connsiteY1" fmla="*/ 28575 h 539676"/>
                  <a:gd name="connsiteX2" fmla="*/ 519112 w 1482278"/>
                  <a:gd name="connsiteY2" fmla="*/ 176212 h 539676"/>
                  <a:gd name="connsiteX3" fmla="*/ 1162050 w 1482278"/>
                  <a:gd name="connsiteY3" fmla="*/ 395287 h 539676"/>
                  <a:gd name="connsiteX4" fmla="*/ 1338262 w 1482278"/>
                  <a:gd name="connsiteY4" fmla="*/ 467667 h 539676"/>
                  <a:gd name="connsiteX5" fmla="*/ 1482278 w 1482278"/>
                  <a:gd name="connsiteY5" fmla="*/ 539675 h 539676"/>
                  <a:gd name="connsiteX6" fmla="*/ 1410270 w 1482278"/>
                  <a:gd name="connsiteY6" fmla="*/ 539676 h 539676"/>
                  <a:gd name="connsiteX7" fmla="*/ 1471612 w 1482278"/>
                  <a:gd name="connsiteY7" fmla="*/ 452437 h 539676"/>
                  <a:gd name="connsiteX8" fmla="*/ 1176337 w 1482278"/>
                  <a:gd name="connsiteY8" fmla="*/ 338137 h 539676"/>
                  <a:gd name="connsiteX9" fmla="*/ 685800 w 1482278"/>
                  <a:gd name="connsiteY9" fmla="*/ 180975 h 539676"/>
                  <a:gd name="connsiteX10" fmla="*/ 19050 w 1482278"/>
                  <a:gd name="connsiteY10" fmla="*/ 0 h 539676"/>
                  <a:gd name="connsiteX0" fmla="*/ 19050 w 1492059"/>
                  <a:gd name="connsiteY0" fmla="*/ 0 h 539676"/>
                  <a:gd name="connsiteX1" fmla="*/ 0 w 1492059"/>
                  <a:gd name="connsiteY1" fmla="*/ 28575 h 539676"/>
                  <a:gd name="connsiteX2" fmla="*/ 519112 w 1492059"/>
                  <a:gd name="connsiteY2" fmla="*/ 176212 h 539676"/>
                  <a:gd name="connsiteX3" fmla="*/ 1162050 w 1492059"/>
                  <a:gd name="connsiteY3" fmla="*/ 395287 h 539676"/>
                  <a:gd name="connsiteX4" fmla="*/ 1338262 w 1492059"/>
                  <a:gd name="connsiteY4" fmla="*/ 467667 h 539676"/>
                  <a:gd name="connsiteX5" fmla="*/ 1482278 w 1492059"/>
                  <a:gd name="connsiteY5" fmla="*/ 539675 h 539676"/>
                  <a:gd name="connsiteX6" fmla="*/ 1410270 w 1492059"/>
                  <a:gd name="connsiteY6" fmla="*/ 539676 h 539676"/>
                  <a:gd name="connsiteX7" fmla="*/ 1471612 w 1492059"/>
                  <a:gd name="connsiteY7" fmla="*/ 452437 h 539676"/>
                  <a:gd name="connsiteX8" fmla="*/ 1176337 w 1492059"/>
                  <a:gd name="connsiteY8" fmla="*/ 338137 h 539676"/>
                  <a:gd name="connsiteX9" fmla="*/ 685800 w 1492059"/>
                  <a:gd name="connsiteY9" fmla="*/ 180975 h 539676"/>
                  <a:gd name="connsiteX10" fmla="*/ 19050 w 1492059"/>
                  <a:gd name="connsiteY10" fmla="*/ 0 h 539676"/>
                  <a:gd name="connsiteX0" fmla="*/ 19050 w 1492059"/>
                  <a:gd name="connsiteY0" fmla="*/ 0 h 539675"/>
                  <a:gd name="connsiteX1" fmla="*/ 0 w 1492059"/>
                  <a:gd name="connsiteY1" fmla="*/ 28575 h 539675"/>
                  <a:gd name="connsiteX2" fmla="*/ 519112 w 1492059"/>
                  <a:gd name="connsiteY2" fmla="*/ 176212 h 539675"/>
                  <a:gd name="connsiteX3" fmla="*/ 1162050 w 1492059"/>
                  <a:gd name="connsiteY3" fmla="*/ 395287 h 539675"/>
                  <a:gd name="connsiteX4" fmla="*/ 1338262 w 1492059"/>
                  <a:gd name="connsiteY4" fmla="*/ 467667 h 539675"/>
                  <a:gd name="connsiteX5" fmla="*/ 1482278 w 1492059"/>
                  <a:gd name="connsiteY5" fmla="*/ 539675 h 539675"/>
                  <a:gd name="connsiteX6" fmla="*/ 1410270 w 1492059"/>
                  <a:gd name="connsiteY6" fmla="*/ 467668 h 539675"/>
                  <a:gd name="connsiteX7" fmla="*/ 1471612 w 1492059"/>
                  <a:gd name="connsiteY7" fmla="*/ 452437 h 539675"/>
                  <a:gd name="connsiteX8" fmla="*/ 1176337 w 1492059"/>
                  <a:gd name="connsiteY8" fmla="*/ 338137 h 539675"/>
                  <a:gd name="connsiteX9" fmla="*/ 685800 w 1492059"/>
                  <a:gd name="connsiteY9" fmla="*/ 180975 h 539675"/>
                  <a:gd name="connsiteX10" fmla="*/ 19050 w 1492059"/>
                  <a:gd name="connsiteY10" fmla="*/ 0 h 539675"/>
                  <a:gd name="connsiteX0" fmla="*/ 19050 w 1564067"/>
                  <a:gd name="connsiteY0" fmla="*/ 0 h 539677"/>
                  <a:gd name="connsiteX1" fmla="*/ 0 w 1564067"/>
                  <a:gd name="connsiteY1" fmla="*/ 28575 h 539677"/>
                  <a:gd name="connsiteX2" fmla="*/ 519112 w 1564067"/>
                  <a:gd name="connsiteY2" fmla="*/ 176212 h 539677"/>
                  <a:gd name="connsiteX3" fmla="*/ 1162050 w 1564067"/>
                  <a:gd name="connsiteY3" fmla="*/ 395287 h 539677"/>
                  <a:gd name="connsiteX4" fmla="*/ 1338262 w 1564067"/>
                  <a:gd name="connsiteY4" fmla="*/ 467667 h 539677"/>
                  <a:gd name="connsiteX5" fmla="*/ 1482278 w 1564067"/>
                  <a:gd name="connsiteY5" fmla="*/ 539675 h 539677"/>
                  <a:gd name="connsiteX6" fmla="*/ 1482278 w 1564067"/>
                  <a:gd name="connsiteY6" fmla="*/ 539677 h 539677"/>
                  <a:gd name="connsiteX7" fmla="*/ 1471612 w 1564067"/>
                  <a:gd name="connsiteY7" fmla="*/ 452437 h 539677"/>
                  <a:gd name="connsiteX8" fmla="*/ 1176337 w 1564067"/>
                  <a:gd name="connsiteY8" fmla="*/ 338137 h 539677"/>
                  <a:gd name="connsiteX9" fmla="*/ 685800 w 1564067"/>
                  <a:gd name="connsiteY9" fmla="*/ 180975 h 539677"/>
                  <a:gd name="connsiteX10" fmla="*/ 19050 w 1564067"/>
                  <a:gd name="connsiteY10" fmla="*/ 0 h 539677"/>
                  <a:gd name="connsiteX0" fmla="*/ 19050 w 1482278"/>
                  <a:gd name="connsiteY0" fmla="*/ 0 h 539677"/>
                  <a:gd name="connsiteX1" fmla="*/ 0 w 1482278"/>
                  <a:gd name="connsiteY1" fmla="*/ 28575 h 539677"/>
                  <a:gd name="connsiteX2" fmla="*/ 519112 w 1482278"/>
                  <a:gd name="connsiteY2" fmla="*/ 176212 h 539677"/>
                  <a:gd name="connsiteX3" fmla="*/ 1162050 w 1482278"/>
                  <a:gd name="connsiteY3" fmla="*/ 395287 h 539677"/>
                  <a:gd name="connsiteX4" fmla="*/ 1338262 w 1482278"/>
                  <a:gd name="connsiteY4" fmla="*/ 467667 h 539677"/>
                  <a:gd name="connsiteX5" fmla="*/ 1482278 w 1482278"/>
                  <a:gd name="connsiteY5" fmla="*/ 539675 h 539677"/>
                  <a:gd name="connsiteX6" fmla="*/ 1482278 w 1482278"/>
                  <a:gd name="connsiteY6" fmla="*/ 539677 h 539677"/>
                  <a:gd name="connsiteX7" fmla="*/ 1471612 w 1482278"/>
                  <a:gd name="connsiteY7" fmla="*/ 452437 h 539677"/>
                  <a:gd name="connsiteX8" fmla="*/ 1176337 w 1482278"/>
                  <a:gd name="connsiteY8" fmla="*/ 338137 h 539677"/>
                  <a:gd name="connsiteX9" fmla="*/ 685800 w 1482278"/>
                  <a:gd name="connsiteY9" fmla="*/ 180975 h 539677"/>
                  <a:gd name="connsiteX10" fmla="*/ 19050 w 1482278"/>
                  <a:gd name="connsiteY10" fmla="*/ 0 h 539677"/>
                  <a:gd name="connsiteX0" fmla="*/ 19050 w 1482278"/>
                  <a:gd name="connsiteY0" fmla="*/ 0 h 539677"/>
                  <a:gd name="connsiteX1" fmla="*/ 0 w 1482278"/>
                  <a:gd name="connsiteY1" fmla="*/ 28575 h 539677"/>
                  <a:gd name="connsiteX2" fmla="*/ 519112 w 1482278"/>
                  <a:gd name="connsiteY2" fmla="*/ 176212 h 539677"/>
                  <a:gd name="connsiteX3" fmla="*/ 1162050 w 1482278"/>
                  <a:gd name="connsiteY3" fmla="*/ 395287 h 539677"/>
                  <a:gd name="connsiteX4" fmla="*/ 1338262 w 1482278"/>
                  <a:gd name="connsiteY4" fmla="*/ 467667 h 539677"/>
                  <a:gd name="connsiteX5" fmla="*/ 1482278 w 1482278"/>
                  <a:gd name="connsiteY5" fmla="*/ 539675 h 539677"/>
                  <a:gd name="connsiteX6" fmla="*/ 1482278 w 1482278"/>
                  <a:gd name="connsiteY6" fmla="*/ 539677 h 539677"/>
                  <a:gd name="connsiteX7" fmla="*/ 1471612 w 1482278"/>
                  <a:gd name="connsiteY7" fmla="*/ 452437 h 539677"/>
                  <a:gd name="connsiteX8" fmla="*/ 1176337 w 1482278"/>
                  <a:gd name="connsiteY8" fmla="*/ 338137 h 539677"/>
                  <a:gd name="connsiteX9" fmla="*/ 685800 w 1482278"/>
                  <a:gd name="connsiteY9" fmla="*/ 180975 h 539677"/>
                  <a:gd name="connsiteX10" fmla="*/ 19050 w 1482278"/>
                  <a:gd name="connsiteY10" fmla="*/ 0 h 539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82278" h="539677">
                    <a:moveTo>
                      <a:pt x="19050" y="0"/>
                    </a:moveTo>
                    <a:lnTo>
                      <a:pt x="0" y="28575"/>
                    </a:lnTo>
                    <a:lnTo>
                      <a:pt x="519112" y="176212"/>
                    </a:lnTo>
                    <a:lnTo>
                      <a:pt x="1162050" y="395287"/>
                    </a:lnTo>
                    <a:lnTo>
                      <a:pt x="1338262" y="467667"/>
                    </a:lnTo>
                    <a:lnTo>
                      <a:pt x="1482278" y="539675"/>
                    </a:lnTo>
                    <a:lnTo>
                      <a:pt x="1482278" y="539677"/>
                    </a:lnTo>
                    <a:cubicBezTo>
                      <a:pt x="1476631" y="474805"/>
                      <a:pt x="1451165" y="481517"/>
                      <a:pt x="1471612" y="452437"/>
                    </a:cubicBezTo>
                    <a:lnTo>
                      <a:pt x="1176337" y="338137"/>
                    </a:lnTo>
                    <a:lnTo>
                      <a:pt x="685800" y="180975"/>
                    </a:lnTo>
                    <a:lnTo>
                      <a:pt x="1905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4662515" y="3831481"/>
                <a:ext cx="2662238" cy="1019175"/>
              </a:xfrm>
              <a:custGeom>
                <a:avLst/>
                <a:gdLst>
                  <a:gd name="connsiteX0" fmla="*/ 19050 w 2662238"/>
                  <a:gd name="connsiteY0" fmla="*/ 338137 h 1019175"/>
                  <a:gd name="connsiteX1" fmla="*/ 0 w 2662238"/>
                  <a:gd name="connsiteY1" fmla="*/ 419100 h 1019175"/>
                  <a:gd name="connsiteX2" fmla="*/ 271463 w 2662238"/>
                  <a:gd name="connsiteY2" fmla="*/ 576262 h 1019175"/>
                  <a:gd name="connsiteX3" fmla="*/ 614363 w 2662238"/>
                  <a:gd name="connsiteY3" fmla="*/ 814387 h 1019175"/>
                  <a:gd name="connsiteX4" fmla="*/ 1019175 w 2662238"/>
                  <a:gd name="connsiteY4" fmla="*/ 733425 h 1019175"/>
                  <a:gd name="connsiteX5" fmla="*/ 1357313 w 2662238"/>
                  <a:gd name="connsiteY5" fmla="*/ 700087 h 1019175"/>
                  <a:gd name="connsiteX6" fmla="*/ 1585913 w 2662238"/>
                  <a:gd name="connsiteY6" fmla="*/ 709612 h 1019175"/>
                  <a:gd name="connsiteX7" fmla="*/ 1833563 w 2662238"/>
                  <a:gd name="connsiteY7" fmla="*/ 738187 h 1019175"/>
                  <a:gd name="connsiteX8" fmla="*/ 2109788 w 2662238"/>
                  <a:gd name="connsiteY8" fmla="*/ 804862 h 1019175"/>
                  <a:gd name="connsiteX9" fmla="*/ 2662238 w 2662238"/>
                  <a:gd name="connsiteY9" fmla="*/ 1019175 h 1019175"/>
                  <a:gd name="connsiteX10" fmla="*/ 2243138 w 2662238"/>
                  <a:gd name="connsiteY10" fmla="*/ 290512 h 1019175"/>
                  <a:gd name="connsiteX11" fmla="*/ 1757363 w 2662238"/>
                  <a:gd name="connsiteY11" fmla="*/ 114300 h 1019175"/>
                  <a:gd name="connsiteX12" fmla="*/ 1357313 w 2662238"/>
                  <a:gd name="connsiteY12" fmla="*/ 0 h 1019175"/>
                  <a:gd name="connsiteX13" fmla="*/ 1347788 w 2662238"/>
                  <a:gd name="connsiteY13" fmla="*/ 142875 h 1019175"/>
                  <a:gd name="connsiteX14" fmla="*/ 1328738 w 2662238"/>
                  <a:gd name="connsiteY14" fmla="*/ 223837 h 1019175"/>
                  <a:gd name="connsiteX15" fmla="*/ 1247775 w 2662238"/>
                  <a:gd name="connsiteY15" fmla="*/ 309562 h 1019175"/>
                  <a:gd name="connsiteX16" fmla="*/ 1157288 w 2662238"/>
                  <a:gd name="connsiteY16" fmla="*/ 357187 h 1019175"/>
                  <a:gd name="connsiteX17" fmla="*/ 1019175 w 2662238"/>
                  <a:gd name="connsiteY17" fmla="*/ 385762 h 1019175"/>
                  <a:gd name="connsiteX18" fmla="*/ 814388 w 2662238"/>
                  <a:gd name="connsiteY18" fmla="*/ 395287 h 1019175"/>
                  <a:gd name="connsiteX19" fmla="*/ 423863 w 2662238"/>
                  <a:gd name="connsiteY19" fmla="*/ 381000 h 1019175"/>
                  <a:gd name="connsiteX20" fmla="*/ 271463 w 2662238"/>
                  <a:gd name="connsiteY20" fmla="*/ 400050 h 1019175"/>
                  <a:gd name="connsiteX21" fmla="*/ 19050 w 2662238"/>
                  <a:gd name="connsiteY21" fmla="*/ 338137 h 10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62238" h="1019175">
                    <a:moveTo>
                      <a:pt x="19050" y="338137"/>
                    </a:moveTo>
                    <a:lnTo>
                      <a:pt x="0" y="419100"/>
                    </a:lnTo>
                    <a:lnTo>
                      <a:pt x="271463" y="576262"/>
                    </a:lnTo>
                    <a:lnTo>
                      <a:pt x="614363" y="814387"/>
                    </a:lnTo>
                    <a:lnTo>
                      <a:pt x="1019175" y="733425"/>
                    </a:lnTo>
                    <a:lnTo>
                      <a:pt x="1357313" y="700087"/>
                    </a:lnTo>
                    <a:lnTo>
                      <a:pt x="1585913" y="709612"/>
                    </a:lnTo>
                    <a:lnTo>
                      <a:pt x="1833563" y="738187"/>
                    </a:lnTo>
                    <a:lnTo>
                      <a:pt x="2109788" y="804862"/>
                    </a:lnTo>
                    <a:lnTo>
                      <a:pt x="2662238" y="1019175"/>
                    </a:lnTo>
                    <a:lnTo>
                      <a:pt x="2243138" y="290512"/>
                    </a:lnTo>
                    <a:lnTo>
                      <a:pt x="1757363" y="114300"/>
                    </a:lnTo>
                    <a:lnTo>
                      <a:pt x="1357313" y="0"/>
                    </a:lnTo>
                    <a:lnTo>
                      <a:pt x="1347788" y="142875"/>
                    </a:lnTo>
                    <a:lnTo>
                      <a:pt x="1328738" y="223837"/>
                    </a:lnTo>
                    <a:lnTo>
                      <a:pt x="1247775" y="309562"/>
                    </a:lnTo>
                    <a:lnTo>
                      <a:pt x="1157288" y="357187"/>
                    </a:lnTo>
                    <a:lnTo>
                      <a:pt x="1019175" y="385762"/>
                    </a:lnTo>
                    <a:lnTo>
                      <a:pt x="814388" y="395287"/>
                    </a:lnTo>
                    <a:lnTo>
                      <a:pt x="423863" y="381000"/>
                    </a:lnTo>
                    <a:lnTo>
                      <a:pt x="271463" y="400050"/>
                    </a:lnTo>
                    <a:lnTo>
                      <a:pt x="19050" y="338137"/>
                    </a:lnTo>
                    <a:close/>
                  </a:path>
                </a:pathLst>
              </a:custGeom>
              <a:solidFill>
                <a:schemeClr val="accent6">
                  <a:alpha val="1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3219478" y="2659906"/>
                <a:ext cx="2790825" cy="1552575"/>
              </a:xfrm>
              <a:custGeom>
                <a:avLst/>
                <a:gdLst>
                  <a:gd name="connsiteX0" fmla="*/ 0 w 2790825"/>
                  <a:gd name="connsiteY0" fmla="*/ 1047750 h 1552575"/>
                  <a:gd name="connsiteX1" fmla="*/ 776287 w 2790825"/>
                  <a:gd name="connsiteY1" fmla="*/ 1262062 h 1552575"/>
                  <a:gd name="connsiteX2" fmla="*/ 1166812 w 2790825"/>
                  <a:gd name="connsiteY2" fmla="*/ 1385887 h 1552575"/>
                  <a:gd name="connsiteX3" fmla="*/ 1466850 w 2790825"/>
                  <a:gd name="connsiteY3" fmla="*/ 1509712 h 1552575"/>
                  <a:gd name="connsiteX4" fmla="*/ 1700212 w 2790825"/>
                  <a:gd name="connsiteY4" fmla="*/ 1552575 h 1552575"/>
                  <a:gd name="connsiteX5" fmla="*/ 1862137 w 2790825"/>
                  <a:gd name="connsiteY5" fmla="*/ 1543050 h 1552575"/>
                  <a:gd name="connsiteX6" fmla="*/ 2500312 w 2790825"/>
                  <a:gd name="connsiteY6" fmla="*/ 1543050 h 1552575"/>
                  <a:gd name="connsiteX7" fmla="*/ 2619375 w 2790825"/>
                  <a:gd name="connsiteY7" fmla="*/ 1514475 h 1552575"/>
                  <a:gd name="connsiteX8" fmla="*/ 2767012 w 2790825"/>
                  <a:gd name="connsiteY8" fmla="*/ 1395412 h 1552575"/>
                  <a:gd name="connsiteX9" fmla="*/ 2786062 w 2790825"/>
                  <a:gd name="connsiteY9" fmla="*/ 1276350 h 1552575"/>
                  <a:gd name="connsiteX10" fmla="*/ 2790825 w 2790825"/>
                  <a:gd name="connsiteY10" fmla="*/ 1162050 h 1552575"/>
                  <a:gd name="connsiteX11" fmla="*/ 1976437 w 2790825"/>
                  <a:gd name="connsiteY11" fmla="*/ 776287 h 1552575"/>
                  <a:gd name="connsiteX12" fmla="*/ 1776412 w 2790825"/>
                  <a:gd name="connsiteY12" fmla="*/ 676275 h 1552575"/>
                  <a:gd name="connsiteX13" fmla="*/ 1462087 w 2790825"/>
                  <a:gd name="connsiteY13" fmla="*/ 509587 h 1552575"/>
                  <a:gd name="connsiteX14" fmla="*/ 585787 w 2790825"/>
                  <a:gd name="connsiteY14" fmla="*/ 0 h 1552575"/>
                  <a:gd name="connsiteX15" fmla="*/ 0 w 2790825"/>
                  <a:gd name="connsiteY15" fmla="*/ 1047750 h 155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90825" h="1552575">
                    <a:moveTo>
                      <a:pt x="0" y="1047750"/>
                    </a:moveTo>
                    <a:lnTo>
                      <a:pt x="776287" y="1262062"/>
                    </a:lnTo>
                    <a:lnTo>
                      <a:pt x="1166812" y="1385887"/>
                    </a:lnTo>
                    <a:lnTo>
                      <a:pt x="1466850" y="1509712"/>
                    </a:lnTo>
                    <a:lnTo>
                      <a:pt x="1700212" y="1552575"/>
                    </a:lnTo>
                    <a:lnTo>
                      <a:pt x="1862137" y="1543050"/>
                    </a:lnTo>
                    <a:lnTo>
                      <a:pt x="2500312" y="1543050"/>
                    </a:lnTo>
                    <a:lnTo>
                      <a:pt x="2619375" y="1514475"/>
                    </a:lnTo>
                    <a:lnTo>
                      <a:pt x="2767012" y="1395412"/>
                    </a:lnTo>
                    <a:lnTo>
                      <a:pt x="2786062" y="1276350"/>
                    </a:lnTo>
                    <a:lnTo>
                      <a:pt x="2790825" y="1162050"/>
                    </a:lnTo>
                    <a:lnTo>
                      <a:pt x="1976437" y="776287"/>
                    </a:lnTo>
                    <a:lnTo>
                      <a:pt x="1776412" y="676275"/>
                    </a:lnTo>
                    <a:lnTo>
                      <a:pt x="1462087" y="509587"/>
                    </a:lnTo>
                    <a:lnTo>
                      <a:pt x="585787" y="0"/>
                    </a:lnTo>
                    <a:lnTo>
                      <a:pt x="0" y="1047750"/>
                    </a:lnTo>
                    <a:close/>
                  </a:path>
                </a:pathLst>
              </a:custGeom>
              <a:solidFill>
                <a:schemeClr val="accent4">
                  <a:alpha val="15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3819553" y="2607518"/>
                <a:ext cx="3100387" cy="1504950"/>
              </a:xfrm>
              <a:custGeom>
                <a:avLst/>
                <a:gdLst>
                  <a:gd name="connsiteX0" fmla="*/ 9525 w 3100387"/>
                  <a:gd name="connsiteY0" fmla="*/ 0 h 1504950"/>
                  <a:gd name="connsiteX1" fmla="*/ 0 w 3100387"/>
                  <a:gd name="connsiteY1" fmla="*/ 52388 h 1504950"/>
                  <a:gd name="connsiteX2" fmla="*/ 419100 w 3100387"/>
                  <a:gd name="connsiteY2" fmla="*/ 285750 h 1504950"/>
                  <a:gd name="connsiteX3" fmla="*/ 852487 w 3100387"/>
                  <a:gd name="connsiteY3" fmla="*/ 538163 h 1504950"/>
                  <a:gd name="connsiteX4" fmla="*/ 1300162 w 3100387"/>
                  <a:gd name="connsiteY4" fmla="*/ 771525 h 1504950"/>
                  <a:gd name="connsiteX5" fmla="*/ 1776412 w 3100387"/>
                  <a:gd name="connsiteY5" fmla="*/ 1004888 h 1504950"/>
                  <a:gd name="connsiteX6" fmla="*/ 2214562 w 3100387"/>
                  <a:gd name="connsiteY6" fmla="*/ 1219200 h 1504950"/>
                  <a:gd name="connsiteX7" fmla="*/ 2609850 w 3100387"/>
                  <a:gd name="connsiteY7" fmla="*/ 1328738 h 1504950"/>
                  <a:gd name="connsiteX8" fmla="*/ 3100387 w 3100387"/>
                  <a:gd name="connsiteY8" fmla="*/ 1504950 h 1504950"/>
                  <a:gd name="connsiteX9" fmla="*/ 2924175 w 3100387"/>
                  <a:gd name="connsiteY9" fmla="*/ 1247775 h 1504950"/>
                  <a:gd name="connsiteX10" fmla="*/ 2624137 w 3100387"/>
                  <a:gd name="connsiteY10" fmla="*/ 1076325 h 1504950"/>
                  <a:gd name="connsiteX11" fmla="*/ 2181225 w 3100387"/>
                  <a:gd name="connsiteY11" fmla="*/ 862013 h 1504950"/>
                  <a:gd name="connsiteX12" fmla="*/ 1838325 w 3100387"/>
                  <a:gd name="connsiteY12" fmla="*/ 700088 h 1504950"/>
                  <a:gd name="connsiteX13" fmla="*/ 1376362 w 3100387"/>
                  <a:gd name="connsiteY13" fmla="*/ 490538 h 1504950"/>
                  <a:gd name="connsiteX14" fmla="*/ 1033462 w 3100387"/>
                  <a:gd name="connsiteY14" fmla="*/ 352425 h 1504950"/>
                  <a:gd name="connsiteX15" fmla="*/ 709612 w 3100387"/>
                  <a:gd name="connsiteY15" fmla="*/ 233363 h 1504950"/>
                  <a:gd name="connsiteX16" fmla="*/ 419100 w 3100387"/>
                  <a:gd name="connsiteY16" fmla="*/ 138113 h 1504950"/>
                  <a:gd name="connsiteX17" fmla="*/ 9525 w 3100387"/>
                  <a:gd name="connsiteY17" fmla="*/ 0 h 1504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100387" h="1504950">
                    <a:moveTo>
                      <a:pt x="9525" y="0"/>
                    </a:moveTo>
                    <a:lnTo>
                      <a:pt x="0" y="52388"/>
                    </a:lnTo>
                    <a:lnTo>
                      <a:pt x="419100" y="285750"/>
                    </a:lnTo>
                    <a:lnTo>
                      <a:pt x="852487" y="538163"/>
                    </a:lnTo>
                    <a:lnTo>
                      <a:pt x="1300162" y="771525"/>
                    </a:lnTo>
                    <a:lnTo>
                      <a:pt x="1776412" y="1004888"/>
                    </a:lnTo>
                    <a:lnTo>
                      <a:pt x="2214562" y="1219200"/>
                    </a:lnTo>
                    <a:lnTo>
                      <a:pt x="2609850" y="1328738"/>
                    </a:lnTo>
                    <a:lnTo>
                      <a:pt x="3100387" y="1504950"/>
                    </a:lnTo>
                    <a:lnTo>
                      <a:pt x="2924175" y="1247775"/>
                    </a:lnTo>
                    <a:lnTo>
                      <a:pt x="2624137" y="1076325"/>
                    </a:lnTo>
                    <a:lnTo>
                      <a:pt x="2181225" y="862013"/>
                    </a:lnTo>
                    <a:lnTo>
                      <a:pt x="1838325" y="700088"/>
                    </a:lnTo>
                    <a:lnTo>
                      <a:pt x="1376362" y="490538"/>
                    </a:lnTo>
                    <a:lnTo>
                      <a:pt x="1033462" y="352425"/>
                    </a:lnTo>
                    <a:lnTo>
                      <a:pt x="709612" y="233363"/>
                    </a:lnTo>
                    <a:lnTo>
                      <a:pt x="419100" y="138113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rgbClr val="00B0F0">
                  <a:alpha val="15000"/>
                </a:srgb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3833840" y="2193181"/>
                <a:ext cx="2919413" cy="1662112"/>
              </a:xfrm>
              <a:custGeom>
                <a:avLst/>
                <a:gdLst>
                  <a:gd name="connsiteX0" fmla="*/ 0 w 2919413"/>
                  <a:gd name="connsiteY0" fmla="*/ 404812 h 1662112"/>
                  <a:gd name="connsiteX1" fmla="*/ 0 w 2919413"/>
                  <a:gd name="connsiteY1" fmla="*/ 404812 h 1662112"/>
                  <a:gd name="connsiteX2" fmla="*/ 866775 w 2919413"/>
                  <a:gd name="connsiteY2" fmla="*/ 700087 h 1662112"/>
                  <a:gd name="connsiteX3" fmla="*/ 1452563 w 2919413"/>
                  <a:gd name="connsiteY3" fmla="*/ 928687 h 1662112"/>
                  <a:gd name="connsiteX4" fmla="*/ 2290763 w 2919413"/>
                  <a:gd name="connsiteY4" fmla="*/ 1319212 h 1662112"/>
                  <a:gd name="connsiteX5" fmla="*/ 2700338 w 2919413"/>
                  <a:gd name="connsiteY5" fmla="*/ 1519237 h 1662112"/>
                  <a:gd name="connsiteX6" fmla="*/ 2919413 w 2919413"/>
                  <a:gd name="connsiteY6" fmla="*/ 1662112 h 1662112"/>
                  <a:gd name="connsiteX7" fmla="*/ 2424113 w 2919413"/>
                  <a:gd name="connsiteY7" fmla="*/ 804862 h 1662112"/>
                  <a:gd name="connsiteX8" fmla="*/ 233363 w 2919413"/>
                  <a:gd name="connsiteY8" fmla="*/ 0 h 1662112"/>
                  <a:gd name="connsiteX9" fmla="*/ 0 w 2919413"/>
                  <a:gd name="connsiteY9" fmla="*/ 404812 h 1662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19413" h="1662112">
                    <a:moveTo>
                      <a:pt x="0" y="404812"/>
                    </a:moveTo>
                    <a:lnTo>
                      <a:pt x="0" y="404812"/>
                    </a:lnTo>
                    <a:lnTo>
                      <a:pt x="866775" y="700087"/>
                    </a:lnTo>
                    <a:lnTo>
                      <a:pt x="1452563" y="928687"/>
                    </a:lnTo>
                    <a:lnTo>
                      <a:pt x="2290763" y="1319212"/>
                    </a:lnTo>
                    <a:lnTo>
                      <a:pt x="2700338" y="1519237"/>
                    </a:lnTo>
                    <a:lnTo>
                      <a:pt x="2919413" y="1662112"/>
                    </a:lnTo>
                    <a:lnTo>
                      <a:pt x="2424113" y="804862"/>
                    </a:lnTo>
                    <a:lnTo>
                      <a:pt x="233363" y="0"/>
                    </a:lnTo>
                    <a:lnTo>
                      <a:pt x="0" y="404812"/>
                    </a:lnTo>
                    <a:close/>
                  </a:path>
                </a:pathLst>
              </a:custGeom>
              <a:solidFill>
                <a:srgbClr val="FFC000">
                  <a:alpha val="15000"/>
                </a:srgb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4067203" y="659656"/>
                <a:ext cx="2185987" cy="2328862"/>
              </a:xfrm>
              <a:custGeom>
                <a:avLst/>
                <a:gdLst>
                  <a:gd name="connsiteX0" fmla="*/ 0 w 2185987"/>
                  <a:gd name="connsiteY0" fmla="*/ 1519237 h 2328862"/>
                  <a:gd name="connsiteX1" fmla="*/ 2185987 w 2185987"/>
                  <a:gd name="connsiteY1" fmla="*/ 2328862 h 2328862"/>
                  <a:gd name="connsiteX2" fmla="*/ 852487 w 2185987"/>
                  <a:gd name="connsiteY2" fmla="*/ 0 h 2328862"/>
                  <a:gd name="connsiteX3" fmla="*/ 0 w 2185987"/>
                  <a:gd name="connsiteY3" fmla="*/ 1519237 h 232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85987" h="2328862">
                    <a:moveTo>
                      <a:pt x="0" y="1519237"/>
                    </a:moveTo>
                    <a:lnTo>
                      <a:pt x="2185987" y="2328862"/>
                    </a:lnTo>
                    <a:lnTo>
                      <a:pt x="852487" y="0"/>
                    </a:lnTo>
                    <a:lnTo>
                      <a:pt x="0" y="1519237"/>
                    </a:lnTo>
                    <a:close/>
                  </a:path>
                </a:pathLst>
              </a:custGeom>
              <a:solidFill>
                <a:srgbClr val="FFFF00">
                  <a:alpha val="15000"/>
                </a:srgb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50258" y="440171"/>
                <a:ext cx="2736304" cy="19620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417109" y="4538990"/>
              <a:ext cx="850091" cy="278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 smtClean="0">
                  <a:solidFill>
                    <a:schemeClr val="accent3"/>
                  </a:solidFill>
                </a:rPr>
                <a:t>LARNITE</a:t>
              </a:r>
              <a:endParaRPr lang="en-US" sz="1000" b="1" dirty="0">
                <a:solidFill>
                  <a:schemeClr val="accent3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70719" y="4876800"/>
              <a:ext cx="99648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b="1" dirty="0" smtClean="0">
                  <a:solidFill>
                    <a:srgbClr val="FF0000"/>
                  </a:solidFill>
                </a:rPr>
                <a:t>HATRURITE</a:t>
              </a:r>
              <a:endParaRPr lang="en-US" sz="9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43600" y="4191000"/>
              <a:ext cx="1451540" cy="278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 smtClean="0">
                  <a:ln w="3175">
                    <a:solidFill>
                      <a:schemeClr val="accent4">
                        <a:lumMod val="75000"/>
                      </a:schemeClr>
                    </a:solidFill>
                  </a:ln>
                  <a:solidFill>
                    <a:schemeClr val="accent4"/>
                  </a:solidFill>
                </a:rPr>
                <a:t>WOLLASTONITE</a:t>
              </a:r>
              <a:endParaRPr lang="en-US" sz="1000" b="1" dirty="0">
                <a:ln w="317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53000" y="3810001"/>
              <a:ext cx="1492884" cy="452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b="1" dirty="0" smtClean="0">
                  <a:ln w="3175">
                    <a:solidFill>
                      <a:schemeClr val="accent4">
                        <a:lumMod val="75000"/>
                      </a:schemeClr>
                    </a:solidFill>
                  </a:ln>
                  <a:solidFill>
                    <a:schemeClr val="accent4"/>
                  </a:solidFill>
                </a:rPr>
                <a:t>PSEUDO-</a:t>
              </a:r>
            </a:p>
            <a:p>
              <a:pPr algn="ctr"/>
              <a:r>
                <a:rPr lang="it-IT" sz="1000" b="1" dirty="0" smtClean="0">
                  <a:ln w="3175">
                    <a:solidFill>
                      <a:schemeClr val="accent4">
                        <a:lumMod val="75000"/>
                      </a:schemeClr>
                    </a:solidFill>
                  </a:ln>
                  <a:solidFill>
                    <a:schemeClr val="accent4"/>
                  </a:solidFill>
                </a:rPr>
                <a:t>WOLLASTONITE</a:t>
              </a:r>
              <a:endParaRPr lang="en-US" sz="1000" b="1" dirty="0">
                <a:ln w="317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/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 rot="20280466">
              <a:off x="4610683" y="4420386"/>
              <a:ext cx="1246982" cy="11266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 rot="20651873">
              <a:off x="4477290" y="4668705"/>
              <a:ext cx="1846221" cy="12027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53419" y="974375"/>
            <a:ext cx="4450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Before the slag treatment the leaching analysis</a:t>
            </a:r>
          </a:p>
          <a:p>
            <a:r>
              <a:rPr lang="en-GB" sz="1600" dirty="0" smtClean="0"/>
              <a:t>of Cr was over the limit (61.8 </a:t>
            </a:r>
            <a:r>
              <a:rPr lang="en-GB" sz="1600" dirty="0" smtClean="0">
                <a:latin typeface="Symbol" pitchFamily="18" charset="2"/>
              </a:rPr>
              <a:t>m</a:t>
            </a:r>
            <a:r>
              <a:rPr lang="en-GB" sz="1600" dirty="0" smtClean="0"/>
              <a:t>g/l) </a:t>
            </a:r>
            <a:endParaRPr lang="en-GB" sz="1600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801449"/>
              </p:ext>
            </p:extLst>
          </p:nvPr>
        </p:nvGraphicFramePr>
        <p:xfrm>
          <a:off x="271793" y="1708066"/>
          <a:ext cx="4749800" cy="13498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200"/>
                <a:gridCol w="904875"/>
                <a:gridCol w="1190625"/>
                <a:gridCol w="1209675"/>
                <a:gridCol w="1114425"/>
              </a:tblGrid>
              <a:tr h="43970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Limit [</a:t>
                      </a:r>
                      <a:r>
                        <a:rPr lang="en-US" sz="1200" u="none" strike="noStrike" dirty="0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en-US" sz="1200" u="none" strike="noStrike" dirty="0">
                          <a:effectLst/>
                        </a:rPr>
                        <a:t>g/l]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Treated slag #1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Treated slag #2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Detection limit (DL) [</a:t>
                      </a:r>
                      <a:r>
                        <a:rPr lang="en-US" sz="1200" u="none" strike="noStrike" dirty="0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en-US" sz="1200" u="none" strike="noStrike" dirty="0">
                          <a:effectLst/>
                        </a:rPr>
                        <a:t>g/l]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351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Ba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1000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82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2496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Cr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0.1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2496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V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250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3.4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&lt;DL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0.2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2496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pH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5.5 &lt; &gt; 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9.6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9.1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7" name="Slide Number Placeholder 2"/>
          <p:cNvSpPr txBox="1">
            <a:spLocks/>
          </p:cNvSpPr>
          <p:nvPr/>
        </p:nvSpPr>
        <p:spPr>
          <a:xfrm>
            <a:off x="6609144" y="4874096"/>
            <a:ext cx="2133600" cy="27463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613" indent="-539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-1079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-1619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-2174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E60F0B85-3D5B-47A0-91F1-3BC42EF2C8C3}" type="slidenum">
              <a:rPr lang="it-IT" sz="1200" smtClean="0"/>
              <a:pPr algn="r"/>
              <a:t>11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836097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31343" y="2200528"/>
            <a:ext cx="260773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latin typeface="+mj-lt"/>
              </a:rPr>
              <a:t>High pressure dispenser for the </a:t>
            </a:r>
            <a:r>
              <a:rPr lang="it-IT" sz="1400" dirty="0" err="1" smtClean="0">
                <a:latin typeface="+mj-lt"/>
              </a:rPr>
              <a:t>oxides</a:t>
            </a:r>
            <a:r>
              <a:rPr lang="it-IT" sz="1400" dirty="0" smtClean="0">
                <a:latin typeface="+mj-lt"/>
              </a:rPr>
              <a:t> </a:t>
            </a:r>
            <a:r>
              <a:rPr lang="it-IT" sz="1400" dirty="0" err="1" smtClean="0">
                <a:latin typeface="+mj-lt"/>
              </a:rPr>
              <a:t>storage</a:t>
            </a:r>
            <a:r>
              <a:rPr lang="it-IT" sz="1400" dirty="0" smtClean="0">
                <a:latin typeface="+mj-lt"/>
              </a:rPr>
              <a:t> </a:t>
            </a:r>
            <a:r>
              <a:rPr lang="it-IT" sz="1400" dirty="0" err="1" smtClean="0">
                <a:latin typeface="+mj-lt"/>
              </a:rPr>
              <a:t>before</a:t>
            </a:r>
            <a:r>
              <a:rPr lang="it-IT" sz="1400" dirty="0" smtClean="0">
                <a:latin typeface="+mj-lt"/>
              </a:rPr>
              <a:t> the </a:t>
            </a:r>
            <a:r>
              <a:rPr lang="it-IT" sz="1400" dirty="0" err="1" smtClean="0">
                <a:latin typeface="+mj-lt"/>
              </a:rPr>
              <a:t>pneumatic</a:t>
            </a:r>
            <a:r>
              <a:rPr lang="it-IT" sz="1400" dirty="0" smtClean="0">
                <a:latin typeface="+mj-lt"/>
              </a:rPr>
              <a:t> </a:t>
            </a:r>
            <a:r>
              <a:rPr lang="it-IT" sz="1400" dirty="0" err="1" smtClean="0">
                <a:latin typeface="+mj-lt"/>
              </a:rPr>
              <a:t>transport</a:t>
            </a:r>
            <a:r>
              <a:rPr lang="it-IT" sz="1400" dirty="0" smtClean="0">
                <a:latin typeface="+mj-lt"/>
              </a:rPr>
              <a:t> </a:t>
            </a:r>
          </a:p>
          <a:p>
            <a:r>
              <a:rPr lang="it-IT" sz="1400" dirty="0" smtClean="0">
                <a:latin typeface="+mj-lt"/>
              </a:rPr>
              <a:t>and </a:t>
            </a:r>
            <a:r>
              <a:rPr lang="it-IT" sz="1400" dirty="0" err="1" smtClean="0">
                <a:latin typeface="+mj-lt"/>
              </a:rPr>
              <a:t>injection</a:t>
            </a:r>
            <a:r>
              <a:rPr lang="it-IT" sz="1400" dirty="0" smtClean="0">
                <a:latin typeface="+mj-lt"/>
              </a:rPr>
              <a:t> </a:t>
            </a:r>
            <a:r>
              <a:rPr lang="it-IT" sz="1400" dirty="0" err="1" smtClean="0">
                <a:latin typeface="+mj-lt"/>
              </a:rPr>
              <a:t>into</a:t>
            </a:r>
            <a:r>
              <a:rPr lang="it-IT" sz="1400" dirty="0" smtClean="0">
                <a:latin typeface="+mj-lt"/>
              </a:rPr>
              <a:t> the </a:t>
            </a:r>
            <a:r>
              <a:rPr lang="it-IT" sz="1400" dirty="0" err="1" smtClean="0">
                <a:latin typeface="+mj-lt"/>
              </a:rPr>
              <a:t>liquid</a:t>
            </a:r>
            <a:r>
              <a:rPr lang="it-IT" sz="1400" dirty="0" smtClean="0">
                <a:latin typeface="+mj-lt"/>
              </a:rPr>
              <a:t> </a:t>
            </a:r>
            <a:r>
              <a:rPr lang="it-IT" sz="1400" dirty="0" err="1" smtClean="0">
                <a:latin typeface="+mj-lt"/>
              </a:rPr>
              <a:t>slag</a:t>
            </a:r>
            <a:endParaRPr lang="it-IT" sz="1400" dirty="0" smtClean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76975" y="96006"/>
            <a:ext cx="2660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Industrial pilot tests</a:t>
            </a:r>
            <a:endParaRPr lang="it-IT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81260"/>
            <a:ext cx="9277349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	Mixed oxides injection system during the slag tapping phase, using a pneumatic transport.</a:t>
            </a:r>
          </a:p>
          <a:p>
            <a:pPr marL="447675" indent="-447675"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solidFill>
                  <a:srgbClr val="0070C0"/>
                </a:solidFill>
              </a:rPr>
              <a:t>	</a:t>
            </a:r>
            <a:r>
              <a:rPr lang="en-US" dirty="0" smtClean="0"/>
              <a:t>Injection of oxides of grain size &gt; 1 mm.</a:t>
            </a:r>
          </a:p>
          <a:p>
            <a:endParaRPr lang="en-GB" dirty="0"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462239"/>
            <a:ext cx="2667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Injection temperature &gt; 1600°C</a:t>
            </a:r>
            <a:endParaRPr lang="en-US" sz="1400" dirty="0">
              <a:latin typeface="+mj-lt"/>
            </a:endParaRPr>
          </a:p>
        </p:txBody>
      </p:sp>
      <p:pic>
        <p:nvPicPr>
          <p:cNvPr id="6" name="Picture 2" descr="\\ws60482\shared\Laura\silo Sil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843" y="1082605"/>
            <a:ext cx="1964500" cy="2619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33601"/>
            <a:ext cx="3806566" cy="23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060505"/>
              </p:ext>
            </p:extLst>
          </p:nvPr>
        </p:nvGraphicFramePr>
        <p:xfrm>
          <a:off x="4596506" y="3983606"/>
          <a:ext cx="4010660" cy="101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0980"/>
                <a:gridCol w="1249680"/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effectLst/>
                        </a:rPr>
                        <a:t>Parameters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Value</a:t>
                      </a:r>
                      <a:endParaRPr lang="en-US" sz="12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Air flow rate [Nm</a:t>
                      </a:r>
                      <a:r>
                        <a:rPr lang="en-US" sz="1200" baseline="30000">
                          <a:effectLst/>
                        </a:rPr>
                        <a:t>3</a:t>
                      </a:r>
                      <a:r>
                        <a:rPr lang="en-US" sz="1200">
                          <a:effectLst/>
                        </a:rPr>
                        <a:t>/h]</a:t>
                      </a:r>
                      <a:endParaRPr lang="en-US" sz="12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150 ÷300</a:t>
                      </a:r>
                      <a:endParaRPr lang="en-US" sz="12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Dispenser internal pressure [bar]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 ÷4</a:t>
                      </a:r>
                      <a:endParaRPr lang="en-US" sz="12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Air pressure [bar]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 ÷ 3.5</a:t>
                      </a:r>
                      <a:endParaRPr lang="en-US" sz="12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Additive flow [kg/min]</a:t>
                      </a:r>
                      <a:endParaRPr lang="en-US" sz="12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0 ÷ 140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Slide Number Placeholder 2"/>
          <p:cNvSpPr txBox="1">
            <a:spLocks/>
          </p:cNvSpPr>
          <p:nvPr/>
        </p:nvSpPr>
        <p:spPr>
          <a:xfrm>
            <a:off x="6804040" y="4742448"/>
            <a:ext cx="2133600" cy="27463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613" indent="-539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-1079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-1619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-2174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E60F0B85-3D5B-47A0-91F1-3BC42EF2C8C3}" type="slidenum">
              <a:rPr lang="it-IT" sz="1200" smtClean="0"/>
              <a:pPr algn="r"/>
              <a:t>12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836097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8400" y="96006"/>
            <a:ext cx="2660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Industrial pilot tests</a:t>
            </a:r>
            <a:endParaRPr lang="it-IT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055" y="714315"/>
            <a:ext cx="3814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Treated slag in industrial pilot tests</a:t>
            </a: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161055" y="1212018"/>
            <a:ext cx="8153400" cy="3575221"/>
            <a:chOff x="0" y="1663005"/>
            <a:chExt cx="9220200" cy="4419600"/>
          </a:xfrm>
        </p:grpSpPr>
        <p:grpSp>
          <p:nvGrpSpPr>
            <p:cNvPr id="5" name="Group 4"/>
            <p:cNvGrpSpPr/>
            <p:nvPr/>
          </p:nvGrpSpPr>
          <p:grpSpPr>
            <a:xfrm>
              <a:off x="1809231" y="1663005"/>
              <a:ext cx="5882639" cy="4419600"/>
              <a:chOff x="1809231" y="1663005"/>
              <a:chExt cx="5882639" cy="4419600"/>
            </a:xfrm>
          </p:grpSpPr>
          <p:pic>
            <p:nvPicPr>
              <p:cNvPr id="15" name="Picture 14" descr="SEM Scoria non trattata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809231" y="1663005"/>
                <a:ext cx="5882639" cy="4419600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3962400" y="5731800"/>
                <a:ext cx="1066800" cy="288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6" name="Straight Arrow Connector 5"/>
            <p:cNvCxnSpPr/>
            <p:nvPr/>
          </p:nvCxnSpPr>
          <p:spPr>
            <a:xfrm>
              <a:off x="1254298" y="2120205"/>
              <a:ext cx="2479502" cy="1143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1778674"/>
              <a:ext cx="1102510" cy="1407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Mg-Wustite</a:t>
              </a:r>
            </a:p>
            <a:p>
              <a:r>
                <a:rPr lang="it-IT" sz="1200" dirty="0" smtClean="0"/>
                <a:t>(Mg, Fe)O</a:t>
              </a:r>
            </a:p>
            <a:p>
              <a:endParaRPr lang="it-IT" sz="1200" baseline="-25000" dirty="0" smtClean="0"/>
            </a:p>
            <a:p>
              <a:r>
                <a:rPr lang="it-IT" sz="1200" dirty="0" smtClean="0"/>
                <a:t>8.0% BaO</a:t>
              </a:r>
            </a:p>
            <a:p>
              <a:r>
                <a:rPr lang="it-IT" sz="1200" dirty="0" smtClean="0"/>
                <a:t>8.0% Cr</a:t>
              </a:r>
              <a:r>
                <a:rPr lang="it-IT" sz="1200" baseline="-25000" dirty="0" smtClean="0"/>
                <a:t>2</a:t>
              </a:r>
              <a:r>
                <a:rPr lang="it-IT" sz="1200" dirty="0" smtClean="0"/>
                <a:t>O</a:t>
              </a:r>
              <a:r>
                <a:rPr lang="it-IT" sz="1200" baseline="-25000" dirty="0" smtClean="0"/>
                <a:t>3</a:t>
              </a:r>
            </a:p>
            <a:p>
              <a:r>
                <a:rPr lang="it-IT" sz="1200" dirty="0" smtClean="0"/>
                <a:t>3.0% V</a:t>
              </a:r>
              <a:r>
                <a:rPr lang="it-IT" sz="1200" baseline="-25000" dirty="0" smtClean="0"/>
                <a:t>2</a:t>
              </a:r>
              <a:r>
                <a:rPr lang="it-IT" sz="1200" dirty="0" smtClean="0"/>
                <a:t>O</a:t>
              </a:r>
              <a:r>
                <a:rPr lang="it-IT" sz="1200" baseline="-25000" dirty="0" smtClean="0"/>
                <a:t>5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5172653" y="4482405"/>
              <a:ext cx="2588493" cy="609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0" y="4177605"/>
              <a:ext cx="1740087" cy="16360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Gehlenite</a:t>
              </a:r>
            </a:p>
            <a:p>
              <a:r>
                <a:rPr lang="it-IT" sz="1200" dirty="0" smtClean="0"/>
                <a:t>2CaO · SiO</a:t>
              </a:r>
              <a:r>
                <a:rPr lang="it-IT" sz="1200" baseline="-25000" dirty="0" smtClean="0"/>
                <a:t>2</a:t>
              </a:r>
              <a:r>
                <a:rPr lang="it-IT" sz="1200" dirty="0" smtClean="0"/>
                <a:t> · Al</a:t>
              </a:r>
              <a:r>
                <a:rPr lang="it-IT" sz="1200" baseline="-25000" dirty="0" smtClean="0"/>
                <a:t>2</a:t>
              </a:r>
              <a:r>
                <a:rPr lang="it-IT" sz="1200" dirty="0" smtClean="0"/>
                <a:t>O</a:t>
              </a:r>
              <a:r>
                <a:rPr lang="it-IT" sz="1200" baseline="-25000" dirty="0" smtClean="0"/>
                <a:t>3</a:t>
              </a:r>
            </a:p>
            <a:p>
              <a:endParaRPr lang="en-US" sz="1200" baseline="-25000" dirty="0" smtClean="0"/>
            </a:p>
            <a:p>
              <a:r>
                <a:rPr lang="it-IT" sz="1200" dirty="0" smtClean="0"/>
                <a:t>72.0% Sb</a:t>
              </a:r>
              <a:r>
                <a:rPr lang="it-IT" sz="1200" baseline="-25000" dirty="0" smtClean="0"/>
                <a:t>2</a:t>
              </a:r>
              <a:r>
                <a:rPr lang="it-IT" sz="1200" dirty="0" smtClean="0"/>
                <a:t>O</a:t>
              </a:r>
              <a:r>
                <a:rPr lang="it-IT" sz="1200" baseline="-25000" dirty="0" smtClean="0"/>
                <a:t>3</a:t>
              </a:r>
              <a:endParaRPr lang="en-US" sz="1200" baseline="-25000" dirty="0" smtClean="0"/>
            </a:p>
            <a:p>
              <a:r>
                <a:rPr lang="it-IT" sz="1200" dirty="0" smtClean="0"/>
                <a:t>51.0% BaO</a:t>
              </a:r>
            </a:p>
            <a:p>
              <a:r>
                <a:rPr lang="it-IT" sz="1200" dirty="0" smtClean="0"/>
                <a:t>5.0% V</a:t>
              </a:r>
              <a:r>
                <a:rPr lang="it-IT" sz="1200" baseline="-25000" dirty="0" smtClean="0"/>
                <a:t>2</a:t>
              </a:r>
              <a:r>
                <a:rPr lang="it-IT" sz="1200" dirty="0" smtClean="0"/>
                <a:t>O</a:t>
              </a:r>
              <a:r>
                <a:rPr lang="it-IT" sz="1200" baseline="-25000" dirty="0" smtClean="0"/>
                <a:t>5</a:t>
              </a:r>
            </a:p>
            <a:p>
              <a:r>
                <a:rPr lang="it-IT" sz="1200" dirty="0" smtClean="0"/>
                <a:t>3.0% Cr</a:t>
              </a:r>
              <a:r>
                <a:rPr lang="it-IT" sz="1200" baseline="-25000" dirty="0" smtClean="0"/>
                <a:t>2</a:t>
              </a:r>
              <a:r>
                <a:rPr lang="it-IT" sz="1200" dirty="0" smtClean="0"/>
                <a:t>O</a:t>
              </a:r>
              <a:r>
                <a:rPr lang="it-IT" sz="1200" baseline="-25000" dirty="0" smtClean="0"/>
                <a:t>3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5858454" y="2044005"/>
              <a:ext cx="1913946" cy="1600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761146" y="1739205"/>
              <a:ext cx="1459054" cy="1864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smtClean="0"/>
                <a:t>Mg-Cr-Spinel</a:t>
              </a:r>
            </a:p>
            <a:p>
              <a:r>
                <a:rPr lang="it-IT" sz="1200" dirty="0" smtClean="0"/>
                <a:t>MgCr</a:t>
              </a:r>
              <a:r>
                <a:rPr lang="it-IT" sz="1200" baseline="-25000" dirty="0" smtClean="0"/>
                <a:t>2</a:t>
              </a:r>
              <a:r>
                <a:rPr lang="it-IT" sz="1200" dirty="0" smtClean="0"/>
                <a:t>O</a:t>
              </a:r>
              <a:r>
                <a:rPr lang="it-IT" sz="1200" baseline="-25000" dirty="0" smtClean="0"/>
                <a:t>4</a:t>
              </a:r>
              <a:endParaRPr lang="it-IT" sz="1200" dirty="0" smtClean="0"/>
            </a:p>
            <a:p>
              <a:endParaRPr lang="en-US" sz="1200" baseline="-25000" dirty="0" smtClean="0"/>
            </a:p>
            <a:p>
              <a:r>
                <a:rPr lang="it-IT" sz="1200" dirty="0" smtClean="0"/>
                <a:t>100% TiO</a:t>
              </a:r>
              <a:r>
                <a:rPr lang="it-IT" sz="1200" baseline="-25000" dirty="0" smtClean="0"/>
                <a:t>2</a:t>
              </a:r>
            </a:p>
            <a:p>
              <a:r>
                <a:rPr lang="it-IT" sz="1200" dirty="0" smtClean="0"/>
                <a:t>92.0% V</a:t>
              </a:r>
              <a:r>
                <a:rPr lang="it-IT" sz="1200" baseline="-25000" dirty="0" smtClean="0"/>
                <a:t>2</a:t>
              </a:r>
              <a:r>
                <a:rPr lang="it-IT" sz="1200" dirty="0" smtClean="0"/>
                <a:t>O</a:t>
              </a:r>
              <a:r>
                <a:rPr lang="it-IT" sz="1200" baseline="-25000" dirty="0" smtClean="0"/>
                <a:t>5</a:t>
              </a:r>
            </a:p>
            <a:p>
              <a:r>
                <a:rPr lang="it-IT" sz="1200" dirty="0" smtClean="0"/>
                <a:t>89.0% Cr</a:t>
              </a:r>
              <a:r>
                <a:rPr lang="it-IT" sz="1200" baseline="-25000" dirty="0" smtClean="0"/>
                <a:t>2</a:t>
              </a:r>
              <a:r>
                <a:rPr lang="it-IT" sz="1200" dirty="0" smtClean="0"/>
                <a:t>O</a:t>
              </a:r>
              <a:r>
                <a:rPr lang="it-IT" sz="1200" baseline="-25000" dirty="0" smtClean="0"/>
                <a:t>3</a:t>
              </a:r>
            </a:p>
            <a:p>
              <a:r>
                <a:rPr lang="it-IT" sz="1200" dirty="0" smtClean="0"/>
                <a:t>15.0% BaO</a:t>
              </a:r>
            </a:p>
            <a:p>
              <a:r>
                <a:rPr lang="it-IT" sz="1200" dirty="0" smtClean="0"/>
                <a:t>1.0% Sb</a:t>
              </a:r>
              <a:r>
                <a:rPr lang="it-IT" sz="1200" baseline="-25000" dirty="0" smtClean="0"/>
                <a:t>2</a:t>
              </a:r>
              <a:r>
                <a:rPr lang="it-IT" sz="1200" dirty="0" smtClean="0"/>
                <a:t>O</a:t>
              </a:r>
              <a:r>
                <a:rPr lang="it-IT" sz="1200" baseline="-25000" dirty="0" smtClean="0"/>
                <a:t>3</a:t>
              </a:r>
              <a:endParaRPr lang="en-US" sz="1200" baseline="-25000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1371600" y="3415605"/>
              <a:ext cx="1667453" cy="762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761146" y="4787205"/>
              <a:ext cx="1227589" cy="1179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Larnite</a:t>
              </a:r>
            </a:p>
            <a:p>
              <a:r>
                <a:rPr lang="it-IT" sz="1200" dirty="0" smtClean="0"/>
                <a:t>2CaO · SiO</a:t>
              </a:r>
              <a:r>
                <a:rPr lang="it-IT" sz="1200" baseline="-25000" dirty="0" smtClean="0"/>
                <a:t>2</a:t>
              </a:r>
            </a:p>
            <a:p>
              <a:endParaRPr lang="it-IT" sz="1200" baseline="-25000" dirty="0" smtClean="0"/>
            </a:p>
            <a:p>
              <a:r>
                <a:rPr lang="it-IT" sz="1200" dirty="0" smtClean="0"/>
                <a:t>27.0% Sb</a:t>
              </a:r>
              <a:r>
                <a:rPr lang="it-IT" sz="1200" baseline="-25000" dirty="0" smtClean="0"/>
                <a:t>2</a:t>
              </a:r>
              <a:r>
                <a:rPr lang="it-IT" sz="1200" dirty="0" smtClean="0"/>
                <a:t>O</a:t>
              </a:r>
              <a:r>
                <a:rPr lang="it-IT" sz="1200" baseline="-25000" dirty="0" smtClean="0"/>
                <a:t>3</a:t>
              </a:r>
              <a:endParaRPr lang="en-US" sz="1200" baseline="-25000" dirty="0" smtClean="0"/>
            </a:p>
            <a:p>
              <a:r>
                <a:rPr lang="it-IT" sz="1200" dirty="0" smtClean="0"/>
                <a:t>26.0% BaO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676400" y="4787205"/>
              <a:ext cx="1438853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Slide Number Placeholder 2"/>
          <p:cNvSpPr txBox="1">
            <a:spLocks/>
          </p:cNvSpPr>
          <p:nvPr/>
        </p:nvSpPr>
        <p:spPr>
          <a:xfrm>
            <a:off x="6840876" y="4649920"/>
            <a:ext cx="2133600" cy="27463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613" indent="-539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-1079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-1619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-2174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E60F0B85-3D5B-47A0-91F1-3BC42EF2C8C3}" type="slidenum">
              <a:rPr lang="it-IT" sz="1200" smtClean="0"/>
              <a:pPr algn="r"/>
              <a:t>13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836097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81700" y="96006"/>
            <a:ext cx="2660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Industrial pilot tests</a:t>
            </a:r>
            <a:endParaRPr lang="it-IT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673161"/>
              </p:ext>
            </p:extLst>
          </p:nvPr>
        </p:nvGraphicFramePr>
        <p:xfrm>
          <a:off x="316902" y="1593602"/>
          <a:ext cx="3600451" cy="1905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76"/>
                <a:gridCol w="1504950"/>
                <a:gridCol w="1495425"/>
              </a:tblGrid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Limit [</a:t>
                      </a:r>
                      <a:r>
                        <a:rPr lang="en-US" sz="1600" u="none" strike="noStrike" dirty="0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g/l]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  <a:latin typeface="+mj-lt"/>
                          <a:ea typeface="SimSun"/>
                          <a:cs typeface="Arial" pitchFamily="34" charset="0"/>
                        </a:rPr>
                        <a:t>Treated slag </a:t>
                      </a:r>
                      <a:endParaRPr lang="en-US" sz="1600" dirty="0">
                        <a:effectLst/>
                        <a:latin typeface="+mj-lt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Ba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1000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effectLst/>
                          <a:latin typeface="+mj-lt"/>
                          <a:ea typeface="SimSun"/>
                          <a:cs typeface="Arial" pitchFamily="34" charset="0"/>
                        </a:rPr>
                        <a:t>300</a:t>
                      </a:r>
                      <a:endParaRPr lang="en-US" sz="1600" dirty="0" smtClean="0">
                        <a:effectLst/>
                        <a:latin typeface="+mj-lt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Cr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  <a:latin typeface="+mj-lt"/>
                          <a:ea typeface="SimSun"/>
                          <a:cs typeface="Arial" pitchFamily="34" charset="0"/>
                        </a:rPr>
                        <a:t>34</a:t>
                      </a:r>
                      <a:endParaRPr lang="en-US" sz="1600" dirty="0">
                        <a:effectLst/>
                        <a:latin typeface="+mj-lt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V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250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  <a:latin typeface="+mj-lt"/>
                          <a:ea typeface="SimSun"/>
                          <a:cs typeface="Arial" pitchFamily="34" charset="0"/>
                        </a:rPr>
                        <a:t>53</a:t>
                      </a:r>
                      <a:endParaRPr lang="en-US" sz="1600" dirty="0">
                        <a:effectLst/>
                        <a:latin typeface="+mj-lt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+mj-lt"/>
                        </a:rPr>
                        <a:t>pH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5.5 &lt; &gt; 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  <a:latin typeface="+mj-lt"/>
                          <a:ea typeface="SimSun"/>
                          <a:cs typeface="Arial" pitchFamily="34" charset="0"/>
                        </a:rPr>
                        <a:t>11.7</a:t>
                      </a:r>
                      <a:endParaRPr lang="en-US" sz="1600" dirty="0">
                        <a:effectLst/>
                        <a:latin typeface="+mj-lt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3131" y="3732846"/>
            <a:ext cx="8699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b="1" dirty="0" smtClean="0">
                <a:solidFill>
                  <a:srgbClr val="00B050"/>
                </a:solidFill>
              </a:rPr>
              <a:t>Formation of stable phases </a:t>
            </a:r>
            <a:r>
              <a:rPr lang="en-GB" dirty="0" smtClean="0"/>
              <a:t>(Mg-Cr-Spinel and </a:t>
            </a:r>
            <a:r>
              <a:rPr lang="en-GB" dirty="0" err="1" smtClean="0"/>
              <a:t>Gehlenite</a:t>
            </a:r>
            <a:r>
              <a:rPr lang="en-GB" dirty="0" smtClean="0"/>
              <a:t> surrounded by a glass phase) </a:t>
            </a:r>
            <a:r>
              <a:rPr lang="en-GB" b="1" dirty="0" smtClean="0">
                <a:solidFill>
                  <a:srgbClr val="00B050"/>
                </a:solidFill>
              </a:rPr>
              <a:t>that avoid elution of hazard elements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831" y="4416151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Free CaO:  0.4g/100g</a:t>
            </a:r>
          </a:p>
        </p:txBody>
      </p:sp>
      <p:pic>
        <p:nvPicPr>
          <p:cNvPr id="6" name="Picture 2" descr="E:\Documenti\Slag\Prelievi ABS 150312\Prove 6 Febbraio\Foto campionamento 08022013\Campioni finali\Tutti i campioni.JPG"/>
          <p:cNvPicPr>
            <a:picLocks noChangeAspect="1" noChangeArrowheads="1"/>
          </p:cNvPicPr>
          <p:nvPr/>
        </p:nvPicPr>
        <p:blipFill>
          <a:blip r:embed="rId2" cstate="print"/>
          <a:srcRect b="22969"/>
          <a:stretch>
            <a:fillRect/>
          </a:stretch>
        </p:blipFill>
        <p:spPr bwMode="auto">
          <a:xfrm>
            <a:off x="4032920" y="1359357"/>
            <a:ext cx="4107963" cy="23734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7" name="Slide Number Placeholder 2"/>
          <p:cNvSpPr txBox="1">
            <a:spLocks/>
          </p:cNvSpPr>
          <p:nvPr/>
        </p:nvSpPr>
        <p:spPr>
          <a:xfrm>
            <a:off x="6840876" y="4648164"/>
            <a:ext cx="2133600" cy="27463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613" indent="-539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-1079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-1619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-2174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E60F0B85-3D5B-47A0-91F1-3BC42EF2C8C3}" type="slidenum">
              <a:rPr lang="it-IT" sz="1200" smtClean="0"/>
              <a:pPr algn="r"/>
              <a:t>14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836097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928670"/>
            <a:ext cx="7653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Mechanical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characterization</a:t>
            </a:r>
            <a:r>
              <a:rPr lang="it-IT" dirty="0" smtClean="0">
                <a:latin typeface="+mj-lt"/>
              </a:rPr>
              <a:t> of the treated slag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1298002"/>
            <a:ext cx="411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+mj-lt"/>
              </a:rPr>
              <a:t>Los Angeles Test</a:t>
            </a:r>
          </a:p>
          <a:p>
            <a:endParaRPr lang="it-IT" dirty="0" smtClean="0">
              <a:latin typeface="+mj-lt"/>
            </a:endParaRPr>
          </a:p>
          <a:p>
            <a:r>
              <a:rPr lang="it-IT" dirty="0" err="1" smtClean="0">
                <a:latin typeface="+mj-lt"/>
              </a:rPr>
              <a:t>Grain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Size</a:t>
            </a:r>
            <a:r>
              <a:rPr lang="it-IT" dirty="0" smtClean="0">
                <a:latin typeface="+mj-lt"/>
              </a:rPr>
              <a:t>: 31.5/50 mm</a:t>
            </a:r>
          </a:p>
          <a:p>
            <a:endParaRPr lang="it-IT" dirty="0" smtClean="0">
              <a:latin typeface="+mj-lt"/>
            </a:endParaRPr>
          </a:p>
          <a:p>
            <a:r>
              <a:rPr lang="it-IT" dirty="0" smtClean="0">
                <a:latin typeface="+mj-lt"/>
              </a:rPr>
              <a:t>Good mechanical properties of the slag</a:t>
            </a:r>
            <a:endParaRPr lang="it-IT" dirty="0"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972287"/>
              </p:ext>
            </p:extLst>
          </p:nvPr>
        </p:nvGraphicFramePr>
        <p:xfrm>
          <a:off x="676276" y="3135451"/>
          <a:ext cx="5079065" cy="152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6975"/>
                <a:gridCol w="3132090"/>
              </a:tblGrid>
              <a:tr h="291344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Test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aseline="0" dirty="0" smtClean="0"/>
                        <a:t>Los Angeles number</a:t>
                      </a:r>
                      <a:endParaRPr lang="it-IT" sz="1400" dirty="0"/>
                    </a:p>
                  </a:txBody>
                  <a:tcPr/>
                </a:tc>
              </a:tr>
              <a:tr h="2913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i="0" dirty="0" smtClean="0"/>
                        <a:t>Treated Slag # 1</a:t>
                      </a:r>
                      <a:endParaRPr lang="it-IT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25</a:t>
                      </a:r>
                      <a:endParaRPr lang="it-IT" sz="1400" dirty="0"/>
                    </a:p>
                  </a:txBody>
                  <a:tcPr/>
                </a:tc>
              </a:tr>
              <a:tr h="291344">
                <a:tc>
                  <a:txBody>
                    <a:bodyPr/>
                    <a:lstStyle/>
                    <a:p>
                      <a:r>
                        <a:rPr lang="it-IT" sz="1400" i="0" dirty="0" smtClean="0"/>
                        <a:t>Treated Slag # 2</a:t>
                      </a:r>
                      <a:endParaRPr lang="it-IT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27</a:t>
                      </a:r>
                      <a:endParaRPr lang="it-IT" sz="1400" dirty="0"/>
                    </a:p>
                  </a:txBody>
                  <a:tcPr/>
                </a:tc>
              </a:tr>
              <a:tr h="2913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i="0" dirty="0" smtClean="0"/>
                        <a:t>Matured Slag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25</a:t>
                      </a:r>
                      <a:endParaRPr lang="it-IT" sz="1400" dirty="0"/>
                    </a:p>
                  </a:txBody>
                  <a:tcPr/>
                </a:tc>
              </a:tr>
              <a:tr h="2913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i="0" dirty="0" err="1" smtClean="0"/>
                        <a:t>Fresh</a:t>
                      </a:r>
                      <a:r>
                        <a:rPr lang="it-IT" sz="1400" i="0" dirty="0" smtClean="0"/>
                        <a:t> Slag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28</a:t>
                      </a:r>
                      <a:endParaRPr lang="it-IT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267450" y="96006"/>
            <a:ext cx="2660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Industrial pilot tests</a:t>
            </a:r>
            <a:endParaRPr lang="it-IT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8370" y="800100"/>
            <a:ext cx="245882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512859" y="3390900"/>
            <a:ext cx="2018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Reference: UNI EN 1097-2</a:t>
            </a:r>
            <a:endParaRPr lang="en-US" sz="1200" dirty="0"/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6840876" y="4661127"/>
            <a:ext cx="2133600" cy="27463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613" indent="-539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-1079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-1619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-2174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E60F0B85-3D5B-47A0-91F1-3BC42EF2C8C3}" type="slidenum">
              <a:rPr lang="it-IT" sz="1200" smtClean="0"/>
              <a:pPr algn="r"/>
              <a:t>15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836097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87700" y="110754"/>
            <a:ext cx="5391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Scenario for the industrial </a:t>
            </a:r>
            <a:r>
              <a:rPr lang="it-IT" sz="2400" dirty="0" err="1" smtClean="0">
                <a:solidFill>
                  <a:schemeClr val="bg1"/>
                </a:solidFill>
              </a:rPr>
              <a:t>applications</a:t>
            </a:r>
            <a:endParaRPr lang="it-IT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9496" t="21875" r="33616" b="22928"/>
          <a:stretch>
            <a:fillRect/>
          </a:stretch>
        </p:blipFill>
        <p:spPr bwMode="auto">
          <a:xfrm>
            <a:off x="1335881" y="745838"/>
            <a:ext cx="2159402" cy="197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olten slag 2.jpg"/>
          <p:cNvPicPr>
            <a:picLocks noChangeAspect="1"/>
          </p:cNvPicPr>
          <p:nvPr/>
        </p:nvPicPr>
        <p:blipFill>
          <a:blip r:embed="rId3" cstate="print"/>
          <a:srcRect l="413" t="781" r="10331" b="7813"/>
          <a:stretch>
            <a:fillRect/>
          </a:stretch>
        </p:blipFill>
        <p:spPr>
          <a:xfrm>
            <a:off x="685800" y="3073513"/>
            <a:ext cx="1910757" cy="2069987"/>
          </a:xfrm>
          <a:prstGeom prst="rect">
            <a:avLst/>
          </a:prstGeom>
        </p:spPr>
      </p:pic>
      <p:pic>
        <p:nvPicPr>
          <p:cNvPr id="13" name="Picture 12" descr="molten slag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11" y="3184566"/>
            <a:ext cx="2703264" cy="1946846"/>
          </a:xfrm>
          <a:prstGeom prst="rect">
            <a:avLst/>
          </a:prstGeom>
        </p:spPr>
      </p:pic>
      <p:cxnSp>
        <p:nvCxnSpPr>
          <p:cNvPr id="2" name="Elbow Connector 1"/>
          <p:cNvCxnSpPr/>
          <p:nvPr/>
        </p:nvCxnSpPr>
        <p:spPr>
          <a:xfrm>
            <a:off x="2667000" y="2594845"/>
            <a:ext cx="2057400" cy="533400"/>
          </a:xfrm>
          <a:prstGeom prst="bentConnector3">
            <a:avLst>
              <a:gd name="adj1" fmla="val 567"/>
            </a:avLst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15191" y="2815677"/>
            <a:ext cx="852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Slag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2810858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cs typeface="Arial" pitchFamily="34" charset="0"/>
              </a:rPr>
              <a:t>Mix of oxides</a:t>
            </a:r>
            <a:endParaRPr lang="en-US" sz="1400" dirty="0"/>
          </a:p>
        </p:txBody>
      </p:sp>
      <p:cxnSp>
        <p:nvCxnSpPr>
          <p:cNvPr id="8" name="Elbow Connector 7"/>
          <p:cNvCxnSpPr/>
          <p:nvPr/>
        </p:nvCxnSpPr>
        <p:spPr>
          <a:xfrm rot="10800000" flipV="1">
            <a:off x="2667001" y="3128245"/>
            <a:ext cx="2041399" cy="1143000"/>
          </a:xfrm>
          <a:prstGeom prst="bentConnector3">
            <a:avLst>
              <a:gd name="adj1" fmla="val 636"/>
            </a:avLst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95600" y="3936725"/>
            <a:ext cx="1367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Operating floor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3936724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/>
              <a:t>Slag</a:t>
            </a:r>
            <a:r>
              <a:rPr lang="it-IT" sz="1400" dirty="0" smtClean="0"/>
              <a:t> </a:t>
            </a:r>
            <a:r>
              <a:rPr lang="it-IT" sz="1400" dirty="0" err="1" smtClean="0"/>
              <a:t>pot</a:t>
            </a:r>
            <a:endParaRPr lang="en-US" sz="1400" dirty="0"/>
          </a:p>
        </p:txBody>
      </p:sp>
      <p:cxnSp>
        <p:nvCxnSpPr>
          <p:cNvPr id="12" name="Elbow Connector 11"/>
          <p:cNvCxnSpPr/>
          <p:nvPr/>
        </p:nvCxnSpPr>
        <p:spPr>
          <a:xfrm>
            <a:off x="4724400" y="3128245"/>
            <a:ext cx="1219200" cy="1143000"/>
          </a:xfrm>
          <a:prstGeom prst="bentConnector3">
            <a:avLst>
              <a:gd name="adj1" fmla="val -1276"/>
            </a:avLst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10800000" flipV="1">
            <a:off x="4648200" y="2594845"/>
            <a:ext cx="1981200" cy="533400"/>
          </a:xfrm>
          <a:prstGeom prst="bentConnector3">
            <a:avLst>
              <a:gd name="adj1" fmla="val -392"/>
            </a:avLst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2" descr="\\ws60482\shared\Laura\silo Sili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199" y="650632"/>
            <a:ext cx="1672607" cy="222996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lide Number Placeholder 2"/>
          <p:cNvSpPr txBox="1">
            <a:spLocks/>
          </p:cNvSpPr>
          <p:nvPr/>
        </p:nvSpPr>
        <p:spPr>
          <a:xfrm>
            <a:off x="6945319" y="4661127"/>
            <a:ext cx="2133600" cy="27463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613" indent="-539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-1079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-1619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-2174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E60F0B85-3D5B-47A0-91F1-3BC42EF2C8C3}" type="slidenum">
              <a:rPr lang="it-IT" sz="1200" smtClean="0"/>
              <a:pPr algn="r"/>
              <a:t>16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836097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43625" y="91704"/>
            <a:ext cx="1864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err="1" smtClean="0">
                <a:solidFill>
                  <a:schemeClr val="bg1"/>
                </a:solidFill>
              </a:rPr>
              <a:t>Conclusions</a:t>
            </a:r>
            <a:endParaRPr lang="it-IT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9944" y="914400"/>
            <a:ext cx="87688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dirty="0" smtClean="0">
                <a:cs typeface="Arial" pitchFamily="34" charset="0"/>
              </a:rPr>
              <a:t>With </a:t>
            </a:r>
            <a:r>
              <a:rPr lang="en-US" dirty="0" err="1" smtClean="0">
                <a:cs typeface="Arial" pitchFamily="34" charset="0"/>
              </a:rPr>
              <a:t>Danieli’s</a:t>
            </a:r>
            <a:r>
              <a:rPr lang="en-US" dirty="0" smtClean="0">
                <a:cs typeface="Arial" pitchFamily="34" charset="0"/>
              </a:rPr>
              <a:t> technology for slag </a:t>
            </a:r>
            <a:r>
              <a:rPr lang="en-US" dirty="0" err="1" smtClean="0">
                <a:cs typeface="Arial" pitchFamily="34" charset="0"/>
              </a:rPr>
              <a:t>inertization</a:t>
            </a:r>
            <a:r>
              <a:rPr lang="en-US" dirty="0" smtClean="0">
                <a:cs typeface="Arial" pitchFamily="34" charset="0"/>
              </a:rPr>
              <a:t> it is possible to obtain:</a:t>
            </a:r>
          </a:p>
          <a:p>
            <a:pPr marL="457200" indent="-457200"/>
            <a:endParaRPr lang="en-US" dirty="0" smtClean="0">
              <a:cs typeface="Arial" pitchFamily="34" charset="0"/>
            </a:endParaRPr>
          </a:p>
          <a:p>
            <a:pPr marL="914400" lvl="1" indent="-457200">
              <a:buFont typeface="Wingdings" pitchFamily="2" charset="2"/>
              <a:buChar char="v"/>
            </a:pPr>
            <a:r>
              <a:rPr lang="it-IT" dirty="0" smtClean="0"/>
              <a:t>Use </a:t>
            </a:r>
            <a:r>
              <a:rPr lang="it-IT" dirty="0"/>
              <a:t>of a </a:t>
            </a:r>
            <a:r>
              <a:rPr lang="it-IT" dirty="0" err="1" smtClean="0"/>
              <a:t>safe</a:t>
            </a:r>
            <a:r>
              <a:rPr lang="it-IT" dirty="0" smtClean="0"/>
              <a:t>,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expensive</a:t>
            </a:r>
            <a:r>
              <a:rPr lang="it-IT" dirty="0" smtClean="0"/>
              <a:t> and easy to </a:t>
            </a:r>
            <a:r>
              <a:rPr lang="it-IT" dirty="0" err="1" smtClean="0"/>
              <a:t>manage</a:t>
            </a:r>
            <a:r>
              <a:rPr lang="it-IT" dirty="0" smtClean="0"/>
              <a:t> </a:t>
            </a:r>
            <a:r>
              <a:rPr lang="it-IT" dirty="0" err="1" smtClean="0"/>
              <a:t>technology</a:t>
            </a:r>
            <a:r>
              <a:rPr lang="it-IT" dirty="0" smtClean="0"/>
              <a:t> of EAF </a:t>
            </a:r>
            <a:r>
              <a:rPr lang="it-IT" dirty="0" err="1" smtClean="0"/>
              <a:t>slag</a:t>
            </a:r>
            <a:r>
              <a:rPr lang="it-IT" dirty="0" smtClean="0"/>
              <a:t> treatment.</a:t>
            </a:r>
          </a:p>
          <a:p>
            <a:pPr marL="914400" lvl="1" indent="-457200">
              <a:buFont typeface="Wingdings" pitchFamily="2" charset="2"/>
              <a:buChar char="v"/>
            </a:pPr>
            <a:r>
              <a:rPr lang="it-IT" dirty="0" smtClean="0">
                <a:cs typeface="Arial" pitchFamily="34" charset="0"/>
              </a:rPr>
              <a:t>Production </a:t>
            </a:r>
            <a:r>
              <a:rPr lang="it-IT" dirty="0">
                <a:cs typeface="Arial" pitchFamily="34" charset="0"/>
              </a:rPr>
              <a:t>of an </a:t>
            </a:r>
            <a:r>
              <a:rPr lang="it-IT" dirty="0" err="1">
                <a:cs typeface="Arial" pitchFamily="34" charset="0"/>
              </a:rPr>
              <a:t>inert</a:t>
            </a:r>
            <a:r>
              <a:rPr lang="it-IT" dirty="0">
                <a:cs typeface="Arial" pitchFamily="34" charset="0"/>
              </a:rPr>
              <a:t> </a:t>
            </a:r>
            <a:r>
              <a:rPr lang="it-IT" dirty="0" err="1" smtClean="0">
                <a:cs typeface="Arial" pitchFamily="34" charset="0"/>
              </a:rPr>
              <a:t>product</a:t>
            </a:r>
            <a:r>
              <a:rPr lang="it-IT" dirty="0" smtClean="0">
                <a:cs typeface="Arial" pitchFamily="34" charset="0"/>
              </a:rPr>
              <a:t> for a wide </a:t>
            </a:r>
            <a:r>
              <a:rPr lang="it-IT" dirty="0" err="1" smtClean="0">
                <a:cs typeface="Arial" pitchFamily="34" charset="0"/>
              </a:rPr>
              <a:t>range</a:t>
            </a:r>
            <a:r>
              <a:rPr lang="it-IT" dirty="0" smtClean="0">
                <a:cs typeface="Arial" pitchFamily="34" charset="0"/>
              </a:rPr>
              <a:t> of </a:t>
            </a:r>
            <a:r>
              <a:rPr lang="it-IT" dirty="0" err="1" smtClean="0">
                <a:cs typeface="Arial" pitchFamily="34" charset="0"/>
              </a:rPr>
              <a:t>slag</a:t>
            </a:r>
            <a:r>
              <a:rPr lang="it-IT" dirty="0" smtClean="0">
                <a:cs typeface="Arial" pitchFamily="34" charset="0"/>
              </a:rPr>
              <a:t> </a:t>
            </a:r>
            <a:r>
              <a:rPr lang="it-IT" dirty="0" err="1" smtClean="0">
                <a:cs typeface="Arial" pitchFamily="34" charset="0"/>
              </a:rPr>
              <a:t>compositions</a:t>
            </a:r>
            <a:r>
              <a:rPr lang="it-IT" dirty="0" smtClean="0">
                <a:cs typeface="Arial" pitchFamily="34" charset="0"/>
              </a:rPr>
              <a:t> and </a:t>
            </a:r>
            <a:r>
              <a:rPr lang="it-IT" dirty="0" err="1" smtClean="0">
                <a:cs typeface="Arial" pitchFamily="34" charset="0"/>
              </a:rPr>
              <a:t>applications</a:t>
            </a:r>
            <a:r>
              <a:rPr lang="it-IT" dirty="0" smtClean="0">
                <a:cs typeface="Arial" pitchFamily="34" charset="0"/>
              </a:rPr>
              <a:t>.</a:t>
            </a:r>
            <a:endParaRPr lang="it-IT" dirty="0" smtClean="0"/>
          </a:p>
          <a:p>
            <a:pPr marL="914400" lvl="1" indent="-457200">
              <a:buFont typeface="Wingdings" pitchFamily="2" charset="2"/>
              <a:buChar char="v"/>
            </a:pPr>
            <a:r>
              <a:rPr lang="it-IT" dirty="0" smtClean="0"/>
              <a:t>Production of a </a:t>
            </a:r>
            <a:r>
              <a:rPr lang="it-IT" dirty="0" err="1" smtClean="0"/>
              <a:t>valuable</a:t>
            </a:r>
            <a:r>
              <a:rPr lang="it-IT" dirty="0" smtClean="0"/>
              <a:t> by-</a:t>
            </a:r>
            <a:r>
              <a:rPr lang="it-IT" dirty="0" err="1" smtClean="0"/>
              <a:t>product</a:t>
            </a:r>
            <a:endParaRPr lang="en-US" dirty="0" smtClean="0"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endParaRPr lang="it-IT" dirty="0" smtClean="0">
              <a:cs typeface="Arial" pitchFamily="34" charset="0"/>
            </a:endParaRPr>
          </a:p>
          <a:p>
            <a:endParaRPr lang="it-IT" dirty="0" smtClean="0">
              <a:cs typeface="Arial" pitchFamily="34" charset="0"/>
            </a:endParaRPr>
          </a:p>
          <a:p>
            <a:endParaRPr lang="en-US" dirty="0" smtClean="0">
              <a:cs typeface="Arial" pitchFamily="34" charset="0"/>
            </a:endParaRPr>
          </a:p>
          <a:p>
            <a:endParaRPr lang="en-GB" dirty="0">
              <a:cs typeface="Arial" pitchFamily="34" charset="0"/>
            </a:endParaRPr>
          </a:p>
        </p:txBody>
      </p:sp>
      <p:pic>
        <p:nvPicPr>
          <p:cNvPr id="8" name="Picture 7" descr="switzerland_mountain_road_1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1642522" y="2907537"/>
            <a:ext cx="5757898" cy="2095480"/>
          </a:xfrm>
          <a:prstGeom prst="rect">
            <a:avLst/>
          </a:prstGeom>
        </p:spPr>
      </p:pic>
      <p:sp>
        <p:nvSpPr>
          <p:cNvPr id="5" name="Slide Number Placeholder 2"/>
          <p:cNvSpPr txBox="1">
            <a:spLocks/>
          </p:cNvSpPr>
          <p:nvPr/>
        </p:nvSpPr>
        <p:spPr>
          <a:xfrm>
            <a:off x="6840876" y="4728380"/>
            <a:ext cx="2133600" cy="27463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613" indent="-539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-1079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-1619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-2174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E60F0B85-3D5B-47A0-91F1-3BC42EF2C8C3}" type="slidenum">
              <a:rPr lang="it-IT" sz="1200" smtClean="0"/>
              <a:pPr algn="r"/>
              <a:t>17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836097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 txBox="1">
            <a:spLocks/>
          </p:cNvSpPr>
          <p:nvPr/>
        </p:nvSpPr>
        <p:spPr>
          <a:xfrm>
            <a:off x="6840876" y="4728380"/>
            <a:ext cx="2133600" cy="27463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613" indent="-539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-1079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-1619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-2174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E60F0B85-3D5B-47A0-91F1-3BC42EF2C8C3}" type="slidenum">
              <a:rPr lang="it-IT" sz="1200" smtClean="0"/>
              <a:pPr algn="r"/>
              <a:t>18</a:t>
            </a:fld>
            <a:endParaRPr lang="it-IT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1190773" y="1683865"/>
            <a:ext cx="67169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Thank you for your attention!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5282056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17382" y="120401"/>
            <a:ext cx="1028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Index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12" y="742296"/>
            <a:ext cx="8839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Is the EAF slag a by-product or a waste?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Slag composition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 err="1" smtClean="0"/>
              <a:t>Danieli’s</a:t>
            </a:r>
            <a:r>
              <a:rPr lang="en-US" dirty="0" smtClean="0"/>
              <a:t> technology for </a:t>
            </a:r>
            <a:r>
              <a:rPr lang="en-US" dirty="0" err="1" smtClean="0"/>
              <a:t>slags</a:t>
            </a:r>
            <a:r>
              <a:rPr lang="en-US" dirty="0" smtClean="0"/>
              <a:t> </a:t>
            </a:r>
            <a:r>
              <a:rPr lang="en-US" dirty="0" err="1" smtClean="0"/>
              <a:t>inertization</a:t>
            </a:r>
            <a:endParaRPr lang="en-US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Laboratory tests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Industrial pilot tests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Industrial application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Conclusions</a:t>
            </a:r>
          </a:p>
        </p:txBody>
      </p:sp>
      <p:pic>
        <p:nvPicPr>
          <p:cNvPr id="10" name="Picture 9" descr="eruzi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5336" y="1113111"/>
            <a:ext cx="4588664" cy="3495815"/>
          </a:xfrm>
          <a:prstGeom prst="rect">
            <a:avLst/>
          </a:prstGeom>
        </p:spPr>
      </p:pic>
      <p:sp>
        <p:nvSpPr>
          <p:cNvPr id="5" name="Slide Number Placeholder 2"/>
          <p:cNvSpPr txBox="1">
            <a:spLocks/>
          </p:cNvSpPr>
          <p:nvPr/>
        </p:nvSpPr>
        <p:spPr>
          <a:xfrm>
            <a:off x="6968708" y="4722772"/>
            <a:ext cx="2133600" cy="27463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613" indent="-539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-1079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-1619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-2174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E60F0B85-3D5B-47A0-91F1-3BC42EF2C8C3}" type="slidenum">
              <a:rPr lang="it-IT" sz="1200" smtClean="0"/>
              <a:pPr algn="r"/>
              <a:t>2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4456683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2"/>
          <p:cNvSpPr>
            <a:spLocks noChangeArrowheads="1"/>
          </p:cNvSpPr>
          <p:nvPr/>
        </p:nvSpPr>
        <p:spPr bwMode="auto">
          <a:xfrm flipH="1">
            <a:off x="325438" y="1849438"/>
            <a:ext cx="8293100" cy="555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62" tIns="38981" rIns="77962" bIns="38981" anchor="ctr"/>
          <a:lstStyle/>
          <a:p>
            <a:pPr defTabSz="779463"/>
            <a:endParaRPr lang="en-US">
              <a:latin typeface="Arial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9945" y="914400"/>
            <a:ext cx="85331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 pitchFamily="34" charset="0"/>
              </a:rPr>
              <a:t>The </a:t>
            </a:r>
            <a:r>
              <a:rPr lang="en-US" dirty="0">
                <a:cs typeface="Arial" pitchFamily="34" charset="0"/>
              </a:rPr>
              <a:t>European steel and slag industry considers slag </a:t>
            </a:r>
            <a:r>
              <a:rPr lang="en-US" dirty="0" smtClean="0">
                <a:cs typeface="Arial" pitchFamily="34" charset="0"/>
              </a:rPr>
              <a:t>as </a:t>
            </a:r>
            <a:r>
              <a:rPr lang="en-US" dirty="0">
                <a:cs typeface="Arial" pitchFamily="34" charset="0"/>
              </a:rPr>
              <a:t>a </a:t>
            </a:r>
            <a:r>
              <a:rPr lang="en-US" dirty="0" smtClean="0">
                <a:cs typeface="Arial" pitchFamily="34" charset="0"/>
              </a:rPr>
              <a:t>by-product that can be </a:t>
            </a:r>
          </a:p>
          <a:p>
            <a:r>
              <a:rPr lang="en-US" dirty="0" smtClean="0">
                <a:cs typeface="Arial" pitchFamily="34" charset="0"/>
              </a:rPr>
              <a:t>used for construction products (e.g. roads), in case of fulfillment of the </a:t>
            </a:r>
          </a:p>
          <a:p>
            <a:r>
              <a:rPr lang="en-US" dirty="0" smtClean="0">
                <a:cs typeface="Arial" pitchFamily="34" charset="0"/>
              </a:rPr>
              <a:t>European harmonized Standards:</a:t>
            </a:r>
          </a:p>
          <a:p>
            <a:endParaRPr lang="en-US" dirty="0" smtClean="0">
              <a:cs typeface="Arial" pitchFamily="34" charset="0"/>
            </a:endParaRPr>
          </a:p>
          <a:p>
            <a:endParaRPr lang="en-GB" dirty="0"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9945" y="1571891"/>
            <a:ext cx="8001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cs typeface="Arial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cs typeface="Arial" pitchFamily="34" charset="0"/>
              </a:rPr>
              <a:t>1. Mechanical resistance and stability</a:t>
            </a:r>
          </a:p>
          <a:p>
            <a:r>
              <a:rPr lang="en-US" b="1" dirty="0">
                <a:cs typeface="Arial" pitchFamily="34" charset="0"/>
              </a:rPr>
              <a:t>2. Safety in case of fire</a:t>
            </a:r>
          </a:p>
          <a:p>
            <a:r>
              <a:rPr lang="en-US" b="1" dirty="0">
                <a:solidFill>
                  <a:srgbClr val="FF0000"/>
                </a:solidFill>
                <a:cs typeface="Arial" pitchFamily="34" charset="0"/>
              </a:rPr>
              <a:t>3. Hygiene, health and the environment</a:t>
            </a:r>
          </a:p>
          <a:p>
            <a:r>
              <a:rPr lang="en-GB" b="1" dirty="0">
                <a:solidFill>
                  <a:srgbClr val="FF0000"/>
                </a:solidFill>
                <a:cs typeface="Arial" pitchFamily="34" charset="0"/>
              </a:rPr>
              <a:t>4. Safety in use</a:t>
            </a:r>
          </a:p>
          <a:p>
            <a:r>
              <a:rPr lang="en-GB" b="1" dirty="0">
                <a:cs typeface="Arial" pitchFamily="34" charset="0"/>
              </a:rPr>
              <a:t>5. Protection against noise</a:t>
            </a:r>
          </a:p>
          <a:p>
            <a:r>
              <a:rPr lang="en-US" b="1" dirty="0">
                <a:cs typeface="Arial" pitchFamily="34" charset="0"/>
              </a:rPr>
              <a:t>6. Energy economy and heat </a:t>
            </a:r>
            <a:r>
              <a:rPr lang="en-US" b="1" dirty="0" smtClean="0">
                <a:cs typeface="Arial" pitchFamily="34" charset="0"/>
              </a:rPr>
              <a:t>retention</a:t>
            </a:r>
            <a:endParaRPr lang="en-US" b="1" dirty="0">
              <a:cs typeface="Arial" pitchFamily="34" charset="0"/>
            </a:endParaRPr>
          </a:p>
          <a:p>
            <a:endParaRPr lang="en-US" b="1" dirty="0" smtClean="0">
              <a:cs typeface="Arial" pitchFamily="34" charset="0"/>
            </a:endParaRPr>
          </a:p>
          <a:p>
            <a:r>
              <a:rPr lang="en-US" b="1" dirty="0" smtClean="0">
                <a:cs typeface="Arial" pitchFamily="34" charset="0"/>
              </a:rPr>
              <a:t>1-3-4 are </a:t>
            </a:r>
            <a:r>
              <a:rPr lang="en-US" b="1" dirty="0" smtClean="0"/>
              <a:t>the </a:t>
            </a:r>
            <a:r>
              <a:rPr lang="en-US" b="1" dirty="0"/>
              <a:t>most </a:t>
            </a:r>
            <a:endParaRPr lang="en-US" b="1" dirty="0" smtClean="0"/>
          </a:p>
          <a:p>
            <a:r>
              <a:rPr lang="en-US" b="1" dirty="0" smtClean="0"/>
              <a:t>important ER </a:t>
            </a:r>
            <a:r>
              <a:rPr lang="en-GB" b="1" dirty="0" smtClean="0"/>
              <a:t>for </a:t>
            </a:r>
          </a:p>
          <a:p>
            <a:r>
              <a:rPr lang="en-GB" b="1" dirty="0" smtClean="0"/>
              <a:t>road </a:t>
            </a:r>
            <a:r>
              <a:rPr lang="en-GB" b="1" dirty="0"/>
              <a:t>building materials</a:t>
            </a:r>
            <a:endParaRPr lang="en-GB" dirty="0">
              <a:cs typeface="Arial" pitchFamily="34" charset="0"/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3" t="36382" r="9312" b="12398"/>
          <a:stretch/>
        </p:blipFill>
        <p:spPr bwMode="auto">
          <a:xfrm>
            <a:off x="4935805" y="2492003"/>
            <a:ext cx="4146550" cy="212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3895065" y="80070"/>
            <a:ext cx="4723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err="1" smtClean="0">
                <a:solidFill>
                  <a:schemeClr val="bg1"/>
                </a:solidFill>
                <a:cs typeface="Arial" pitchFamily="34" charset="0"/>
              </a:rPr>
              <a:t>Is</a:t>
            </a:r>
            <a:r>
              <a:rPr lang="it-IT" sz="2400" dirty="0" smtClean="0">
                <a:solidFill>
                  <a:schemeClr val="bg1"/>
                </a:solidFill>
                <a:cs typeface="Arial" pitchFamily="34" charset="0"/>
              </a:rPr>
              <a:t> the </a:t>
            </a:r>
            <a:r>
              <a:rPr lang="it-IT" sz="2400" dirty="0">
                <a:solidFill>
                  <a:schemeClr val="bg1"/>
                </a:solidFill>
                <a:cs typeface="Arial" pitchFamily="34" charset="0"/>
              </a:rPr>
              <a:t>EAF </a:t>
            </a:r>
            <a:r>
              <a:rPr lang="it-IT" sz="2400" dirty="0" err="1">
                <a:solidFill>
                  <a:schemeClr val="bg1"/>
                </a:solidFill>
                <a:cs typeface="Arial" pitchFamily="34" charset="0"/>
              </a:rPr>
              <a:t>slag</a:t>
            </a:r>
            <a:r>
              <a:rPr lang="it-IT" sz="2400" dirty="0">
                <a:solidFill>
                  <a:schemeClr val="bg1"/>
                </a:solidFill>
                <a:cs typeface="Arial" pitchFamily="34" charset="0"/>
              </a:rPr>
              <a:t> a </a:t>
            </a:r>
            <a:r>
              <a:rPr lang="it-IT" sz="2400" dirty="0" err="1">
                <a:solidFill>
                  <a:schemeClr val="bg1"/>
                </a:solidFill>
                <a:cs typeface="Arial" pitchFamily="34" charset="0"/>
              </a:rPr>
              <a:t>product</a:t>
            </a:r>
            <a:r>
              <a:rPr lang="it-IT" sz="2400" dirty="0">
                <a:solidFill>
                  <a:schemeClr val="bg1"/>
                </a:solidFill>
                <a:cs typeface="Arial" pitchFamily="34" charset="0"/>
              </a:rPr>
              <a:t> or a </a:t>
            </a:r>
            <a:r>
              <a:rPr lang="it-IT" sz="2400" dirty="0" err="1">
                <a:solidFill>
                  <a:schemeClr val="bg1"/>
                </a:solidFill>
                <a:cs typeface="Arial" pitchFamily="34" charset="0"/>
              </a:rPr>
              <a:t>waste</a:t>
            </a:r>
            <a:r>
              <a:rPr lang="it-IT" sz="2400" dirty="0">
                <a:solidFill>
                  <a:schemeClr val="bg1"/>
                </a:solidFill>
                <a:cs typeface="Arial" pitchFamily="34" charset="0"/>
              </a:rPr>
              <a:t>?</a:t>
            </a: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6840876" y="4711212"/>
            <a:ext cx="2133600" cy="27463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613" indent="-539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-1079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-1619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-2174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E60F0B85-3D5B-47A0-91F1-3BC42EF2C8C3}" type="slidenum">
              <a:rPr lang="it-IT" sz="1200" smtClean="0"/>
              <a:pPr algn="r"/>
              <a:t>3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9891026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6457950" y="96006"/>
            <a:ext cx="2531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  <a:cs typeface="Arial" pitchFamily="34" charset="0"/>
              </a:rPr>
              <a:t>Slag composition</a:t>
            </a:r>
            <a:endParaRPr lang="it-IT" sz="2400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68" name="Chart 67"/>
          <p:cNvGraphicFramePr/>
          <p:nvPr>
            <p:extLst>
              <p:ext uri="{D42A27DB-BD31-4B8C-83A1-F6EECF244321}">
                <p14:modId xmlns:p14="http://schemas.microsoft.com/office/powerpoint/2010/main" val="2081906281"/>
              </p:ext>
            </p:extLst>
          </p:nvPr>
        </p:nvGraphicFramePr>
        <p:xfrm>
          <a:off x="0" y="962025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3619500" y="1761946"/>
            <a:ext cx="5524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Other oxides could occasionally be present (like Ba</a:t>
            </a:r>
            <a:r>
              <a:rPr lang="en-GB" dirty="0"/>
              <a:t> </a:t>
            </a:r>
            <a:r>
              <a:rPr lang="en-GB" dirty="0" smtClean="0"/>
              <a:t>and V oxides) in function of the scrap and additives composition</a:t>
            </a:r>
          </a:p>
          <a:p>
            <a:endParaRPr lang="en-GB" dirty="0" smtClean="0"/>
          </a:p>
          <a:p>
            <a:r>
              <a:rPr lang="en-GB" dirty="0" smtClean="0"/>
              <a:t>Sometimes </a:t>
            </a:r>
            <a:r>
              <a:rPr lang="en-GB" dirty="0" err="1" smtClean="0"/>
              <a:t>Ba</a:t>
            </a:r>
            <a:r>
              <a:rPr lang="en-GB" dirty="0" smtClean="0"/>
              <a:t>, Cr and V can be responsible of the elution issues arisen during the slag analysis</a:t>
            </a: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855812" y="4709157"/>
            <a:ext cx="2133600" cy="27463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613" indent="-539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-1079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-1619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-2174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E60F0B85-3D5B-47A0-91F1-3BC42EF2C8C3}" type="slidenum">
              <a:rPr lang="it-IT" sz="1200" smtClean="0"/>
              <a:pPr algn="r"/>
              <a:t>4</a:t>
            </a:fld>
            <a:endParaRPr lang="it-IT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DSCN05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4728" y="714588"/>
            <a:ext cx="2265153" cy="1698865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6534150" y="96006"/>
            <a:ext cx="2531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  <a:cs typeface="Arial" pitchFamily="34" charset="0"/>
              </a:rPr>
              <a:t>Slag composition</a:t>
            </a:r>
            <a:endParaRPr lang="it-IT" sz="24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7" name="Picture 56" descr="image.jpg"/>
          <p:cNvPicPr>
            <a:picLocks noChangeAspect="1"/>
          </p:cNvPicPr>
          <p:nvPr/>
        </p:nvPicPr>
        <p:blipFill>
          <a:blip r:embed="rId3" cstate="print"/>
          <a:srcRect l="685"/>
          <a:stretch>
            <a:fillRect/>
          </a:stretch>
        </p:blipFill>
        <p:spPr>
          <a:xfrm flipH="1">
            <a:off x="1295400" y="714588"/>
            <a:ext cx="2714625" cy="1717702"/>
          </a:xfrm>
          <a:prstGeom prst="rect">
            <a:avLst/>
          </a:prstGeom>
        </p:spPr>
      </p:pic>
      <p:sp>
        <p:nvSpPr>
          <p:cNvPr id="58" name="Right Arrow 57"/>
          <p:cNvSpPr/>
          <p:nvPr/>
        </p:nvSpPr>
        <p:spPr>
          <a:xfrm>
            <a:off x="4095750" y="1238250"/>
            <a:ext cx="1295400" cy="533400"/>
          </a:xfrm>
          <a:prstGeom prst="rightArrow">
            <a:avLst/>
          </a:prstGeom>
          <a:gradFill flip="none" rotWithShape="1">
            <a:gsLst>
              <a:gs pos="0">
                <a:srgbClr val="C00000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0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2505621" y="2460882"/>
            <a:ext cx="4238995" cy="2566434"/>
            <a:chOff x="1447800" y="2951518"/>
            <a:chExt cx="5105400" cy="3830282"/>
          </a:xfrm>
        </p:grpSpPr>
        <p:pic>
          <p:nvPicPr>
            <p:cNvPr id="69" name="Picture 68" descr="SEM Scoria non trattata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7800" y="2951518"/>
              <a:ext cx="5105400" cy="383028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70" name="Rectangle 69"/>
            <p:cNvSpPr/>
            <p:nvPr/>
          </p:nvSpPr>
          <p:spPr>
            <a:xfrm>
              <a:off x="3276600" y="6493800"/>
              <a:ext cx="1219200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>
            <a:off x="2568889" y="2887085"/>
            <a:ext cx="1626878" cy="6548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344959" y="2587560"/>
            <a:ext cx="967134" cy="391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Mg-Wustite</a:t>
            </a:r>
          </a:p>
          <a:p>
            <a:r>
              <a:rPr lang="it-IT" sz="1600" dirty="0" smtClean="0"/>
              <a:t>(Mg, Fe)O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H="1">
            <a:off x="5162901" y="3801951"/>
            <a:ext cx="2024595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054991" y="3801952"/>
            <a:ext cx="1489779" cy="391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Brownmillerite</a:t>
            </a:r>
          </a:p>
          <a:p>
            <a:r>
              <a:rPr lang="it-IT" sz="1600" dirty="0" smtClean="0"/>
              <a:t>2CaO · Al</a:t>
            </a:r>
            <a:r>
              <a:rPr lang="it-IT" sz="1600" baseline="-25000" dirty="0" smtClean="0"/>
              <a:t>2</a:t>
            </a:r>
            <a:r>
              <a:rPr lang="it-IT" sz="1600" dirty="0" smtClean="0"/>
              <a:t>O</a:t>
            </a:r>
            <a:r>
              <a:rPr lang="it-IT" sz="1600" baseline="-25000" dirty="0" smtClean="0"/>
              <a:t>3</a:t>
            </a:r>
            <a:r>
              <a:rPr lang="it-IT" sz="1600" dirty="0" smtClean="0"/>
              <a:t> · 2FeO</a:t>
            </a:r>
          </a:p>
        </p:txBody>
      </p:sp>
      <p:cxnSp>
        <p:nvCxnSpPr>
          <p:cNvPr id="65" name="Straight Arrow Connector 64"/>
          <p:cNvCxnSpPr>
            <a:stCxn id="66" idx="1"/>
          </p:cNvCxnSpPr>
          <p:nvPr/>
        </p:nvCxnSpPr>
        <p:spPr>
          <a:xfrm flipH="1">
            <a:off x="5226170" y="2789130"/>
            <a:ext cx="1898057" cy="1959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124227" y="2593219"/>
            <a:ext cx="931944" cy="391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Hatrurite</a:t>
            </a:r>
          </a:p>
          <a:p>
            <a:r>
              <a:rPr lang="it-IT" sz="1600" dirty="0" smtClean="0"/>
              <a:t>3CaO · SiO</a:t>
            </a:r>
            <a:r>
              <a:rPr lang="it-IT" sz="1600" baseline="-25000" dirty="0" smtClean="0"/>
              <a:t>2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2126009" y="3597723"/>
            <a:ext cx="885760" cy="4084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237976" y="3895747"/>
            <a:ext cx="931944" cy="391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Larnite</a:t>
            </a:r>
          </a:p>
          <a:p>
            <a:r>
              <a:rPr lang="it-IT" sz="1600" dirty="0" smtClean="0"/>
              <a:t>2CaO · SiO</a:t>
            </a:r>
            <a:r>
              <a:rPr lang="it-IT" sz="1600" baseline="-25000" dirty="0" smtClean="0"/>
              <a:t>2</a:t>
            </a: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6932012" y="4697026"/>
            <a:ext cx="2133600" cy="27463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613" indent="-539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-1079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-1619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-2174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E60F0B85-3D5B-47A0-91F1-3BC42EF2C8C3}" type="slidenum">
              <a:rPr lang="it-IT" sz="1200" smtClean="0"/>
              <a:pPr algn="r"/>
              <a:t>5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836097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6153150" y="96007"/>
            <a:ext cx="2531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  <a:cs typeface="Arial" pitchFamily="34" charset="0"/>
              </a:rPr>
              <a:t>Slag composition</a:t>
            </a:r>
            <a:endParaRPr lang="it-IT" sz="2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72222" y="709295"/>
            <a:ext cx="6404778" cy="2878084"/>
            <a:chOff x="0" y="762001"/>
            <a:chExt cx="8907454" cy="4120732"/>
          </a:xfrm>
        </p:grpSpPr>
        <p:grpSp>
          <p:nvGrpSpPr>
            <p:cNvPr id="54" name="Group 53"/>
            <p:cNvGrpSpPr/>
            <p:nvPr/>
          </p:nvGrpSpPr>
          <p:grpSpPr>
            <a:xfrm>
              <a:off x="1356845" y="762001"/>
              <a:ext cx="5348755" cy="4012856"/>
              <a:chOff x="1356845" y="762001"/>
              <a:chExt cx="5348755" cy="4012856"/>
            </a:xfrm>
          </p:grpSpPr>
          <p:pic>
            <p:nvPicPr>
              <p:cNvPr id="63" name="Picture 62" descr="SEM Scoria non trattata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356845" y="762001"/>
                <a:ext cx="5348755" cy="4012856"/>
              </a:xfrm>
              <a:prstGeom prst="rect">
                <a:avLst/>
              </a:prstGeom>
            </p:spPr>
          </p:pic>
          <p:sp>
            <p:nvSpPr>
              <p:cNvPr id="64" name="Rectangle 63"/>
              <p:cNvSpPr/>
              <p:nvPr/>
            </p:nvSpPr>
            <p:spPr>
              <a:xfrm>
                <a:off x="3276600" y="4495800"/>
                <a:ext cx="1219200" cy="216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55" name="Straight Arrow Connector 54"/>
            <p:cNvCxnSpPr/>
            <p:nvPr/>
          </p:nvCxnSpPr>
          <p:spPr>
            <a:xfrm>
              <a:off x="1143000" y="1219200"/>
              <a:ext cx="2362200" cy="1219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H="1" flipV="1">
              <a:off x="4724400" y="2895600"/>
              <a:ext cx="2438400" cy="76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H="1">
              <a:off x="4724400" y="1295400"/>
              <a:ext cx="2743200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838200" y="2590800"/>
              <a:ext cx="1143000" cy="1066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0" y="990601"/>
              <a:ext cx="1137232" cy="1377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50" dirty="0" smtClean="0"/>
                <a:t>Mg-Wustite</a:t>
              </a:r>
            </a:p>
            <a:p>
              <a:r>
                <a:rPr lang="it-IT" sz="1050" dirty="0" smtClean="0"/>
                <a:t>(Mg, Fe)O</a:t>
              </a:r>
            </a:p>
            <a:p>
              <a:endParaRPr lang="it-IT" sz="1050" dirty="0" smtClean="0"/>
            </a:p>
            <a:p>
              <a:r>
                <a:rPr lang="it-IT" sz="1050" dirty="0" smtClean="0"/>
                <a:t>6.5% V</a:t>
              </a:r>
              <a:r>
                <a:rPr lang="it-IT" sz="1050" baseline="-25000" dirty="0" smtClean="0"/>
                <a:t>2</a:t>
              </a:r>
              <a:r>
                <a:rPr lang="it-IT" sz="1050" dirty="0" smtClean="0"/>
                <a:t>O</a:t>
              </a:r>
              <a:r>
                <a:rPr lang="it-IT" sz="1050" baseline="-25000" dirty="0" smtClean="0"/>
                <a:t>5</a:t>
              </a:r>
            </a:p>
            <a:p>
              <a:r>
                <a:rPr lang="it-IT" sz="1050" dirty="0" smtClean="0"/>
                <a:t>4.0% BaO</a:t>
              </a:r>
            </a:p>
            <a:p>
              <a:r>
                <a:rPr lang="it-IT" sz="1050" dirty="0" smtClean="0"/>
                <a:t>0.5% Cr</a:t>
              </a:r>
              <a:r>
                <a:rPr lang="it-IT" sz="1050" baseline="-25000" dirty="0" smtClean="0"/>
                <a:t>2</a:t>
              </a:r>
              <a:r>
                <a:rPr lang="it-IT" sz="1050" dirty="0" smtClean="0"/>
                <a:t>O</a:t>
              </a:r>
              <a:r>
                <a:rPr lang="it-IT" sz="1050" baseline="-25000" dirty="0" smtClean="0"/>
                <a:t>3</a:t>
              </a:r>
              <a:endParaRPr lang="en-US" sz="1050" baseline="-25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043577" y="2819400"/>
              <a:ext cx="1863877" cy="1726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50" dirty="0" smtClean="0"/>
                <a:t>Brownmillerite</a:t>
              </a:r>
            </a:p>
            <a:p>
              <a:r>
                <a:rPr lang="it-IT" sz="1050" dirty="0" smtClean="0"/>
                <a:t>2CaO · Al</a:t>
              </a:r>
              <a:r>
                <a:rPr lang="it-IT" sz="1050" baseline="-25000" dirty="0" smtClean="0"/>
                <a:t>2</a:t>
              </a:r>
              <a:r>
                <a:rPr lang="it-IT" sz="1050" dirty="0" smtClean="0"/>
                <a:t>O</a:t>
              </a:r>
              <a:r>
                <a:rPr lang="it-IT" sz="1050" baseline="-25000" dirty="0" smtClean="0"/>
                <a:t>3</a:t>
              </a:r>
              <a:r>
                <a:rPr lang="it-IT" sz="1050" dirty="0" smtClean="0"/>
                <a:t> · 2FeO</a:t>
              </a:r>
            </a:p>
            <a:p>
              <a:endParaRPr lang="it-IT" sz="1050" dirty="0" smtClean="0"/>
            </a:p>
            <a:p>
              <a:r>
                <a:rPr lang="it-IT" sz="1050" dirty="0" smtClean="0"/>
                <a:t>100% TiO</a:t>
              </a:r>
              <a:r>
                <a:rPr lang="it-IT" sz="1050" baseline="-25000" dirty="0" smtClean="0"/>
                <a:t>2</a:t>
              </a:r>
              <a:endParaRPr lang="en-US" sz="1050" dirty="0" smtClean="0"/>
            </a:p>
            <a:p>
              <a:r>
                <a:rPr lang="it-IT" sz="1050" dirty="0" smtClean="0"/>
                <a:t>99.5% Cr</a:t>
              </a:r>
              <a:r>
                <a:rPr lang="it-IT" sz="1050" baseline="-25000" dirty="0" smtClean="0"/>
                <a:t>2</a:t>
              </a:r>
              <a:r>
                <a:rPr lang="it-IT" sz="1050" dirty="0" smtClean="0"/>
                <a:t>O</a:t>
              </a:r>
              <a:r>
                <a:rPr lang="it-IT" sz="1050" baseline="-25000" dirty="0" smtClean="0"/>
                <a:t>3</a:t>
              </a:r>
            </a:p>
            <a:p>
              <a:r>
                <a:rPr lang="it-IT" sz="1050" dirty="0" smtClean="0"/>
                <a:t>47.5% BaO</a:t>
              </a:r>
            </a:p>
            <a:p>
              <a:r>
                <a:rPr lang="it-IT" sz="1050" dirty="0" smtClean="0"/>
                <a:t>32% V</a:t>
              </a:r>
              <a:r>
                <a:rPr lang="it-IT" sz="1050" baseline="-25000" dirty="0" smtClean="0"/>
                <a:t>2</a:t>
              </a:r>
              <a:r>
                <a:rPr lang="it-IT" sz="1050" dirty="0" smtClean="0"/>
                <a:t>O</a:t>
              </a:r>
              <a:r>
                <a:rPr lang="it-IT" sz="1050" baseline="-25000" dirty="0" smtClean="0"/>
                <a:t>5</a:t>
              </a:r>
              <a:endParaRPr lang="it-IT" sz="1050" dirty="0" smtClean="0"/>
            </a:p>
            <a:p>
              <a:endParaRPr lang="en-US" sz="1050" baseline="-25000" dirty="0" smtClean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488177" y="1142999"/>
              <a:ext cx="1208022" cy="15172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50" dirty="0" smtClean="0"/>
                <a:t>Hatrurite</a:t>
              </a:r>
            </a:p>
            <a:p>
              <a:r>
                <a:rPr lang="it-IT" sz="1050" dirty="0" smtClean="0"/>
                <a:t>3CaO · SiO</a:t>
              </a:r>
              <a:r>
                <a:rPr lang="it-IT" sz="1050" baseline="-25000" dirty="0" smtClean="0"/>
                <a:t>2</a:t>
              </a:r>
            </a:p>
            <a:p>
              <a:endParaRPr lang="it-IT" sz="1050" dirty="0" smtClean="0"/>
            </a:p>
            <a:p>
              <a:r>
                <a:rPr lang="it-IT" sz="1050" dirty="0" smtClean="0"/>
                <a:t>6.5% V</a:t>
              </a:r>
              <a:r>
                <a:rPr lang="it-IT" sz="1050" baseline="-25000" dirty="0" smtClean="0"/>
                <a:t>2</a:t>
              </a:r>
              <a:r>
                <a:rPr lang="it-IT" sz="1050" dirty="0" smtClean="0"/>
                <a:t>O</a:t>
              </a:r>
              <a:r>
                <a:rPr lang="it-IT" sz="1050" baseline="-25000" dirty="0" smtClean="0"/>
                <a:t>5</a:t>
              </a:r>
              <a:endParaRPr lang="it-IT" sz="1050" dirty="0" smtClean="0"/>
            </a:p>
            <a:p>
              <a:r>
                <a:rPr lang="it-IT" sz="1050" dirty="0" smtClean="0"/>
                <a:t>4.0% BaO</a:t>
              </a:r>
            </a:p>
            <a:p>
              <a:r>
                <a:rPr lang="it-IT" sz="1050" dirty="0" smtClean="0"/>
                <a:t>0.5% Cr</a:t>
              </a:r>
              <a:r>
                <a:rPr lang="it-IT" sz="1050" baseline="-25000" dirty="0" smtClean="0"/>
                <a:t>2</a:t>
              </a:r>
              <a:r>
                <a:rPr lang="it-IT" sz="1050" dirty="0" smtClean="0"/>
                <a:t>O</a:t>
              </a:r>
              <a:r>
                <a:rPr lang="it-IT" sz="1050" baseline="-25000" dirty="0" smtClean="0"/>
                <a:t>3</a:t>
              </a:r>
              <a:endParaRPr lang="en-US" sz="1050" dirty="0" smtClean="0"/>
            </a:p>
            <a:p>
              <a:endParaRPr lang="en-US" sz="1050" baseline="-250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0" y="3505200"/>
              <a:ext cx="1216351" cy="1377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50" dirty="0" smtClean="0"/>
                <a:t>Larnite</a:t>
              </a:r>
            </a:p>
            <a:p>
              <a:r>
                <a:rPr lang="it-IT" sz="1050" dirty="0" smtClean="0"/>
                <a:t>2CaO · SiO</a:t>
              </a:r>
              <a:r>
                <a:rPr lang="it-IT" sz="1050" baseline="-25000" dirty="0" smtClean="0"/>
                <a:t>2</a:t>
              </a:r>
            </a:p>
            <a:p>
              <a:endParaRPr lang="it-IT" sz="1050" dirty="0" smtClean="0"/>
            </a:p>
            <a:p>
              <a:r>
                <a:rPr lang="it-IT" sz="1050" dirty="0" smtClean="0"/>
                <a:t>100% Sb</a:t>
              </a:r>
              <a:r>
                <a:rPr lang="it-IT" sz="1050" baseline="-25000" dirty="0" smtClean="0"/>
                <a:t>2</a:t>
              </a:r>
              <a:r>
                <a:rPr lang="it-IT" sz="1050" dirty="0" smtClean="0"/>
                <a:t>O</a:t>
              </a:r>
              <a:r>
                <a:rPr lang="it-IT" sz="1050" baseline="-25000" dirty="0" smtClean="0"/>
                <a:t>3</a:t>
              </a:r>
              <a:endParaRPr lang="en-US" sz="1050" dirty="0" smtClean="0"/>
            </a:p>
            <a:p>
              <a:r>
                <a:rPr lang="it-IT" sz="1050" dirty="0" smtClean="0"/>
                <a:t>45% V</a:t>
              </a:r>
              <a:r>
                <a:rPr lang="it-IT" sz="1050" baseline="-25000" dirty="0" smtClean="0"/>
                <a:t>2</a:t>
              </a:r>
              <a:r>
                <a:rPr lang="it-IT" sz="1050" dirty="0" smtClean="0"/>
                <a:t>O</a:t>
              </a:r>
              <a:r>
                <a:rPr lang="it-IT" sz="1050" baseline="-25000" dirty="0" smtClean="0"/>
                <a:t>5</a:t>
              </a:r>
              <a:endParaRPr lang="it-IT" sz="1050" dirty="0" smtClean="0"/>
            </a:p>
            <a:p>
              <a:r>
                <a:rPr lang="it-IT" sz="1050" dirty="0" smtClean="0"/>
                <a:t>27.5% BaO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1082266" y="3663195"/>
            <a:ext cx="38347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/>
              <a:t>Calcium-silicates</a:t>
            </a:r>
            <a:r>
              <a:rPr lang="it-IT" sz="1400" dirty="0" smtClean="0"/>
              <a:t>, as Larnite and </a:t>
            </a:r>
          </a:p>
          <a:p>
            <a:r>
              <a:rPr lang="it-IT" sz="1400" dirty="0" err="1" smtClean="0"/>
              <a:t>Hatrurite</a:t>
            </a:r>
            <a:r>
              <a:rPr lang="it-IT" sz="1400" dirty="0" smtClean="0"/>
              <a:t>, are soluble in water. </a:t>
            </a:r>
          </a:p>
          <a:p>
            <a:r>
              <a:rPr lang="it-IT" sz="1400" dirty="0" err="1" smtClean="0"/>
              <a:t>This</a:t>
            </a:r>
            <a:r>
              <a:rPr lang="it-IT" sz="1400" dirty="0" smtClean="0"/>
              <a:t> </a:t>
            </a:r>
            <a:r>
              <a:rPr lang="it-IT" sz="1400" dirty="0" err="1" smtClean="0"/>
              <a:t>phenomenon</a:t>
            </a:r>
            <a:r>
              <a:rPr lang="it-IT" sz="1400" dirty="0" smtClean="0"/>
              <a:t> </a:t>
            </a:r>
            <a:r>
              <a:rPr lang="it-IT" sz="1400" dirty="0" err="1" smtClean="0"/>
              <a:t>is</a:t>
            </a:r>
            <a:r>
              <a:rPr lang="it-IT" sz="1400" dirty="0" smtClean="0"/>
              <a:t>, </a:t>
            </a:r>
            <a:r>
              <a:rPr lang="it-IT" sz="1400" dirty="0" err="1" smtClean="0"/>
              <a:t>sometimes</a:t>
            </a:r>
            <a:r>
              <a:rPr lang="it-IT" sz="1400" dirty="0" smtClean="0"/>
              <a:t>, </a:t>
            </a:r>
            <a:r>
              <a:rPr lang="it-IT" sz="1400" dirty="0" err="1" smtClean="0"/>
              <a:t>responsible</a:t>
            </a:r>
            <a:endParaRPr lang="it-IT" sz="1400" dirty="0" smtClean="0"/>
          </a:p>
          <a:p>
            <a:r>
              <a:rPr lang="it-IT" sz="1400" dirty="0" smtClean="0"/>
              <a:t>for the Cr, V and </a:t>
            </a:r>
            <a:r>
              <a:rPr lang="it-IT" sz="1400" dirty="0" err="1" smtClean="0"/>
              <a:t>Ba</a:t>
            </a:r>
            <a:r>
              <a:rPr lang="it-IT" sz="1400" dirty="0" smtClean="0"/>
              <a:t> </a:t>
            </a:r>
            <a:r>
              <a:rPr lang="it-IT" sz="1400" dirty="0" err="1" smtClean="0"/>
              <a:t>eluitions</a:t>
            </a:r>
            <a:r>
              <a:rPr lang="it-IT" sz="1400" dirty="0" smtClean="0"/>
              <a:t> over the </a:t>
            </a:r>
            <a:r>
              <a:rPr lang="it-IT" sz="1400" dirty="0" err="1" smtClean="0"/>
              <a:t>limits</a:t>
            </a:r>
            <a:r>
              <a:rPr lang="it-IT" sz="1400" dirty="0" smtClean="0"/>
              <a:t>.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677652" y="4478803"/>
            <a:ext cx="20069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/>
              <a:t>Reference: </a:t>
            </a:r>
            <a:r>
              <a:rPr lang="en-US" sz="1200" dirty="0" smtClean="0"/>
              <a:t>DM 186/06 ALL. 3</a:t>
            </a:r>
            <a:endParaRPr lang="en-US" sz="12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697933"/>
              </p:ext>
            </p:extLst>
          </p:nvPr>
        </p:nvGraphicFramePr>
        <p:xfrm>
          <a:off x="6638924" y="1057275"/>
          <a:ext cx="2346325" cy="33425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6495"/>
                <a:gridCol w="503909"/>
                <a:gridCol w="1125921"/>
              </a:tblGrid>
              <a:tr h="3904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Unit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Limit </a:t>
                      </a:r>
                      <a:r>
                        <a:rPr lang="en-US" sz="1100" u="none" strike="noStrike" dirty="0" smtClean="0">
                          <a:effectLst/>
                        </a:rPr>
                        <a:t>concentrations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845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Asbestos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en-US" sz="1100" u="none" strike="noStrike" dirty="0">
                          <a:effectLst/>
                        </a:rPr>
                        <a:t>g/l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30000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845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en-US" sz="1100" u="none" strike="noStrike" dirty="0" smtClean="0">
                          <a:effectLst/>
                        </a:rPr>
                        <a:t>g/l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845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Ba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1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en-US" sz="1100" u="none" strike="noStrike" dirty="0" smtClean="0">
                          <a:effectLst/>
                        </a:rPr>
                        <a:t>g/l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845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en-US" sz="1100" u="none" strike="noStrike" dirty="0" smtClean="0">
                          <a:effectLst/>
                        </a:rPr>
                        <a:t>g/l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845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en-US" sz="1100" u="none" strike="noStrike" dirty="0" smtClean="0">
                          <a:effectLst/>
                        </a:rPr>
                        <a:t>g/l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845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Co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en-US" sz="1100" u="none" strike="noStrike" dirty="0" smtClean="0">
                          <a:effectLst/>
                        </a:rPr>
                        <a:t>g/l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845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Total Cr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en-US" sz="1100" u="none" strike="noStrike" dirty="0" smtClean="0">
                          <a:effectLst/>
                        </a:rPr>
                        <a:t>g/l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845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Hg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en-US" sz="1100" u="none" strike="noStrike" dirty="0" smtClean="0">
                          <a:effectLst/>
                        </a:rPr>
                        <a:t>g/l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845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Ni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en-US" sz="1100" u="none" strike="noStrike" dirty="0" smtClean="0">
                          <a:effectLst/>
                        </a:rPr>
                        <a:t>g/l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845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Pb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en-US" sz="1100" u="none" strike="noStrike" dirty="0" smtClean="0">
                          <a:effectLst/>
                        </a:rPr>
                        <a:t>g/l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845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Cu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en-US" sz="1100" u="none" strike="noStrike" dirty="0" smtClean="0">
                          <a:effectLst/>
                        </a:rPr>
                        <a:t>g/l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845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en-US" sz="1100" u="none" strike="noStrike" dirty="0" smtClean="0">
                          <a:effectLst/>
                        </a:rPr>
                        <a:t>g/l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845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V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en-US" sz="1100" u="none" strike="noStrike" dirty="0" smtClean="0">
                          <a:effectLst/>
                        </a:rPr>
                        <a:t>g/l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845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Zn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en-US" sz="1100" u="none" strike="noStrike" dirty="0" smtClean="0">
                          <a:effectLst/>
                        </a:rPr>
                        <a:t>g/l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845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COD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mg/l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845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PH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5.5÷12.0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8" name="Slide Number Placeholder 2"/>
          <p:cNvSpPr txBox="1">
            <a:spLocks/>
          </p:cNvSpPr>
          <p:nvPr/>
        </p:nvSpPr>
        <p:spPr>
          <a:xfrm>
            <a:off x="6840876" y="4744395"/>
            <a:ext cx="2133600" cy="27463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613" indent="-539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-1079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-1619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-2174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E60F0B85-3D5B-47A0-91F1-3BC42EF2C8C3}" type="slidenum">
              <a:rPr lang="it-IT" sz="1200" smtClean="0"/>
              <a:pPr algn="r"/>
              <a:t>6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836097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82663" y="1273175"/>
            <a:ext cx="152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734" tIns="39902" rIns="76734" bIns="39902" anchor="ctr">
            <a:spAutoFit/>
          </a:bodyPr>
          <a:lstStyle>
            <a:lvl1pPr defTabSz="779463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779463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779463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779463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779463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86125" y="96007"/>
            <a:ext cx="527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Danieli’s technology for slags inertization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472" y="752476"/>
            <a:ext cx="84830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it-IT" dirty="0" smtClean="0">
                <a:cs typeface="Arial" pitchFamily="34" charset="0"/>
              </a:rPr>
              <a:t>For final use, slag must be </a:t>
            </a:r>
            <a:r>
              <a:rPr lang="it-IT" dirty="0" err="1" smtClean="0">
                <a:solidFill>
                  <a:srgbClr val="00B050"/>
                </a:solidFill>
                <a:cs typeface="Arial" pitchFamily="34" charset="0"/>
              </a:rPr>
              <a:t>inert</a:t>
            </a:r>
            <a:r>
              <a:rPr lang="it-IT" dirty="0">
                <a:solidFill>
                  <a:srgbClr val="00B050"/>
                </a:solidFill>
                <a:cs typeface="Arial" pitchFamily="34" charset="0"/>
              </a:rPr>
              <a:t>:</a:t>
            </a:r>
            <a:r>
              <a:rPr lang="it-IT" dirty="0" smtClean="0">
                <a:solidFill>
                  <a:srgbClr val="00B050"/>
                </a:solidFill>
                <a:cs typeface="Arial" pitchFamily="34" charset="0"/>
              </a:rPr>
              <a:t> </a:t>
            </a:r>
            <a:r>
              <a:rPr lang="it-IT" dirty="0" smtClean="0">
                <a:cs typeface="Arial" pitchFamily="34" charset="0"/>
              </a:rPr>
              <a:t>no elution of </a:t>
            </a:r>
            <a:r>
              <a:rPr lang="it-IT" dirty="0" err="1" smtClean="0">
                <a:cs typeface="Arial" pitchFamily="34" charset="0"/>
              </a:rPr>
              <a:t>Ba</a:t>
            </a:r>
            <a:r>
              <a:rPr lang="it-IT" dirty="0" smtClean="0">
                <a:cs typeface="Arial" pitchFamily="34" charset="0"/>
              </a:rPr>
              <a:t>, Cr or V over limits</a:t>
            </a:r>
          </a:p>
          <a:p>
            <a:pPr marL="457200" indent="-457200">
              <a:buFont typeface="Wingdings" pitchFamily="2" charset="2"/>
              <a:buChar char="v"/>
            </a:pPr>
            <a:endParaRPr lang="it-IT" dirty="0" smtClean="0"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it-IT" dirty="0" smtClean="0">
                <a:cs typeface="Arial" pitchFamily="34" charset="0"/>
              </a:rPr>
              <a:t>Danieli has developed a patent-pending process of inertization</a:t>
            </a:r>
          </a:p>
          <a:p>
            <a:pPr marL="457200" indent="-457200">
              <a:buFont typeface="Wingdings" pitchFamily="2" charset="2"/>
              <a:buChar char="v"/>
            </a:pPr>
            <a:endParaRPr lang="it-IT" dirty="0" smtClean="0"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dirty="0" smtClean="0">
                <a:cs typeface="Arial" pitchFamily="34" charset="0"/>
              </a:rPr>
              <a:t>It consists in the alteration of the chemical composition of EAF slag at high temperature adding a mix of oxides (high content in SiO</a:t>
            </a:r>
            <a:r>
              <a:rPr lang="en-US" baseline="-25000" dirty="0" smtClean="0">
                <a:cs typeface="Arial" pitchFamily="34" charset="0"/>
              </a:rPr>
              <a:t>2</a:t>
            </a:r>
            <a:r>
              <a:rPr lang="en-US" dirty="0" smtClean="0">
                <a:cs typeface="Arial" pitchFamily="34" charset="0"/>
              </a:rPr>
              <a:t>)</a:t>
            </a:r>
          </a:p>
          <a:p>
            <a:pPr marL="457200" indent="-457200">
              <a:buFont typeface="Wingdings" pitchFamily="2" charset="2"/>
              <a:buChar char="v"/>
            </a:pPr>
            <a:endParaRPr lang="en-US" dirty="0" smtClean="0"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dirty="0" smtClean="0">
                <a:cs typeface="Arial" pitchFamily="34" charset="0"/>
              </a:rPr>
              <a:t>The process produces inert slag with ideal chemical, physical and mechanical properties which fulfill legal and technical requirements</a:t>
            </a:r>
          </a:p>
          <a:p>
            <a:pPr marL="457200" indent="-457200">
              <a:buFont typeface="Wingdings" pitchFamily="2" charset="2"/>
              <a:buChar char="v"/>
            </a:pPr>
            <a:endParaRPr lang="it-IT" dirty="0" smtClean="0">
              <a:cs typeface="Arial" pitchFamily="34" charset="0"/>
            </a:endParaRPr>
          </a:p>
        </p:txBody>
      </p:sp>
      <p:pic>
        <p:nvPicPr>
          <p:cNvPr id="9" name="Picture 2" descr="http://superslider.daivmowbray.com/site/wp-content/uploads/2008/11/mountain_river.jpg"/>
          <p:cNvPicPr>
            <a:picLocks noChangeAspect="1" noChangeArrowheads="1"/>
          </p:cNvPicPr>
          <p:nvPr/>
        </p:nvPicPr>
        <p:blipFill>
          <a:blip r:embed="rId2" cstate="print"/>
          <a:srcRect l="510" t="39584" r="665" b="6232"/>
          <a:stretch>
            <a:fillRect/>
          </a:stretch>
        </p:blipFill>
        <p:spPr bwMode="auto">
          <a:xfrm>
            <a:off x="1520031" y="3301046"/>
            <a:ext cx="5776120" cy="184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2"/>
          <p:cNvSpPr txBox="1">
            <a:spLocks/>
          </p:cNvSpPr>
          <p:nvPr/>
        </p:nvSpPr>
        <p:spPr>
          <a:xfrm>
            <a:off x="6840876" y="4684855"/>
            <a:ext cx="2133600" cy="27463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613" indent="-539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-1079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-1619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-2174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E60F0B85-3D5B-47A0-91F1-3BC42EF2C8C3}" type="slidenum">
              <a:rPr lang="it-IT" sz="1200" smtClean="0"/>
              <a:pPr algn="r"/>
              <a:t>7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836097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514725" y="91702"/>
            <a:ext cx="527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Danieli’s technology for slags inertization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38175"/>
            <a:ext cx="848305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1600" dirty="0" smtClean="0">
                <a:cs typeface="Arial" pitchFamily="34" charset="0"/>
              </a:rPr>
              <a:t>Technology development:</a:t>
            </a:r>
          </a:p>
          <a:p>
            <a:pPr marL="457200" indent="-457200"/>
            <a:endParaRPr lang="en-US" sz="1600" dirty="0" smtClean="0">
              <a:cs typeface="Arial" pitchFamily="34" charset="0"/>
            </a:endParaRPr>
          </a:p>
          <a:p>
            <a:pPr marL="914400" lvl="1" indent="-457200">
              <a:buFont typeface="Wingdings" pitchFamily="2" charset="2"/>
              <a:buChar char="v"/>
            </a:pPr>
            <a:r>
              <a:rPr lang="it-IT" sz="1600" dirty="0" smtClean="0">
                <a:cs typeface="Arial" pitchFamily="34" charset="0"/>
              </a:rPr>
              <a:t>Laboratory test in collaboration with </a:t>
            </a:r>
          </a:p>
          <a:p>
            <a:pPr marL="914400" lvl="1" indent="-457200"/>
            <a:r>
              <a:rPr lang="it-IT" sz="1600" dirty="0" smtClean="0">
                <a:cs typeface="Arial" pitchFamily="34" charset="0"/>
              </a:rPr>
              <a:t>	</a:t>
            </a:r>
            <a:r>
              <a:rPr lang="it-IT" sz="1600" dirty="0" smtClean="0"/>
              <a:t>Politecnico di Milano</a:t>
            </a:r>
          </a:p>
          <a:p>
            <a:pPr marL="914400" lvl="1" indent="-457200">
              <a:buFont typeface="Wingdings" pitchFamily="2" charset="2"/>
              <a:buChar char="v"/>
            </a:pPr>
            <a:endParaRPr lang="it-IT" sz="1600" dirty="0" smtClean="0"/>
          </a:p>
          <a:p>
            <a:pPr marL="914400" lvl="1" indent="-457200">
              <a:buFont typeface="Wingdings" pitchFamily="2" charset="2"/>
              <a:buChar char="v"/>
            </a:pPr>
            <a:r>
              <a:rPr lang="it-IT" sz="1600" dirty="0" err="1" smtClean="0"/>
              <a:t>Pilot</a:t>
            </a:r>
            <a:r>
              <a:rPr lang="it-IT" sz="1600" dirty="0" smtClean="0"/>
              <a:t> test in the </a:t>
            </a:r>
            <a:r>
              <a:rPr lang="it-IT" sz="1600" dirty="0" err="1" smtClean="0"/>
              <a:t>steelmaking</a:t>
            </a:r>
            <a:r>
              <a:rPr lang="it-IT" sz="1600" dirty="0" smtClean="0"/>
              <a:t> </a:t>
            </a:r>
            <a:r>
              <a:rPr lang="it-IT" sz="1600" dirty="0" err="1" smtClean="0"/>
              <a:t>plant</a:t>
            </a:r>
            <a:endParaRPr lang="it-IT" sz="1600" dirty="0" smtClean="0"/>
          </a:p>
          <a:p>
            <a:pPr marL="914400" lvl="1" indent="-457200">
              <a:buFont typeface="Wingdings" pitchFamily="2" charset="2"/>
              <a:buChar char="v"/>
            </a:pPr>
            <a:endParaRPr lang="en-US" dirty="0" smtClean="0"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endParaRPr lang="it-IT" dirty="0" smtClean="0">
              <a:cs typeface="Arial" pitchFamily="34" charset="0"/>
            </a:endParaRPr>
          </a:p>
          <a:p>
            <a:endParaRPr lang="it-IT" dirty="0" smtClean="0">
              <a:cs typeface="Arial" pitchFamily="34" charset="0"/>
            </a:endParaRPr>
          </a:p>
          <a:p>
            <a:endParaRPr lang="en-US" dirty="0" smtClean="0">
              <a:cs typeface="Arial" pitchFamily="34" charset="0"/>
            </a:endParaRPr>
          </a:p>
          <a:p>
            <a:endParaRPr lang="en-GB" dirty="0">
              <a:cs typeface="Arial" pitchFamily="34" charset="0"/>
            </a:endParaRPr>
          </a:p>
        </p:txBody>
      </p:sp>
      <p:pic>
        <p:nvPicPr>
          <p:cNvPr id="17" name="Picture 16" descr="DSCN8881.JPG"/>
          <p:cNvPicPr>
            <a:picLocks noChangeAspect="1"/>
          </p:cNvPicPr>
          <p:nvPr/>
        </p:nvPicPr>
        <p:blipFill>
          <a:blip r:embed="rId2" cstate="print"/>
          <a:srcRect b="17336"/>
          <a:stretch>
            <a:fillRect/>
          </a:stretch>
        </p:blipFill>
        <p:spPr>
          <a:xfrm>
            <a:off x="4774216" y="2104698"/>
            <a:ext cx="2400300" cy="1488132"/>
          </a:xfrm>
          <a:prstGeom prst="rect">
            <a:avLst/>
          </a:prstGeom>
        </p:spPr>
      </p:pic>
      <p:pic>
        <p:nvPicPr>
          <p:cNvPr id="18" name="Picture 17" descr="DSCN8903.JPG"/>
          <p:cNvPicPr>
            <a:picLocks noChangeAspect="1"/>
          </p:cNvPicPr>
          <p:nvPr/>
        </p:nvPicPr>
        <p:blipFill>
          <a:blip r:embed="rId3" cstate="print"/>
          <a:srcRect t="11743"/>
          <a:stretch>
            <a:fillRect/>
          </a:stretch>
        </p:blipFill>
        <p:spPr>
          <a:xfrm>
            <a:off x="5232208" y="3520909"/>
            <a:ext cx="2336522" cy="1546609"/>
          </a:xfrm>
          <a:prstGeom prst="rect">
            <a:avLst/>
          </a:prstGeom>
        </p:spPr>
      </p:pic>
      <p:pic>
        <p:nvPicPr>
          <p:cNvPr id="19" name="Picture 18" descr="100_9680.jpg"/>
          <p:cNvPicPr>
            <a:picLocks noChangeAspect="1"/>
          </p:cNvPicPr>
          <p:nvPr/>
        </p:nvPicPr>
        <p:blipFill>
          <a:blip r:embed="rId4" cstate="print"/>
          <a:srcRect t="2381" r="14286" b="11905"/>
          <a:stretch>
            <a:fillRect/>
          </a:stretch>
        </p:blipFill>
        <p:spPr>
          <a:xfrm>
            <a:off x="4340224" y="688182"/>
            <a:ext cx="2060245" cy="142732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52400" y="2369450"/>
            <a:ext cx="3886200" cy="252376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cs typeface="Arial" pitchFamily="34" charset="0"/>
              </a:rPr>
              <a:t>Goals:</a:t>
            </a:r>
          </a:p>
          <a:p>
            <a:pPr marL="447675">
              <a:spcBef>
                <a:spcPts val="600"/>
              </a:spcBef>
              <a:spcAft>
                <a:spcPts val="600"/>
              </a:spcAft>
            </a:pPr>
            <a:r>
              <a:rPr lang="it-IT" sz="1600" dirty="0" smtClean="0">
                <a:cs typeface="Arial" pitchFamily="34" charset="0"/>
              </a:rPr>
              <a:t>Decrease of slag liquidus temperature and migration of Cr</a:t>
            </a:r>
            <a:r>
              <a:rPr lang="it-IT" sz="1600" baseline="30000" dirty="0" smtClean="0">
                <a:cs typeface="Arial" pitchFamily="34" charset="0"/>
              </a:rPr>
              <a:t>3+ </a:t>
            </a:r>
            <a:r>
              <a:rPr lang="it-IT" sz="1600" dirty="0" smtClean="0">
                <a:cs typeface="Arial" pitchFamily="34" charset="0"/>
              </a:rPr>
              <a:t>cation into </a:t>
            </a:r>
            <a:r>
              <a:rPr lang="it-IT" sz="1600" dirty="0" err="1" smtClean="0">
                <a:cs typeface="Arial" pitchFamily="34" charset="0"/>
              </a:rPr>
              <a:t>stable</a:t>
            </a:r>
            <a:r>
              <a:rPr lang="it-IT" sz="1600" dirty="0" smtClean="0">
                <a:cs typeface="Arial" pitchFamily="34" charset="0"/>
              </a:rPr>
              <a:t> </a:t>
            </a:r>
            <a:r>
              <a:rPr lang="it-IT" sz="1600" dirty="0" err="1" smtClean="0">
                <a:cs typeface="Arial" pitchFamily="34" charset="0"/>
              </a:rPr>
              <a:t>phases</a:t>
            </a:r>
            <a:r>
              <a:rPr lang="it-IT" sz="1600" dirty="0" smtClean="0">
                <a:cs typeface="Arial" pitchFamily="34" charset="0"/>
              </a:rPr>
              <a:t>.</a:t>
            </a:r>
          </a:p>
          <a:p>
            <a:pPr marL="447675">
              <a:spcBef>
                <a:spcPts val="600"/>
              </a:spcBef>
              <a:spcAft>
                <a:spcPts val="600"/>
              </a:spcAft>
            </a:pPr>
            <a:r>
              <a:rPr lang="it-IT" sz="1600" dirty="0" smtClean="0">
                <a:cs typeface="Arial" pitchFamily="34" charset="0"/>
              </a:rPr>
              <a:t>Inertization of Ba</a:t>
            </a:r>
            <a:r>
              <a:rPr lang="it-IT" sz="1600" baseline="30000" dirty="0" smtClean="0">
                <a:cs typeface="Arial" pitchFamily="34" charset="0"/>
              </a:rPr>
              <a:t>2+</a:t>
            </a:r>
            <a:r>
              <a:rPr lang="it-IT" sz="1600" dirty="0" smtClean="0">
                <a:cs typeface="Arial" pitchFamily="34" charset="0"/>
              </a:rPr>
              <a:t> cation through vetrification of </a:t>
            </a:r>
            <a:r>
              <a:rPr lang="it-IT" sz="1600" dirty="0" err="1" smtClean="0">
                <a:cs typeface="Arial" pitchFamily="34" charset="0"/>
              </a:rPr>
              <a:t>phases</a:t>
            </a:r>
            <a:r>
              <a:rPr lang="it-IT" sz="1600" dirty="0" smtClean="0">
                <a:cs typeface="Arial" pitchFamily="34" charset="0"/>
              </a:rPr>
              <a:t>.</a:t>
            </a:r>
          </a:p>
          <a:p>
            <a:pPr marL="447675">
              <a:spcBef>
                <a:spcPts val="600"/>
              </a:spcBef>
              <a:spcAft>
                <a:spcPts val="600"/>
              </a:spcAft>
            </a:pPr>
            <a:r>
              <a:rPr lang="it-IT" sz="1600" dirty="0" smtClean="0">
                <a:cs typeface="Arial" pitchFamily="34" charset="0"/>
              </a:rPr>
              <a:t>Decrease of basicity of slag (pH &lt;) and free lime </a:t>
            </a:r>
            <a:r>
              <a:rPr lang="it-IT" sz="1600" dirty="0" err="1" smtClean="0">
                <a:cs typeface="Arial" pitchFamily="34" charset="0"/>
              </a:rPr>
              <a:t>content</a:t>
            </a:r>
            <a:r>
              <a:rPr lang="it-IT" sz="1600" dirty="0" smtClean="0">
                <a:cs typeface="Arial" pitchFamily="34" charset="0"/>
              </a:rPr>
              <a:t>.</a:t>
            </a:r>
            <a:endParaRPr lang="en-US" sz="1600" dirty="0" smtClean="0">
              <a:cs typeface="Arial" pitchFamily="34" charset="0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6840876" y="4755899"/>
            <a:ext cx="2133600" cy="27463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613" indent="-539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-1079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-1619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-2174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E60F0B85-3D5B-47A0-91F1-3BC42EF2C8C3}" type="slidenum">
              <a:rPr lang="it-IT" sz="1200" smtClean="0"/>
              <a:pPr algn="r"/>
              <a:t>8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836097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53225" y="96006"/>
            <a:ext cx="2202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Laboratory tests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669" y="700623"/>
            <a:ext cx="84830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it-IT" sz="1600" dirty="0" smtClean="0">
                <a:cs typeface="Arial" pitchFamily="34" charset="0"/>
              </a:rPr>
              <a:t>In collaboration with the </a:t>
            </a:r>
            <a:r>
              <a:rPr lang="it-IT" sz="1600" dirty="0" smtClean="0"/>
              <a:t>Politecnico di Milano</a:t>
            </a:r>
          </a:p>
          <a:p>
            <a:pPr marL="457200" indent="-457200">
              <a:buFont typeface="Wingdings" pitchFamily="2" charset="2"/>
              <a:buChar char="v"/>
            </a:pPr>
            <a:endParaRPr lang="it-IT" sz="1600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it-IT" sz="1600" dirty="0" smtClean="0"/>
              <a:t>EAF slag from an industrial plant </a:t>
            </a:r>
            <a:endParaRPr lang="it-IT" sz="1600" dirty="0" smtClean="0"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endParaRPr lang="it-IT" sz="1600" dirty="0" smtClean="0"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it-IT" sz="1600" dirty="0" smtClean="0"/>
              <a:t>Test results show the feasibility of the process:</a:t>
            </a:r>
            <a:r>
              <a:rPr lang="en-GB" sz="1600" dirty="0" smtClean="0"/>
              <a:t> the treatment with the </a:t>
            </a:r>
            <a:r>
              <a:rPr lang="en-US" sz="1600" dirty="0" smtClean="0">
                <a:cs typeface="Arial" pitchFamily="34" charset="0"/>
              </a:rPr>
              <a:t>mix of oxides (containing mainly SiO</a:t>
            </a:r>
            <a:r>
              <a:rPr lang="en-US" sz="1600" baseline="-25000" dirty="0" smtClean="0">
                <a:cs typeface="Arial" pitchFamily="34" charset="0"/>
              </a:rPr>
              <a:t>2</a:t>
            </a:r>
            <a:r>
              <a:rPr lang="en-US" sz="1600" dirty="0" smtClean="0">
                <a:cs typeface="Arial" pitchFamily="34" charset="0"/>
              </a:rPr>
              <a:t>)</a:t>
            </a:r>
            <a:r>
              <a:rPr lang="en-GB" sz="1600" dirty="0" smtClean="0"/>
              <a:t> allows the decrease of hazardous elements leaching (Ba, Cr and V below the limits), obtaining an inert by-product</a:t>
            </a:r>
            <a:endParaRPr lang="it-IT" sz="1600" dirty="0" smtClean="0"/>
          </a:p>
          <a:p>
            <a:pPr marL="457200" indent="-457200"/>
            <a:endParaRPr lang="it-IT" sz="1600" dirty="0" smtClean="0"/>
          </a:p>
          <a:p>
            <a:pPr marL="457200" indent="-457200">
              <a:buFont typeface="Wingdings" pitchFamily="2" charset="2"/>
              <a:buChar char="v"/>
            </a:pPr>
            <a:endParaRPr lang="it-IT" sz="1600" dirty="0" smtClean="0"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endParaRPr lang="it-IT" sz="1600" dirty="0" smtClean="0">
              <a:cs typeface="Arial" pitchFamily="34" charset="0"/>
            </a:endParaRPr>
          </a:p>
          <a:p>
            <a:pPr marL="457200" indent="-457200"/>
            <a:r>
              <a:rPr lang="it-IT" sz="1600" dirty="0" smtClean="0"/>
              <a:t> </a:t>
            </a:r>
            <a:endParaRPr lang="it-IT" sz="1600" dirty="0" smtClean="0">
              <a:solidFill>
                <a:srgbClr val="0070C0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endParaRPr lang="it-IT" sz="1600" dirty="0" smtClean="0">
              <a:cs typeface="Arial" pitchFamily="34" charset="0"/>
            </a:endParaRPr>
          </a:p>
          <a:p>
            <a:endParaRPr lang="it-IT" sz="1600" dirty="0" smtClean="0">
              <a:cs typeface="Arial" pitchFamily="34" charset="0"/>
            </a:endParaRPr>
          </a:p>
          <a:p>
            <a:endParaRPr lang="en-US" sz="1600" dirty="0" smtClean="0">
              <a:cs typeface="Arial" pitchFamily="34" charset="0"/>
            </a:endParaRPr>
          </a:p>
          <a:p>
            <a:endParaRPr lang="en-GB" sz="1600" dirty="0">
              <a:cs typeface="Arial" pitchFamily="34" charset="0"/>
            </a:endParaRPr>
          </a:p>
        </p:txBody>
      </p:sp>
      <p:pic>
        <p:nvPicPr>
          <p:cNvPr id="4" name="Picture 3" descr="E:\Documenti\Slag\Prelievi ABS 150312\Dati Polimi Luglio\Trasferta Politecnico di MI 16_17 Luglio 2012\foto\101_00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052" y="2514045"/>
            <a:ext cx="1936748" cy="262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:\Documenti\Slag\Prelievi ABS 150312\Dati Polimi Luglio\Trasferta Politecnico di MI 16_17 Luglio 2012\foto\101_00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2958" y="2512116"/>
            <a:ext cx="1938167" cy="263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E:\Documenti\Slag\Prelievi ABS 150312\Dati Polimi Luglio\Trasferta Politecnico di MI 16_17 Luglio 2012\foto\101_00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7375" y="2837208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2"/>
          <p:cNvSpPr txBox="1">
            <a:spLocks/>
          </p:cNvSpPr>
          <p:nvPr/>
        </p:nvSpPr>
        <p:spPr>
          <a:xfrm>
            <a:off x="6840876" y="4681089"/>
            <a:ext cx="2133600" cy="27463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613" indent="-539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-1079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-1619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-2174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E60F0B85-3D5B-47A0-91F1-3BC42EF2C8C3}" type="slidenum">
              <a:rPr lang="it-IT" sz="1200" smtClean="0"/>
              <a:pPr algn="r"/>
              <a:t>9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836097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3958"/>
      </a:accent1>
      <a:accent2>
        <a:srgbClr val="C30C21"/>
      </a:accent2>
      <a:accent3>
        <a:srgbClr val="99AB21"/>
      </a:accent3>
      <a:accent4>
        <a:srgbClr val="8064A2"/>
      </a:accent4>
      <a:accent5>
        <a:srgbClr val="48829D"/>
      </a:accent5>
      <a:accent6>
        <a:srgbClr val="E27222"/>
      </a:accent6>
      <a:hlink>
        <a:srgbClr val="00988E"/>
      </a:hlink>
      <a:folHlink>
        <a:srgbClr val="7E8FAE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3958"/>
      </a:accent1>
      <a:accent2>
        <a:srgbClr val="C30C21"/>
      </a:accent2>
      <a:accent3>
        <a:srgbClr val="99AB21"/>
      </a:accent3>
      <a:accent4>
        <a:srgbClr val="8064A2"/>
      </a:accent4>
      <a:accent5>
        <a:srgbClr val="48829D"/>
      </a:accent5>
      <a:accent6>
        <a:srgbClr val="E27222"/>
      </a:accent6>
      <a:hlink>
        <a:srgbClr val="00988E"/>
      </a:hlink>
      <a:folHlink>
        <a:srgbClr val="7E8FAE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4116</TotalTime>
  <Words>1132</Words>
  <Application>Microsoft Office PowerPoint</Application>
  <PresentationFormat>On-screen Show (16:9)</PresentationFormat>
  <Paragraphs>366</Paragraphs>
  <Slides>18</Slides>
  <Notes>2</Notes>
  <HiddenSlides>0</HiddenSlides>
  <MMClips>0</MMClips>
  <ScaleCrop>false</ScaleCrop>
  <HeadingPairs>
    <vt:vector size="10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  <vt:variant>
        <vt:lpstr>Custom Shows</vt:lpstr>
      </vt:variant>
      <vt:variant>
        <vt:i4>1</vt:i4>
      </vt:variant>
    </vt:vector>
  </HeadingPairs>
  <TitlesOfParts>
    <vt:vector size="31" baseType="lpstr">
      <vt:lpstr>Arial</vt:lpstr>
      <vt:lpstr>Symbol</vt:lpstr>
      <vt:lpstr>SimSun</vt:lpstr>
      <vt:lpstr>Calibri</vt:lpstr>
      <vt:lpstr>Wingdings</vt:lpstr>
      <vt:lpstr>Times New Roman 80</vt:lpstr>
      <vt:lpstr>ＭＳ Ｐゴシック</vt:lpstr>
      <vt:lpstr>Times New Roman</vt:lpstr>
      <vt:lpstr>Default Design</vt:lpstr>
      <vt:lpstr>1_Default Design</vt:lpstr>
      <vt:lpstr>Custom Design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Base section</vt:lpstr>
    </vt:vector>
  </TitlesOfParts>
  <Company>Danieli &amp; C. S.p.A.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Taurino Andrea</dc:creator>
  <cp:lastModifiedBy>Windows User</cp:lastModifiedBy>
  <cp:revision>514</cp:revision>
  <cp:lastPrinted>2013-04-23T12:31:16Z</cp:lastPrinted>
  <dcterms:created xsi:type="dcterms:W3CDTF">2013-04-09T13:46:26Z</dcterms:created>
  <dcterms:modified xsi:type="dcterms:W3CDTF">2015-04-14T06:34:46Z</dcterms:modified>
</cp:coreProperties>
</file>