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794500" cy="99187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7" autoAdjust="0"/>
  </p:normalViewPr>
  <p:slideViewPr>
    <p:cSldViewPr>
      <p:cViewPr varScale="1">
        <p:scale>
          <a:sx n="57" d="100"/>
          <a:sy n="57" d="100"/>
        </p:scale>
        <p:origin x="-98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4331E-3DA7-435C-8907-07196C72B392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1580A-FA8B-4735-9A82-25718EB12A3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182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90F1B-405E-413C-8C08-1C1B8FAAFA50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AF9D-CFA6-4233-B8AA-944ECD85FD3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525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AF9D-CFA6-4233-B8AA-944ECD85FD3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30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beyond comparison with OPC;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inorg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polymers are new materials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AF9D-CFA6-4233-B8AA-944ECD85FD3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586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AF9D-CFA6-4233-B8AA-944ECD85FD3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098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(Refractory)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AF9D-CFA6-4233-B8AA-944ECD85FD36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063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phases forming when temp exceeds 500 </a:t>
            </a:r>
            <a:r>
              <a:rPr lang="en-US" dirty="0" smtClean="0"/>
              <a:t>C</a:t>
            </a:r>
          </a:p>
          <a:p>
            <a:r>
              <a:rPr lang="en-US" dirty="0" smtClean="0"/>
              <a:t>decomposition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AF9D-CFA6-4233-B8AA-944ECD85FD36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793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Effectively a glass-ceramic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AF9D-CFA6-4233-B8AA-944ECD85FD36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636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2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614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24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88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8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791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798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880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5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65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8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25BF-04B6-4966-B2FC-4AF1D8BAAF94}" type="datetimeFigureOut">
              <a:rPr lang="nl-BE" smtClean="0"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FFE4-8860-47A8-9105-1D9D5E6C72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89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5"/>
            <a:ext cx="7774632" cy="42484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Processing of Fe-rich slag-based inorganic polymers towards higher heat resistance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sv-SE" sz="2200" b="1" dirty="0" smtClean="0">
                <a:solidFill>
                  <a:srgbClr val="BBD69E"/>
                </a:solidFill>
              </a:rPr>
              <a:t>Silviana ONISEI</a:t>
            </a:r>
            <a:r>
              <a:rPr lang="sv-SE" sz="2200" b="1" baseline="30000" dirty="0" smtClean="0">
                <a:solidFill>
                  <a:srgbClr val="BBD69E"/>
                </a:solidFill>
              </a:rPr>
              <a:t>1</a:t>
            </a:r>
            <a:r>
              <a:rPr lang="sv-SE" sz="2200" b="1" dirty="0" smtClean="0">
                <a:solidFill>
                  <a:srgbClr val="BBD69E"/>
                </a:solidFill>
              </a:rPr>
              <a:t>, Annelies MALFLIET</a:t>
            </a:r>
            <a:r>
              <a:rPr lang="sv-SE" sz="2200" b="1" baseline="30000" dirty="0" smtClean="0">
                <a:solidFill>
                  <a:srgbClr val="BBD69E"/>
                </a:solidFill>
              </a:rPr>
              <a:t>1</a:t>
            </a:r>
            <a:r>
              <a:rPr lang="sv-SE" sz="2200" b="1" dirty="0" smtClean="0">
                <a:solidFill>
                  <a:srgbClr val="BBD69E"/>
                </a:solidFill>
              </a:rPr>
              <a:t>, Delia GUTIÉRREZ-CAMPOS</a:t>
            </a:r>
            <a:r>
              <a:rPr lang="sv-SE" sz="2200" b="1" baseline="30000" dirty="0" smtClean="0">
                <a:solidFill>
                  <a:srgbClr val="BBD69E"/>
                </a:solidFill>
              </a:rPr>
              <a:t>2</a:t>
            </a:r>
            <a:r>
              <a:rPr lang="sv-SE" sz="2200" b="1" dirty="0" smtClean="0">
                <a:solidFill>
                  <a:srgbClr val="BBD69E"/>
                </a:solidFill>
              </a:rPr>
              <a:t>,                       Bart BLANPAIN</a:t>
            </a:r>
            <a:r>
              <a:rPr lang="sv-SE" sz="2200" b="1" baseline="30000" dirty="0" smtClean="0">
                <a:solidFill>
                  <a:srgbClr val="BBD69E"/>
                </a:solidFill>
              </a:rPr>
              <a:t>1</a:t>
            </a:r>
            <a:r>
              <a:rPr lang="sv-SE" sz="2200" b="1" dirty="0" smtClean="0">
                <a:solidFill>
                  <a:srgbClr val="BBD69E"/>
                </a:solidFill>
              </a:rPr>
              <a:t>, Yiannis PONTIKES</a:t>
            </a:r>
            <a:r>
              <a:rPr lang="sv-SE" sz="2200" b="1" baseline="30000" dirty="0" smtClean="0">
                <a:solidFill>
                  <a:srgbClr val="BBD69E"/>
                </a:solidFill>
              </a:rPr>
              <a:t>1</a:t>
            </a:r>
            <a:r>
              <a:rPr lang="sv-SE" sz="2200" baseline="30000" dirty="0" smtClean="0">
                <a:solidFill>
                  <a:srgbClr val="BBD69E"/>
                </a:solidFill>
              </a:rPr>
              <a:t/>
            </a:r>
            <a:br>
              <a:rPr lang="sv-SE" sz="2200" baseline="30000" dirty="0" smtClean="0">
                <a:solidFill>
                  <a:srgbClr val="BBD69E"/>
                </a:solidFill>
              </a:rPr>
            </a:br>
            <a:r>
              <a:rPr lang="nl-BE" sz="2200" dirty="0" smtClean="0"/>
              <a:t/>
            </a:r>
            <a:br>
              <a:rPr lang="nl-BE" sz="2200" dirty="0" smtClean="0"/>
            </a:br>
            <a:r>
              <a:rPr lang="en-US" sz="2700" b="1" baseline="30000" dirty="0" smtClean="0">
                <a:solidFill>
                  <a:srgbClr val="C78A2B"/>
                </a:solidFill>
              </a:rPr>
              <a:t>1   KU Leuven,  Department of Materials Engineering, 3001 </a:t>
            </a:r>
            <a:r>
              <a:rPr lang="en-US" sz="2700" b="1" baseline="30000" dirty="0" err="1" smtClean="0">
                <a:solidFill>
                  <a:srgbClr val="C78A2B"/>
                </a:solidFill>
              </a:rPr>
              <a:t>Heverlee</a:t>
            </a:r>
            <a:r>
              <a:rPr lang="en-US" sz="2700" b="1" baseline="30000" dirty="0" smtClean="0">
                <a:solidFill>
                  <a:srgbClr val="C78A2B"/>
                </a:solidFill>
              </a:rPr>
              <a:t>, Belgium</a:t>
            </a:r>
            <a:br>
              <a:rPr lang="en-US" sz="2700" b="1" baseline="30000" dirty="0" smtClean="0">
                <a:solidFill>
                  <a:srgbClr val="C78A2B"/>
                </a:solidFill>
              </a:rPr>
            </a:br>
            <a:r>
              <a:rPr lang="en-US" sz="2700" b="1" baseline="30000" dirty="0" smtClean="0">
                <a:solidFill>
                  <a:srgbClr val="C78A2B"/>
                </a:solidFill>
              </a:rPr>
              <a:t>2 Universidad </a:t>
            </a:r>
            <a:r>
              <a:rPr lang="en-US" sz="2700" b="1" baseline="30000" dirty="0" err="1" smtClean="0">
                <a:solidFill>
                  <a:srgbClr val="C78A2B"/>
                </a:solidFill>
              </a:rPr>
              <a:t>Simón</a:t>
            </a:r>
            <a:r>
              <a:rPr lang="en-US" sz="2700" b="1" baseline="30000" dirty="0" smtClean="0">
                <a:solidFill>
                  <a:srgbClr val="C78A2B"/>
                </a:solidFill>
              </a:rPr>
              <a:t> Bolívar, </a:t>
            </a:r>
            <a:r>
              <a:rPr lang="en-US" sz="2700" b="1" baseline="30000" dirty="0" err="1" smtClean="0">
                <a:solidFill>
                  <a:srgbClr val="C78A2B"/>
                </a:solidFill>
              </a:rPr>
              <a:t>Departamento</a:t>
            </a:r>
            <a:r>
              <a:rPr lang="en-US" sz="2700" b="1" baseline="30000" dirty="0" smtClean="0">
                <a:solidFill>
                  <a:srgbClr val="C78A2B"/>
                </a:solidFill>
              </a:rPr>
              <a:t> de </a:t>
            </a:r>
            <a:r>
              <a:rPr lang="en-US" sz="2700" b="1" baseline="30000" dirty="0" err="1" smtClean="0">
                <a:solidFill>
                  <a:srgbClr val="C78A2B"/>
                </a:solidFill>
              </a:rPr>
              <a:t>Ciencia</a:t>
            </a:r>
            <a:r>
              <a:rPr lang="en-US" sz="2700" b="1" baseline="30000" dirty="0" smtClean="0">
                <a:solidFill>
                  <a:srgbClr val="C78A2B"/>
                </a:solidFill>
              </a:rPr>
              <a:t> de los </a:t>
            </a:r>
            <a:r>
              <a:rPr lang="en-US" sz="2700" b="1" baseline="30000" dirty="0" err="1" smtClean="0">
                <a:solidFill>
                  <a:srgbClr val="C78A2B"/>
                </a:solidFill>
              </a:rPr>
              <a:t>Materiales</a:t>
            </a:r>
            <a:r>
              <a:rPr lang="en-US" sz="2700" b="1" baseline="30000" dirty="0" smtClean="0">
                <a:solidFill>
                  <a:srgbClr val="C78A2B"/>
                </a:solidFill>
              </a:rPr>
              <a:t>, Caracas 1080, Venezuela</a:t>
            </a:r>
            <a:br>
              <a:rPr lang="en-US" sz="2700" b="1" baseline="30000" dirty="0" smtClean="0">
                <a:solidFill>
                  <a:srgbClr val="C78A2B"/>
                </a:solidFill>
              </a:rPr>
            </a:br>
            <a:endParaRPr lang="nl-BE" sz="27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4" y="0"/>
            <a:ext cx="23331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77"/>
            <a:ext cx="1764968" cy="629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189"/>
            <a:ext cx="1948683" cy="83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5" y="164400"/>
            <a:ext cx="1914421" cy="3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4" y="0"/>
            <a:ext cx="23331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77"/>
            <a:ext cx="1764968" cy="629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189"/>
            <a:ext cx="1948683" cy="83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5" y="164400"/>
            <a:ext cx="1914421" cy="3369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PURPOSE OF THE WORK</a:t>
            </a:r>
            <a:endParaRPr lang="nl-BE" sz="4000" dirty="0"/>
          </a:p>
        </p:txBody>
      </p:sp>
      <p:sp>
        <p:nvSpPr>
          <p:cNvPr id="8" name="Rectangle 7"/>
          <p:cNvSpPr/>
          <p:nvPr/>
        </p:nvSpPr>
        <p:spPr>
          <a:xfrm>
            <a:off x="611560" y="234888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When concrete is subjected to temperatures higher than 300°C, severe </a:t>
            </a:r>
            <a:r>
              <a:rPr lang="en-US" sz="2400" dirty="0" err="1" smtClean="0"/>
              <a:t>spalling</a:t>
            </a:r>
            <a:r>
              <a:rPr lang="en-US" sz="2400" dirty="0" smtClean="0"/>
              <a:t> occurs, causing serious damage to concrete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 inorganic polymer is effectively a glass, unlike OPC which is a hydrate, resistance to heat and specifically to fire is greatly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An iron </a:t>
            </a:r>
            <a:r>
              <a:rPr lang="en-GB" sz="2400" dirty="0"/>
              <a:t>rich slag-based inorganic polymer material is studied for its potential to be used in heat resistant applications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155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4" y="0"/>
            <a:ext cx="23331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77"/>
            <a:ext cx="1764968" cy="629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189"/>
            <a:ext cx="1948683" cy="83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5" y="164400"/>
            <a:ext cx="1914421" cy="3369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2" y="1772816"/>
            <a:ext cx="76327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1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4" y="0"/>
            <a:ext cx="23331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77"/>
            <a:ext cx="1764968" cy="629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189"/>
            <a:ext cx="1948683" cy="83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5" y="164400"/>
            <a:ext cx="1914421" cy="3369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501126"/>
            <a:ext cx="8599891" cy="143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51" y="1340768"/>
            <a:ext cx="22494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423330"/>
            <a:ext cx="799306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4" y="0"/>
            <a:ext cx="23331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77"/>
            <a:ext cx="1764968" cy="629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189"/>
            <a:ext cx="1948683" cy="83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5" y="164400"/>
            <a:ext cx="1914421" cy="3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4" y="0"/>
            <a:ext cx="23331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77"/>
            <a:ext cx="1764968" cy="629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189"/>
            <a:ext cx="1948683" cy="83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5" y="164400"/>
            <a:ext cx="1914421" cy="33697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14438"/>
            <a:ext cx="827881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4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4" y="0"/>
            <a:ext cx="23331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77"/>
            <a:ext cx="1764968" cy="629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189"/>
            <a:ext cx="1948683" cy="83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5" y="164400"/>
            <a:ext cx="1914421" cy="3369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58850"/>
            <a:ext cx="877252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0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4" y="0"/>
            <a:ext cx="23331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77"/>
            <a:ext cx="1764968" cy="629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189"/>
            <a:ext cx="1948683" cy="83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5" y="164400"/>
            <a:ext cx="1914421" cy="3369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315384"/>
            <a:ext cx="8496944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sz="4000" kern="0" dirty="0" smtClean="0">
                <a:solidFill>
                  <a:srgbClr val="363121"/>
                </a:solidFill>
                <a:cs typeface="Arial" charset="0"/>
              </a:rPr>
              <a:t>CONCLUSION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80000"/>
            </a:pPr>
            <a:endParaRPr lang="en-US" sz="2400" b="1" kern="0" dirty="0" smtClean="0">
              <a:solidFill>
                <a:srgbClr val="363121"/>
              </a:solidFill>
              <a:cs typeface="Arial" charset="0"/>
            </a:endParaRPr>
          </a:p>
          <a:p>
            <a:pPr marL="457200" lvl="0" indent="-457200" algn="just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sz="2100" kern="0" dirty="0" smtClean="0">
                <a:solidFill>
                  <a:srgbClr val="363121"/>
                </a:solidFill>
                <a:cs typeface="Arial" charset="0"/>
              </a:rPr>
              <a:t>At room temperature c</a:t>
            </a:r>
            <a:r>
              <a:rPr lang="en-US" sz="2100" kern="0" dirty="0" smtClean="0">
                <a:solidFill>
                  <a:srgbClr val="363121"/>
                </a:solidFill>
                <a:cs typeface="Arial" charset="0"/>
              </a:rPr>
              <a:t>ompressive </a:t>
            </a:r>
            <a:r>
              <a:rPr lang="en-US" sz="2100" kern="0" dirty="0" smtClean="0">
                <a:solidFill>
                  <a:srgbClr val="363121"/>
                </a:solidFill>
                <a:cs typeface="Arial" charset="0"/>
              </a:rPr>
              <a:t>strength was approximatively 60 MPa when activation was with Na-silicate and approximatively 70 MPa when activation was with K-silicate</a:t>
            </a:r>
          </a:p>
          <a:p>
            <a:pPr marL="457200" lvl="0" indent="-457200" algn="just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endParaRPr lang="en-US" sz="2100" kern="0" dirty="0" smtClean="0">
              <a:solidFill>
                <a:srgbClr val="363121"/>
              </a:solidFill>
              <a:cs typeface="Arial" charset="0"/>
            </a:endParaRPr>
          </a:p>
          <a:p>
            <a:pPr marL="457200" lvl="0" indent="-457200" algn="just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sz="2100" kern="0" dirty="0" smtClean="0">
                <a:solidFill>
                  <a:srgbClr val="363121"/>
                </a:solidFill>
                <a:cs typeface="Arial" charset="0"/>
              </a:rPr>
              <a:t>The addition of Al</a:t>
            </a:r>
            <a:r>
              <a:rPr lang="en-US" sz="2100" kern="0" baseline="-25000" dirty="0" smtClean="0">
                <a:solidFill>
                  <a:srgbClr val="363121"/>
                </a:solidFill>
                <a:cs typeface="Arial" charset="0"/>
              </a:rPr>
              <a:t>2</a:t>
            </a:r>
            <a:r>
              <a:rPr lang="en-US" sz="2100" kern="0" dirty="0" smtClean="0">
                <a:solidFill>
                  <a:srgbClr val="363121"/>
                </a:solidFill>
                <a:cs typeface="Arial" charset="0"/>
              </a:rPr>
              <a:t>O</a:t>
            </a:r>
            <a:r>
              <a:rPr lang="en-US" sz="2100" kern="0" baseline="-25000" dirty="0" smtClean="0">
                <a:solidFill>
                  <a:srgbClr val="363121"/>
                </a:solidFill>
                <a:cs typeface="Arial" charset="0"/>
              </a:rPr>
              <a:t>3</a:t>
            </a:r>
            <a:r>
              <a:rPr lang="en-US" sz="2100" kern="0" dirty="0" smtClean="0">
                <a:solidFill>
                  <a:srgbClr val="363121"/>
                </a:solidFill>
                <a:cs typeface="Arial" charset="0"/>
              </a:rPr>
              <a:t> in the Na-silicate compositions lead to a decrease in compressive strength, however, in the case of K-silicate formulations and the same curing/firing temperature, the impact was rather small</a:t>
            </a:r>
          </a:p>
          <a:p>
            <a:pPr marL="457200" lvl="0" indent="-457200" algn="just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endParaRPr lang="en-US" sz="2100" kern="0" dirty="0" smtClean="0">
              <a:solidFill>
                <a:srgbClr val="363121"/>
              </a:solidFill>
              <a:cs typeface="Arial" charset="0"/>
            </a:endParaRPr>
          </a:p>
          <a:p>
            <a:pPr marL="457200" lvl="0" indent="-457200" algn="just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sz="2100" kern="0" dirty="0" smtClean="0">
                <a:solidFill>
                  <a:srgbClr val="363121"/>
                </a:solidFill>
                <a:cs typeface="Arial" charset="0"/>
              </a:rPr>
              <a:t>The highest compressive strength obtained exceeded 100 MPa and was obtained for activation with K-silicate and firing at 500 °C</a:t>
            </a:r>
            <a:endParaRPr lang="nl-BE" sz="2100" kern="0" dirty="0">
              <a:solidFill>
                <a:srgbClr val="36312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192</Words>
  <Application>Microsoft Office PowerPoint</Application>
  <PresentationFormat>On-screen Show (4:3)</PresentationFormat>
  <Paragraphs>26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Processing of Fe-rich slag-based inorganic polymers towards higher heat resistance   Silviana ONISEI1, Annelies MALFLIET1, Delia GUTIÉRREZ-CAMPOS2,                       Bart BLANPAIN1, Yiannis PONTIKES1  1   KU Leuven,  Department of Materials Engineering, 3001 Heverlee, Belgium 2 Universidad Simón Bolívar, Departamento de Ciencia de los Materiales, Caracas 1080, Venezuela </vt:lpstr>
      <vt:lpstr>PURPOSE OF THE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Onisei Silviana</dc:creator>
  <cp:lastModifiedBy>Onisei Silviana</cp:lastModifiedBy>
  <cp:revision>13</cp:revision>
  <cp:lastPrinted>2015-04-17T09:43:38Z</cp:lastPrinted>
  <dcterms:created xsi:type="dcterms:W3CDTF">2015-04-16T13:43:31Z</dcterms:created>
  <dcterms:modified xsi:type="dcterms:W3CDTF">2015-04-17T10:07:32Z</dcterms:modified>
</cp:coreProperties>
</file>