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2" r:id="rId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357313" y="28575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F80835B-D1D4-439F-958F-43DAB6CE1A3E}" type="datetime1">
              <a:rPr lang="en-GB" sz="1000">
                <a:ea typeface="ヒラギノ角ゴ Pro W3" pitchFamily="1" charset="-128"/>
              </a:rPr>
              <a:pPr eaLnBrk="0" hangingPunct="0">
                <a:defRPr/>
              </a:pPr>
              <a:t>16/04/2015</a:t>
            </a:fld>
            <a:endParaRPr lang="nl-BE" sz="1400" dirty="0">
              <a:ea typeface="ヒラギノ角ゴ Pro W3" pitchFamily="1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90863"/>
            <a:ext cx="6369050" cy="720725"/>
          </a:xfrm>
        </p:spPr>
        <p:txBody>
          <a:bodyPr/>
          <a:lstStyle>
            <a:lvl1pPr>
              <a:defRPr sz="2800">
                <a:solidFill>
                  <a:srgbClr val="34A3D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1588"/>
            <a:ext cx="6400800" cy="481012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pic>
        <p:nvPicPr>
          <p:cNvPr id="16392" name="Picture 8" descr="U:\Document\_Ads - Beeldbewerking &amp; Presentaties\_templates_ppt\2013\hoofding landscap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55112" cy="2492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creen_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114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A22D428-6735-4D56-B980-2007DCFA8AA5}" type="datetime1">
              <a:rPr lang="en-GB" sz="1000">
                <a:latin typeface="+mn-lt"/>
                <a:ea typeface="ヒラギノ角ゴ Pro W3" pitchFamily="1" charset="-128"/>
              </a:rPr>
              <a:pPr eaLnBrk="0" hangingPunct="0">
                <a:defRPr/>
              </a:pPr>
              <a:t>16/04/2015</a:t>
            </a:fld>
            <a:endParaRPr lang="nl-BE" sz="1400">
              <a:latin typeface="+mn-lt"/>
              <a:ea typeface="ヒラギノ角ゴ Pro W3" pitchFamily="1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0" y="64770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1C0F991C-418A-4407-9892-228CC7BD63F7}" type="slidenum">
              <a:rPr lang="nl-NL" sz="1000">
                <a:latin typeface="+mn-lt"/>
                <a:ea typeface="ヒラギノ角ゴ Pro W3" pitchFamily="1" charset="-128"/>
              </a:rPr>
              <a:pPr algn="r" eaLnBrk="0" hangingPunct="0">
                <a:defRPr/>
              </a:pPr>
              <a:t>‹#›</a:t>
            </a:fld>
            <a:endParaRPr lang="nl-NL" sz="1400">
              <a:latin typeface="+mn-lt"/>
              <a:ea typeface="ヒラギノ角ゴ Pro W3" pitchFamily="1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208251" y="6659563"/>
            <a:ext cx="80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nl-BE" sz="700" dirty="0">
                <a:latin typeface="+mn-lt"/>
                <a:ea typeface="ヒラギノ角ゴ Pro W3" pitchFamily="1" charset="-128"/>
              </a:rPr>
              <a:t>© </a:t>
            </a:r>
            <a:r>
              <a:rPr lang="nl-BE" sz="700" dirty="0" smtClean="0">
                <a:latin typeface="+mn-lt"/>
                <a:ea typeface="ヒラギノ角ゴ Pro W3" pitchFamily="1" charset="-128"/>
              </a:rPr>
              <a:t>2014, </a:t>
            </a:r>
            <a:r>
              <a:rPr lang="nl-BE" sz="700" dirty="0">
                <a:latin typeface="+mn-lt"/>
                <a:ea typeface="ヒラギノ角ゴ Pro W3" pitchFamily="1" charset="-128"/>
              </a:rPr>
              <a:t>VITO NV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 smtClean="0"/>
              <a:t>Valorisation</a:t>
            </a:r>
            <a:r>
              <a:rPr lang="en-US" sz="2400" dirty="0" smtClean="0"/>
              <a:t> of stainless steel slag by selective Cr recovery and carbonation of the matrix material</a:t>
            </a:r>
            <a:endParaRPr lang="nl-B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0116"/>
            <a:ext cx="6400800" cy="481012"/>
          </a:xfrm>
        </p:spPr>
        <p:txBody>
          <a:bodyPr/>
          <a:lstStyle/>
          <a:p>
            <a:r>
              <a:rPr lang="en-US" sz="1600" b="1" dirty="0" smtClean="0"/>
              <a:t>E.Kim</a:t>
            </a:r>
            <a:r>
              <a:rPr lang="en-US" sz="1600" b="1" baseline="30000" dirty="0" smtClean="0"/>
              <a:t>1,2</a:t>
            </a:r>
            <a:r>
              <a:rPr lang="en-US" sz="1600" b="1" dirty="0" smtClean="0"/>
              <a:t>, J.Spooren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K.Broos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L.Horckmans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P.Nielsen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M.Quaghebeur</a:t>
            </a:r>
            <a:r>
              <a:rPr lang="en-US" sz="1600" b="1" baseline="30000" dirty="0" smtClean="0"/>
              <a:t>1</a:t>
            </a:r>
          </a:p>
          <a:p>
            <a:r>
              <a:rPr lang="en-US" sz="1400" i="1" dirty="0" smtClean="0"/>
              <a:t>   </a:t>
            </a:r>
            <a:r>
              <a:rPr lang="en-US" sz="1400" i="1" baseline="30000" dirty="0" smtClean="0"/>
              <a:t>1</a:t>
            </a:r>
            <a:r>
              <a:rPr lang="en-US" sz="1400" i="1" dirty="0" smtClean="0"/>
              <a:t>Flemish Institute for Technological Research, VITO</a:t>
            </a:r>
          </a:p>
          <a:p>
            <a:r>
              <a:rPr lang="en-US" sz="1400" i="1" dirty="0" smtClean="0"/>
              <a:t>   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Department of Bioengineering, University of </a:t>
            </a:r>
            <a:r>
              <a:rPr lang="en-US" sz="1400" i="1" dirty="0" err="1" smtClean="0"/>
              <a:t>Antwerpen</a:t>
            </a:r>
            <a:endParaRPr lang="nl-BE" sz="1400" i="1" dirty="0"/>
          </a:p>
        </p:txBody>
      </p:sp>
    </p:spTree>
    <p:extLst>
      <p:ext uri="{BB962C8B-B14F-4D97-AF65-F5344CB8AC3E}">
        <p14:creationId xmlns:p14="http://schemas.microsoft.com/office/powerpoint/2010/main" val="39432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328478" y="2132856"/>
            <a:ext cx="8636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indent="-457200">
              <a:buClr>
                <a:schemeClr val="accent1"/>
              </a:buClr>
              <a:buAutoNum type="arabicParenBoth"/>
              <a:defRPr/>
            </a:pPr>
            <a:r>
              <a:rPr lang="en-GB" sz="2000" dirty="0" smtClean="0">
                <a:latin typeface="Trebuchet MS" panose="020B0603020202020204" pitchFamily="34" charset="0"/>
              </a:rPr>
              <a:t>selectively </a:t>
            </a:r>
            <a:r>
              <a:rPr lang="en-GB" sz="2000" dirty="0">
                <a:latin typeface="Trebuchet MS" panose="020B0603020202020204" pitchFamily="34" charset="0"/>
              </a:rPr>
              <a:t>recover Cr from a low grade (secondary) ore by hydrometallurgical method </a:t>
            </a:r>
            <a:endParaRPr lang="en-GB" sz="2000" dirty="0" smtClean="0">
              <a:latin typeface="Trebuchet MS" panose="020B0603020202020204" pitchFamily="34" charset="0"/>
            </a:endParaRPr>
          </a:p>
          <a:p>
            <a:pPr marL="638175" indent="-457200">
              <a:buClr>
                <a:schemeClr val="accent1"/>
              </a:buClr>
              <a:buAutoNum type="arabicParenBoth"/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638175" indent="-457200">
              <a:buClr>
                <a:schemeClr val="accent1"/>
              </a:buClr>
              <a:buAutoNum type="arabicParenBoth"/>
              <a:defRPr/>
            </a:pPr>
            <a:r>
              <a:rPr lang="en-GB" sz="2000" dirty="0" smtClean="0">
                <a:latin typeface="Trebuchet MS" panose="020B0603020202020204" pitchFamily="34" charset="0"/>
              </a:rPr>
              <a:t>safely </a:t>
            </a:r>
            <a:r>
              <a:rPr lang="en-GB" sz="2000" dirty="0">
                <a:latin typeface="Trebuchet MS" panose="020B0603020202020204" pitchFamily="34" charset="0"/>
              </a:rPr>
              <a:t>reuse the matrix </a:t>
            </a:r>
            <a:r>
              <a:rPr lang="en-GB" sz="2000" dirty="0" smtClean="0">
                <a:latin typeface="Trebuchet MS" panose="020B0603020202020204" pitchFamily="34" charset="0"/>
              </a:rPr>
              <a:t>material after </a:t>
            </a:r>
            <a:r>
              <a:rPr lang="en-GB" sz="2000" dirty="0">
                <a:latin typeface="Trebuchet MS" panose="020B0603020202020204" pitchFamily="34" charset="0"/>
              </a:rPr>
              <a:t>removal of Cr</a:t>
            </a:r>
          </a:p>
        </p:txBody>
      </p:sp>
    </p:spTree>
    <p:extLst>
      <p:ext uri="{BB962C8B-B14F-4D97-AF65-F5344CB8AC3E}">
        <p14:creationId xmlns:p14="http://schemas.microsoft.com/office/powerpoint/2010/main" val="23272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14"/>
            <a:ext cx="8229600" cy="1143000"/>
          </a:xfrm>
        </p:spPr>
        <p:txBody>
          <a:bodyPr/>
          <a:lstStyle/>
          <a:p>
            <a:r>
              <a:rPr lang="en-US" dirty="0" smtClean="0"/>
              <a:t>Proposed process flow</a:t>
            </a:r>
            <a:endParaRPr lang="nl-BE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945" y="1171514"/>
            <a:ext cx="6559748" cy="4753116"/>
            <a:chOff x="3963725" y="2419144"/>
            <a:chExt cx="4773179" cy="3674740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4262205" y="2419144"/>
              <a:ext cx="4474699" cy="3674740"/>
              <a:chOff x="18299113" y="25227077"/>
              <a:chExt cx="9547223" cy="8237534"/>
            </a:xfrm>
          </p:grpSpPr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24788811" y="32356536"/>
                <a:ext cx="3057525" cy="1034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700">
                    <a:solidFill>
                      <a:schemeClr val="tx2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eaLnBrk="1" hangingPunct="1"/>
                <a:r>
                  <a:rPr lang="en-US" altLang="nl-BE" sz="1200" dirty="0">
                    <a:latin typeface="Trebuchet MS" panose="020B0603020202020204" pitchFamily="34" charset="0"/>
                    <a:cs typeface="Arial" pitchFamily="34" charset="0"/>
                  </a:rPr>
                  <a:t>Compress strength: 38MPa</a:t>
                </a:r>
                <a:endParaRPr lang="nl-BE" altLang="nl-BE" sz="1200" dirty="0"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9113" y="25227077"/>
                <a:ext cx="8810625" cy="8237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90"/>
              <p:cNvSpPr txBox="1">
                <a:spLocks noChangeArrowheads="1"/>
              </p:cNvSpPr>
              <p:nvPr/>
            </p:nvSpPr>
            <p:spPr bwMode="auto">
              <a:xfrm>
                <a:off x="24816703" y="31321649"/>
                <a:ext cx="2446338" cy="1034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4A3DC"/>
                  </a:buClr>
                  <a:buFont typeface="Arial" pitchFamily="34" charset="0"/>
                  <a:buChar char="»"/>
                  <a:defRPr sz="6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BE" sz="1200" dirty="0">
                    <a:solidFill>
                      <a:schemeClr val="tx2"/>
                    </a:solidFill>
                    <a:latin typeface="Trebuchet MS" panose="020B0603020202020204" pitchFamily="34" charset="0"/>
                  </a:rPr>
                  <a:t>25mm(D)x11mm(H)</a:t>
                </a:r>
                <a:endParaRPr lang="nl-BE" altLang="nl-BE" sz="1200" dirty="0">
                  <a:solidFill>
                    <a:schemeClr val="tx2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963725" y="29902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1</a:t>
              </a:r>
              <a:endParaRPr lang="nl-B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6865" y="37871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</a:t>
              </a:r>
              <a:endParaRPr lang="nl-B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1930" y="468336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3</a:t>
              </a:r>
              <a:endParaRPr lang="nl-BE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 t="32615"/>
          <a:stretch/>
        </p:blipFill>
        <p:spPr bwMode="auto">
          <a:xfrm>
            <a:off x="5369875" y="1"/>
            <a:ext cx="3502432" cy="24208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55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Carbonation of the residue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5" y="1340768"/>
            <a:ext cx="84295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385291" y="2168678"/>
            <a:ext cx="720080" cy="27004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3556991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 smtClean="0">
              <a:latin typeface="Trebuchet MS" panose="020B0603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>
              <a:buClr>
                <a:srgbClr val="67AF3E"/>
              </a:buClr>
              <a:buFont typeface="Wingdings" pitchFamily="2" charset="2"/>
              <a:buChar char="à"/>
              <a:defRPr/>
            </a:pP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The </a:t>
            </a:r>
            <a:r>
              <a:rPr lang="en-US" sz="1800" b="1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leaching efficiency of Cr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under alkaline oxidizing conditions increased with temperature and MA time. </a:t>
            </a:r>
            <a:endParaRPr lang="en-US" sz="1800" dirty="0" smtClean="0">
              <a:latin typeface="Trebuchet MS" panose="020B0603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>
              <a:buClr>
                <a:srgbClr val="67AF3E"/>
              </a:buClr>
              <a:buFont typeface="Wingdings" pitchFamily="2" charset="2"/>
              <a:buChar char="à"/>
              <a:defRPr/>
            </a:pP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ptimal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reaction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condition: 240 </a:t>
            </a:r>
            <a:r>
              <a:rPr lang="en-US" sz="1800" baseline="300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°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, 6hr, MA 30min, 1M </a:t>
            </a:r>
            <a:r>
              <a:rPr lang="en-US" sz="1800" dirty="0" err="1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NaOH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, 8.4 bar pO</a:t>
            </a:r>
            <a:r>
              <a:rPr lang="en-US" sz="1800" baseline="-250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en-US" sz="1800" dirty="0" smtClean="0">
              <a:latin typeface="Trebuchet MS" panose="020B0603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>
              <a:buClr>
                <a:srgbClr val="67AF3E"/>
              </a:buClr>
              <a:buFont typeface="Wingdings" pitchFamily="2" charset="2"/>
              <a:buChar char="à"/>
              <a:defRPr/>
            </a:pPr>
            <a:endParaRPr lang="en-US" sz="1800" dirty="0">
              <a:latin typeface="Trebuchet MS" panose="020B0603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>
              <a:buClr>
                <a:srgbClr val="67AF3E"/>
              </a:buClr>
              <a:buFont typeface="Wingdings" pitchFamily="2" charset="2"/>
              <a:buChar char="à"/>
              <a:defRPr/>
            </a:pP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After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Cr leaching by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APL and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MA the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matrix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material can be used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after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a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subsequent washing step for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the production of building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materials through a </a:t>
            </a:r>
            <a:r>
              <a:rPr lang="en-US" sz="1800" b="1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carbonation</a:t>
            </a:r>
            <a:r>
              <a:rPr lang="en-US" sz="180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800" smtClean="0">
                <a:latin typeface="Trebuchet MS" panose="020B0603020202020204" pitchFamily="34" charset="0"/>
                <a:cs typeface="Arial" panose="020B0604020202020204" pitchFamily="34" charset="0"/>
                <a:sym typeface="Wingdings" pitchFamily="2" charset="2"/>
              </a:rPr>
              <a:t>step. </a:t>
            </a:r>
            <a:endParaRPr 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O_landscap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O_landscape_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E70000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O_landscape_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5822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DE751C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</TotalTime>
  <Words>148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Valorisation of stainless steel slag by selective Cr recovery and carbonation of the matrix material</vt:lpstr>
      <vt:lpstr>Goals</vt:lpstr>
      <vt:lpstr>Proposed process flow</vt:lpstr>
      <vt:lpstr>Carbonation of the residue</vt:lpstr>
      <vt:lpstr>Conclusions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Valorisation of stainless steel slag by selective Cr recovery and carbonation of the matrix material</dc:title>
  <dc:creator>Kim Eunyoung</dc:creator>
  <cp:lastModifiedBy>nielsenp</cp:lastModifiedBy>
  <cp:revision>9</cp:revision>
  <dcterms:created xsi:type="dcterms:W3CDTF">2015-04-15T15:20:49Z</dcterms:created>
  <dcterms:modified xsi:type="dcterms:W3CDTF">2015-04-16T11:00:21Z</dcterms:modified>
</cp:coreProperties>
</file>