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0" r:id="rId1"/>
    <p:sldMasterId id="2147483649" r:id="rId2"/>
  </p:sldMasterIdLst>
  <p:notesMasterIdLst>
    <p:notesMasterId r:id="rId32"/>
  </p:notesMasterIdLst>
  <p:handoutMasterIdLst>
    <p:handoutMasterId r:id="rId33"/>
  </p:handoutMasterIdLst>
  <p:sldIdLst>
    <p:sldId id="256" r:id="rId3"/>
    <p:sldId id="281" r:id="rId4"/>
    <p:sldId id="286" r:id="rId5"/>
    <p:sldId id="290" r:id="rId6"/>
    <p:sldId id="282" r:id="rId7"/>
    <p:sldId id="310" r:id="rId8"/>
    <p:sldId id="285" r:id="rId9"/>
    <p:sldId id="284" r:id="rId10"/>
    <p:sldId id="311" r:id="rId11"/>
    <p:sldId id="279" r:id="rId12"/>
    <p:sldId id="275" r:id="rId13"/>
    <p:sldId id="258" r:id="rId14"/>
    <p:sldId id="304" r:id="rId15"/>
    <p:sldId id="276" r:id="rId16"/>
    <p:sldId id="261" r:id="rId17"/>
    <p:sldId id="269" r:id="rId18"/>
    <p:sldId id="260" r:id="rId19"/>
    <p:sldId id="271" r:id="rId20"/>
    <p:sldId id="305" r:id="rId21"/>
    <p:sldId id="283" r:id="rId22"/>
    <p:sldId id="291" r:id="rId23"/>
    <p:sldId id="307" r:id="rId24"/>
    <p:sldId id="308" r:id="rId25"/>
    <p:sldId id="306" r:id="rId26"/>
    <p:sldId id="293" r:id="rId27"/>
    <p:sldId id="294" r:id="rId28"/>
    <p:sldId id="295" r:id="rId29"/>
    <p:sldId id="309" r:id="rId30"/>
    <p:sldId id="296" r:id="rId31"/>
  </p:sldIdLst>
  <p:sldSz cx="9144000" cy="6858000" type="screen4x3"/>
  <p:notesSz cx="6854825" cy="97504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9900"/>
    <a:srgbClr val="000099"/>
    <a:srgbClr val="FF3300"/>
    <a:srgbClr val="FF6600"/>
    <a:srgbClr val="CC0000"/>
    <a:srgbClr val="CC3300"/>
    <a:srgbClr val="B2B2B2"/>
    <a:srgbClr val="3366FF"/>
    <a:srgbClr val="263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275" autoAdjust="0"/>
    <p:restoredTop sz="95406" autoAdjust="0"/>
  </p:normalViewPr>
  <p:slideViewPr>
    <p:cSldViewPr snapToGrid="0" showGuides="1">
      <p:cViewPr>
        <p:scale>
          <a:sx n="100" d="100"/>
          <a:sy n="100" d="100"/>
        </p:scale>
        <p:origin x="-498" y="-72"/>
      </p:cViewPr>
      <p:guideLst>
        <p:guide orient="horz" pos="2160"/>
        <p:guide pos="5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36" d="100"/>
          <a:sy n="36" d="100"/>
        </p:scale>
        <p:origin x="-1572" y="-96"/>
      </p:cViewPr>
      <p:guideLst>
        <p:guide orient="horz" pos="307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t0-57\home\d.algermissen\Daten\Vanadium\Vanadiumelution%20-%20Branntkalk%20Calciumchlorid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737565817322453E-2"/>
          <c:y val="3.9947037169284196E-2"/>
          <c:w val="0.89823047411456702"/>
          <c:h val="0.86077172480136821"/>
        </c:manualLayout>
      </c:layout>
      <c:scatterChart>
        <c:scatterStyle val="lineMarker"/>
        <c:varyColors val="0"/>
        <c:ser>
          <c:idx val="0"/>
          <c:order val="0"/>
          <c:tx>
            <c:v>Branntkalk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>
                <a:solidFill>
                  <a:srgbClr val="00B050"/>
                </a:solidFill>
              </a:ln>
            </c:spPr>
            <c:trendlineType val="power"/>
            <c:dispRSqr val="1"/>
            <c:dispEq val="0"/>
            <c:trendlineLbl>
              <c:layout>
                <c:manualLayout>
                  <c:x val="-7.9782345147497033E-2"/>
                  <c:y val="-4.5304212539043778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100" b="1">
                      <a:solidFill>
                        <a:srgbClr val="00B050"/>
                      </a:solidFill>
                    </a:defRPr>
                  </a:pPr>
                  <a:endParaRPr lang="nl-BE"/>
                </a:p>
              </c:txPr>
            </c:trendlineLbl>
          </c:trendline>
          <c:xVal>
            <c:numRef>
              <c:f>Tabelle1!$C$8:$H$8</c:f>
              <c:numCache>
                <c:formatCode>General</c:formatCode>
                <c:ptCount val="6"/>
                <c:pt idx="0">
                  <c:v>40.730000000000011</c:v>
                </c:pt>
                <c:pt idx="1">
                  <c:v>38.39</c:v>
                </c:pt>
                <c:pt idx="2">
                  <c:v>133</c:v>
                </c:pt>
                <c:pt idx="3">
                  <c:v>145</c:v>
                </c:pt>
                <c:pt idx="4">
                  <c:v>865</c:v>
                </c:pt>
                <c:pt idx="5">
                  <c:v>877</c:v>
                </c:pt>
              </c:numCache>
            </c:numRef>
          </c:xVal>
          <c:yVal>
            <c:numRef>
              <c:f>Tabelle1!$C$12:$H$12</c:f>
              <c:numCache>
                <c:formatCode>General</c:formatCode>
                <c:ptCount val="6"/>
                <c:pt idx="0">
                  <c:v>0.13919999999999999</c:v>
                </c:pt>
                <c:pt idx="1">
                  <c:v>0.15290000000000056</c:v>
                </c:pt>
                <c:pt idx="2">
                  <c:v>2.0400000000000012E-2</c:v>
                </c:pt>
                <c:pt idx="3">
                  <c:v>2.5700000000000011E-2</c:v>
                </c:pt>
                <c:pt idx="4">
                  <c:v>1.0000000000000039E-3</c:v>
                </c:pt>
                <c:pt idx="5">
                  <c:v>1.0000000000000039E-3</c:v>
                </c:pt>
              </c:numCache>
            </c:numRef>
          </c:yVal>
          <c:smooth val="0"/>
        </c:ser>
        <c:ser>
          <c:idx val="1"/>
          <c:order val="1"/>
          <c:tx>
            <c:v>Calciumchlorid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trendline>
            <c:spPr>
              <a:ln w="19050">
                <a:solidFill>
                  <a:srgbClr val="7030A0"/>
                </a:solidFill>
              </a:ln>
            </c:spPr>
            <c:trendlineType val="power"/>
            <c:dispRSqr val="1"/>
            <c:dispEq val="0"/>
            <c:trendlineLbl>
              <c:layout>
                <c:manualLayout>
                  <c:x val="-0.28965822876942438"/>
                  <c:y val="-0.1390931042710570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100" b="1">
                      <a:solidFill>
                        <a:srgbClr val="7030A0"/>
                      </a:solidFill>
                    </a:defRPr>
                  </a:pPr>
                  <a:endParaRPr lang="nl-BE"/>
                </a:p>
              </c:txPr>
            </c:trendlineLbl>
          </c:trendline>
          <c:xVal>
            <c:numRef>
              <c:f>(Tabelle1!$C$8:$D$8,Tabelle1!$I$8:$L$8)</c:f>
              <c:numCache>
                <c:formatCode>General</c:formatCode>
                <c:ptCount val="6"/>
                <c:pt idx="0">
                  <c:v>40.730000000000011</c:v>
                </c:pt>
                <c:pt idx="1">
                  <c:v>38.39</c:v>
                </c:pt>
                <c:pt idx="2">
                  <c:v>784</c:v>
                </c:pt>
                <c:pt idx="3">
                  <c:v>799</c:v>
                </c:pt>
                <c:pt idx="4" formatCode="#,##0">
                  <c:v>1435</c:v>
                </c:pt>
                <c:pt idx="5" formatCode="#,##0">
                  <c:v>1462</c:v>
                </c:pt>
              </c:numCache>
            </c:numRef>
          </c:xVal>
          <c:yVal>
            <c:numRef>
              <c:f>(Tabelle1!$C$12:$D$12,Tabelle1!$I$12:$L$12)</c:f>
              <c:numCache>
                <c:formatCode>General</c:formatCode>
                <c:ptCount val="6"/>
                <c:pt idx="0">
                  <c:v>0.13919999999999999</c:v>
                </c:pt>
                <c:pt idx="1">
                  <c:v>0.15290000000000056</c:v>
                </c:pt>
                <c:pt idx="2">
                  <c:v>6.1000000000000026E-2</c:v>
                </c:pt>
                <c:pt idx="3">
                  <c:v>6.4400000000000193E-2</c:v>
                </c:pt>
                <c:pt idx="4">
                  <c:v>6.9100000000000092E-2</c:v>
                </c:pt>
                <c:pt idx="5">
                  <c:v>6.2300000000000182E-2</c:v>
                </c:pt>
              </c:numCache>
            </c:numRef>
          </c:yVal>
          <c:smooth val="0"/>
        </c:ser>
        <c:ser>
          <c:idx val="2"/>
          <c:order val="2"/>
          <c:tx>
            <c:v>CaCl,pH angepasst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trendline>
            <c:spPr>
              <a:ln w="19050">
                <a:solidFill>
                  <a:srgbClr val="FFC000"/>
                </a:solidFill>
              </a:ln>
            </c:spPr>
            <c:trendlineType val="exp"/>
            <c:dispRSqr val="1"/>
            <c:dispEq val="0"/>
            <c:trendlineLbl>
              <c:layout>
                <c:manualLayout>
                  <c:x val="-0.33271420018551312"/>
                  <c:y val="-0.1237355850880636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100" b="1">
                      <a:solidFill>
                        <a:srgbClr val="FFC000"/>
                      </a:solidFill>
                    </a:defRPr>
                  </a:pPr>
                  <a:endParaRPr lang="nl-BE"/>
                </a:p>
              </c:txPr>
            </c:trendlineLbl>
          </c:trendline>
          <c:xVal>
            <c:numRef>
              <c:f>(Tabelle1!$C$8:$D$8,Tabelle1!$C$45:$F$45)</c:f>
              <c:numCache>
                <c:formatCode>General</c:formatCode>
                <c:ptCount val="6"/>
                <c:pt idx="0">
                  <c:v>40.730000000000011</c:v>
                </c:pt>
                <c:pt idx="1">
                  <c:v>38.39</c:v>
                </c:pt>
                <c:pt idx="2">
                  <c:v>1372</c:v>
                </c:pt>
                <c:pt idx="3">
                  <c:v>1374</c:v>
                </c:pt>
                <c:pt idx="4">
                  <c:v>1930</c:v>
                </c:pt>
                <c:pt idx="5">
                  <c:v>2009</c:v>
                </c:pt>
              </c:numCache>
            </c:numRef>
          </c:xVal>
          <c:yVal>
            <c:numRef>
              <c:f>(Tabelle1!$C$12:$D$12,Tabelle1!$C$49:$F$49)</c:f>
              <c:numCache>
                <c:formatCode>General</c:formatCode>
                <c:ptCount val="6"/>
                <c:pt idx="0">
                  <c:v>0.13919999999999999</c:v>
                </c:pt>
                <c:pt idx="1">
                  <c:v>0.15290000000000056</c:v>
                </c:pt>
                <c:pt idx="2">
                  <c:v>7.6000000000000121E-3</c:v>
                </c:pt>
                <c:pt idx="3">
                  <c:v>1.0600000000000042E-2</c:v>
                </c:pt>
                <c:pt idx="4">
                  <c:v>2.0000000000000052E-3</c:v>
                </c:pt>
                <c:pt idx="5">
                  <c:v>2.0000000000000052E-3</c:v>
                </c:pt>
              </c:numCache>
            </c:numRef>
          </c:yVal>
          <c:smooth val="0"/>
        </c:ser>
        <c:ser>
          <c:idx val="3"/>
          <c:order val="3"/>
          <c:tx>
            <c:v>GPS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trendline>
            <c:spPr>
              <a:ln w="25400">
                <a:solidFill>
                  <a:srgbClr val="C00000"/>
                </a:solidFill>
              </a:ln>
            </c:spPr>
            <c:trendlineType val="power"/>
            <c:dispRSqr val="1"/>
            <c:dispEq val="0"/>
            <c:trendlineLbl>
              <c:layout>
                <c:manualLayout>
                  <c:x val="3.8476137802552934E-2"/>
                  <c:y val="-0.32418049733833187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050" b="1">
                      <a:solidFill>
                        <a:srgbClr val="C00000"/>
                      </a:solidFill>
                    </a:defRPr>
                  </a:pPr>
                  <a:endParaRPr lang="nl-BE"/>
                </a:p>
              </c:txPr>
            </c:trendlineLbl>
          </c:trendline>
          <c:xVal>
            <c:numRef>
              <c:f>(Tabelle1!$C$8:$D$8,Tabelle1!$I$45:$K$45)</c:f>
              <c:numCache>
                <c:formatCode>General</c:formatCode>
                <c:ptCount val="5"/>
                <c:pt idx="0">
                  <c:v>40.730000000000011</c:v>
                </c:pt>
                <c:pt idx="1">
                  <c:v>38.39</c:v>
                </c:pt>
                <c:pt idx="2">
                  <c:v>79.5</c:v>
                </c:pt>
                <c:pt idx="3">
                  <c:v>157</c:v>
                </c:pt>
                <c:pt idx="4">
                  <c:v>149</c:v>
                </c:pt>
              </c:numCache>
            </c:numRef>
          </c:xVal>
          <c:yVal>
            <c:numRef>
              <c:f>(Tabelle1!$C$11:$D$11,Tabelle1!$I$48:$K$48)</c:f>
              <c:numCache>
                <c:formatCode>0.0000</c:formatCode>
                <c:ptCount val="5"/>
                <c:pt idx="0">
                  <c:v>0.13919999999999999</c:v>
                </c:pt>
                <c:pt idx="1">
                  <c:v>0.15290000000000056</c:v>
                </c:pt>
                <c:pt idx="2">
                  <c:v>1.9000000000000062E-2</c:v>
                </c:pt>
                <c:pt idx="3">
                  <c:v>3.4000000000000094E-3</c:v>
                </c:pt>
                <c:pt idx="4">
                  <c:v>3.9000000000000107E-3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Tabelle1!$L$42</c:f>
              <c:strCache>
                <c:ptCount val="1"/>
                <c:pt idx="0">
                  <c:v>SWS-1 / Z 1.1</c:v>
                </c:pt>
              </c:strCache>
            </c:strRef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2500</c:v>
              </c:pt>
            </c:numLit>
          </c:xVal>
          <c:yVal>
            <c:numLit>
              <c:formatCode>General</c:formatCode>
              <c:ptCount val="2"/>
              <c:pt idx="0">
                <c:v>5.0000000000000065E-2</c:v>
              </c:pt>
              <c:pt idx="1">
                <c:v>5.0000000000000065E-2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36928"/>
        <c:axId val="38238848"/>
      </c:scatterChart>
      <c:valAx>
        <c:axId val="38236928"/>
        <c:scaling>
          <c:orientation val="minMax"/>
          <c:max val="2500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solidFill>
                      <a:srgbClr val="0070C0"/>
                    </a:solidFill>
                  </a:defRPr>
                </a:pPr>
                <a:r>
                  <a:rPr lang="en-US" sz="1100">
                    <a:solidFill>
                      <a:srgbClr val="0070C0"/>
                    </a:solidFill>
                  </a:rPr>
                  <a:t>Calcium [mg/l]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nl-BE"/>
          </a:p>
        </c:txPr>
        <c:crossAx val="38238848"/>
        <c:crosses val="autoZero"/>
        <c:crossBetween val="midCat"/>
      </c:valAx>
      <c:valAx>
        <c:axId val="3823884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>
                    <a:solidFill>
                      <a:srgbClr val="C00000"/>
                    </a:solidFill>
                  </a:defRPr>
                </a:pPr>
                <a:r>
                  <a:rPr lang="en-US" sz="1100">
                    <a:solidFill>
                      <a:srgbClr val="C00000"/>
                    </a:solidFill>
                  </a:rPr>
                  <a:t>Vanadium [mg/l]</a:t>
                </a:r>
              </a:p>
            </c:rich>
          </c:tx>
          <c:layout>
            <c:manualLayout>
              <c:xMode val="edge"/>
              <c:yMode val="edge"/>
              <c:x val="0"/>
              <c:y val="0.354496587926509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nl-BE"/>
          </a:p>
        </c:txPr>
        <c:crossAx val="3823692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0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0.13494</cdr:x>
      <cdr:y>0.75231</cdr:y>
    </cdr:from>
    <cdr:to>
      <cdr:x>0.2919</cdr:x>
      <cdr:y>0.81455</cdr:y>
    </cdr:to>
    <cdr:sp macro="" textlink="">
      <cdr:nvSpPr>
        <cdr:cNvPr id="2" name="Textfeld 16"/>
        <cdr:cNvSpPr txBox="1"/>
      </cdr:nvSpPr>
      <cdr:spPr>
        <a:xfrm xmlns:a="http://schemas.openxmlformats.org/drawingml/2006/main">
          <a:off x="1127241" y="3941178"/>
          <a:ext cx="1311157" cy="3260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7000"/>
          </a:scheme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de-DE" sz="1100" i="1" dirty="0" smtClean="0">
              <a:solidFill>
                <a:srgbClr val="00B050"/>
              </a:solidFill>
            </a:rPr>
            <a:t>0,5g </a:t>
          </a:r>
          <a:r>
            <a:rPr lang="de-DE" sz="1100" i="1" dirty="0" err="1" smtClean="0">
              <a:solidFill>
                <a:srgbClr val="00B050"/>
              </a:solidFill>
            </a:rPr>
            <a:t>Burnt</a:t>
          </a:r>
          <a:r>
            <a:rPr lang="de-DE" sz="1100" i="1" dirty="0" smtClean="0">
              <a:solidFill>
                <a:srgbClr val="00B050"/>
              </a:solidFill>
            </a:rPr>
            <a:t> </a:t>
          </a:r>
          <a:r>
            <a:rPr lang="de-DE" sz="1100" i="1" dirty="0" err="1">
              <a:solidFill>
                <a:srgbClr val="00B050"/>
              </a:solidFill>
            </a:rPr>
            <a:t>Lime</a:t>
          </a:r>
          <a:endParaRPr lang="de-DE" sz="1100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0.10384</cdr:x>
      <cdr:y>0.15305</cdr:y>
    </cdr:from>
    <cdr:to>
      <cdr:x>0.4561</cdr:x>
      <cdr:y>0.22771</cdr:y>
    </cdr:to>
    <cdr:sp macro="" textlink="">
      <cdr:nvSpPr>
        <cdr:cNvPr id="3" name="Textfeld 15"/>
        <cdr:cNvSpPr txBox="1"/>
      </cdr:nvSpPr>
      <cdr:spPr>
        <a:xfrm xmlns:a="http://schemas.openxmlformats.org/drawingml/2006/main">
          <a:off x="867384" y="801786"/>
          <a:ext cx="2942615" cy="391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de-DE" sz="1100" i="1" dirty="0" smtClean="0"/>
            <a:t>Reference: original EAFS w/o </a:t>
          </a:r>
          <a:r>
            <a:rPr lang="de-DE" sz="1100" i="1" dirty="0" err="1" smtClean="0"/>
            <a:t>treatment</a:t>
          </a:r>
          <a:endParaRPr lang="de-DE" sz="1100" i="1" dirty="0"/>
        </a:p>
      </cdr:txBody>
    </cdr:sp>
  </cdr:relSizeAnchor>
  <cdr:relSizeAnchor xmlns:cdr="http://schemas.openxmlformats.org/drawingml/2006/chartDrawing">
    <cdr:from>
      <cdr:x>0.34065</cdr:x>
      <cdr:y>0.59676</cdr:y>
    </cdr:from>
    <cdr:to>
      <cdr:x>0.568</cdr:x>
      <cdr:y>0.67142</cdr:y>
    </cdr:to>
    <cdr:sp macro="" textlink="">
      <cdr:nvSpPr>
        <cdr:cNvPr id="4" name="Textfeld 18"/>
        <cdr:cNvSpPr txBox="1"/>
      </cdr:nvSpPr>
      <cdr:spPr>
        <a:xfrm xmlns:a="http://schemas.openxmlformats.org/drawingml/2006/main">
          <a:off x="3729092" y="2512382"/>
          <a:ext cx="2488807" cy="314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de-DE" sz="1100" i="1">
              <a:solidFill>
                <a:srgbClr val="7030A0"/>
              </a:solidFill>
            </a:rPr>
            <a:t>5g Calciumchloride</a:t>
          </a:r>
        </a:p>
      </cdr:txBody>
    </cdr:sp>
  </cdr:relSizeAnchor>
  <cdr:relSizeAnchor xmlns:cdr="http://schemas.openxmlformats.org/drawingml/2006/chartDrawing">
    <cdr:from>
      <cdr:x>0.58696</cdr:x>
      <cdr:y>0.52675</cdr:y>
    </cdr:from>
    <cdr:to>
      <cdr:x>0.82497</cdr:x>
      <cdr:y>0.60141</cdr:y>
    </cdr:to>
    <cdr:sp macro="" textlink="">
      <cdr:nvSpPr>
        <cdr:cNvPr id="5" name="Textfeld 19"/>
        <cdr:cNvSpPr txBox="1"/>
      </cdr:nvSpPr>
      <cdr:spPr>
        <a:xfrm xmlns:a="http://schemas.openxmlformats.org/drawingml/2006/main">
          <a:off x="6425453" y="2217637"/>
          <a:ext cx="2605502" cy="314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de-DE" sz="1100" i="1">
              <a:solidFill>
                <a:srgbClr val="7030A0"/>
              </a:solidFill>
            </a:rPr>
            <a:t>10g Calciumchloride</a:t>
          </a:r>
        </a:p>
      </cdr:txBody>
    </cdr:sp>
  </cdr:relSizeAnchor>
  <cdr:relSizeAnchor xmlns:cdr="http://schemas.openxmlformats.org/drawingml/2006/chartDrawing">
    <cdr:from>
      <cdr:x>0.35979</cdr:x>
      <cdr:y>0.81674</cdr:y>
    </cdr:from>
    <cdr:to>
      <cdr:x>0.57294</cdr:x>
      <cdr:y>0.8914</cdr:y>
    </cdr:to>
    <cdr:sp macro="" textlink="">
      <cdr:nvSpPr>
        <cdr:cNvPr id="6" name="Textfeld 16"/>
        <cdr:cNvSpPr txBox="1"/>
      </cdr:nvSpPr>
      <cdr:spPr>
        <a:xfrm xmlns:a="http://schemas.openxmlformats.org/drawingml/2006/main">
          <a:off x="2344100" y="3438517"/>
          <a:ext cx="1388693" cy="3143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de-DE" sz="1100" i="1">
              <a:solidFill>
                <a:srgbClr val="00B050"/>
              </a:solidFill>
            </a:rPr>
            <a:t>5g Burnt Lime</a:t>
          </a:r>
        </a:p>
      </cdr:txBody>
    </cdr:sp>
  </cdr:relSizeAnchor>
  <cdr:relSizeAnchor xmlns:cdr="http://schemas.openxmlformats.org/drawingml/2006/chartDrawing">
    <cdr:from>
      <cdr:x>0.55866</cdr:x>
      <cdr:y>0.79642</cdr:y>
    </cdr:from>
    <cdr:to>
      <cdr:x>0.76348</cdr:x>
      <cdr:y>0.86429</cdr:y>
    </cdr:to>
    <cdr:sp macro="" textlink="">
      <cdr:nvSpPr>
        <cdr:cNvPr id="7" name="Textfeld 18"/>
        <cdr:cNvSpPr txBox="1"/>
      </cdr:nvSpPr>
      <cdr:spPr>
        <a:xfrm xmlns:a="http://schemas.openxmlformats.org/drawingml/2006/main">
          <a:off x="4666722" y="4172250"/>
          <a:ext cx="1710948" cy="355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de-DE" sz="1100" i="1" dirty="0">
              <a:solidFill>
                <a:srgbClr val="FFC000"/>
              </a:solidFill>
            </a:rPr>
            <a:t>5g </a:t>
          </a:r>
          <a:r>
            <a:rPr lang="de-DE" sz="1100" i="1" dirty="0" err="1">
              <a:solidFill>
                <a:srgbClr val="FFC000"/>
              </a:solidFill>
            </a:rPr>
            <a:t>CaCl</a:t>
          </a:r>
          <a:r>
            <a:rPr lang="de-DE" sz="1100" i="1" dirty="0">
              <a:solidFill>
                <a:srgbClr val="FFC000"/>
              </a:solidFill>
            </a:rPr>
            <a:t>, pH=12,1</a:t>
          </a:r>
        </a:p>
      </cdr:txBody>
    </cdr:sp>
  </cdr:relSizeAnchor>
  <cdr:relSizeAnchor xmlns:cdr="http://schemas.openxmlformats.org/drawingml/2006/chartDrawing">
    <cdr:from>
      <cdr:x>0.75</cdr:x>
      <cdr:y>0.82317</cdr:y>
    </cdr:from>
    <cdr:to>
      <cdr:x>0.95482</cdr:x>
      <cdr:y>0.89104</cdr:y>
    </cdr:to>
    <cdr:sp macro="" textlink="">
      <cdr:nvSpPr>
        <cdr:cNvPr id="8" name="Textfeld 18"/>
        <cdr:cNvSpPr txBox="1"/>
      </cdr:nvSpPr>
      <cdr:spPr>
        <a:xfrm xmlns:a="http://schemas.openxmlformats.org/drawingml/2006/main">
          <a:off x="6265068" y="4312382"/>
          <a:ext cx="1710948" cy="355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 i="1" dirty="0">
              <a:solidFill>
                <a:srgbClr val="FFC000"/>
              </a:solidFill>
              <a:latin typeface="Calibri" pitchFamily="34" charset="0"/>
            </a:rPr>
            <a:t>10g </a:t>
          </a:r>
          <a:r>
            <a:rPr lang="de-DE" sz="1100" i="1" dirty="0" err="1">
              <a:solidFill>
                <a:srgbClr val="FFC000"/>
              </a:solidFill>
              <a:latin typeface="Calibri" pitchFamily="34" charset="0"/>
            </a:rPr>
            <a:t>CaCl</a:t>
          </a:r>
          <a:r>
            <a:rPr lang="de-DE" sz="1100" i="1" dirty="0">
              <a:solidFill>
                <a:srgbClr val="FFC000"/>
              </a:solidFill>
              <a:latin typeface="Calibri" pitchFamily="34" charset="0"/>
            </a:rPr>
            <a:t>, pH=12,7</a:t>
          </a:r>
        </a:p>
      </cdr:txBody>
    </cdr:sp>
  </cdr:relSizeAnchor>
  <cdr:relSizeAnchor xmlns:cdr="http://schemas.openxmlformats.org/drawingml/2006/chartDrawing">
    <cdr:from>
      <cdr:x>0.09306</cdr:x>
      <cdr:y>0.89672</cdr:y>
    </cdr:from>
    <cdr:to>
      <cdr:x>0.16485</cdr:x>
      <cdr:y>0.97138</cdr:y>
    </cdr:to>
    <cdr:sp macro="" textlink="">
      <cdr:nvSpPr>
        <cdr:cNvPr id="9" name="Textfeld 16"/>
        <cdr:cNvSpPr txBox="1"/>
      </cdr:nvSpPr>
      <cdr:spPr>
        <a:xfrm xmlns:a="http://schemas.openxmlformats.org/drawingml/2006/main">
          <a:off x="661254" y="4697687"/>
          <a:ext cx="510115" cy="391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 i="1" dirty="0">
              <a:solidFill>
                <a:srgbClr val="C00000"/>
              </a:solidFill>
            </a:rPr>
            <a:t>20%</a:t>
          </a:r>
          <a:r>
            <a:rPr lang="de-DE" sz="1100" i="1" baseline="0" dirty="0">
              <a:solidFill>
                <a:srgbClr val="C00000"/>
              </a:solidFill>
            </a:rPr>
            <a:t> </a:t>
          </a:r>
          <a:r>
            <a:rPr lang="de-DE" sz="1100" i="1" baseline="0" dirty="0" smtClean="0">
              <a:solidFill>
                <a:srgbClr val="C00000"/>
              </a:solidFill>
            </a:rPr>
            <a:t>LFS</a:t>
          </a:r>
          <a:endParaRPr lang="de-DE" sz="1100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0.68765</cdr:x>
      <cdr:y>0.60123</cdr:y>
    </cdr:from>
    <cdr:to>
      <cdr:x>0.96807</cdr:x>
      <cdr:y>0.66</cdr:y>
    </cdr:to>
    <cdr:sp macro="" textlink="">
      <cdr:nvSpPr>
        <cdr:cNvPr id="10" name="Textfeld 9"/>
        <cdr:cNvSpPr txBox="1"/>
      </cdr:nvSpPr>
      <cdr:spPr>
        <a:xfrm xmlns:a="http://schemas.openxmlformats.org/drawingml/2006/main">
          <a:off x="5744238" y="3149698"/>
          <a:ext cx="2342486" cy="3078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100" b="1" dirty="0" smtClean="0"/>
            <a:t>German </a:t>
          </a:r>
          <a:r>
            <a:rPr lang="de-DE" sz="1100" b="1" dirty="0" err="1" smtClean="0"/>
            <a:t>limiting</a:t>
          </a:r>
          <a:r>
            <a:rPr lang="de-DE" sz="1100" b="1" baseline="0" dirty="0" smtClean="0"/>
            <a:t> </a:t>
          </a:r>
          <a:r>
            <a:rPr lang="de-DE" sz="1100" b="1" baseline="0" dirty="0" err="1" smtClean="0"/>
            <a:t>value</a:t>
          </a:r>
          <a:r>
            <a:rPr lang="de-DE" sz="1100" b="1" baseline="0" dirty="0" smtClean="0"/>
            <a:t> 0,05 mg/l</a:t>
          </a:r>
          <a:endParaRPr lang="de-DE" sz="1100" b="1" dirty="0"/>
        </a:p>
      </cdr:txBody>
    </cdr:sp>
  </cdr:relSizeAnchor>
  <cdr:relSizeAnchor xmlns:cdr="http://schemas.openxmlformats.org/drawingml/2006/chartDrawing">
    <cdr:from>
      <cdr:x>0.01266</cdr:x>
      <cdr:y>0.81919</cdr:y>
    </cdr:from>
    <cdr:to>
      <cdr:x>0.11049</cdr:x>
      <cdr:y>0.89385</cdr:y>
    </cdr:to>
    <cdr:sp macro="" textlink="">
      <cdr:nvSpPr>
        <cdr:cNvPr id="11" name="Textfeld 16"/>
        <cdr:cNvSpPr txBox="1"/>
      </cdr:nvSpPr>
      <cdr:spPr>
        <a:xfrm xmlns:a="http://schemas.openxmlformats.org/drawingml/2006/main">
          <a:off x="105796" y="4291508"/>
          <a:ext cx="817168" cy="391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 i="1" dirty="0">
              <a:solidFill>
                <a:srgbClr val="C00000"/>
              </a:solidFill>
            </a:rPr>
            <a:t>10%</a:t>
          </a:r>
          <a:r>
            <a:rPr lang="de-DE" sz="1100" i="1" baseline="0" dirty="0">
              <a:solidFill>
                <a:srgbClr val="C00000"/>
              </a:solidFill>
            </a:rPr>
            <a:t> </a:t>
          </a:r>
          <a:r>
            <a:rPr lang="de-DE" sz="1100" i="1" baseline="0" dirty="0" smtClean="0">
              <a:solidFill>
                <a:srgbClr val="C00000"/>
              </a:solidFill>
            </a:rPr>
            <a:t>LFS</a:t>
          </a:r>
          <a:endParaRPr lang="de-DE" sz="1100" i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702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4038"/>
            <a:ext cx="29702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fld id="{8017BE10-F2A5-4266-B647-53D30439F9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50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569913"/>
            <a:ext cx="4872037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2000" y="4306888"/>
            <a:ext cx="5864225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702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4038"/>
            <a:ext cx="29702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fld id="{7340C688-96FB-48C6-BF08-EF44949225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78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9444038"/>
            <a:ext cx="29702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93" tIns="46397" rIns="92793" bIns="46397" anchor="b"/>
          <a:lstStyle/>
          <a:p>
            <a:pPr algn="r" defTabSz="928688"/>
            <a:fld id="{6B0826A6-BD20-49D7-87E7-2C6E8249CDEB}" type="slidenum">
              <a:rPr lang="de-DE" sz="1600"/>
              <a:pPr algn="r" defTabSz="928688"/>
              <a:t>16</a:t>
            </a:fld>
            <a:endParaRPr lang="de-DE" sz="16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z="16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0C688-96FB-48C6-BF08-EF4494922563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6" name="Picture 36" descr="BFI_Hintergrun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b="28633"/>
          <a:stretch>
            <a:fillRect/>
          </a:stretch>
        </p:blipFill>
        <p:spPr bwMode="auto">
          <a:xfrm>
            <a:off x="695" y="893149"/>
            <a:ext cx="8535988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545013"/>
            <a:ext cx="7848600" cy="576262"/>
          </a:xfrm>
        </p:spPr>
        <p:txBody>
          <a:bodyPr lIns="0" tIns="45720" rIns="91440" bIns="45720" anchor="t"/>
          <a:lstStyle>
            <a:lvl1pPr algn="l">
              <a:defRPr sz="2800">
                <a:solidFill>
                  <a:srgbClr val="003D81"/>
                </a:solidFill>
                <a:ea typeface="ＭＳ Ｐゴシック" pitchFamily="-124" charset="-128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21275"/>
            <a:ext cx="7848600" cy="684213"/>
          </a:xfrm>
        </p:spPr>
        <p:txBody>
          <a:bodyPr lIns="0" tIns="45720" rIns="91440" bIns="45720"/>
          <a:lstStyle>
            <a:lvl1pPr marL="0" indent="0">
              <a:buFont typeface="Wingdings" pitchFamily="2" charset="2"/>
              <a:buNone/>
              <a:defRPr sz="2400">
                <a:solidFill>
                  <a:srgbClr val="003D81"/>
                </a:solidFill>
                <a:ea typeface="ＭＳ Ｐゴシック" pitchFamily="-124" charset="-128"/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sp>
        <p:nvSpPr>
          <p:cNvPr id="5135" name="Rectangle 15"/>
          <p:cNvSpPr>
            <a:spLocks noChangeArrowheads="1"/>
          </p:cNvSpPr>
          <p:nvPr userDrawn="1"/>
        </p:nvSpPr>
        <p:spPr bwMode="auto">
          <a:xfrm>
            <a:off x="6985000" y="6418263"/>
            <a:ext cx="15478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r>
              <a:rPr lang="de-DE" sz="1600" b="1" dirty="0"/>
              <a:t>Stahl-Zentrum</a:t>
            </a:r>
          </a:p>
        </p:txBody>
      </p:sp>
      <p:sp>
        <p:nvSpPr>
          <p:cNvPr id="5139" name="Rectangle 19"/>
          <p:cNvSpPr>
            <a:spLocks noChangeArrowheads="1"/>
          </p:cNvSpPr>
          <p:nvPr userDrawn="1"/>
        </p:nvSpPr>
        <p:spPr bwMode="auto">
          <a:xfrm>
            <a:off x="1116013" y="441325"/>
            <a:ext cx="58372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bIns="0" anchor="b"/>
          <a:lstStyle/>
          <a:p>
            <a:r>
              <a:rPr lang="de-DE" sz="1800" b="1" baseline="0" dirty="0" err="1"/>
              <a:t>VDEh</a:t>
            </a:r>
            <a:r>
              <a:rPr lang="de-DE" sz="1800" b="1" baseline="0" dirty="0"/>
              <a:t>-Betriebsforschungsinstitut GmbH</a:t>
            </a:r>
          </a:p>
        </p:txBody>
      </p:sp>
      <p:sp>
        <p:nvSpPr>
          <p:cNvPr id="5149" name="Rectangle 29"/>
          <p:cNvSpPr>
            <a:spLocks noGrp="1" noChangeArrowheads="1"/>
          </p:cNvSpPr>
          <p:nvPr>
            <p:ph type="dt" sz="quarter" idx="2"/>
          </p:nvPr>
        </p:nvSpPr>
        <p:spPr>
          <a:xfrm>
            <a:off x="863600" y="6524625"/>
            <a:ext cx="720725" cy="17303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16.04.2015</a:t>
            </a:r>
            <a:endParaRPr lang="de-DE"/>
          </a:p>
        </p:txBody>
      </p:sp>
      <p:sp>
        <p:nvSpPr>
          <p:cNvPr id="5150" name="Rectangle 30"/>
          <p:cNvSpPr>
            <a:spLocks noGrp="1" noChangeArrowheads="1"/>
          </p:cNvSpPr>
          <p:nvPr>
            <p:ph type="ftr" sz="quarter" idx="3"/>
          </p:nvPr>
        </p:nvSpPr>
        <p:spPr>
          <a:xfrm>
            <a:off x="1439863" y="6524625"/>
            <a:ext cx="5221287" cy="1809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· B.Wendler · © VDEh-Betriebsforschungsinstitut GmbH</a:t>
            </a:r>
            <a:endParaRPr lang="de-DE"/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95288" y="6524625"/>
            <a:ext cx="477837" cy="180975"/>
          </a:xfrm>
        </p:spPr>
        <p:txBody>
          <a:bodyPr lIns="91440" tIns="45720" rIns="91440" bIns="45720"/>
          <a:lstStyle>
            <a:lvl1pPr>
              <a:spcAft>
                <a:spcPct val="0"/>
              </a:spcAft>
              <a:defRPr>
                <a:solidFill>
                  <a:schemeClr val="accent1"/>
                </a:solidFill>
              </a:defRPr>
            </a:lvl1pPr>
          </a:lstStyle>
          <a:p>
            <a:fld id="{845936F7-B850-434B-A55C-60997661227F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152" name="Text Box 32"/>
          <p:cNvSpPr txBox="1">
            <a:spLocks noChangeArrowheads="1"/>
          </p:cNvSpPr>
          <p:nvPr userDrawn="1"/>
        </p:nvSpPr>
        <p:spPr bwMode="auto">
          <a:xfrm>
            <a:off x="827088" y="6561138"/>
            <a:ext cx="6032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0" bIns="0" anchor="b">
            <a:spAutoFit/>
          </a:bodyPr>
          <a:lstStyle/>
          <a:p>
            <a:pPr algn="ctr"/>
            <a:r>
              <a:rPr lang="de-DE"/>
              <a:t>|</a:t>
            </a:r>
          </a:p>
        </p:txBody>
      </p:sp>
      <p:pic>
        <p:nvPicPr>
          <p:cNvPr id="2050" name="Picture 2" descr="O:\GF\User\Sprecher\04_Bilder\Logos\BFI\Neu (14.02.2011)\Logo BFI_C100_M70_Y0_K0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06000"/>
            <a:ext cx="495585" cy="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Stahl-Logo-bla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306388"/>
            <a:ext cx="383197" cy="381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D30096-4084-4D2D-95D8-9AD45C9A4258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16.04.2015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· B.Wendler · © VDEh-Betriebsforschungsinstitut GmbH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0830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rmis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252413" y="6508750"/>
            <a:ext cx="1828800" cy="344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513513"/>
            <a:ext cx="6015038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FEhS – 4th SLACON meeting, at Gerdau, Spain, 6-7th March 2014</a:t>
            </a: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29588" y="6513513"/>
            <a:ext cx="942975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641CB89-F05D-4135-918C-E24ADF79453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Hier bitte Überschriften einfügen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32756"/>
            <a:ext cx="7920037" cy="4681537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4AFA8-037D-4608-B932-D62DDA40382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16.04.2015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· B.Wendler · © VDEh-Betriebsforschungsinstitut GmbH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008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B098F4-4002-42D6-9DC2-4572E4C5E8C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16.04.2015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· B.Wendler · © VDEh-Betriebsforschungsinstitut GmbH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0606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38830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3884612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A5972A-8F54-4DE9-87BD-91A5826490A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16.04.2015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· B.Wendler · © VDEh-Betriebsforschungsinstitut GmbH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7795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1DB795-7D8F-4953-AB65-49FD1CAD7A11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16.04.2015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· B.Wendler · © VDEh-Betriebsforschungsinstitut GmbH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8283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AA670F-E67C-488D-A316-6C76F4AF9AB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16.04.2015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· </a:t>
            </a:r>
            <a:r>
              <a:rPr lang="de-DE" dirty="0" err="1" smtClean="0"/>
              <a:t>B.Wendler</a:t>
            </a:r>
            <a:r>
              <a:rPr lang="de-DE" dirty="0" smtClean="0"/>
              <a:t> · © </a:t>
            </a:r>
            <a:r>
              <a:rPr lang="de-DE" dirty="0" err="1" smtClean="0"/>
              <a:t>VDEh</a:t>
            </a:r>
            <a:r>
              <a:rPr lang="de-DE" dirty="0" smtClean="0"/>
              <a:t>-Betriebsforschungsinstitut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9179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27" cy="432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 rot="5400000">
              <a:off x="2784" y="1327"/>
              <a:ext cx="227" cy="576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8129588" y="6513513"/>
            <a:ext cx="9429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E5942A-8224-4818-BEB4-68D9ADECA60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344488" y="6572250"/>
            <a:ext cx="5329237" cy="21907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B.Wendler</a:t>
            </a:r>
            <a:r>
              <a:rPr lang="de-DE" dirty="0" smtClean="0"/>
              <a:t> · © </a:t>
            </a:r>
            <a:r>
              <a:rPr lang="de-DE" dirty="0" err="1" smtClean="0"/>
              <a:t>VDEh</a:t>
            </a:r>
            <a:r>
              <a:rPr lang="de-DE" dirty="0" smtClean="0"/>
              <a:t>-Betriebsforschungsinstitut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26385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9E710E-1B8C-4559-8EE9-F1F33BBC031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16.04.2015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· B.Wendler · © VDEh-Betriebsforschungsinstitut GmbH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5670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656836-2A98-4165-B4AA-33022DA8D2D9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16.04.2015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· B.Wendler · © VDEh-Betriebsforschungsinstitut GmbH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325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0" y="914400"/>
            <a:ext cx="8534400" cy="5365750"/>
          </a:xfrm>
          <a:prstGeom prst="rect">
            <a:avLst/>
          </a:prstGeom>
          <a:solidFill>
            <a:srgbClr val="D9E3F1"/>
          </a:solidFill>
          <a:ln>
            <a:noFill/>
          </a:ln>
          <a:extLst>
            <a:ext uri="{91240B29-F687-4F45-9708-019B960494DF}">
              <a14:hiddenLine xmlns:a14="http://schemas.microsoft.com/office/drawing/2010/main" w="88900">
                <a:solidFill>
                  <a:srgbClr val="003D81">
                    <a:alpha val="10001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tx1"/>
              </a:solidFill>
              <a:ea typeface="ＭＳ Ｐゴシック" pitchFamily="-12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33375"/>
            <a:ext cx="69850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268413"/>
            <a:ext cx="7920037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524625"/>
            <a:ext cx="4667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50000"/>
              </a:spcAft>
              <a:defRPr/>
            </a:lvl1pPr>
          </a:lstStyle>
          <a:p>
            <a:fld id="{726F93C5-E3EC-4BBD-AB4D-263290A6000C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985000" y="6418263"/>
            <a:ext cx="15478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r>
              <a:rPr lang="de-DE" sz="1600" b="1"/>
              <a:t>Stahl-Zentrum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6524625"/>
            <a:ext cx="7207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16.04.2015</a:t>
            </a:r>
            <a:endParaRPr lang="de-DE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9863" y="6524625"/>
            <a:ext cx="532923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· B.Wendler · © VDEh-Betriebsforschungsinstitut GmbH</a:t>
            </a:r>
            <a:endParaRPr lang="de-DE" dirty="0"/>
          </a:p>
        </p:txBody>
      </p:sp>
      <p:pic>
        <p:nvPicPr>
          <p:cNvPr id="12" name="Picture 2" descr="O:\GF\User\Sprecher\04_Bilder\Logos\BFI\Neu (14.02.2011)\Logo BFI_C100_M70_Y0_K0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306000"/>
            <a:ext cx="495585" cy="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Stahl-Logo-blau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306388"/>
            <a:ext cx="383197" cy="381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40000"/>
        </a:spcAft>
        <a:buClr>
          <a:srgbClr val="003D81"/>
        </a:buClr>
        <a:buSzPct val="120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40000"/>
        </a:spcAft>
        <a:buClr>
          <a:srgbClr val="003D81"/>
        </a:buClr>
        <a:buSzPct val="12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0"/>
        </a:spcBef>
        <a:spcAft>
          <a:spcPct val="40000"/>
        </a:spcAft>
        <a:buClr>
          <a:srgbClr val="003D81"/>
        </a:buClr>
        <a:buSzPct val="12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lr>
          <a:srgbClr val="003D81"/>
        </a:buClr>
        <a:buSzPct val="12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lr>
          <a:srgbClr val="003D81"/>
        </a:buClr>
        <a:buSzPct val="12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lr>
          <a:srgbClr val="003D81"/>
        </a:buClr>
        <a:buSzPct val="12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lr>
          <a:srgbClr val="003D81"/>
        </a:buClr>
        <a:buSzPct val="12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lr>
          <a:srgbClr val="003D81"/>
        </a:buClr>
        <a:buSzPct val="12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lr>
          <a:srgbClr val="003D81"/>
        </a:buClr>
        <a:buSzPct val="12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34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27" cy="432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492" name="Rectangle 4"/>
            <p:cNvSpPr>
              <a:spLocks noChangeArrowheads="1"/>
            </p:cNvSpPr>
            <p:nvPr/>
          </p:nvSpPr>
          <p:spPr bwMode="auto">
            <a:xfrm rot="5400000">
              <a:off x="2784" y="1327"/>
              <a:ext cx="227" cy="576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pic>
        <p:nvPicPr>
          <p:cNvPr id="4099" name="Picture 5" descr="G:\Bilderablage\Archiv\FEhS\FEhS-Logo (neu)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6850" y="117475"/>
            <a:ext cx="11668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0" name="Freeform 12"/>
          <p:cNvSpPr>
            <a:spLocks/>
          </p:cNvSpPr>
          <p:nvPr userDrawn="1"/>
        </p:nvSpPr>
        <p:spPr bwMode="auto">
          <a:xfrm>
            <a:off x="4763" y="3175"/>
            <a:ext cx="9134475" cy="6826250"/>
          </a:xfrm>
          <a:custGeom>
            <a:avLst/>
            <a:gdLst/>
            <a:ahLst/>
            <a:cxnLst>
              <a:cxn ang="0">
                <a:pos x="222" y="0"/>
              </a:cxn>
              <a:cxn ang="0">
                <a:pos x="0" y="0"/>
              </a:cxn>
              <a:cxn ang="0">
                <a:pos x="0" y="4300"/>
              </a:cxn>
              <a:cxn ang="0">
                <a:pos x="5754" y="4300"/>
              </a:cxn>
              <a:cxn ang="0">
                <a:pos x="5754" y="4090"/>
              </a:cxn>
            </a:cxnLst>
            <a:rect l="0" t="0" r="r" b="b"/>
            <a:pathLst>
              <a:path w="5754" h="4300">
                <a:moveTo>
                  <a:pt x="222" y="0"/>
                </a:moveTo>
                <a:lnTo>
                  <a:pt x="0" y="0"/>
                </a:lnTo>
                <a:lnTo>
                  <a:pt x="0" y="4300"/>
                </a:lnTo>
                <a:lnTo>
                  <a:pt x="5754" y="4300"/>
                </a:lnTo>
                <a:lnTo>
                  <a:pt x="5754" y="4090"/>
                </a:lnTo>
              </a:path>
            </a:pathLst>
          </a:custGeom>
          <a:noFill/>
          <a:ln w="9525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3498" name="Line 10"/>
          <p:cNvSpPr>
            <a:spLocks noChangeShapeType="1"/>
          </p:cNvSpPr>
          <p:nvPr userDrawn="1"/>
        </p:nvSpPr>
        <p:spPr bwMode="auto">
          <a:xfrm>
            <a:off x="152400" y="6858000"/>
            <a:ext cx="88392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5" name="Rectangle 9"/>
          <p:cNvSpPr txBox="1">
            <a:spLocks noChangeArrowheads="1"/>
          </p:cNvSpPr>
          <p:nvPr userDrawn="1"/>
        </p:nvSpPr>
        <p:spPr bwMode="auto">
          <a:xfrm>
            <a:off x="8129588" y="6513513"/>
            <a:ext cx="9429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E5942A-8224-4818-BEB4-68D9ADECA60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534838" y="15283"/>
            <a:ext cx="7228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99"/>
                </a:solidFill>
              </a:rPr>
              <a:t>Electric arc furnace slag engineering during production, treatment, solidification and processing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28" r:id="rId2"/>
    <p:sldLayoutId id="2147483743" r:id="rId3"/>
  </p:sldLayoutIdLst>
  <p:transition spd="med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99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.wendler@bfi.de" TargetMode="External"/><Relationship Id="rId7" Type="http://schemas.openxmlformats.org/officeDocument/2006/relationships/image" Target="../media/image28.jpeg"/><Relationship Id="rId2" Type="http://schemas.openxmlformats.org/officeDocument/2006/relationships/hyperlink" Target="mailto:d.mudersbach@fehs.d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matthias.kozariszczuk@bfi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552450" y="0"/>
            <a:ext cx="7019925" cy="781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7665" y="1219200"/>
            <a:ext cx="8694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200" b="1" dirty="0" err="1" smtClean="0"/>
              <a:t>Electric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arc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furnace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slag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engineering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during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production</a:t>
            </a:r>
            <a:r>
              <a:rPr lang="de-DE" sz="3200" b="1" dirty="0" smtClean="0"/>
              <a:t>, </a:t>
            </a:r>
            <a:r>
              <a:rPr lang="de-DE" sz="3200" b="1" dirty="0" err="1" smtClean="0"/>
              <a:t>treatment</a:t>
            </a:r>
            <a:r>
              <a:rPr lang="de-DE" sz="3200" b="1" dirty="0" smtClean="0"/>
              <a:t>, </a:t>
            </a:r>
            <a:r>
              <a:rPr lang="de-DE" sz="3200" b="1" dirty="0" err="1" smtClean="0"/>
              <a:t>solidification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processing</a:t>
            </a:r>
            <a:endParaRPr lang="de-DE" sz="3200" b="1" dirty="0" smtClean="0"/>
          </a:p>
          <a:p>
            <a:pPr algn="ctr">
              <a:lnSpc>
                <a:spcPct val="200000"/>
              </a:lnSpc>
            </a:pPr>
            <a:r>
              <a:rPr lang="de-DE" sz="2400" b="1" dirty="0" smtClean="0"/>
              <a:t>D. Mudersbach</a:t>
            </a:r>
            <a:r>
              <a:rPr lang="de-DE" sz="2400" b="1" baseline="30000" dirty="0" smtClean="0"/>
              <a:t>2</a:t>
            </a:r>
            <a:r>
              <a:rPr lang="de-DE" sz="2400" b="1" dirty="0" smtClean="0"/>
              <a:t>, S. Schüler</a:t>
            </a:r>
            <a:r>
              <a:rPr lang="de-DE" sz="2400" b="1" baseline="30000" dirty="0" smtClean="0"/>
              <a:t>1</a:t>
            </a:r>
            <a:r>
              <a:rPr lang="de-DE" sz="2400" b="1" dirty="0" smtClean="0"/>
              <a:t>,</a:t>
            </a:r>
            <a:br>
              <a:rPr lang="de-DE" sz="2400" b="1" dirty="0" smtClean="0"/>
            </a:br>
            <a:r>
              <a:rPr lang="de-DE" sz="2400" b="1" dirty="0" smtClean="0"/>
              <a:t>D. Algermissen</a:t>
            </a:r>
            <a:r>
              <a:rPr lang="de-DE" sz="2400" b="1" baseline="30000" dirty="0" smtClean="0"/>
              <a:t>2</a:t>
            </a:r>
            <a:r>
              <a:rPr lang="de-DE" sz="2400" b="1" dirty="0" smtClean="0"/>
              <a:t>, H.P. Markus</a:t>
            </a:r>
            <a:r>
              <a:rPr lang="de-DE" sz="2400" b="1" baseline="30000" dirty="0" smtClean="0"/>
              <a:t>3</a:t>
            </a:r>
            <a:r>
              <a:rPr lang="de-DE" sz="2400" b="1" dirty="0" smtClean="0"/>
              <a:t>, </a:t>
            </a:r>
            <a:endParaRPr lang="de-DE" sz="2400" b="1" baseline="30000" dirty="0" smtClean="0"/>
          </a:p>
          <a:p>
            <a:pPr algn="ctr">
              <a:lnSpc>
                <a:spcPct val="150000"/>
              </a:lnSpc>
            </a:pPr>
            <a:endParaRPr lang="de-DE" sz="2400" b="1" baseline="30000" dirty="0" smtClean="0"/>
          </a:p>
          <a:p>
            <a:pPr marL="342900" indent="-342900" algn="ctr">
              <a:lnSpc>
                <a:spcPct val="150000"/>
              </a:lnSpc>
            </a:pPr>
            <a:r>
              <a:rPr lang="de-DE" b="1" baseline="30000" dirty="0" smtClean="0"/>
              <a:t>1) </a:t>
            </a:r>
            <a:r>
              <a:rPr lang="de-DE" b="1" dirty="0" smtClean="0"/>
              <a:t>Max Aicher Umwelt GmbH</a:t>
            </a:r>
            <a:br>
              <a:rPr lang="de-DE" b="1" dirty="0" smtClean="0"/>
            </a:br>
            <a:r>
              <a:rPr lang="de-DE" b="1" baseline="30000" dirty="0" smtClean="0"/>
              <a:t> 2) </a:t>
            </a:r>
            <a:r>
              <a:rPr lang="de-DE" b="1" dirty="0" smtClean="0"/>
              <a:t>FEhS-Institut für Baustoff-Forschung e.V.</a:t>
            </a:r>
          </a:p>
          <a:p>
            <a:pPr marL="342900" indent="-342900" algn="ctr">
              <a:lnSpc>
                <a:spcPct val="150000"/>
              </a:lnSpc>
            </a:pPr>
            <a:r>
              <a:rPr lang="de-DE" b="1" baseline="30000" dirty="0" smtClean="0"/>
              <a:t>3)</a:t>
            </a:r>
            <a:r>
              <a:rPr lang="de-DE" b="1" dirty="0" smtClean="0"/>
              <a:t> Lech-Stahlwerke GmbH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610" y="148413"/>
            <a:ext cx="2323751" cy="50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age82f4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36" y="28281"/>
            <a:ext cx="2686640" cy="69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400219" y="1606921"/>
          <a:ext cx="8689463" cy="3709967"/>
        </p:xfrm>
        <a:graphic>
          <a:graphicData uri="http://schemas.openxmlformats.org/drawingml/2006/table">
            <a:tbl>
              <a:tblPr/>
              <a:tblGrid>
                <a:gridCol w="1681256"/>
                <a:gridCol w="368853"/>
                <a:gridCol w="368853"/>
                <a:gridCol w="368853"/>
                <a:gridCol w="368853"/>
                <a:gridCol w="368853"/>
                <a:gridCol w="368853"/>
                <a:gridCol w="368853"/>
                <a:gridCol w="368853"/>
                <a:gridCol w="368853"/>
                <a:gridCol w="368853"/>
                <a:gridCol w="368853"/>
                <a:gridCol w="368853"/>
                <a:gridCol w="368853"/>
                <a:gridCol w="368853"/>
                <a:gridCol w="368853"/>
                <a:gridCol w="368853"/>
                <a:gridCol w="368853"/>
                <a:gridCol w="368853"/>
                <a:gridCol w="368853"/>
              </a:tblGrid>
              <a:tr h="21395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9"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Crudesteel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EAF sample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39" marR="3539" marT="3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6013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Steel</a:t>
                      </a:r>
                      <a:r>
                        <a:rPr lang="de-DE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grade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3539" marR="3539" marT="3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Mn 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 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 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Nb 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de-DE" sz="1200" b="1" i="0" u="none" strike="noStrike" baseline="-25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Pb 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Zn 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38MNV S5 (+50kg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539" marR="3539" marT="3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399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38MNV S5 (+50kg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3539" marR="3539" marT="3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343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38MNV S5 (+50kg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FeV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539" marR="3539" marT="3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20MNCR S5 (+800kg </a:t>
                      </a:r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FeCr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539" marR="3539" marT="3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20MNCR S5 (+1t </a:t>
                      </a:r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FeCr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539" marR="3539" marT="3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323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27MNCR5 (+1,5t </a:t>
                      </a:r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FeCr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539" marR="3539" marT="3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27MNCR5 (+1,5t </a:t>
                      </a:r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FeCr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539" marR="3539" marT="3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25MOCR4 (+350kg </a:t>
                      </a:r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FeMo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539" marR="3539" marT="3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25MOCR4 (+350kg </a:t>
                      </a:r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FeMo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539" marR="3539" marT="3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25MOCR4 (+350kg </a:t>
                      </a:r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FeMo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539" marR="3539" marT="3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273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4970778" y="6132666"/>
            <a:ext cx="4049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 smtClean="0"/>
              <a:t>Source: Operational </a:t>
            </a:r>
            <a:r>
              <a:rPr lang="de-DE" sz="1100" i="1" dirty="0" err="1" smtClean="0"/>
              <a:t>tests</a:t>
            </a:r>
            <a:r>
              <a:rPr lang="de-DE" sz="1100" i="1" dirty="0" smtClean="0"/>
              <a:t> LSW/MAH: H.P. Markus, S. Schüler</a:t>
            </a:r>
            <a:endParaRPr lang="de-DE" sz="1100" i="1" dirty="0"/>
          </a:p>
        </p:txBody>
      </p:sp>
      <p:sp>
        <p:nvSpPr>
          <p:cNvPr id="6" name="Rechteck 5"/>
          <p:cNvSpPr/>
          <p:nvPr/>
        </p:nvSpPr>
        <p:spPr bwMode="auto">
          <a:xfrm>
            <a:off x="367645" y="4355184"/>
            <a:ext cx="8776355" cy="10086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367645" y="3063711"/>
            <a:ext cx="8776355" cy="23849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38350" y="1809750"/>
            <a:ext cx="554355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7200" b="1" dirty="0" smtClean="0"/>
              <a:t>VANADIUM</a:t>
            </a:r>
            <a:br>
              <a:rPr lang="de-DE" sz="7200" b="1" dirty="0" smtClean="0"/>
            </a:br>
            <a:r>
              <a:rPr lang="de-DE" sz="7200" b="1" dirty="0" smtClean="0"/>
              <a:t>LEACHING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762125"/>
            <a:ext cx="7642636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471057" y="857539"/>
            <a:ext cx="6733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Vanadium </a:t>
            </a:r>
            <a:r>
              <a:rPr lang="de-DE" sz="2000" b="1" dirty="0" err="1" smtClean="0"/>
              <a:t>leaching</a:t>
            </a:r>
            <a:endParaRPr lang="de-DE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048249" y="3371849"/>
            <a:ext cx="278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&gt; 90% operational </a:t>
            </a:r>
            <a:r>
              <a:rPr lang="de-DE" dirty="0" err="1" smtClean="0"/>
              <a:t>tests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7905556" y="6181724"/>
            <a:ext cx="1238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S4-test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/>
        </p:nvGraphicFramePr>
        <p:xfrm>
          <a:off x="495301" y="800100"/>
          <a:ext cx="8353424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47875" y="1809750"/>
            <a:ext cx="554355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7200" b="1" dirty="0" smtClean="0"/>
              <a:t>CHROMUIM LEACHING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471057" y="857539"/>
            <a:ext cx="6733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Chromium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Leaching</a:t>
            </a:r>
            <a:endParaRPr lang="de-DE" sz="2000" b="1" dirty="0"/>
          </a:p>
        </p:txBody>
      </p:sp>
      <p:pic>
        <p:nvPicPr>
          <p:cNvPr id="24" name="Grafik 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1524000"/>
            <a:ext cx="7620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4"/>
          <p:cNvSpPr txBox="1">
            <a:spLocks noGrp="1"/>
          </p:cNvSpPr>
          <p:nvPr/>
        </p:nvSpPr>
        <p:spPr bwMode="auto">
          <a:xfrm>
            <a:off x="8129588" y="6513513"/>
            <a:ext cx="9429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8EF0C22-DEE3-4005-8BC5-0434C7ED996A}" type="slidenum">
              <a:rPr lang="de-DE" sz="1200">
                <a:solidFill>
                  <a:schemeClr val="bg1"/>
                </a:solidFill>
              </a:rPr>
              <a:pPr algn="r"/>
              <a:t>16</a:t>
            </a:fld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23850" y="38100"/>
            <a:ext cx="74660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de-DE" sz="2200" b="1">
                <a:solidFill>
                  <a:srgbClr val="000099"/>
                </a:solidFill>
              </a:rPr>
              <a:t/>
            </a:r>
            <a:br>
              <a:rPr lang="de-DE" sz="2200" b="1">
                <a:solidFill>
                  <a:srgbClr val="000099"/>
                </a:solidFill>
              </a:rPr>
            </a:br>
            <a:endParaRPr lang="de-DE" b="1">
              <a:solidFill>
                <a:srgbClr val="000099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690688" y="3346450"/>
          <a:ext cx="5762625" cy="165100"/>
        </p:xfrm>
        <a:graphic>
          <a:graphicData uri="http://schemas.openxmlformats.org/drawingml/2006/table">
            <a:tbl>
              <a:tblPr/>
              <a:tblGrid>
                <a:gridCol w="5762625"/>
              </a:tblGrid>
              <a:tr h="0">
                <a:tc>
                  <a:txBody>
                    <a:bodyPr/>
                    <a:lstStyle/>
                    <a:p>
                      <a:pPr marL="46990">
                        <a:lnSpc>
                          <a:spcPts val="1275"/>
                        </a:lnSpc>
                        <a:spcAft>
                          <a:spcPts val="1275"/>
                        </a:spcAft>
                      </a:pPr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7" name="Grafik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476" y="1847850"/>
            <a:ext cx="6325462" cy="461760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71056" y="1378530"/>
            <a:ext cx="837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EAF </a:t>
            </a:r>
            <a:r>
              <a:rPr lang="de-DE" dirty="0" err="1" smtClean="0"/>
              <a:t>Slags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11 different </a:t>
            </a:r>
            <a:r>
              <a:rPr lang="de-DE" dirty="0" err="1" smtClean="0"/>
              <a:t>Electricsteel</a:t>
            </a:r>
            <a:r>
              <a:rPr lang="de-DE" dirty="0" smtClean="0"/>
              <a:t> </a:t>
            </a:r>
            <a:r>
              <a:rPr lang="de-DE" dirty="0" err="1" smtClean="0"/>
              <a:t>plants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654801" y="2221347"/>
            <a:ext cx="2489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  <a:tabLst>
                <a:tab pos="268288" algn="l"/>
              </a:tabLst>
            </a:pPr>
            <a:r>
              <a:rPr lang="de-DE" dirty="0" smtClean="0"/>
              <a:t>	</a:t>
            </a:r>
            <a:r>
              <a:rPr lang="de-DE" dirty="0" err="1" smtClean="0"/>
              <a:t>high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CS</a:t>
            </a:r>
          </a:p>
          <a:p>
            <a:pPr>
              <a:buFont typeface="Wingdings" pitchFamily="2" charset="2"/>
              <a:buChar char="Ø"/>
              <a:tabLst>
                <a:tab pos="268288" algn="l"/>
              </a:tabLst>
            </a:pPr>
            <a:endParaRPr lang="de-DE" dirty="0" smtClean="0"/>
          </a:p>
          <a:p>
            <a:pPr>
              <a:buFont typeface="Wingdings" pitchFamily="2" charset="2"/>
              <a:buChar char="Ø"/>
              <a:tabLst>
                <a:tab pos="268288" algn="l"/>
              </a:tabLst>
            </a:pPr>
            <a:r>
              <a:rPr lang="de-DE" dirty="0" smtClean="0"/>
              <a:t>	</a:t>
            </a:r>
            <a:r>
              <a:rPr lang="de-DE" dirty="0" err="1" smtClean="0"/>
              <a:t>high</a:t>
            </a:r>
            <a:r>
              <a:rPr lang="de-DE" dirty="0" smtClean="0"/>
              <a:t> </a:t>
            </a:r>
            <a:r>
              <a:rPr lang="de-DE" dirty="0" err="1" smtClean="0"/>
              <a:t>Cr</a:t>
            </a:r>
            <a:r>
              <a:rPr lang="de-DE" dirty="0" smtClean="0"/>
              <a:t> in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calciumsilicates</a:t>
            </a:r>
            <a:endParaRPr lang="de-DE" dirty="0" smtClean="0"/>
          </a:p>
          <a:p>
            <a:pPr>
              <a:buFont typeface="Wingdings" pitchFamily="2" charset="2"/>
              <a:buChar char="Ø"/>
              <a:tabLst>
                <a:tab pos="268288" algn="l"/>
              </a:tabLst>
            </a:pPr>
            <a:endParaRPr lang="de-DE" dirty="0" smtClean="0"/>
          </a:p>
          <a:p>
            <a:pPr>
              <a:buFont typeface="Wingdings" pitchFamily="2" charset="2"/>
              <a:buChar char="Ø"/>
              <a:tabLst>
                <a:tab pos="268288" algn="l"/>
              </a:tabLst>
            </a:pPr>
            <a:r>
              <a:rPr lang="de-DE" dirty="0" smtClean="0"/>
              <a:t>	</a:t>
            </a:r>
            <a:r>
              <a:rPr lang="de-DE" dirty="0" err="1" smtClean="0"/>
              <a:t>high</a:t>
            </a:r>
            <a:r>
              <a:rPr lang="de-DE" dirty="0" smtClean="0"/>
              <a:t> </a:t>
            </a:r>
            <a:r>
              <a:rPr lang="de-DE" dirty="0" err="1" smtClean="0"/>
              <a:t>Cr-leaching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733310" y="4867556"/>
            <a:ext cx="2410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err="1" smtClean="0"/>
              <a:t>Leaching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tests</a:t>
            </a:r>
            <a:r>
              <a:rPr lang="de-DE" sz="1400" i="1" dirty="0" smtClean="0"/>
              <a:t>:</a:t>
            </a:r>
          </a:p>
          <a:p>
            <a:endParaRPr lang="de-DE" sz="1400" i="1" dirty="0" smtClean="0"/>
          </a:p>
          <a:p>
            <a:pPr>
              <a:buFont typeface="Arial" pitchFamily="34" charset="0"/>
              <a:buChar char="•"/>
              <a:tabLst>
                <a:tab pos="1255713" algn="l"/>
              </a:tabLst>
            </a:pPr>
            <a:r>
              <a:rPr lang="de-DE" sz="1400" i="1" dirty="0" smtClean="0"/>
              <a:t> </a:t>
            </a:r>
            <a:r>
              <a:rPr lang="de-DE" sz="1400" i="1" dirty="0" err="1" smtClean="0"/>
              <a:t>column</a:t>
            </a:r>
            <a:r>
              <a:rPr lang="de-DE" sz="1400" i="1" dirty="0" smtClean="0"/>
              <a:t> 2:1	(DIN 19528)</a:t>
            </a:r>
          </a:p>
          <a:p>
            <a:pPr>
              <a:buFont typeface="Arial" pitchFamily="34" charset="0"/>
              <a:buChar char="•"/>
              <a:tabLst>
                <a:tab pos="1255713" algn="l"/>
              </a:tabLst>
            </a:pPr>
            <a:r>
              <a:rPr lang="de-DE" sz="1400" i="1" dirty="0" smtClean="0"/>
              <a:t> </a:t>
            </a:r>
            <a:r>
              <a:rPr lang="de-DE" sz="1400" i="1" dirty="0" err="1" smtClean="0"/>
              <a:t>shaking</a:t>
            </a:r>
            <a:r>
              <a:rPr lang="de-DE" sz="1400" i="1" dirty="0" smtClean="0"/>
              <a:t> 2:1 	(DIN 19529)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71057" y="857539"/>
            <a:ext cx="6733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Chromium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Leaching</a:t>
            </a:r>
            <a:endParaRPr lang="de-DE" sz="2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804672" y="1639820"/>
          <a:ext cx="7680960" cy="3398906"/>
        </p:xfrm>
        <a:graphic>
          <a:graphicData uri="http://schemas.openxmlformats.org/drawingml/2006/table">
            <a:tbl>
              <a:tblPr/>
              <a:tblGrid>
                <a:gridCol w="411480"/>
                <a:gridCol w="1426464"/>
                <a:gridCol w="1399032"/>
                <a:gridCol w="1325880"/>
                <a:gridCol w="1618488"/>
                <a:gridCol w="1499616"/>
              </a:tblGrid>
              <a:tr h="936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latin typeface="Calibri"/>
                          <a:ea typeface="Calibri"/>
                          <a:cs typeface="Times New Roman"/>
                        </a:rPr>
                        <a:t>Original </a:t>
                      </a:r>
                      <a:r>
                        <a:rPr lang="de-DE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state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adding alumina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adding alumina + lime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defined dose of</a:t>
                      </a:r>
                      <a:b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alumina + lime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3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latin typeface="Calibri"/>
                          <a:ea typeface="Calibri"/>
                          <a:cs typeface="Times New Roman"/>
                        </a:rPr>
                        <a:t>Adding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latin typeface="Calibri"/>
                          <a:ea typeface="Calibri"/>
                          <a:cs typeface="Times New Roman"/>
                        </a:rPr>
                        <a:t>Alumina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9239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latin typeface="Calibri"/>
                          <a:ea typeface="Calibri"/>
                          <a:cs typeface="Times New Roman"/>
                        </a:rPr>
                        <a:t>Lime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9239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latin typeface="Calibri"/>
                          <a:ea typeface="Calibri"/>
                          <a:cs typeface="Times New Roman"/>
                        </a:rPr>
                        <a:t>Leaching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latin typeface="Calibri"/>
                          <a:ea typeface="Calibri"/>
                          <a:cs typeface="Times New Roman"/>
                        </a:rPr>
                        <a:t>Chromiu</a:t>
                      </a:r>
                      <a:r>
                        <a:rPr lang="de-DE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39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Vanadium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39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latin typeface="Calibri"/>
                          <a:ea typeface="Calibri"/>
                          <a:cs typeface="Times New Roman"/>
                        </a:rPr>
                        <a:t>el. </a:t>
                      </a:r>
                      <a:r>
                        <a:rPr lang="de-DE" sz="1400" dirty="0" err="1" smtClean="0">
                          <a:latin typeface="Calibri"/>
                          <a:ea typeface="Calibri"/>
                          <a:cs typeface="Times New Roman"/>
                        </a:rPr>
                        <a:t>Conductivity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9" name="AutoShape 29"/>
          <p:cNvSpPr>
            <a:spLocks noChangeArrowheads="1"/>
          </p:cNvSpPr>
          <p:nvPr/>
        </p:nvSpPr>
        <p:spPr bwMode="auto">
          <a:xfrm>
            <a:off x="3215768" y="3639021"/>
            <a:ext cx="220437" cy="351387"/>
          </a:xfrm>
          <a:prstGeom prst="upArrow">
            <a:avLst>
              <a:gd name="adj1" fmla="val 50000"/>
              <a:gd name="adj2" fmla="val 3620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5" name="Gruppieren 34"/>
          <p:cNvGrpSpPr/>
          <p:nvPr/>
        </p:nvGrpSpPr>
        <p:grpSpPr>
          <a:xfrm>
            <a:off x="4592240" y="2657562"/>
            <a:ext cx="244351" cy="1833773"/>
            <a:chOff x="4308669" y="2638425"/>
            <a:chExt cx="244351" cy="1833773"/>
          </a:xfrm>
        </p:grpSpPr>
        <p:sp>
          <p:nvSpPr>
            <p:cNvPr id="10268" name="AutoShape 28"/>
            <p:cNvSpPr>
              <a:spLocks noChangeArrowheads="1"/>
            </p:cNvSpPr>
            <p:nvPr/>
          </p:nvSpPr>
          <p:spPr bwMode="auto">
            <a:xfrm>
              <a:off x="4325211" y="4120811"/>
              <a:ext cx="220437" cy="351387"/>
            </a:xfrm>
            <a:prstGeom prst="upArrow">
              <a:avLst>
                <a:gd name="adj1" fmla="val 50000"/>
                <a:gd name="adj2" fmla="val 36204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67" name="AutoShape 27"/>
            <p:cNvSpPr>
              <a:spLocks noChangeArrowheads="1"/>
            </p:cNvSpPr>
            <p:nvPr/>
          </p:nvSpPr>
          <p:spPr bwMode="auto">
            <a:xfrm>
              <a:off x="4308669" y="2638425"/>
              <a:ext cx="220437" cy="351387"/>
            </a:xfrm>
            <a:prstGeom prst="upArrow">
              <a:avLst>
                <a:gd name="adj1" fmla="val 50000"/>
                <a:gd name="adj2" fmla="val 3620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66" name="AutoShape 26"/>
            <p:cNvSpPr>
              <a:spLocks noChangeArrowheads="1"/>
            </p:cNvSpPr>
            <p:nvPr/>
          </p:nvSpPr>
          <p:spPr bwMode="auto">
            <a:xfrm rot="10800000">
              <a:off x="4332583" y="3631294"/>
              <a:ext cx="220437" cy="351387"/>
            </a:xfrm>
            <a:prstGeom prst="upArrow">
              <a:avLst>
                <a:gd name="adj1" fmla="val 50000"/>
                <a:gd name="adj2" fmla="val 36204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6086098" y="2657492"/>
            <a:ext cx="225598" cy="2323887"/>
            <a:chOff x="5727872" y="2638638"/>
            <a:chExt cx="225598" cy="2323887"/>
          </a:xfrm>
        </p:grpSpPr>
        <p:sp>
          <p:nvSpPr>
            <p:cNvPr id="10265" name="AutoShape 25"/>
            <p:cNvSpPr>
              <a:spLocks noChangeArrowheads="1"/>
            </p:cNvSpPr>
            <p:nvPr/>
          </p:nvSpPr>
          <p:spPr bwMode="auto">
            <a:xfrm rot="10800000">
              <a:off x="5733033" y="3630868"/>
              <a:ext cx="220437" cy="351387"/>
            </a:xfrm>
            <a:prstGeom prst="upArrow">
              <a:avLst>
                <a:gd name="adj1" fmla="val 50000"/>
                <a:gd name="adj2" fmla="val 36204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63" name="AutoShape 23"/>
            <p:cNvSpPr>
              <a:spLocks noChangeArrowheads="1"/>
            </p:cNvSpPr>
            <p:nvPr/>
          </p:nvSpPr>
          <p:spPr bwMode="auto">
            <a:xfrm rot="10800000">
              <a:off x="5733033" y="4129524"/>
              <a:ext cx="220437" cy="351387"/>
            </a:xfrm>
            <a:prstGeom prst="upArrow">
              <a:avLst>
                <a:gd name="adj1" fmla="val 50000"/>
                <a:gd name="adj2" fmla="val 36204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60" name="AutoShape 20"/>
            <p:cNvSpPr>
              <a:spLocks noChangeArrowheads="1"/>
            </p:cNvSpPr>
            <p:nvPr/>
          </p:nvSpPr>
          <p:spPr bwMode="auto">
            <a:xfrm>
              <a:off x="5730084" y="4611138"/>
              <a:ext cx="220437" cy="351387"/>
            </a:xfrm>
            <a:prstGeom prst="upArrow">
              <a:avLst>
                <a:gd name="adj1" fmla="val 50000"/>
                <a:gd name="adj2" fmla="val 36204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59" name="AutoShape 19"/>
            <p:cNvSpPr>
              <a:spLocks noChangeArrowheads="1"/>
            </p:cNvSpPr>
            <p:nvPr/>
          </p:nvSpPr>
          <p:spPr bwMode="auto">
            <a:xfrm>
              <a:off x="5727872" y="2638638"/>
              <a:ext cx="220437" cy="351387"/>
            </a:xfrm>
            <a:prstGeom prst="upArrow">
              <a:avLst>
                <a:gd name="adj1" fmla="val 50000"/>
                <a:gd name="adj2" fmla="val 3620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58" name="AutoShape 18"/>
            <p:cNvSpPr>
              <a:spLocks noChangeArrowheads="1"/>
            </p:cNvSpPr>
            <p:nvPr/>
          </p:nvSpPr>
          <p:spPr bwMode="auto">
            <a:xfrm>
              <a:off x="5727872" y="3127769"/>
              <a:ext cx="220437" cy="351387"/>
            </a:xfrm>
            <a:prstGeom prst="upArrow">
              <a:avLst>
                <a:gd name="adj1" fmla="val 50000"/>
                <a:gd name="adj2" fmla="val 3620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7605208" y="2704036"/>
            <a:ext cx="320703" cy="2300140"/>
            <a:chOff x="7118323" y="2675755"/>
            <a:chExt cx="320703" cy="2300140"/>
          </a:xfrm>
        </p:grpSpPr>
        <p:sp>
          <p:nvSpPr>
            <p:cNvPr id="10264" name="AutoShape 24"/>
            <p:cNvSpPr>
              <a:spLocks noChangeArrowheads="1"/>
            </p:cNvSpPr>
            <p:nvPr/>
          </p:nvSpPr>
          <p:spPr bwMode="auto">
            <a:xfrm rot="10800000">
              <a:off x="7161083" y="3624802"/>
              <a:ext cx="220437" cy="351387"/>
            </a:xfrm>
            <a:prstGeom prst="upArrow">
              <a:avLst>
                <a:gd name="adj1" fmla="val 50000"/>
                <a:gd name="adj2" fmla="val 36204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62" name="AutoShape 22"/>
            <p:cNvSpPr>
              <a:spLocks noChangeArrowheads="1"/>
            </p:cNvSpPr>
            <p:nvPr/>
          </p:nvSpPr>
          <p:spPr bwMode="auto">
            <a:xfrm rot="10800000">
              <a:off x="7164032" y="4131574"/>
              <a:ext cx="220437" cy="351387"/>
            </a:xfrm>
            <a:prstGeom prst="upArrow">
              <a:avLst>
                <a:gd name="adj1" fmla="val 50000"/>
                <a:gd name="adj2" fmla="val 36204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61" name="AutoShape 21"/>
            <p:cNvSpPr>
              <a:spLocks noChangeArrowheads="1"/>
            </p:cNvSpPr>
            <p:nvPr/>
          </p:nvSpPr>
          <p:spPr bwMode="auto">
            <a:xfrm rot="10800000">
              <a:off x="7165507" y="4624508"/>
              <a:ext cx="220437" cy="351387"/>
            </a:xfrm>
            <a:prstGeom prst="upArrow">
              <a:avLst>
                <a:gd name="adj1" fmla="val 50000"/>
                <a:gd name="adj2" fmla="val 36204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57" name="AutoShape 17"/>
            <p:cNvSpPr>
              <a:spLocks noChangeArrowheads="1"/>
            </p:cNvSpPr>
            <p:nvPr/>
          </p:nvSpPr>
          <p:spPr bwMode="auto">
            <a:xfrm rot="2826633">
              <a:off x="7156616" y="3117880"/>
              <a:ext cx="242643" cy="319229"/>
            </a:xfrm>
            <a:prstGeom prst="upArrow">
              <a:avLst>
                <a:gd name="adj1" fmla="val 50000"/>
                <a:gd name="adj2" fmla="val 3620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56" name="AutoShape 16"/>
            <p:cNvSpPr>
              <a:spLocks noChangeArrowheads="1"/>
            </p:cNvSpPr>
            <p:nvPr/>
          </p:nvSpPr>
          <p:spPr bwMode="auto">
            <a:xfrm rot="2826633">
              <a:off x="7158090" y="2637462"/>
              <a:ext cx="242643" cy="319229"/>
            </a:xfrm>
            <a:prstGeom prst="upArrow">
              <a:avLst>
                <a:gd name="adj1" fmla="val 50000"/>
                <a:gd name="adj2" fmla="val 3620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8" name="Textfeld 37"/>
          <p:cNvSpPr txBox="1"/>
          <p:nvPr/>
        </p:nvSpPr>
        <p:spPr>
          <a:xfrm>
            <a:off x="471057" y="857539"/>
            <a:ext cx="6733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Mutual </a:t>
            </a:r>
            <a:r>
              <a:rPr lang="de-DE" sz="2000" b="1" dirty="0" err="1" smtClean="0"/>
              <a:t>reactions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conditioning</a:t>
            </a:r>
            <a:endParaRPr lang="de-DE" sz="20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5972543" y="6114106"/>
            <a:ext cx="3022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/>
              <a:t>Source: Operational </a:t>
            </a:r>
            <a:r>
              <a:rPr lang="de-DE" sz="1200" i="1" dirty="0" err="1" smtClean="0"/>
              <a:t>tests</a:t>
            </a:r>
            <a:r>
              <a:rPr lang="de-DE" sz="1200" i="1" dirty="0" smtClean="0"/>
              <a:t> BST: </a:t>
            </a:r>
            <a:r>
              <a:rPr lang="de-DE" sz="1200" i="1" dirty="0" err="1" smtClean="0"/>
              <a:t>Th</a:t>
            </a:r>
            <a:r>
              <a:rPr lang="de-DE" sz="1200" i="1" dirty="0" smtClean="0"/>
              <a:t>. Taube</a:t>
            </a:r>
            <a:endParaRPr lang="de-DE" sz="120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92" y="136025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471057" y="857539"/>
            <a:ext cx="6733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Chromium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leaching</a:t>
            </a:r>
            <a:endParaRPr lang="de-DE" sz="2000" b="1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4021134" y="3621954"/>
          <a:ext cx="4575177" cy="1651502"/>
        </p:xfrm>
        <a:graphic>
          <a:graphicData uri="http://schemas.openxmlformats.org/drawingml/2006/table">
            <a:tbl>
              <a:tblPr/>
              <a:tblGrid>
                <a:gridCol w="2105027"/>
                <a:gridCol w="1235075"/>
                <a:gridCol w="1235075"/>
              </a:tblGrid>
              <a:tr h="571502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DE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Chromium</a:t>
                      </a:r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leaching</a:t>
                      </a:r>
                      <a:r>
                        <a:rPr lang="de-DE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6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by</a:t>
                      </a:r>
                      <a:r>
                        <a:rPr lang="de-DE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S4-test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Conditioning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„Shell“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„Liquid“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Reference sample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Ref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-59,2%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 kg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Alumina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Gerade Verbindung mit Pfeil 6"/>
          <p:cNvCxnSpPr/>
          <p:nvPr/>
        </p:nvCxnSpPr>
        <p:spPr bwMode="auto">
          <a:xfrm flipV="1">
            <a:off x="7277521" y="4769388"/>
            <a:ext cx="27160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mit Pfeil 12"/>
          <p:cNvCxnSpPr/>
          <p:nvPr/>
        </p:nvCxnSpPr>
        <p:spPr bwMode="auto">
          <a:xfrm flipH="1">
            <a:off x="8436990" y="4713796"/>
            <a:ext cx="9886" cy="54636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4641684" y="6059785"/>
            <a:ext cx="438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/>
              <a:t>Source: Operational </a:t>
            </a:r>
            <a:r>
              <a:rPr lang="de-DE" sz="1200" i="1" dirty="0" err="1" smtClean="0"/>
              <a:t>tests</a:t>
            </a:r>
            <a:r>
              <a:rPr lang="de-DE" sz="1200" i="1" dirty="0" smtClean="0"/>
              <a:t> LSW/MAH: H.P. Markus, S. Schüler</a:t>
            </a:r>
            <a:endParaRPr lang="de-DE" sz="1200" i="1" dirty="0"/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H="1">
            <a:off x="3289955" y="2498103"/>
            <a:ext cx="2356701" cy="53732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5665510" y="227186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shell</a:t>
            </a:r>
            <a:r>
              <a:rPr lang="de-DE" dirty="0" smtClean="0"/>
              <a:t>“</a:t>
            </a: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>
            <a:off x="4887108" y="2862072"/>
            <a:ext cx="736452" cy="8801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699038" y="267114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Liquid </a:t>
            </a:r>
            <a:r>
              <a:rPr lang="de-DE" dirty="0" err="1" smtClean="0"/>
              <a:t>slag</a:t>
            </a:r>
            <a:endParaRPr lang="de-DE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76350" y="1971675"/>
            <a:ext cx="70104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7200" b="1" dirty="0" smtClean="0"/>
              <a:t>ALTERNATIVE PRODUCTION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21790" y="1093509"/>
            <a:ext cx="690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EAF Slag </a:t>
            </a:r>
            <a:r>
              <a:rPr lang="de-DE" dirty="0" err="1" smtClean="0"/>
              <a:t>of</a:t>
            </a:r>
            <a:r>
              <a:rPr lang="de-DE" dirty="0" smtClean="0"/>
              <a:t> 2013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9844" y="5771852"/>
            <a:ext cx="3073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 smtClean="0"/>
              <a:t>Source: Statistische Erhebungen von 07/2014</a:t>
            </a:r>
          </a:p>
          <a:p>
            <a:r>
              <a:rPr lang="de-DE" sz="1100" i="1" dirty="0" smtClean="0"/>
              <a:t>des Fachverband Eisenhüttenschlacken e.V.</a:t>
            </a:r>
            <a:endParaRPr lang="de-DE" sz="1600" dirty="0"/>
          </a:p>
        </p:txBody>
      </p:sp>
      <p:pic>
        <p:nvPicPr>
          <p:cNvPr id="5" name="Grafik 4"/>
          <p:cNvPicPr/>
          <p:nvPr/>
        </p:nvPicPr>
        <p:blipFill>
          <a:blip r:embed="rId2" cstate="print"/>
          <a:srcRect l="3311" t="3125" b="24716"/>
          <a:stretch>
            <a:fillRect/>
          </a:stretch>
        </p:blipFill>
        <p:spPr bwMode="auto">
          <a:xfrm>
            <a:off x="1485900" y="2009775"/>
            <a:ext cx="62769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314" y="1508282"/>
            <a:ext cx="3686149" cy="244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528" y="1480002"/>
            <a:ext cx="3525356" cy="234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735291" y="4468299"/>
            <a:ext cx="372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Slag </a:t>
            </a:r>
            <a:r>
              <a:rPr lang="de-DE" dirty="0" err="1" smtClean="0"/>
              <a:t>flows</a:t>
            </a:r>
            <a:r>
              <a:rPr lang="de-DE" dirty="0" smtClean="0"/>
              <a:t> </a:t>
            </a:r>
            <a:r>
              <a:rPr lang="de-DE" dirty="0" err="1" smtClean="0"/>
              <a:t>eary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slagpot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807670" y="4422736"/>
            <a:ext cx="4081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Slag </a:t>
            </a:r>
            <a:r>
              <a:rPr lang="de-DE" dirty="0" err="1" smtClean="0"/>
              <a:t>is</a:t>
            </a:r>
            <a:r>
              <a:rPr lang="de-DE" dirty="0" smtClean="0"/>
              <a:t> „</a:t>
            </a:r>
            <a:r>
              <a:rPr lang="de-DE" dirty="0" err="1" smtClean="0"/>
              <a:t>holding</a:t>
            </a:r>
            <a:r>
              <a:rPr lang="de-DE" dirty="0" smtClean="0"/>
              <a:t> back“ a </a:t>
            </a:r>
            <a:r>
              <a:rPr lang="de-DE" dirty="0" err="1" smtClean="0"/>
              <a:t>longer</a:t>
            </a:r>
            <a:r>
              <a:rPr lang="de-DE" dirty="0" smtClean="0"/>
              <a:t> time</a:t>
            </a:r>
          </a:p>
          <a:p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„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unreduced</a:t>
            </a:r>
            <a:r>
              <a:rPr lang="de-DE" dirty="0" smtClean="0"/>
              <a:t>“ </a:t>
            </a:r>
            <a:r>
              <a:rPr lang="de-DE" dirty="0" err="1" smtClean="0"/>
              <a:t>slag</a:t>
            </a:r>
            <a:r>
              <a:rPr lang="de-DE" dirty="0" smtClean="0"/>
              <a:t> </a:t>
            </a:r>
            <a:r>
              <a:rPr lang="de-DE" dirty="0" err="1" smtClean="0"/>
              <a:t>flows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slagpot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58218" y="5910606"/>
            <a:ext cx="685315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/>
            <a:r>
              <a:rPr lang="de-DE" sz="1050" i="1" dirty="0" smtClean="0"/>
              <a:t>Source:</a:t>
            </a:r>
          </a:p>
          <a:p>
            <a:pPr marL="285750" indent="-285750"/>
            <a:r>
              <a:rPr lang="de-DE" sz="1050" i="1" dirty="0" smtClean="0"/>
              <a:t>I. Sohn, J.I. Hwang, H.S. Kim, J.S. Choi, Y.S. Jeong, H.C. Lee:</a:t>
            </a:r>
          </a:p>
          <a:p>
            <a:pPr marL="285750" indent="-285750"/>
            <a:r>
              <a:rPr lang="de-DE" sz="1050" i="1" dirty="0" smtClean="0"/>
              <a:t>Development </a:t>
            </a:r>
            <a:r>
              <a:rPr lang="de-DE" sz="1050" i="1" dirty="0" err="1" smtClean="0"/>
              <a:t>of</a:t>
            </a:r>
            <a:r>
              <a:rPr lang="de-DE" sz="1050" i="1" dirty="0" smtClean="0"/>
              <a:t> ECO </a:t>
            </a:r>
            <a:r>
              <a:rPr lang="de-DE" sz="1050" i="1" dirty="0" err="1" smtClean="0"/>
              <a:t>Slag</a:t>
            </a:r>
            <a:r>
              <a:rPr lang="de-DE" sz="1050" i="1" dirty="0" smtClean="0"/>
              <a:t> Processing Technology </a:t>
            </a:r>
            <a:r>
              <a:rPr lang="de-DE" sz="1050" i="1" dirty="0" err="1" smtClean="0"/>
              <a:t>for</a:t>
            </a:r>
            <a:r>
              <a:rPr lang="de-DE" sz="1050" i="1" dirty="0" smtClean="0"/>
              <a:t> Iron </a:t>
            </a:r>
            <a:r>
              <a:rPr lang="de-DE" sz="1050" i="1" dirty="0" err="1" smtClean="0"/>
              <a:t>Recovery</a:t>
            </a:r>
            <a:r>
              <a:rPr lang="de-DE" sz="1050" i="1" dirty="0" smtClean="0"/>
              <a:t> </a:t>
            </a:r>
            <a:r>
              <a:rPr lang="de-DE" sz="1050" i="1" dirty="0" err="1" smtClean="0"/>
              <a:t>and</a:t>
            </a:r>
            <a:r>
              <a:rPr lang="de-DE" sz="1050" i="1" dirty="0" smtClean="0"/>
              <a:t> Value-</a:t>
            </a:r>
            <a:r>
              <a:rPr lang="de-DE" sz="1050" i="1" dirty="0" err="1" smtClean="0"/>
              <a:t>Added</a:t>
            </a:r>
            <a:r>
              <a:rPr lang="de-DE" sz="1050" i="1" dirty="0" smtClean="0"/>
              <a:t> Products in </a:t>
            </a:r>
            <a:r>
              <a:rPr lang="de-DE" sz="1050" i="1" dirty="0" err="1" smtClean="0"/>
              <a:t>Steelmaking</a:t>
            </a:r>
            <a:endParaRPr lang="de-DE" sz="105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5" descr="KLINKEOS.jpg"/>
          <p:cNvPicPr>
            <a:picLocks noChangeAspect="1"/>
          </p:cNvPicPr>
          <p:nvPr/>
        </p:nvPicPr>
        <p:blipFill>
          <a:blip r:embed="rId2" cstate="print"/>
          <a:srcRect t="7851"/>
          <a:stretch>
            <a:fillRect/>
          </a:stretch>
        </p:blipFill>
        <p:spPr bwMode="auto">
          <a:xfrm>
            <a:off x="659423" y="940778"/>
            <a:ext cx="8112715" cy="536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 rot="19710277">
            <a:off x="6209039" y="2174300"/>
            <a:ext cx="2591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in Entwicklung: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laufendes DBU- Forschungsvorhaben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mit HEEPP, Rheinberg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956261" y="6196115"/>
            <a:ext cx="28023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 smtClean="0"/>
              <a:t>Source: DBU </a:t>
            </a:r>
            <a:r>
              <a:rPr lang="de-DE" sz="1100" i="1" dirty="0" err="1" smtClean="0"/>
              <a:t>research</a:t>
            </a:r>
            <a:r>
              <a:rPr lang="de-DE" sz="1100" i="1" dirty="0" smtClean="0"/>
              <a:t> </a:t>
            </a:r>
            <a:r>
              <a:rPr lang="de-DE" sz="1100" i="1" dirty="0" err="1" smtClean="0"/>
              <a:t>project</a:t>
            </a:r>
            <a:r>
              <a:rPr lang="de-DE" sz="1100" i="1" dirty="0" smtClean="0"/>
              <a:t> KLINKEOS</a:t>
            </a:r>
            <a:endParaRPr lang="de-DE" sz="110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19175" y="1971675"/>
            <a:ext cx="7829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7200" b="1" dirty="0" smtClean="0"/>
              <a:t>ALTERNATIVE SOLIDIFICATION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WE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4" y="1123950"/>
            <a:ext cx="8467726" cy="464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6213436" y="6196115"/>
            <a:ext cx="2800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 smtClean="0"/>
              <a:t>Source: </a:t>
            </a:r>
            <a:r>
              <a:rPr lang="de-DE" sz="1100" i="1" dirty="0" err="1" smtClean="0"/>
              <a:t>BMWi</a:t>
            </a:r>
            <a:r>
              <a:rPr lang="de-DE" sz="1100" i="1" dirty="0" smtClean="0"/>
              <a:t> </a:t>
            </a:r>
            <a:r>
              <a:rPr lang="de-DE" sz="1100" i="1" dirty="0" err="1" smtClean="0"/>
              <a:t>research</a:t>
            </a:r>
            <a:r>
              <a:rPr lang="de-DE" sz="1100" i="1" dirty="0" smtClean="0"/>
              <a:t> </a:t>
            </a:r>
            <a:r>
              <a:rPr lang="de-DE" sz="1100" i="1" dirty="0" err="1" smtClean="0"/>
              <a:t>project</a:t>
            </a:r>
            <a:r>
              <a:rPr lang="de-DE" sz="1100" i="1" dirty="0" smtClean="0"/>
              <a:t> DEWEOS</a:t>
            </a:r>
            <a:endParaRPr lang="de-DE" sz="11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33500" y="1866900"/>
            <a:ext cx="70104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7200" b="1" dirty="0" smtClean="0"/>
              <a:t>WATER TREATMENT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820559" y="2240868"/>
            <a:ext cx="6660740" cy="4021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00" b="0" i="0" u="none" strike="noStrike" cap="none" normalizeH="0" baseline="0" smtClean="0">
              <a:ln>
                <a:noFill/>
              </a:ln>
              <a:solidFill>
                <a:srgbClr val="003D81"/>
              </a:solidFill>
              <a:effectLst/>
              <a:latin typeface="Arial" charset="0"/>
            </a:endParaRPr>
          </a:p>
        </p:txBody>
      </p:sp>
      <p:sp>
        <p:nvSpPr>
          <p:cNvPr id="10319" name="Rectangle 7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121275"/>
            <a:ext cx="7848600" cy="684213"/>
          </a:xfrm>
        </p:spPr>
        <p:txBody>
          <a:bodyPr/>
          <a:lstStyle/>
          <a:p>
            <a:endParaRPr lang="de-DE" dirty="0" smtClean="0"/>
          </a:p>
          <a:p>
            <a:pPr marL="2286000" lvl="5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165" y="1124744"/>
            <a:ext cx="7920037" cy="50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RFCS research project SLACON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Work is part of a European research project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Project aim is improvement of slag quality defined by </a:t>
            </a:r>
            <a:r>
              <a:rPr lang="en-GB" dirty="0" err="1" smtClean="0"/>
              <a:t>eluate</a:t>
            </a:r>
            <a:r>
              <a:rPr lang="en-GB" dirty="0" smtClean="0"/>
              <a:t> tests</a:t>
            </a:r>
          </a:p>
          <a:p>
            <a:pPr marL="0" indent="0">
              <a:buNone/>
            </a:pPr>
            <a:endParaRPr lang="de-DE" dirty="0" smtClean="0"/>
          </a:p>
          <a:p>
            <a:pPr marL="1371600" lvl="3" indent="0">
              <a:buNone/>
            </a:pPr>
            <a:endParaRPr lang="de-DE" dirty="0" smtClean="0"/>
          </a:p>
        </p:txBody>
      </p:sp>
      <p:sp>
        <p:nvSpPr>
          <p:cNvPr id="45" name="Textfeld 44"/>
          <p:cNvSpPr txBox="1"/>
          <p:nvPr/>
        </p:nvSpPr>
        <p:spPr>
          <a:xfrm>
            <a:off x="3730221" y="2384884"/>
            <a:ext cx="2179317" cy="772394"/>
          </a:xfrm>
          <a:prstGeom prst="rect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0000">
                <a:srgbClr val="FFC000"/>
              </a:gs>
              <a:gs pos="100000">
                <a:srgbClr val="FFC000"/>
              </a:gs>
            </a:gsLst>
            <a:lin ang="5400000" scaled="1"/>
            <a:tileRect/>
          </a:gradFill>
          <a:ln>
            <a:solidFill>
              <a:sysClr val="windowText" lastClr="00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Slag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arc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furnace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221530" y="4866488"/>
            <a:ext cx="832353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Eluate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Gerade Verbindung mit Pfeil 46"/>
          <p:cNvCxnSpPr/>
          <p:nvPr/>
        </p:nvCxnSpPr>
        <p:spPr>
          <a:xfrm>
            <a:off x="4815003" y="3162831"/>
            <a:ext cx="0" cy="38585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8" name="Gerade Verbindung mit Pfeil 47"/>
          <p:cNvCxnSpPr/>
          <p:nvPr/>
        </p:nvCxnSpPr>
        <p:spPr>
          <a:xfrm flipH="1">
            <a:off x="5644626" y="5389708"/>
            <a:ext cx="1" cy="35893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9" name="Gerade Verbindung mit Pfeil 48"/>
          <p:cNvCxnSpPr>
            <a:endCxn id="46" idx="0"/>
          </p:cNvCxnSpPr>
          <p:nvPr/>
        </p:nvCxnSpPr>
        <p:spPr>
          <a:xfrm>
            <a:off x="5637707" y="4321078"/>
            <a:ext cx="0" cy="54541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0" name="Textfeld 49"/>
          <p:cNvSpPr txBox="1"/>
          <p:nvPr/>
        </p:nvSpPr>
        <p:spPr>
          <a:xfrm>
            <a:off x="5159542" y="4404823"/>
            <a:ext cx="52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Slag</a:t>
            </a:r>
            <a:endParaRPr lang="de-DE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4849325" y="5769260"/>
            <a:ext cx="199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 err="1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Slag</a:t>
            </a:r>
            <a:r>
              <a:rPr lang="de-DE" sz="12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  <a:r>
              <a:rPr lang="de-DE" sz="12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200" b="1" dirty="0" err="1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de-DE" sz="12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de-DE" sz="1200" b="1" dirty="0" smtClean="0">
              <a:solidFill>
                <a:srgbClr val="0082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4293865" y="3187841"/>
            <a:ext cx="55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Slag</a:t>
            </a:r>
            <a:endParaRPr lang="de-DE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Gerade Verbindung mit Pfeil 52"/>
          <p:cNvCxnSpPr>
            <a:endCxn id="58" idx="0"/>
          </p:cNvCxnSpPr>
          <p:nvPr/>
        </p:nvCxnSpPr>
        <p:spPr>
          <a:xfrm>
            <a:off x="3939931" y="4321078"/>
            <a:ext cx="0" cy="420823"/>
          </a:xfrm>
          <a:prstGeom prst="straightConnector1">
            <a:avLst/>
          </a:prstGeom>
          <a:noFill/>
          <a:ln w="19050" cap="flat" cmpd="sng" algn="ctr">
            <a:solidFill>
              <a:srgbClr val="4F81BD"/>
            </a:solidFill>
            <a:prstDash val="solid"/>
            <a:tailEnd type="arrow"/>
          </a:ln>
          <a:effectLst/>
        </p:spPr>
      </p:cxnSp>
      <p:cxnSp>
        <p:nvCxnSpPr>
          <p:cNvPr id="54" name="Gewinkelte Verbindung 53"/>
          <p:cNvCxnSpPr/>
          <p:nvPr/>
        </p:nvCxnSpPr>
        <p:spPr>
          <a:xfrm rot="10800000" flipH="1">
            <a:off x="2850273" y="3934881"/>
            <a:ext cx="907082" cy="1193216"/>
          </a:xfrm>
          <a:prstGeom prst="bentConnector3">
            <a:avLst>
              <a:gd name="adj1" fmla="val -25202"/>
            </a:avLst>
          </a:prstGeom>
          <a:noFill/>
          <a:ln w="19050" cap="flat" cmpd="sng" algn="ctr">
            <a:solidFill>
              <a:srgbClr val="4F81BD"/>
            </a:solidFill>
            <a:prstDash val="solid"/>
            <a:tailEnd type="arrow"/>
          </a:ln>
          <a:effectLst/>
        </p:spPr>
      </p:cxnSp>
      <p:sp>
        <p:nvSpPr>
          <p:cNvPr id="55" name="Textfeld 54"/>
          <p:cNvSpPr txBox="1"/>
          <p:nvPr/>
        </p:nvSpPr>
        <p:spPr>
          <a:xfrm>
            <a:off x="3303813" y="4380092"/>
            <a:ext cx="629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de-DE" sz="1200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2359965" y="5769260"/>
            <a:ext cx="243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recyling</a:t>
            </a:r>
            <a:endParaRPr lang="de-DE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3733634" y="3548684"/>
            <a:ext cx="2179317" cy="772394"/>
          </a:xfrm>
          <a:prstGeom prst="rect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50000">
                <a:sysClr val="window" lastClr="FFFFFF">
                  <a:lumMod val="7500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>
            <a:solidFill>
              <a:sysClr val="windowText" lastClr="00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Slag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washing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sizing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2850272" y="4741901"/>
            <a:ext cx="2179317" cy="772394"/>
          </a:xfrm>
          <a:prstGeom prst="rect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</a:srgbClr>
              </a:gs>
              <a:gs pos="50000">
                <a:srgbClr val="1F497D">
                  <a:lumMod val="40000"/>
                  <a:lumOff val="60000"/>
                </a:srgbClr>
              </a:gs>
              <a:gs pos="100000">
                <a:srgbClr val="1F497D">
                  <a:lumMod val="20000"/>
                  <a:lumOff val="80000"/>
                </a:srgbClr>
              </a:gs>
            </a:gsLst>
            <a:lin ang="5400000" scaled="1"/>
            <a:tileRect/>
          </a:gradFill>
          <a:ln>
            <a:solidFill>
              <a:sysClr val="windowText" lastClr="00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Adsorption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recyling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Gerade Verbindung mit Pfeil 58"/>
          <p:cNvCxnSpPr/>
          <p:nvPr/>
        </p:nvCxnSpPr>
        <p:spPr>
          <a:xfrm flipV="1">
            <a:off x="3939931" y="5514295"/>
            <a:ext cx="0" cy="30384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dash"/>
            <a:tailEnd type="arrow"/>
          </a:ln>
          <a:effectLst/>
        </p:spPr>
      </p:cxnSp>
      <p:sp>
        <p:nvSpPr>
          <p:cNvPr id="60" name="Ellipse 59"/>
          <p:cNvSpPr/>
          <p:nvPr/>
        </p:nvSpPr>
        <p:spPr>
          <a:xfrm>
            <a:off x="5228449" y="4866488"/>
            <a:ext cx="832353" cy="52322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367643" y="2540248"/>
            <a:ext cx="211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slag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de-DE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Gerade Verbindung mit Pfeil 61"/>
          <p:cNvCxnSpPr/>
          <p:nvPr/>
        </p:nvCxnSpPr>
        <p:spPr>
          <a:xfrm rot="5400000" flipV="1">
            <a:off x="3559457" y="2619160"/>
            <a:ext cx="0" cy="30384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dash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165" y="1124744"/>
            <a:ext cx="7920037" cy="50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Investigation of water treatment for recycling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For water recycling, leached elements (Vanadium, Molybdenum, Fluoride) have to be removed selectively from water from slag processing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Slag processing water is highly alkaline, with high total ion concentration (conductivity &gt; 1 </a:t>
            </a:r>
            <a:r>
              <a:rPr lang="en-GB" dirty="0" err="1" smtClean="0"/>
              <a:t>mS</a:t>
            </a:r>
            <a:r>
              <a:rPr lang="en-GB" dirty="0" smtClean="0"/>
              <a:t>/cm)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 smtClean="0"/>
              <a:t>Laboratory 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Precipitation with Fe</a:t>
            </a:r>
            <a:r>
              <a:rPr lang="en-GB" baseline="-25000" dirty="0" smtClean="0"/>
              <a:t>2</a:t>
            </a:r>
            <a:r>
              <a:rPr lang="en-GB" dirty="0" smtClean="0"/>
              <a:t>(SO</a:t>
            </a:r>
            <a:r>
              <a:rPr lang="en-GB" baseline="-25000" dirty="0" smtClean="0"/>
              <a:t>4</a:t>
            </a:r>
            <a:r>
              <a:rPr lang="en-GB" dirty="0" smtClean="0"/>
              <a:t>)</a:t>
            </a:r>
            <a:r>
              <a:rPr lang="en-GB" baseline="-25000" dirty="0" smtClean="0"/>
              <a:t>3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Adsorption on iron hydroxide based adsorbent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 smtClean="0"/>
              <a:t>On-site 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 on-site tests of adsorption more than 80 m³ of water have been treated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Very low residual concentrations have been obtained, V: 1 µg/l, Mo: 2 µg/l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Recycling of used adsorbent to EAF is investigated</a:t>
            </a:r>
          </a:p>
        </p:txBody>
      </p:sp>
      <p:sp>
        <p:nvSpPr>
          <p:cNvPr id="10319" name="Rectangle 7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121275"/>
            <a:ext cx="7848600" cy="684213"/>
          </a:xfrm>
        </p:spPr>
        <p:txBody>
          <a:bodyPr/>
          <a:lstStyle/>
          <a:p>
            <a:endParaRPr lang="de-DE" dirty="0" smtClean="0"/>
          </a:p>
          <a:p>
            <a:pPr marL="2286000" lvl="5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99865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165" y="1124744"/>
            <a:ext cx="8034435" cy="50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b="1" dirty="0" smtClean="0"/>
              <a:t>On-site tests of adsorption treatment for water recycling</a:t>
            </a:r>
          </a:p>
          <a:p>
            <a:pPr marL="0" indent="0">
              <a:spcBef>
                <a:spcPts val="1200"/>
              </a:spcBef>
              <a:buNone/>
            </a:pPr>
            <a:endParaRPr lang="en-GB" b="1" dirty="0"/>
          </a:p>
          <a:p>
            <a:pPr marL="0" indent="0">
              <a:spcBef>
                <a:spcPts val="1200"/>
              </a:spcBef>
              <a:buNone/>
            </a:pPr>
            <a:endParaRPr lang="en-GB" b="1" dirty="0" smtClean="0"/>
          </a:p>
          <a:p>
            <a:pPr marL="0" indent="0">
              <a:spcBef>
                <a:spcPts val="1200"/>
              </a:spcBef>
              <a:buNone/>
            </a:pPr>
            <a:endParaRPr lang="en-GB" b="1" dirty="0"/>
          </a:p>
          <a:p>
            <a:pPr marL="0" indent="0">
              <a:spcBef>
                <a:spcPts val="1200"/>
              </a:spcBef>
              <a:buNone/>
            </a:pPr>
            <a:endParaRPr lang="en-GB" b="1" dirty="0" smtClean="0"/>
          </a:p>
          <a:p>
            <a:pPr marL="0" indent="0">
              <a:spcBef>
                <a:spcPts val="1200"/>
              </a:spcBef>
              <a:buNone/>
            </a:pPr>
            <a:endParaRPr lang="en-GB" b="1" dirty="0"/>
          </a:p>
          <a:p>
            <a:pPr marL="0" indent="0">
              <a:spcBef>
                <a:spcPts val="1200"/>
              </a:spcBef>
              <a:buNone/>
            </a:pPr>
            <a:endParaRPr lang="en-GB" b="1" dirty="0" smtClean="0"/>
          </a:p>
          <a:p>
            <a:pPr marL="0" indent="0">
              <a:spcBef>
                <a:spcPts val="1200"/>
              </a:spcBef>
              <a:buNone/>
            </a:pPr>
            <a:endParaRPr lang="en-GB" b="1" dirty="0"/>
          </a:p>
          <a:p>
            <a:pPr marL="0" indent="0">
              <a:spcBef>
                <a:spcPts val="1200"/>
              </a:spcBef>
              <a:buNone/>
            </a:pPr>
            <a:r>
              <a:rPr lang="en-GB" dirty="0" smtClean="0"/>
              <a:t>BFI equipment for on-site tests	      Vanadium removal during on-site tests</a:t>
            </a:r>
          </a:p>
        </p:txBody>
      </p:sp>
      <p:sp>
        <p:nvSpPr>
          <p:cNvPr id="10319" name="Rectangle 7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121275"/>
            <a:ext cx="7848600" cy="684213"/>
          </a:xfrm>
        </p:spPr>
        <p:txBody>
          <a:bodyPr/>
          <a:lstStyle/>
          <a:p>
            <a:endParaRPr lang="de-DE" dirty="0" smtClean="0"/>
          </a:p>
          <a:p>
            <a:pPr marL="2286000" lvl="5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r="22922"/>
          <a:stretch/>
        </p:blipFill>
        <p:spPr bwMode="auto">
          <a:xfrm>
            <a:off x="416165" y="1592796"/>
            <a:ext cx="3681307" cy="37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r="29121"/>
          <a:stretch/>
        </p:blipFill>
        <p:spPr bwMode="auto">
          <a:xfrm>
            <a:off x="4490885" y="1592796"/>
            <a:ext cx="3959715" cy="376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203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28725" y="800099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/>
              <a:t>Acknowledgments</a:t>
            </a:r>
            <a:endParaRPr lang="de-DE" sz="3200" b="1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9150" y="1662065"/>
            <a:ext cx="77628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GB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The authors would like to thank the </a:t>
            </a:r>
            <a:r>
              <a:rPr lang="en-GB" sz="16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Projektträger</a:t>
            </a:r>
            <a:r>
              <a:rPr lang="en-GB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GB" sz="16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Jülich</a:t>
            </a:r>
            <a:r>
              <a:rPr lang="en-GB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, Department Energy Technologies (PTJ-ERG) and the German Federal Ministry of Economics and Technology (</a:t>
            </a:r>
            <a:r>
              <a:rPr lang="en-GB" sz="16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BMWi</a:t>
            </a:r>
            <a:r>
              <a:rPr lang="en-GB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) for the financial support </a:t>
            </a:r>
            <a:r>
              <a:rPr lang="en-GB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for the </a:t>
            </a:r>
            <a:r>
              <a:rPr lang="en-GB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research project </a:t>
            </a:r>
            <a:r>
              <a:rPr lang="en-GB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“</a:t>
            </a:r>
            <a:r>
              <a:rPr lang="en-GB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DEWEOS</a:t>
            </a:r>
            <a:r>
              <a:rPr lang="en-GB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”.</a:t>
            </a:r>
          </a:p>
          <a:p>
            <a:pPr algn="just" eaLnBrk="0" hangingPunct="0"/>
            <a:endParaRPr lang="en-GB" sz="16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en-GB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We would also like to thank the Deutsche </a:t>
            </a:r>
            <a:r>
              <a:rPr lang="en-GB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Bundesstiftung</a:t>
            </a:r>
            <a:r>
              <a:rPr lang="en-GB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GB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Umwelt</a:t>
            </a:r>
            <a:r>
              <a:rPr lang="en-GB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(DBU) for the financial support for the research project “KLINKEOS” and the Research Fund for Coal &amp; Steel (RFCS) for the financial support for the European research project “SLACON”.</a:t>
            </a:r>
          </a:p>
          <a:p>
            <a:pPr algn="just" eaLnBrk="0" hangingPunct="0"/>
            <a:endParaRPr lang="en-GB" sz="16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endParaRPr lang="en-GB" sz="16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5" name="Picture 1" descr="BMWi_4C_M-Gef_eng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4473575"/>
            <a:ext cx="23463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kumente und Einstellungen\d.mudersbach\Desktop\Salvator-DBU-Logo.jpg"/>
          <p:cNvPicPr>
            <a:picLocks noChangeAspect="1" noChangeArrowheads="1"/>
          </p:cNvPicPr>
          <p:nvPr/>
        </p:nvPicPr>
        <p:blipFill>
          <a:blip r:embed="rId3" cstate="print"/>
          <a:srcRect t="1288"/>
          <a:stretch>
            <a:fillRect/>
          </a:stretch>
        </p:blipFill>
        <p:spPr bwMode="auto">
          <a:xfrm>
            <a:off x="7015162" y="4471522"/>
            <a:ext cx="2128838" cy="1957852"/>
          </a:xfrm>
          <a:prstGeom prst="rect">
            <a:avLst/>
          </a:prstGeom>
          <a:noFill/>
        </p:spPr>
      </p:pic>
      <p:pic>
        <p:nvPicPr>
          <p:cNvPr id="3075" name="Picture 3" descr="C:\Dokumente und Einstellungen\d.mudersbach\Desktop\rfc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2325" y="4538663"/>
            <a:ext cx="2585174" cy="16049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9" name="Rectangle 7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121275"/>
            <a:ext cx="7848600" cy="684213"/>
          </a:xfrm>
        </p:spPr>
        <p:txBody>
          <a:bodyPr/>
          <a:lstStyle/>
          <a:p>
            <a:endParaRPr lang="de-DE" dirty="0" smtClean="0"/>
          </a:p>
          <a:p>
            <a:pPr marL="2286000" lvl="5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165" y="1124744"/>
            <a:ext cx="7920037" cy="50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40000"/>
              </a:spcAft>
              <a:buClr>
                <a:srgbClr val="003D81"/>
              </a:buClr>
              <a:buSzPct val="12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b="1" dirty="0" err="1" smtClean="0"/>
              <a:t>Contact</a:t>
            </a: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3366FF"/>
                </a:solidFill>
                <a:hlinkClick r:id="rId2"/>
              </a:rPr>
              <a:t>s.schueler@max-aicher.de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3366FF"/>
                </a:solidFill>
                <a:hlinkClick r:id="rId2"/>
              </a:rPr>
              <a:t>hans-peter.markus@lech-stahlwerke.de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3366FF"/>
                </a:solidFill>
                <a:hlinkClick r:id="rId2"/>
              </a:rPr>
              <a:t>d.algermissen@fehs.de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3366FF"/>
                </a:solidFill>
                <a:hlinkClick r:id="rId2"/>
              </a:rPr>
              <a:t>d.mudersbach@fehs.de</a:t>
            </a:r>
            <a:endParaRPr lang="de-DE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3366FF"/>
                </a:solidFill>
                <a:hlinkClick r:id="rId3"/>
              </a:rPr>
              <a:t>barbara.wendler@bfi.de</a:t>
            </a:r>
            <a:endParaRPr lang="de-DE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3366FF"/>
                </a:solidFill>
                <a:hlinkClick r:id="rId4"/>
              </a:rPr>
              <a:t>matthias.kozariszczuk@bfi.de</a:t>
            </a:r>
            <a:r>
              <a:rPr lang="de-DE" dirty="0">
                <a:solidFill>
                  <a:srgbClr val="3366FF"/>
                </a:solidFill>
              </a:rPr>
              <a:t>	</a:t>
            </a:r>
          </a:p>
          <a:p>
            <a:pPr marL="0" indent="0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sz="3200" b="1" i="1" dirty="0" err="1" smtClean="0"/>
              <a:t>For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more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information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and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discussion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you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are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welcome</a:t>
            </a:r>
            <a:r>
              <a:rPr lang="de-DE" sz="3200" b="1" i="1" dirty="0" smtClean="0"/>
              <a:t> </a:t>
            </a:r>
            <a:r>
              <a:rPr lang="de-DE" sz="3200" b="1" i="1" dirty="0" err="1"/>
              <a:t>at</a:t>
            </a:r>
            <a:r>
              <a:rPr lang="de-DE" sz="3200" b="1" i="1" dirty="0"/>
              <a:t> </a:t>
            </a:r>
            <a:r>
              <a:rPr lang="de-DE" sz="3200" b="1" i="1" dirty="0" err="1" smtClean="0"/>
              <a:t>the</a:t>
            </a:r>
            <a:r>
              <a:rPr lang="de-DE" sz="3200" b="1" i="1" dirty="0" smtClean="0"/>
              <a:t> BFI </a:t>
            </a:r>
            <a:r>
              <a:rPr lang="de-DE" sz="3200" b="1" i="1" dirty="0" err="1" smtClean="0"/>
              <a:t>poster</a:t>
            </a:r>
            <a:r>
              <a:rPr lang="de-DE" sz="3200" b="1" i="1" dirty="0" smtClean="0"/>
              <a:t> !</a:t>
            </a:r>
          </a:p>
          <a:p>
            <a:pPr marL="0" indent="0">
              <a:buNone/>
            </a:pPr>
            <a:endParaRPr lang="de-DE" dirty="0" smtClean="0"/>
          </a:p>
          <a:p>
            <a:pPr marL="1371600" lvl="3" indent="0">
              <a:buNone/>
            </a:pPr>
            <a:endParaRPr lang="de-DE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4985" y="196038"/>
            <a:ext cx="2323751" cy="50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image82f4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3411" y="114300"/>
            <a:ext cx="2686640" cy="69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 descr="FEhS-Logo (neu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0" y="112550"/>
            <a:ext cx="1291948" cy="6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59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kumente und Einstellungen\d.algermissen\Desktop\IMG_4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89" y="749270"/>
            <a:ext cx="6153836" cy="4099638"/>
          </a:xfrm>
          <a:prstGeom prst="rect">
            <a:avLst/>
          </a:prstGeom>
          <a:noFill/>
        </p:spPr>
      </p:pic>
      <p:pic>
        <p:nvPicPr>
          <p:cNvPr id="2053" name="Picture 5" descr="C:\Dokumente und Einstellungen\d.algermissen\Desktop\SAM_1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9025" y="2343108"/>
            <a:ext cx="5458989" cy="4094241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367870" y="4909751"/>
            <a:ext cx="2067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Joint </a:t>
            </a:r>
            <a:r>
              <a:rPr lang="de-DE" u="sng" dirty="0" err="1" smtClean="0"/>
              <a:t>project</a:t>
            </a:r>
            <a:r>
              <a:rPr lang="de-DE" u="sng" dirty="0" smtClean="0"/>
              <a:t>:</a:t>
            </a:r>
          </a:p>
          <a:p>
            <a:endParaRPr lang="de-DE" dirty="0" smtClean="0"/>
          </a:p>
          <a:p>
            <a:r>
              <a:rPr lang="de-DE" dirty="0" smtClean="0"/>
              <a:t>Leiser </a:t>
            </a:r>
          </a:p>
          <a:p>
            <a:r>
              <a:rPr lang="de-DE" dirty="0" smtClean="0"/>
              <a:t>Straßenverkehr 3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43975"/>
              </p:ext>
            </p:extLst>
          </p:nvPr>
        </p:nvGraphicFramePr>
        <p:xfrm>
          <a:off x="755576" y="620688"/>
          <a:ext cx="7800975" cy="4776565"/>
        </p:xfrm>
        <a:graphic>
          <a:graphicData uri="http://schemas.openxmlformats.org/drawingml/2006/table">
            <a:tbl>
              <a:tblPr/>
              <a:tblGrid>
                <a:gridCol w="1114425"/>
                <a:gridCol w="1114425"/>
                <a:gridCol w="1114425"/>
                <a:gridCol w="1114425"/>
                <a:gridCol w="1114425"/>
                <a:gridCol w="1114425"/>
                <a:gridCol w="1114425"/>
              </a:tblGrid>
              <a:tr h="302455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current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german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regulations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TL-Gestein-</a:t>
                      </a:r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StB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/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LAGA TR 20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02455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el.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conducitvity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pH-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chromium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molybdenum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vanadium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fluoride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15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[µS/cm]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[mg/l]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[mg/l]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[mg/l]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[mg/l]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55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SWS-1 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 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10,0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- 12,5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2455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SWS-2 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 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10,0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- 12,5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2455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SWS-3 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10,0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- 12,5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302455">
                <a:tc gridSpan="7">
                  <a:txBody>
                    <a:bodyPr/>
                    <a:lstStyle/>
                    <a:p>
                      <a:pPr algn="l" rtl="0" fontAlgn="b"/>
                      <a:r>
                        <a:rPr lang="de-DE" sz="1200" b="1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Leaching</a:t>
                      </a:r>
                      <a:r>
                        <a:rPr lang="de-DE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200" b="1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  <a:r>
                        <a:rPr lang="de-DE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r>
                        <a:rPr lang="de-DE" sz="1200" b="1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200" b="1" i="1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shaking</a:t>
                      </a:r>
                      <a:r>
                        <a:rPr lang="de-DE" sz="1200" b="1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10:1</a:t>
                      </a:r>
                      <a:endParaRPr lang="de-DE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762295"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55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prospective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german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regulations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Ersatzbaustoffverordnung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02455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class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el.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conducitvity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pH-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chromium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molybdenum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vanadium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fluoride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505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[µS/cm]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[mg/l]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[mg/l]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[mg/l]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[mg/l]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55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SWS-1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2455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SWS-2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2455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SWS-3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302455">
                <a:tc gridSpan="7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Leaching</a:t>
                      </a:r>
                      <a:r>
                        <a:rPr lang="de-DE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de-DE" sz="120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test</a:t>
                      </a:r>
                      <a:r>
                        <a:rPr lang="de-DE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:</a:t>
                      </a:r>
                      <a:r>
                        <a:rPr lang="de-DE" sz="12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de-DE" sz="1200" b="1" i="1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shaking</a:t>
                      </a:r>
                      <a:r>
                        <a:rPr lang="de-DE" sz="12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2:1 / </a:t>
                      </a:r>
                      <a:r>
                        <a:rPr lang="de-DE" sz="1200" b="1" i="1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column</a:t>
                      </a:r>
                      <a:r>
                        <a:rPr lang="de-DE" sz="12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2:1</a:t>
                      </a:r>
                      <a:endParaRPr lang="de-DE" sz="1200" b="1" i="1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683568" y="2437200"/>
            <a:ext cx="2304256" cy="2160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83568" y="5212800"/>
            <a:ext cx="3312368" cy="2160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547664" y="5581693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 smtClean="0"/>
              <a:t> Higher </a:t>
            </a:r>
            <a:r>
              <a:rPr lang="de-DE" sz="1400" dirty="0" err="1" smtClean="0"/>
              <a:t>leaching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regulated</a:t>
            </a:r>
            <a:r>
              <a:rPr lang="de-DE" sz="1400" dirty="0" smtClean="0"/>
              <a:t> </a:t>
            </a:r>
            <a:r>
              <a:rPr lang="de-DE" sz="1400" dirty="0" err="1" smtClean="0"/>
              <a:t>parameters</a:t>
            </a:r>
            <a:endParaRPr lang="de-DE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No</a:t>
            </a:r>
            <a:r>
              <a:rPr lang="de-DE" sz="1400" dirty="0" smtClean="0"/>
              <a:t> </a:t>
            </a:r>
            <a:r>
              <a:rPr lang="de-DE" sz="1400" dirty="0" err="1" smtClean="0"/>
              <a:t>experience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influencing</a:t>
            </a:r>
            <a:r>
              <a:rPr lang="de-DE" sz="1400" dirty="0" smtClean="0"/>
              <a:t> </a:t>
            </a:r>
            <a:r>
              <a:rPr lang="de-DE" sz="1400" dirty="0" err="1" smtClean="0"/>
              <a:t>parameters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molybdenum</a:t>
            </a:r>
            <a:endParaRPr lang="de-DE" sz="1400" dirty="0"/>
          </a:p>
        </p:txBody>
      </p:sp>
      <p:sp>
        <p:nvSpPr>
          <p:cNvPr id="14" name="Pfeil nach rechts 13"/>
          <p:cNvSpPr/>
          <p:nvPr/>
        </p:nvSpPr>
        <p:spPr>
          <a:xfrm>
            <a:off x="648780" y="5753779"/>
            <a:ext cx="864096" cy="432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87172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4208" y="970961"/>
            <a:ext cx="854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EAF Slag </a:t>
            </a:r>
            <a:r>
              <a:rPr lang="de-DE" dirty="0" err="1" smtClean="0"/>
              <a:t>before</a:t>
            </a:r>
            <a:r>
              <a:rPr lang="de-DE" dirty="0" smtClean="0"/>
              <a:t>/</a:t>
            </a:r>
            <a:r>
              <a:rPr lang="de-DE" dirty="0" err="1" smtClean="0"/>
              <a:t>while</a:t>
            </a:r>
            <a:r>
              <a:rPr lang="de-DE" dirty="0" smtClean="0"/>
              <a:t>/after </a:t>
            </a:r>
            <a:r>
              <a:rPr lang="de-DE" dirty="0" err="1" smtClean="0"/>
              <a:t>metallurgical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/>
          </a:p>
        </p:txBody>
      </p:sp>
      <p:pic>
        <p:nvPicPr>
          <p:cNvPr id="1026" name="Picture 2" descr="G:\Ablage\Algermissen\E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7" y="1543049"/>
            <a:ext cx="6198297" cy="46863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71525" y="230505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7200" b="1" dirty="0" smtClean="0"/>
              <a:t>SOLIDIFICATION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4" y="720954"/>
            <a:ext cx="4816032" cy="318984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50469"/>
            <a:ext cx="4876800" cy="32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964195" y="933254"/>
            <a:ext cx="212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Slagyard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Lech-Stahlwerke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424" y="1203973"/>
            <a:ext cx="4216218" cy="326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393" y="3376705"/>
            <a:ext cx="3449095" cy="273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725864" y="785851"/>
            <a:ext cx="690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BSSF - </a:t>
            </a:r>
            <a:r>
              <a:rPr lang="de-DE" dirty="0" err="1" smtClean="0"/>
              <a:t>treatment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297870" y="2537371"/>
            <a:ext cx="3808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smtClean="0"/>
              <a:t>→ </a:t>
            </a:r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demand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small</a:t>
            </a:r>
            <a:r>
              <a:rPr lang="de-DE" sz="1600" dirty="0" smtClean="0"/>
              <a:t> </a:t>
            </a:r>
            <a:r>
              <a:rPr lang="de-DE" sz="1600" dirty="0" err="1" smtClean="0"/>
              <a:t>grain</a:t>
            </a:r>
            <a:r>
              <a:rPr lang="de-DE" sz="1600" dirty="0" smtClean="0"/>
              <a:t> </a:t>
            </a:r>
            <a:r>
              <a:rPr lang="de-DE" sz="1600" dirty="0" err="1" smtClean="0"/>
              <a:t>sizes</a:t>
            </a:r>
            <a:endParaRPr lang="de-DE" sz="1600" dirty="0" smtClean="0"/>
          </a:p>
          <a:p>
            <a:pPr>
              <a:lnSpc>
                <a:spcPct val="150000"/>
              </a:lnSpc>
            </a:pPr>
            <a:r>
              <a:rPr lang="de-DE" sz="1600" dirty="0" smtClean="0"/>
              <a:t>→ </a:t>
            </a:r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gain</a:t>
            </a:r>
            <a:endParaRPr lang="de-DE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66800" y="1809750"/>
            <a:ext cx="7477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7200" b="1" dirty="0" smtClean="0"/>
              <a:t>OPERATIONAL TESTS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IZ-Standarddesign">
  <a:themeElements>
    <a:clrScheme name="SIZ-Standarddesign 14">
      <a:dk1>
        <a:srgbClr val="000000"/>
      </a:dk1>
      <a:lt1>
        <a:srgbClr val="FFFFFF"/>
      </a:lt1>
      <a:dk2>
        <a:srgbClr val="008080"/>
      </a:dk2>
      <a:lt2>
        <a:srgbClr val="C0C0C0"/>
      </a:lt2>
      <a:accent1>
        <a:srgbClr val="003D81"/>
      </a:accent1>
      <a:accent2>
        <a:srgbClr val="5575A8"/>
      </a:accent2>
      <a:accent3>
        <a:srgbClr val="FFFFFF"/>
      </a:accent3>
      <a:accent4>
        <a:srgbClr val="000000"/>
      </a:accent4>
      <a:accent5>
        <a:srgbClr val="AAAFC1"/>
      </a:accent5>
      <a:accent6>
        <a:srgbClr val="4C6998"/>
      </a:accent6>
      <a:hlink>
        <a:srgbClr val="879EC3"/>
      </a:hlink>
      <a:folHlink>
        <a:srgbClr val="FF6600"/>
      </a:folHlink>
    </a:clrScheme>
    <a:fontScheme name="SIZ-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0" rIns="0" bIns="0" numCol="1" rtlCol="0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700" b="0" i="0" u="none" strike="noStrike" cap="none" normalizeH="0" baseline="0" smtClean="0">
            <a:ln>
              <a:noFill/>
            </a:ln>
            <a:solidFill>
              <a:srgbClr val="003D8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SIZ-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Z-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Z-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Z-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Z-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Z-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Z-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Z-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Z-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Z-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Z-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Z-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Z-Standarddesign 13">
        <a:dk1>
          <a:srgbClr val="000000"/>
        </a:dk1>
        <a:lt1>
          <a:srgbClr val="FFFFFF"/>
        </a:lt1>
        <a:dk2>
          <a:srgbClr val="DDDDDD"/>
        </a:dk2>
        <a:lt2>
          <a:srgbClr val="C0C0C0"/>
        </a:lt2>
        <a:accent1>
          <a:srgbClr val="003D81"/>
        </a:accent1>
        <a:accent2>
          <a:srgbClr val="5575A8"/>
        </a:accent2>
        <a:accent3>
          <a:srgbClr val="FFFFFF"/>
        </a:accent3>
        <a:accent4>
          <a:srgbClr val="000000"/>
        </a:accent4>
        <a:accent5>
          <a:srgbClr val="AAAFC1"/>
        </a:accent5>
        <a:accent6>
          <a:srgbClr val="4C6998"/>
        </a:accent6>
        <a:hlink>
          <a:srgbClr val="879EC3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Z-Standarddesign 14">
        <a:dk1>
          <a:srgbClr val="000000"/>
        </a:dk1>
        <a:lt1>
          <a:srgbClr val="FFFFFF"/>
        </a:lt1>
        <a:dk2>
          <a:srgbClr val="008080"/>
        </a:dk2>
        <a:lt2>
          <a:srgbClr val="C0C0C0"/>
        </a:lt2>
        <a:accent1>
          <a:srgbClr val="003D81"/>
        </a:accent1>
        <a:accent2>
          <a:srgbClr val="5575A8"/>
        </a:accent2>
        <a:accent3>
          <a:srgbClr val="FFFFFF"/>
        </a:accent3>
        <a:accent4>
          <a:srgbClr val="000000"/>
        </a:accent4>
        <a:accent5>
          <a:srgbClr val="AAAFC1"/>
        </a:accent5>
        <a:accent6>
          <a:srgbClr val="4C6998"/>
        </a:accent6>
        <a:hlink>
          <a:srgbClr val="879EC3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EhS-PP-Vorlage">
  <a:themeElements>
    <a:clrScheme name="FEhS-PP-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EhS-PP-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EhS-PP-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hS-PP-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hS-PP-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hS-PP-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hS-PP-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hS-PP-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hS-PP-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99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000099"/>
    </a:accent2>
    <a:accent3>
      <a:srgbClr val="FFFFFF"/>
    </a:accent3>
    <a:accent4>
      <a:srgbClr val="000082"/>
    </a:accent4>
    <a:accent5>
      <a:srgbClr val="FFFFFF"/>
    </a:accent5>
    <a:accent6>
      <a:srgbClr val="00008A"/>
    </a:accent6>
    <a:hlink>
      <a:srgbClr val="CCCCFF"/>
    </a:hlink>
    <a:folHlink>
      <a:srgbClr val="B2B2B2"/>
    </a:folHlink>
  </a:clrScheme>
  <a:fontScheme name="Trockene Schlackengranul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1009</Words>
  <Application>Microsoft Office PowerPoint</Application>
  <PresentationFormat>On-screen Show (4:3)</PresentationFormat>
  <Paragraphs>444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1_SIZ-Standarddesign</vt:lpstr>
      <vt:lpstr>FEhS-PP-Vorlage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Brabender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Forschungsinstitut Arbeitsgebiete</dc:title>
  <dc:creator>Ehrenberg</dc:creator>
  <cp:lastModifiedBy>Paulus Kevin</cp:lastModifiedBy>
  <cp:revision>524</cp:revision>
  <cp:lastPrinted>2011-05-06T16:39:59Z</cp:lastPrinted>
  <dcterms:created xsi:type="dcterms:W3CDTF">2004-07-02T08:53:20Z</dcterms:created>
  <dcterms:modified xsi:type="dcterms:W3CDTF">2015-04-16T09:00:50Z</dcterms:modified>
</cp:coreProperties>
</file>