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3"/>
  </p:notesMasterIdLst>
  <p:sldIdLst>
    <p:sldId id="261" r:id="rId2"/>
    <p:sldId id="289" r:id="rId3"/>
    <p:sldId id="283" r:id="rId4"/>
    <p:sldId id="276" r:id="rId5"/>
    <p:sldId id="305" r:id="rId6"/>
    <p:sldId id="291" r:id="rId7"/>
    <p:sldId id="292" r:id="rId8"/>
    <p:sldId id="293" r:id="rId9"/>
    <p:sldId id="296" r:id="rId10"/>
    <p:sldId id="275" r:id="rId11"/>
    <p:sldId id="300" r:id="rId12"/>
    <p:sldId id="298" r:id="rId13"/>
    <p:sldId id="272" r:id="rId14"/>
    <p:sldId id="302" r:id="rId15"/>
    <p:sldId id="301" r:id="rId16"/>
    <p:sldId id="303" r:id="rId17"/>
    <p:sldId id="284" r:id="rId18"/>
    <p:sldId id="304" r:id="rId19"/>
    <p:sldId id="306" r:id="rId20"/>
    <p:sldId id="307" r:id="rId21"/>
    <p:sldId id="308" r:id="rId22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6" autoAdjust="0"/>
    <p:restoredTop sz="94660"/>
  </p:normalViewPr>
  <p:slideViewPr>
    <p:cSldViewPr>
      <p:cViewPr>
        <p:scale>
          <a:sx n="70" d="100"/>
          <a:sy n="70" d="100"/>
        </p:scale>
        <p:origin x="-1146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9F194-780F-4909-B103-1612A9F85DEB}" type="datetimeFigureOut">
              <a:rPr lang="nl-BE" smtClean="0"/>
              <a:t>17/04/2015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32A96-E651-4A97-8621-08DE9F55540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34089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32A96-E651-4A97-8621-08DE9F555408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1546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32A96-E651-4A97-8621-08DE9F555408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3016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32A96-E651-4A97-8621-08DE9F555408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3016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FFFF"/>
              </a:solidFill>
            </a:endParaRP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64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647B-D4D4-4F3F-949A-074E8F2FA821}" type="datetime1">
              <a:rPr lang="nl-BE" smtClean="0"/>
              <a:t>17/04/2015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3636000" y="6525344"/>
            <a:ext cx="936000" cy="28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5D8031-C8E5-48F8-A3B6-81643B27A3AF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33238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9144000" cy="640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FFFF"/>
              </a:solidFill>
            </a:endParaRP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780000" y="4419108"/>
            <a:ext cx="5094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000" y="6012000"/>
            <a:ext cx="1512458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4000"/>
            <a:ext cx="330099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04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0CE7-79B5-46F9-B1AC-95FC5E04C4BB}" type="datetime1">
              <a:rPr lang="nl-BE" smtClean="0"/>
              <a:t>17/04/2015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86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CCC9-3D94-4A47-8AB2-641E12AA7E56}" type="datetime1">
              <a:rPr lang="nl-BE" smtClean="0"/>
              <a:t>17/04/2015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48969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50EB-1447-4D97-89CE-84EE678A9C43}" type="datetime1">
              <a:rPr lang="nl-BE" smtClean="0"/>
              <a:t>17/04/2015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0147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D6B4E-B582-474D-BC51-350CABAD699A}" type="datetime1">
              <a:rPr lang="nl-BE" smtClean="0"/>
              <a:t>17/04/2015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0437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3008313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98E23-BE34-4DAF-B1DA-9377DEAB0D3D}" type="datetime1">
              <a:rPr lang="nl-BE" smtClean="0"/>
              <a:t>17/04/2015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927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4788000"/>
            <a:ext cx="8334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 smtClean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40000" y="6048000"/>
            <a:ext cx="936000" cy="288000"/>
          </a:xfrm>
        </p:spPr>
        <p:txBody>
          <a:bodyPr/>
          <a:lstStyle/>
          <a:p>
            <a:fld id="{D9BD2011-67B6-4215-88DA-856FAEED4FB5}" type="datetime1">
              <a:rPr lang="nl-BE" smtClean="0"/>
              <a:t>17/04/2015</a:t>
            </a:fld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566000" y="6048000"/>
            <a:ext cx="1980000" cy="288000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20810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D8219F3-3236-4B23-8DFF-641A4F1ADA2A}" type="datetime1">
              <a:rPr lang="nl-BE" smtClean="0"/>
              <a:t>17/04/2015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6000" y="6048000"/>
            <a:ext cx="198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5D8031-C8E5-48F8-A3B6-81643B27A3AF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6408000"/>
            <a:ext cx="9144000" cy="486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FFFF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000" y="6012000"/>
            <a:ext cx="15124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1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irias.kuleuven.be/cv?u=U0050557" TargetMode="External"/><Relationship Id="rId2" Type="http://schemas.openxmlformats.org/officeDocument/2006/relationships/hyperlink" Target="http://www.mtm.kuleuven.be/Onderzoek/Semper/Hitemp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62751" y="980728"/>
            <a:ext cx="6156176" cy="1368152"/>
          </a:xfrm>
        </p:spPr>
        <p:txBody>
          <a:bodyPr/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en-US" sz="2800" dirty="0"/>
              <a:t>Properties of inorganic polymer cement from ferric and ferrous vitrified residues of plasma gasification</a:t>
            </a:r>
            <a:endParaRPr lang="nl-BE" sz="28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934759" y="6093416"/>
            <a:ext cx="5580000" cy="1080000"/>
          </a:xfrm>
        </p:spPr>
        <p:txBody>
          <a:bodyPr/>
          <a:lstStyle/>
          <a:p>
            <a:r>
              <a:rPr lang="nl-BE" sz="1800" dirty="0" smtClean="0"/>
              <a:t>Slag Valorisation Symposium, April 17, 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3808" y="2636912"/>
            <a:ext cx="599560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 smtClean="0">
              <a:solidFill>
                <a:srgbClr val="FFFFFF"/>
              </a:solidFill>
            </a:endParaRPr>
          </a:p>
          <a:p>
            <a:r>
              <a:rPr lang="en-GB" sz="2000" dirty="0" smtClean="0">
                <a:solidFill>
                  <a:srgbClr val="FFFFFF"/>
                </a:solidFill>
              </a:rPr>
              <a:t>Lieven Machiels</a:t>
            </a:r>
            <a:r>
              <a:rPr lang="en-GB" sz="2000" baseline="30000" dirty="0" smtClean="0">
                <a:solidFill>
                  <a:srgbClr val="FFFFFF"/>
                </a:solidFill>
              </a:rPr>
              <a:t>1</a:t>
            </a:r>
            <a:r>
              <a:rPr lang="en-GB" sz="2000" dirty="0" smtClean="0">
                <a:solidFill>
                  <a:srgbClr val="FFFFFF"/>
                </a:solidFill>
              </a:rPr>
              <a:t>, Lukas Arnout</a:t>
            </a:r>
            <a:r>
              <a:rPr lang="en-GB" sz="2000" baseline="30000" dirty="0">
                <a:solidFill>
                  <a:srgbClr val="FFFFFF"/>
                </a:solidFill>
              </a:rPr>
              <a:t>1</a:t>
            </a:r>
            <a:r>
              <a:rPr lang="en-GB" sz="2000" dirty="0" smtClean="0">
                <a:solidFill>
                  <a:srgbClr val="FFFFFF"/>
                </a:solidFill>
              </a:rPr>
              <a:t>, Els Nagels</a:t>
            </a:r>
            <a:r>
              <a:rPr lang="en-GB" sz="2000" baseline="30000" dirty="0" smtClean="0">
                <a:solidFill>
                  <a:srgbClr val="FFFFFF"/>
                </a:solidFill>
              </a:rPr>
              <a:t>2</a:t>
            </a:r>
            <a:r>
              <a:rPr lang="en-GB" sz="2000" dirty="0" smtClean="0">
                <a:solidFill>
                  <a:srgbClr val="FFFFFF"/>
                </a:solidFill>
              </a:rPr>
              <a:t>, Sander Arnout</a:t>
            </a:r>
            <a:r>
              <a:rPr lang="en-GB" sz="2000" baseline="30000" dirty="0">
                <a:solidFill>
                  <a:srgbClr val="FFFFFF"/>
                </a:solidFill>
              </a:rPr>
              <a:t>2</a:t>
            </a:r>
            <a:r>
              <a:rPr lang="en-GB" sz="2000" dirty="0" smtClean="0">
                <a:solidFill>
                  <a:srgbClr val="FFFFFF"/>
                </a:solidFill>
              </a:rPr>
              <a:t>, Bart Blanpain</a:t>
            </a:r>
            <a:r>
              <a:rPr lang="en-GB" sz="2000" baseline="30000" dirty="0">
                <a:solidFill>
                  <a:srgbClr val="FFFFFF"/>
                </a:solidFill>
              </a:rPr>
              <a:t>1</a:t>
            </a:r>
            <a:r>
              <a:rPr lang="en-GB" sz="2000" dirty="0" smtClean="0">
                <a:solidFill>
                  <a:srgbClr val="FFFFFF"/>
                </a:solidFill>
              </a:rPr>
              <a:t>, </a:t>
            </a:r>
            <a:r>
              <a:rPr lang="en-GB" sz="2000" dirty="0" err="1" smtClean="0">
                <a:solidFill>
                  <a:srgbClr val="FFFFFF"/>
                </a:solidFill>
              </a:rPr>
              <a:t>Yiannis</a:t>
            </a:r>
            <a:r>
              <a:rPr lang="en-GB" sz="2000" dirty="0" smtClean="0">
                <a:solidFill>
                  <a:srgbClr val="FFFFFF"/>
                </a:solidFill>
              </a:rPr>
              <a:t> Pontikes</a:t>
            </a:r>
            <a:r>
              <a:rPr lang="en-GB" sz="2000" baseline="30000" dirty="0">
                <a:solidFill>
                  <a:srgbClr val="FFFFFF"/>
                </a:solidFill>
              </a:rPr>
              <a:t>1</a:t>
            </a:r>
            <a:r>
              <a:rPr lang="en-GB" sz="2000" dirty="0" smtClean="0">
                <a:solidFill>
                  <a:srgbClr val="FFFFFF"/>
                </a:solidFill>
              </a:rPr>
              <a:t> </a:t>
            </a:r>
          </a:p>
          <a:p>
            <a:endParaRPr lang="en-GB" sz="2000" dirty="0" smtClean="0">
              <a:solidFill>
                <a:srgbClr val="FFFFFF"/>
              </a:solidFill>
            </a:endParaRPr>
          </a:p>
          <a:p>
            <a:endParaRPr lang="en-GB" sz="2000" i="1" dirty="0">
              <a:solidFill>
                <a:srgbClr val="FFFFFF"/>
              </a:solidFill>
            </a:endParaRPr>
          </a:p>
          <a:p>
            <a:r>
              <a:rPr lang="en-US" baseline="30000" dirty="0" smtClean="0">
                <a:solidFill>
                  <a:schemeClr val="bg1"/>
                </a:solidFill>
              </a:rPr>
              <a:t>1 </a:t>
            </a:r>
            <a:r>
              <a:rPr lang="en-US" dirty="0" smtClean="0">
                <a:solidFill>
                  <a:schemeClr val="bg1"/>
                </a:solidFill>
              </a:rPr>
              <a:t>Research </a:t>
            </a:r>
            <a:r>
              <a:rPr lang="en-US" dirty="0">
                <a:solidFill>
                  <a:schemeClr val="bg1"/>
                </a:solidFill>
              </a:rPr>
              <a:t>group of High Temperature Processes &amp; Industrial Ecology, </a:t>
            </a:r>
            <a:r>
              <a:rPr lang="en-US" dirty="0" smtClean="0">
                <a:solidFill>
                  <a:schemeClr val="bg1"/>
                </a:solidFill>
              </a:rPr>
              <a:t>Dept</a:t>
            </a:r>
            <a:r>
              <a:rPr lang="en-US" dirty="0">
                <a:solidFill>
                  <a:schemeClr val="bg1"/>
                </a:solidFill>
              </a:rPr>
              <a:t>. of </a:t>
            </a:r>
            <a:r>
              <a:rPr lang="en-US" dirty="0" smtClean="0">
                <a:solidFill>
                  <a:schemeClr val="bg1"/>
                </a:solidFill>
              </a:rPr>
              <a:t>Materials Engineering,        KU Leuven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Inspyro</a:t>
            </a:r>
            <a:r>
              <a:rPr lang="en-US" dirty="0" smtClean="0">
                <a:solidFill>
                  <a:schemeClr val="bg1"/>
                </a:solidFill>
              </a:rPr>
              <a:t> NV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3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8334000" cy="656712"/>
          </a:xfrm>
        </p:spPr>
        <p:txBody>
          <a:bodyPr>
            <a:normAutofit/>
          </a:bodyPr>
          <a:lstStyle/>
          <a:p>
            <a:r>
              <a:rPr lang="nl-BE" sz="3200" dirty="0" smtClean="0"/>
              <a:t>From the lab to the market</a:t>
            </a:r>
            <a:endParaRPr lang="nl-BE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52" y="4725144"/>
            <a:ext cx="2258731" cy="1569039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5903" y="1268760"/>
            <a:ext cx="5276377" cy="111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519" y="1291407"/>
            <a:ext cx="1392663" cy="104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4087" y="1268760"/>
            <a:ext cx="1432369" cy="108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683404"/>
            <a:ext cx="6067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 smtClean="0">
                <a:solidFill>
                  <a:schemeClr val="accent6">
                    <a:lumMod val="50000"/>
                  </a:schemeClr>
                </a:solidFill>
              </a:rPr>
              <a:t>Joint R&amp;D with partners from the whole value chain </a:t>
            </a:r>
            <a:endParaRPr lang="nl-BE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9" name="Picture 5" descr="C:\Users\u0050557\Dropbox\PLASMAT\meetings\2014_08_13\IMG_3958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3968" y="2564904"/>
            <a:ext cx="2056347" cy="207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0050557\Copy\Others\Projects\PLASMAT\ScanArc trial video\IMG_3345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362" y="2603022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0050557\Desktop\429CANON\IMG_7896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3861048"/>
            <a:ext cx="2394520" cy="179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3636000" y="6597352"/>
            <a:ext cx="936000" cy="288000"/>
          </a:xfrm>
        </p:spPr>
        <p:txBody>
          <a:bodyPr/>
          <a:lstStyle/>
          <a:p>
            <a:fld id="{F35D8031-C8E5-48F8-A3B6-81643B27A3AF}" type="slidenum">
              <a:rPr lang="nl-BE" smtClean="0"/>
              <a:pPr/>
              <a:t>10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3785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3636000" y="6597352"/>
            <a:ext cx="936000" cy="288000"/>
          </a:xfrm>
        </p:spPr>
        <p:txBody>
          <a:bodyPr/>
          <a:lstStyle/>
          <a:p>
            <a:fld id="{F35D8031-C8E5-48F8-A3B6-81643B27A3AF}" type="slidenum">
              <a:rPr lang="nl-BE" smtClean="0"/>
              <a:pPr/>
              <a:t>11</a:t>
            </a:fld>
            <a:endParaRPr lang="nl-B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764704"/>
            <a:ext cx="5868144" cy="44011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3356992"/>
            <a:ext cx="3264362" cy="2448272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15008" y="-63288"/>
            <a:ext cx="8928992" cy="611968"/>
          </a:xfrm>
        </p:spPr>
        <p:txBody>
          <a:bodyPr>
            <a:normAutofit/>
          </a:bodyPr>
          <a:lstStyle/>
          <a:p>
            <a:r>
              <a:rPr lang="en-GB" sz="3200" dirty="0" smtClean="0"/>
              <a:t>Pilot tests for slag production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9339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008" y="-63288"/>
            <a:ext cx="8928992" cy="611968"/>
          </a:xfrm>
        </p:spPr>
        <p:txBody>
          <a:bodyPr>
            <a:normAutofit/>
          </a:bodyPr>
          <a:lstStyle/>
          <a:p>
            <a:r>
              <a:rPr lang="en-GB" sz="3200" dirty="0" smtClean="0"/>
              <a:t>Pilot tests for slag production - granulation</a:t>
            </a:r>
            <a:endParaRPr lang="en-GB" sz="3200" dirty="0"/>
          </a:p>
        </p:txBody>
      </p:sp>
      <p:pic>
        <p:nvPicPr>
          <p:cNvPr id="4" name="slag_production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124" y="865591"/>
            <a:ext cx="6490220" cy="4867665"/>
          </a:xfrm>
        </p:spPr>
      </p:pic>
      <p:sp>
        <p:nvSpPr>
          <p:cNvPr id="6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3636000" y="6597352"/>
            <a:ext cx="936000" cy="288000"/>
          </a:xfrm>
        </p:spPr>
        <p:txBody>
          <a:bodyPr/>
          <a:lstStyle/>
          <a:p>
            <a:fld id="{F35D8031-C8E5-48F8-A3B6-81643B27A3AF}" type="slidenum">
              <a:rPr lang="nl-BE" smtClean="0"/>
              <a:pPr/>
              <a:t>12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4218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4"/>
          <p:cNvSpPr>
            <a:spLocks noGrp="1"/>
          </p:cNvSpPr>
          <p:nvPr>
            <p:ph type="title"/>
          </p:nvPr>
        </p:nvSpPr>
        <p:spPr>
          <a:xfrm>
            <a:off x="251520" y="-99392"/>
            <a:ext cx="8334000" cy="656712"/>
          </a:xfrm>
        </p:spPr>
        <p:txBody>
          <a:bodyPr>
            <a:normAutofit/>
          </a:bodyPr>
          <a:lstStyle/>
          <a:p>
            <a:r>
              <a:rPr lang="nl-BE" sz="3200" dirty="0" smtClean="0"/>
              <a:t>Industrial </a:t>
            </a:r>
            <a:r>
              <a:rPr lang="nl-BE" sz="3200" dirty="0" err="1" smtClean="0"/>
              <a:t>paver</a:t>
            </a:r>
            <a:r>
              <a:rPr lang="nl-BE" sz="3200" dirty="0" smtClean="0"/>
              <a:t> </a:t>
            </a:r>
            <a:r>
              <a:rPr lang="nl-BE" sz="3200" dirty="0" err="1" smtClean="0"/>
              <a:t>production</a:t>
            </a:r>
            <a:r>
              <a:rPr lang="nl-BE" sz="3200" dirty="0" smtClean="0"/>
              <a:t> - first trial</a:t>
            </a:r>
            <a:endParaRPr lang="nl-BE" sz="3200" dirty="0"/>
          </a:p>
        </p:txBody>
      </p:sp>
      <p:pic>
        <p:nvPicPr>
          <p:cNvPr id="3" name="paver_produc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6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3636000" y="6597352"/>
            <a:ext cx="936000" cy="288000"/>
          </a:xfrm>
        </p:spPr>
        <p:txBody>
          <a:bodyPr/>
          <a:lstStyle/>
          <a:p>
            <a:fld id="{F35D8031-C8E5-48F8-A3B6-81643B27A3AF}" type="slidenum">
              <a:rPr lang="nl-BE" smtClean="0"/>
              <a:pPr/>
              <a:t>13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52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3636000" y="6597352"/>
            <a:ext cx="936000" cy="288000"/>
          </a:xfrm>
        </p:spPr>
        <p:txBody>
          <a:bodyPr/>
          <a:lstStyle/>
          <a:p>
            <a:fld id="{F35D8031-C8E5-48F8-A3B6-81643B27A3AF}" type="slidenum">
              <a:rPr lang="nl-BE" smtClean="0"/>
              <a:pPr/>
              <a:t>14</a:t>
            </a:fld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6676" y="3429000"/>
            <a:ext cx="382882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286" y="692696"/>
            <a:ext cx="3541129" cy="2655847"/>
          </a:xfrm>
          <a:prstGeom prst="rect">
            <a:avLst/>
          </a:prstGeom>
        </p:spPr>
      </p:pic>
      <p:pic>
        <p:nvPicPr>
          <p:cNvPr id="1027" name="Picture 3" descr="C:\Users\u0050557\Copy\pics plasmat\stradus tests\20150323_1153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09" y="764704"/>
            <a:ext cx="435248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4"/>
          <p:cNvSpPr>
            <a:spLocks noGrp="1"/>
          </p:cNvSpPr>
          <p:nvPr>
            <p:ph type="title"/>
          </p:nvPr>
        </p:nvSpPr>
        <p:spPr>
          <a:xfrm>
            <a:off x="251520" y="-99392"/>
            <a:ext cx="8334000" cy="656712"/>
          </a:xfrm>
        </p:spPr>
        <p:txBody>
          <a:bodyPr>
            <a:normAutofit/>
          </a:bodyPr>
          <a:lstStyle/>
          <a:p>
            <a:r>
              <a:rPr lang="nl-BE" sz="3200" dirty="0" smtClean="0"/>
              <a:t>Industrial </a:t>
            </a:r>
            <a:r>
              <a:rPr lang="nl-BE" sz="3200" dirty="0" err="1" smtClean="0"/>
              <a:t>paver</a:t>
            </a:r>
            <a:r>
              <a:rPr lang="nl-BE" sz="3200" dirty="0" smtClean="0"/>
              <a:t> </a:t>
            </a:r>
            <a:r>
              <a:rPr lang="nl-BE" sz="3200" dirty="0" err="1" smtClean="0"/>
              <a:t>production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258456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4"/>
          <p:cNvSpPr>
            <a:spLocks noGrp="1"/>
          </p:cNvSpPr>
          <p:nvPr>
            <p:ph type="title"/>
          </p:nvPr>
        </p:nvSpPr>
        <p:spPr>
          <a:xfrm>
            <a:off x="251520" y="-99392"/>
            <a:ext cx="8334000" cy="656712"/>
          </a:xfrm>
        </p:spPr>
        <p:txBody>
          <a:bodyPr>
            <a:normAutofit/>
          </a:bodyPr>
          <a:lstStyle/>
          <a:p>
            <a:r>
              <a:rPr lang="nl-BE" sz="3200" dirty="0" smtClean="0"/>
              <a:t>Industrial </a:t>
            </a:r>
            <a:r>
              <a:rPr lang="nl-BE" sz="3200" dirty="0" err="1" smtClean="0"/>
              <a:t>paver</a:t>
            </a:r>
            <a:r>
              <a:rPr lang="nl-BE" sz="3200" dirty="0" smtClean="0"/>
              <a:t> </a:t>
            </a:r>
            <a:r>
              <a:rPr lang="nl-BE" sz="3200" dirty="0" err="1" smtClean="0"/>
              <a:t>production</a:t>
            </a:r>
            <a:r>
              <a:rPr lang="nl-BE" sz="3200" dirty="0" smtClean="0"/>
              <a:t>- first full </a:t>
            </a:r>
            <a:r>
              <a:rPr lang="nl-BE" sz="3200" dirty="0" err="1" smtClean="0"/>
              <a:t>scale</a:t>
            </a:r>
            <a:r>
              <a:rPr lang="nl-BE" sz="3200" dirty="0" smtClean="0"/>
              <a:t> trial</a:t>
            </a:r>
            <a:endParaRPr lang="nl-BE" sz="3200" dirty="0"/>
          </a:p>
        </p:txBody>
      </p:sp>
      <p:sp>
        <p:nvSpPr>
          <p:cNvPr id="6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3636000" y="6597352"/>
            <a:ext cx="936000" cy="288000"/>
          </a:xfrm>
        </p:spPr>
        <p:txBody>
          <a:bodyPr/>
          <a:lstStyle/>
          <a:p>
            <a:fld id="{F35D8031-C8E5-48F8-A3B6-81643B27A3AF}" type="slidenum">
              <a:rPr lang="nl-BE" smtClean="0"/>
              <a:pPr/>
              <a:t>15</a:t>
            </a:fld>
            <a:endParaRPr lang="nl-B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412776"/>
            <a:ext cx="4248472" cy="3688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992" y="1396724"/>
            <a:ext cx="4445420" cy="368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5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3636000" y="6597352"/>
            <a:ext cx="936000" cy="288000"/>
          </a:xfrm>
        </p:spPr>
        <p:txBody>
          <a:bodyPr/>
          <a:lstStyle/>
          <a:p>
            <a:fld id="{F35D8031-C8E5-48F8-A3B6-81643B27A3AF}" type="slidenum">
              <a:rPr lang="nl-BE" smtClean="0"/>
              <a:pPr/>
              <a:t>16</a:t>
            </a:fld>
            <a:endParaRPr lang="nl-B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764704"/>
            <a:ext cx="4176464" cy="3132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2359496"/>
            <a:ext cx="4498347" cy="3373760"/>
          </a:xfrm>
          <a:prstGeom prst="rect">
            <a:avLst/>
          </a:prstGeom>
        </p:spPr>
      </p:pic>
      <p:sp>
        <p:nvSpPr>
          <p:cNvPr id="10" name="Title 14"/>
          <p:cNvSpPr txBox="1">
            <a:spLocks/>
          </p:cNvSpPr>
          <p:nvPr/>
        </p:nvSpPr>
        <p:spPr>
          <a:xfrm>
            <a:off x="251520" y="-99392"/>
            <a:ext cx="8334000" cy="65671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BE" sz="3200" smtClean="0"/>
              <a:t>Industrial paver production- first full scale trial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178422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334000" cy="620688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The future: high added value products</a:t>
            </a:r>
            <a:endParaRPr lang="en-GB" sz="32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9512" y="692696"/>
            <a:ext cx="8334000" cy="4428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Ambition: building a house!</a:t>
            </a:r>
          </a:p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Pavement stones</a:t>
            </a:r>
          </a:p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Tiles</a:t>
            </a:r>
          </a:p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Roofing tiles</a:t>
            </a:r>
          </a:p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Bricks</a:t>
            </a:r>
          </a:p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Walls</a:t>
            </a:r>
          </a:p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Foundation </a:t>
            </a:r>
          </a:p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Insulation panels</a:t>
            </a:r>
          </a:p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Architectural concrete</a:t>
            </a:r>
          </a:p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…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endParaRPr lang="en-GB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834" y="694437"/>
            <a:ext cx="1893317" cy="252442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9395" y="694437"/>
            <a:ext cx="1640724" cy="2524423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108321" y="5229200"/>
            <a:ext cx="3167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Example: replacement of polyurethane by foamed geopolymer cement in sandwich walls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9395" y="3287542"/>
            <a:ext cx="1640723" cy="2698760"/>
          </a:xfrm>
          <a:prstGeom prst="rect">
            <a:avLst/>
          </a:prstGeom>
        </p:spPr>
      </p:pic>
      <p:cxnSp>
        <p:nvCxnSpPr>
          <p:cNvPr id="12" name="Straight Arrow Connector 7"/>
          <p:cNvCxnSpPr/>
          <p:nvPr/>
        </p:nvCxnSpPr>
        <p:spPr>
          <a:xfrm flipV="1">
            <a:off x="2866704" y="4581128"/>
            <a:ext cx="1180129" cy="868212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u0050557\Desktop\20150409_12425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6583" y="3287542"/>
            <a:ext cx="1341866" cy="132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8"/>
          <p:cNvSpPr txBox="1"/>
          <p:nvPr/>
        </p:nvSpPr>
        <p:spPr>
          <a:xfrm>
            <a:off x="8316416" y="404664"/>
            <a:ext cx="461665" cy="2811026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Original from OPC and PU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8388424" y="3573016"/>
            <a:ext cx="461665" cy="2041585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Geopolymer based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" name="Picture 3" descr="C:\Users\u0050557\Desktop\20150409_124458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6833" y="4899874"/>
            <a:ext cx="1893317" cy="108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3636000" y="6597352"/>
            <a:ext cx="936000" cy="288000"/>
          </a:xfrm>
        </p:spPr>
        <p:txBody>
          <a:bodyPr/>
          <a:lstStyle/>
          <a:p>
            <a:fld id="{F35D8031-C8E5-48F8-A3B6-81643B27A3AF}" type="slidenum">
              <a:rPr lang="nl-BE" smtClean="0"/>
              <a:pPr/>
              <a:t>17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0356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440" y="-99392"/>
            <a:ext cx="8334000" cy="620688"/>
          </a:xfrm>
        </p:spPr>
        <p:txBody>
          <a:bodyPr>
            <a:normAutofit/>
          </a:bodyPr>
          <a:lstStyle/>
          <a:p>
            <a:r>
              <a:rPr lang="en-GB" sz="3200" dirty="0" smtClean="0"/>
              <a:t>Contact</a:t>
            </a:r>
            <a:endParaRPr lang="en-GB" sz="3200" dirty="0"/>
          </a:p>
        </p:txBody>
      </p:sp>
      <p:sp>
        <p:nvSpPr>
          <p:cNvPr id="14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3636000" y="6597352"/>
            <a:ext cx="936000" cy="288000"/>
          </a:xfrm>
        </p:spPr>
        <p:txBody>
          <a:bodyPr/>
          <a:lstStyle/>
          <a:p>
            <a:fld id="{F35D8031-C8E5-48F8-A3B6-81643B27A3AF}" type="slidenum">
              <a:rPr lang="nl-BE" smtClean="0"/>
              <a:pPr/>
              <a:t>18</a:t>
            </a:fld>
            <a:endParaRPr lang="nl-BE" dirty="0"/>
          </a:p>
        </p:txBody>
      </p:sp>
      <p:sp>
        <p:nvSpPr>
          <p:cNvPr id="3" name="Rectangle 2"/>
          <p:cNvSpPr/>
          <p:nvPr/>
        </p:nvSpPr>
        <p:spPr>
          <a:xfrm>
            <a:off x="179512" y="3573016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Research group of High Temperature Processes &amp; Industrial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Ecology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Department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of Materials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Engineering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KU Leuven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Group website:</a:t>
            </a:r>
          </a:p>
          <a:p>
            <a:r>
              <a:rPr lang="en-US" u="sng" dirty="0" smtClean="0">
                <a:hlinkClick r:id="rId2"/>
              </a:rPr>
              <a:t>http</a:t>
            </a:r>
            <a:r>
              <a:rPr lang="en-US" u="sng" dirty="0">
                <a:hlinkClick r:id="rId2"/>
              </a:rPr>
              <a:t>://www.mtm.kuleuven.be/Onderzoek/Semper/Hitemp</a:t>
            </a:r>
            <a:r>
              <a:rPr lang="nl-BE" dirty="0"/>
              <a:t> </a:t>
            </a:r>
            <a:r>
              <a:rPr lang="nl-BE" dirty="0" smtClean="0"/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512" y="1131709"/>
            <a:ext cx="69127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chemeClr val="accent6">
                    <a:lumMod val="50000"/>
                  </a:schemeClr>
                </a:solidFill>
              </a:rPr>
              <a:t>Dr. Lieven Machiels</a:t>
            </a:r>
          </a:p>
          <a:p>
            <a:endParaRPr lang="nl-BE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nl-BE" dirty="0" smtClean="0">
                <a:solidFill>
                  <a:schemeClr val="accent6">
                    <a:lumMod val="50000"/>
                  </a:schemeClr>
                </a:solidFill>
              </a:rPr>
              <a:t>Email: Lieven.machiels@mtm.kuleuven.be</a:t>
            </a:r>
          </a:p>
          <a:p>
            <a:r>
              <a:rPr lang="nl-BE" dirty="0" smtClean="0">
                <a:solidFill>
                  <a:schemeClr val="accent6">
                    <a:lumMod val="50000"/>
                  </a:schemeClr>
                </a:solidFill>
              </a:rPr>
              <a:t>Mobile: +32494918649</a:t>
            </a:r>
          </a:p>
          <a:p>
            <a:r>
              <a:rPr lang="nl-BE" dirty="0" smtClean="0">
                <a:solidFill>
                  <a:schemeClr val="accent6">
                    <a:lumMod val="50000"/>
                  </a:schemeClr>
                </a:solidFill>
              </a:rPr>
              <a:t>Publications: </a:t>
            </a:r>
            <a:r>
              <a:rPr lang="nl-BE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https://</a:t>
            </a:r>
            <a:r>
              <a:rPr lang="nl-BE" dirty="0" smtClean="0">
                <a:solidFill>
                  <a:schemeClr val="accent6">
                    <a:lumMod val="50000"/>
                  </a:schemeClr>
                </a:solidFill>
                <a:hlinkClick r:id="rId3"/>
              </a:rPr>
              <a:t>lirias.kuleuven.be/cv?u=U0050557</a:t>
            </a:r>
            <a:r>
              <a:rPr lang="nl-BE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nl-BE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nl-BE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nl-BE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nl-BE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nl-BE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7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62736" y="2348880"/>
            <a:ext cx="8334000" cy="620688"/>
          </a:xfrm>
        </p:spPr>
        <p:txBody>
          <a:bodyPr>
            <a:normAutofit/>
          </a:bodyPr>
          <a:lstStyle/>
          <a:p>
            <a:r>
              <a:rPr lang="en-GB" sz="4000" dirty="0" smtClean="0"/>
              <a:t>Extra slides</a:t>
            </a:r>
            <a:endParaRPr lang="en-GB" sz="4000" dirty="0"/>
          </a:p>
        </p:txBody>
      </p:sp>
      <p:sp>
        <p:nvSpPr>
          <p:cNvPr id="14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3636000" y="6597352"/>
            <a:ext cx="936000" cy="288000"/>
          </a:xfrm>
        </p:spPr>
        <p:txBody>
          <a:bodyPr/>
          <a:lstStyle/>
          <a:p>
            <a:fld id="{F35D8031-C8E5-48F8-A3B6-81643B27A3AF}" type="slidenum">
              <a:rPr lang="nl-BE" smtClean="0"/>
              <a:pPr/>
              <a:t>19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7628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251520" y="-99392"/>
            <a:ext cx="8928992" cy="61196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3200" dirty="0" smtClean="0"/>
              <a:t>Can waste become the cement of the future?</a:t>
            </a:r>
            <a:endParaRPr lang="en-GB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836712"/>
            <a:ext cx="8070028" cy="4896544"/>
          </a:xfrm>
          <a:prstGeom prst="rect">
            <a:avLst/>
          </a:prstGeom>
        </p:spPr>
      </p:pic>
      <p:sp>
        <p:nvSpPr>
          <p:cNvPr id="6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3636000" y="6597352"/>
            <a:ext cx="936000" cy="288000"/>
          </a:xfrm>
        </p:spPr>
        <p:txBody>
          <a:bodyPr/>
          <a:lstStyle/>
          <a:p>
            <a:fld id="{F35D8031-C8E5-48F8-A3B6-81643B27A3AF}" type="slidenum">
              <a:rPr lang="nl-BE" smtClean="0">
                <a:solidFill>
                  <a:schemeClr val="bg1"/>
                </a:solidFill>
              </a:rPr>
              <a:pPr/>
              <a:t>2</a:t>
            </a:fld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0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5733" y="548680"/>
            <a:ext cx="4580763" cy="326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9289032" cy="512696"/>
          </a:xfrm>
        </p:spPr>
        <p:txBody>
          <a:bodyPr>
            <a:noAutofit/>
          </a:bodyPr>
          <a:lstStyle/>
          <a:p>
            <a:r>
              <a:rPr lang="en-GB" sz="2800" dirty="0" smtClean="0"/>
              <a:t>Research for cement development: Al </a:t>
            </a:r>
            <a:r>
              <a:rPr lang="en-GB" sz="2800" dirty="0" smtClean="0">
                <a:sym typeface="Wingdings" panose="05000000000000000000" pitchFamily="2" charset="2"/>
              </a:rPr>
              <a:t>or Fe? </a:t>
            </a:r>
            <a:endParaRPr lang="en-GB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39" y="692696"/>
            <a:ext cx="4348945" cy="390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600433"/>
            <a:ext cx="4320480" cy="3140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4437112"/>
            <a:ext cx="492443" cy="276999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nl-BE" sz="1200" b="1" dirty="0" smtClean="0">
                <a:solidFill>
                  <a:schemeClr val="accent6">
                    <a:lumMod val="50000"/>
                  </a:schemeClr>
                </a:solidFill>
              </a:rPr>
              <a:t>GP1</a:t>
            </a:r>
            <a:endParaRPr lang="nl-BE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5261" y="4448145"/>
            <a:ext cx="492443" cy="276999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nl-BE" sz="1200" b="1" dirty="0" smtClean="0">
                <a:solidFill>
                  <a:schemeClr val="accent6">
                    <a:lumMod val="50000"/>
                  </a:schemeClr>
                </a:solidFill>
              </a:rPr>
              <a:t>GP2</a:t>
            </a:r>
            <a:endParaRPr lang="nl-BE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5736" y="4437112"/>
            <a:ext cx="492443" cy="276999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nl-BE" sz="1200" b="1" dirty="0" smtClean="0">
                <a:solidFill>
                  <a:schemeClr val="accent6">
                    <a:lumMod val="50000"/>
                  </a:schemeClr>
                </a:solidFill>
              </a:rPr>
              <a:t>GP3</a:t>
            </a:r>
            <a:endParaRPr lang="nl-BE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99437" y="4437112"/>
            <a:ext cx="492443" cy="276999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nl-BE" sz="1200" b="1" dirty="0" smtClean="0">
                <a:solidFill>
                  <a:schemeClr val="accent6">
                    <a:lumMod val="50000"/>
                  </a:schemeClr>
                </a:solidFill>
              </a:rPr>
              <a:t>GP4</a:t>
            </a:r>
            <a:endParaRPr lang="nl-BE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91525" y="4448145"/>
            <a:ext cx="492443" cy="276999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nl-BE" sz="1200" b="1" dirty="0" smtClean="0">
                <a:solidFill>
                  <a:schemeClr val="accent6">
                    <a:lumMod val="50000"/>
                  </a:schemeClr>
                </a:solidFill>
              </a:rPr>
              <a:t>GP5</a:t>
            </a:r>
            <a:endParaRPr lang="nl-BE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6512" y="6300609"/>
            <a:ext cx="4492245" cy="58477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1600" b="1" dirty="0" err="1" smtClean="0">
                <a:solidFill>
                  <a:schemeClr val="accent6">
                    <a:lumMod val="50000"/>
                  </a:schemeClr>
                </a:solidFill>
              </a:rPr>
              <a:t>Goetschalckx</a:t>
            </a:r>
            <a:r>
              <a:rPr lang="nl-BE" sz="1600" dirty="0">
                <a:solidFill>
                  <a:schemeClr val="accent6">
                    <a:lumMod val="50000"/>
                  </a:schemeClr>
                </a:solidFill>
              </a:rPr>
              <a:t>, et al., Geopolymer conference </a:t>
            </a:r>
            <a:r>
              <a:rPr lang="nl-BE" sz="1600" dirty="0" err="1">
                <a:solidFill>
                  <a:schemeClr val="accent6">
                    <a:lumMod val="50000"/>
                  </a:schemeClr>
                </a:solidFill>
              </a:rPr>
              <a:t>Hernstein</a:t>
            </a:r>
            <a:r>
              <a:rPr lang="nl-BE" sz="1600" dirty="0">
                <a:solidFill>
                  <a:schemeClr val="accent6">
                    <a:lumMod val="50000"/>
                  </a:schemeClr>
                </a:solidFill>
              </a:rPr>
              <a:t>, Austria, May 25-29, 2015.  </a:t>
            </a:r>
          </a:p>
        </p:txBody>
      </p:sp>
    </p:spTree>
    <p:extLst>
      <p:ext uri="{BB962C8B-B14F-4D97-AF65-F5344CB8AC3E}">
        <p14:creationId xmlns:p14="http://schemas.microsoft.com/office/powerpoint/2010/main" val="108909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0050557\Dropbox\Paper Tim_Fe-Al\Master Thesis - Geopolymers\labs\NanoSEM\GP 1\GP1_secondCoat_02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6" y="44624"/>
            <a:ext cx="4174837" cy="384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0050557\Dropbox\Paper Tim_Fe-Al\Master Thesis - Geopolymers\labs\NanoSEM\GP 3\GP3_secondCoat_004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4356" y="2568850"/>
            <a:ext cx="4624148" cy="425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3968" y="44624"/>
            <a:ext cx="4179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GP1: </a:t>
            </a:r>
            <a:r>
              <a:rPr lang="en-GB" sz="2000" dirty="0" err="1" smtClean="0">
                <a:solidFill>
                  <a:schemeClr val="accent6">
                    <a:lumMod val="50000"/>
                  </a:schemeClr>
                </a:solidFill>
              </a:rPr>
              <a:t>nanospheres</a:t>
            </a: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 + </a:t>
            </a:r>
            <a:r>
              <a:rPr lang="en-GB" sz="2000" dirty="0" err="1" smtClean="0">
                <a:solidFill>
                  <a:schemeClr val="accent6">
                    <a:lumMod val="50000"/>
                  </a:schemeClr>
                </a:solidFill>
              </a:rPr>
              <a:t>nanopores</a:t>
            </a: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7624" y="5837202"/>
            <a:ext cx="3158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GP3: very dense structure</a:t>
            </a: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984" y="1052736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Different behaviour during drying/shrinkage, low permeability inorganic polymers more subject to cracking? </a:t>
            </a: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ijdelijke aanduiding voor dianummer 1"/>
          <p:cNvSpPr txBox="1">
            <a:spLocks/>
          </p:cNvSpPr>
          <p:nvPr/>
        </p:nvSpPr>
        <p:spPr>
          <a:xfrm>
            <a:off x="3275856" y="6597352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BE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5D8031-C8E5-48F8-A3B6-81643B27A3AF}" type="slidenum">
              <a:rPr lang="nl-BE" smtClean="0"/>
              <a:pPr/>
              <a:t>21</a:t>
            </a:fld>
            <a:endParaRPr lang="nl-BE" dirty="0"/>
          </a:p>
        </p:txBody>
      </p:sp>
      <p:sp>
        <p:nvSpPr>
          <p:cNvPr id="13" name="TextBox 12"/>
          <p:cNvSpPr txBox="1"/>
          <p:nvPr/>
        </p:nvSpPr>
        <p:spPr>
          <a:xfrm>
            <a:off x="-36512" y="6300609"/>
            <a:ext cx="4492245" cy="58477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1600" b="1" dirty="0" err="1" smtClean="0">
                <a:solidFill>
                  <a:schemeClr val="accent6">
                    <a:lumMod val="50000"/>
                  </a:schemeClr>
                </a:solidFill>
              </a:rPr>
              <a:t>Goetschalckx</a:t>
            </a:r>
            <a:r>
              <a:rPr lang="nl-BE" sz="1600" dirty="0">
                <a:solidFill>
                  <a:schemeClr val="accent6">
                    <a:lumMod val="50000"/>
                  </a:schemeClr>
                </a:solidFill>
              </a:rPr>
              <a:t>, et al., Geopolymer conference </a:t>
            </a:r>
            <a:r>
              <a:rPr lang="nl-BE" sz="1600" dirty="0" err="1">
                <a:solidFill>
                  <a:schemeClr val="accent6">
                    <a:lumMod val="50000"/>
                  </a:schemeClr>
                </a:solidFill>
              </a:rPr>
              <a:t>Hernstein</a:t>
            </a:r>
            <a:r>
              <a:rPr lang="nl-BE" sz="1600" dirty="0">
                <a:solidFill>
                  <a:schemeClr val="accent6">
                    <a:lumMod val="50000"/>
                  </a:schemeClr>
                </a:solidFill>
              </a:rPr>
              <a:t>, Austria, May 25-29, 2015.  </a:t>
            </a:r>
          </a:p>
        </p:txBody>
      </p:sp>
    </p:spTree>
    <p:extLst>
      <p:ext uri="{BB962C8B-B14F-4D97-AF65-F5344CB8AC3E}">
        <p14:creationId xmlns:p14="http://schemas.microsoft.com/office/powerpoint/2010/main" val="339677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3636000" y="6597352"/>
            <a:ext cx="936000" cy="288000"/>
          </a:xfrm>
        </p:spPr>
        <p:txBody>
          <a:bodyPr/>
          <a:lstStyle/>
          <a:p>
            <a:fld id="{F35D8031-C8E5-48F8-A3B6-81643B27A3AF}" type="slidenum">
              <a:rPr lang="nl-BE" smtClean="0"/>
              <a:pPr/>
              <a:t>3</a:t>
            </a:fld>
            <a:endParaRPr lang="nl-BE" dirty="0"/>
          </a:p>
        </p:txBody>
      </p:sp>
      <p:pic>
        <p:nvPicPr>
          <p:cNvPr id="7" name="Picture 2" descr="http://www.today.az/pictures/pic12443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6356" y="5242258"/>
            <a:ext cx="1379245" cy="103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hris.chapman\Desktop\Vitrification paper\Pictures\Triangle Plasmarok - White B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4918" y="3126648"/>
            <a:ext cx="926831" cy="12369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4" descr="http://www.pragma-industries.com/wp-content/themes/default/images/NLjanvier2010/H2tank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908720"/>
            <a:ext cx="116595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4" descr="http://highconcretestructures.com/products/Components/structural/images/Wall1_pm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1844824"/>
            <a:ext cx="1292861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2052"/>
          <p:cNvCxnSpPr/>
          <p:nvPr/>
        </p:nvCxnSpPr>
        <p:spPr>
          <a:xfrm flipV="1">
            <a:off x="6805601" y="3112725"/>
            <a:ext cx="765944" cy="188416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054"/>
          <p:cNvSpPr txBox="1"/>
          <p:nvPr/>
        </p:nvSpPr>
        <p:spPr>
          <a:xfrm>
            <a:off x="7380312" y="3637473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Cement in construction applications</a:t>
            </a: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" name="Picture 4" descr="http://www.betalabservices.com/images/RDF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94" y="1270293"/>
            <a:ext cx="1330654" cy="136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4"/>
          <p:cNvSpPr>
            <a:spLocks noGrp="1"/>
          </p:cNvSpPr>
          <p:nvPr>
            <p:ph type="title"/>
          </p:nvPr>
        </p:nvSpPr>
        <p:spPr>
          <a:xfrm>
            <a:off x="216024" y="-180040"/>
            <a:ext cx="9036496" cy="656712"/>
          </a:xfrm>
        </p:spPr>
        <p:txBody>
          <a:bodyPr>
            <a:normAutofit fontScale="90000"/>
          </a:bodyPr>
          <a:lstStyle/>
          <a:p>
            <a:r>
              <a:rPr lang="en-GB" sz="3200" dirty="0" smtClean="0"/>
              <a:t>Plasma gasification of MSW for hydrogen production 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868650"/>
            <a:ext cx="2523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Refuse Derived Fuel</a:t>
            </a: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988840"/>
            <a:ext cx="5241336" cy="4047410"/>
          </a:xfrm>
          <a:prstGeom prst="rect">
            <a:avLst/>
          </a:prstGeom>
        </p:spPr>
      </p:pic>
      <p:cxnSp>
        <p:nvCxnSpPr>
          <p:cNvPr id="14" name="Straight Arrow Connector 2052"/>
          <p:cNvCxnSpPr/>
          <p:nvPr/>
        </p:nvCxnSpPr>
        <p:spPr>
          <a:xfrm flipH="1">
            <a:off x="1547664" y="1324294"/>
            <a:ext cx="648072" cy="52053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techportal.eere.energy.gov/images/techcat_icons/icon_hydrogen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2396" y="672660"/>
            <a:ext cx="792090" cy="79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2052"/>
          <p:cNvCxnSpPr/>
          <p:nvPr/>
        </p:nvCxnSpPr>
        <p:spPr>
          <a:xfrm flipV="1">
            <a:off x="6372200" y="1196752"/>
            <a:ext cx="765944" cy="188416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8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4"/>
          <p:cNvSpPr>
            <a:spLocks noGrp="1"/>
          </p:cNvSpPr>
          <p:nvPr>
            <p:ph type="title"/>
          </p:nvPr>
        </p:nvSpPr>
        <p:spPr>
          <a:xfrm>
            <a:off x="126432" y="-180040"/>
            <a:ext cx="9342112" cy="656712"/>
          </a:xfrm>
        </p:spPr>
        <p:txBody>
          <a:bodyPr>
            <a:noAutofit/>
          </a:bodyPr>
          <a:lstStyle/>
          <a:p>
            <a:r>
              <a:rPr lang="en-GB" sz="2800" dirty="0" smtClean="0"/>
              <a:t>Inorganic polymer cement from plasma gasification slags</a:t>
            </a:r>
            <a:endParaRPr lang="en-GB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717938"/>
            <a:ext cx="7920880" cy="32151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3789040"/>
            <a:ext cx="720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GB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=    Low carbon footprint</a:t>
            </a:r>
          </a:p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=    Easy in use in existing installations running on OPC</a:t>
            </a:r>
          </a:p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=    No big investments required </a:t>
            </a:r>
          </a:p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=    Competitive price with OPC</a:t>
            </a:r>
          </a:p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=    Broad range of applications </a:t>
            </a:r>
          </a:p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=    Building products with improved properties</a:t>
            </a:r>
          </a:p>
          <a:p>
            <a:endParaRPr lang="en-GB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5436200" y="6597384"/>
            <a:ext cx="936000" cy="288000"/>
          </a:xfrm>
        </p:spPr>
        <p:txBody>
          <a:bodyPr/>
          <a:lstStyle/>
          <a:p>
            <a:fld id="{F35D8031-C8E5-48F8-A3B6-81643B27A3AF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-36512" y="6146720"/>
            <a:ext cx="6048672" cy="73866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accent6">
                    <a:lumMod val="50000"/>
                  </a:schemeClr>
                </a:solidFill>
              </a:rPr>
              <a:t>Pontikes et al., 2013. </a:t>
            </a:r>
            <a:r>
              <a:rPr lang="en-GB" sz="1400" dirty="0" smtClean="0">
                <a:solidFill>
                  <a:schemeClr val="accent6">
                    <a:lumMod val="50000"/>
                  </a:schemeClr>
                </a:solidFill>
              </a:rPr>
              <a:t>Applied clay Science, 73, 93-102; </a:t>
            </a:r>
          </a:p>
          <a:p>
            <a:r>
              <a:rPr lang="en-GB" sz="1400" b="1" dirty="0" smtClean="0">
                <a:solidFill>
                  <a:schemeClr val="accent6">
                    <a:lumMod val="50000"/>
                  </a:schemeClr>
                </a:solidFill>
              </a:rPr>
              <a:t>Machiels et al., 2014</a:t>
            </a:r>
            <a:r>
              <a:rPr lang="en-GB" sz="1400" dirty="0" smtClean="0">
                <a:solidFill>
                  <a:schemeClr val="accent6">
                    <a:lumMod val="50000"/>
                  </a:schemeClr>
                </a:solidFill>
              </a:rPr>
              <a:t>. Waste Biomass Valorisation, 5, 411-428;  </a:t>
            </a:r>
          </a:p>
          <a:p>
            <a:r>
              <a:rPr lang="en-GB" sz="1400" b="1" dirty="0" err="1" smtClean="0">
                <a:solidFill>
                  <a:schemeClr val="accent6">
                    <a:lumMod val="50000"/>
                  </a:schemeClr>
                </a:solidFill>
              </a:rPr>
              <a:t>Danthurebandara</a:t>
            </a:r>
            <a:r>
              <a:rPr lang="en-GB" sz="1400" b="1" dirty="0" smtClean="0">
                <a:solidFill>
                  <a:schemeClr val="accent6">
                    <a:lumMod val="50000"/>
                  </a:schemeClr>
                </a:solidFill>
              </a:rPr>
              <a:t> et al., 215, in press. </a:t>
            </a:r>
            <a:r>
              <a:rPr lang="en-GB" sz="1400" dirty="0" smtClean="0">
                <a:solidFill>
                  <a:schemeClr val="accent6">
                    <a:lumMod val="50000"/>
                  </a:schemeClr>
                </a:solidFill>
              </a:rPr>
              <a:t>Journal of Cleaner Production.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16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5733" y="2755816"/>
            <a:ext cx="4580763" cy="326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9289032" cy="512696"/>
          </a:xfrm>
        </p:spPr>
        <p:txBody>
          <a:bodyPr>
            <a:noAutofit/>
          </a:bodyPr>
          <a:lstStyle/>
          <a:p>
            <a:r>
              <a:rPr lang="en-GB" sz="2800" dirty="0" smtClean="0"/>
              <a:t>Research for cement development: Al </a:t>
            </a:r>
            <a:r>
              <a:rPr lang="en-GB" sz="2800" dirty="0" smtClean="0">
                <a:sym typeface="Wingdings" panose="05000000000000000000" pitchFamily="2" charset="2"/>
              </a:rPr>
              <a:t>or Fe? </a:t>
            </a:r>
            <a:endParaRPr lang="en-GB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39" y="2348880"/>
            <a:ext cx="4348945" cy="390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6186531"/>
            <a:ext cx="492443" cy="276999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nl-BE" sz="1200" b="1" dirty="0" smtClean="0">
                <a:solidFill>
                  <a:schemeClr val="accent6">
                    <a:lumMod val="50000"/>
                  </a:schemeClr>
                </a:solidFill>
              </a:rPr>
              <a:t>GP1</a:t>
            </a:r>
            <a:endParaRPr lang="nl-BE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5261" y="6197564"/>
            <a:ext cx="492443" cy="276999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nl-BE" sz="1200" b="1" dirty="0" smtClean="0">
                <a:solidFill>
                  <a:schemeClr val="accent6">
                    <a:lumMod val="50000"/>
                  </a:schemeClr>
                </a:solidFill>
              </a:rPr>
              <a:t>GP2</a:t>
            </a:r>
            <a:endParaRPr lang="nl-BE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5736" y="6186531"/>
            <a:ext cx="492443" cy="276999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nl-BE" sz="1200" b="1" dirty="0" smtClean="0">
                <a:solidFill>
                  <a:schemeClr val="accent6">
                    <a:lumMod val="50000"/>
                  </a:schemeClr>
                </a:solidFill>
              </a:rPr>
              <a:t>GP3</a:t>
            </a:r>
            <a:endParaRPr lang="nl-BE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99437" y="6186531"/>
            <a:ext cx="492443" cy="276999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nl-BE" sz="1200" b="1" dirty="0" smtClean="0">
                <a:solidFill>
                  <a:schemeClr val="accent6">
                    <a:lumMod val="50000"/>
                  </a:schemeClr>
                </a:solidFill>
              </a:rPr>
              <a:t>GP4</a:t>
            </a:r>
            <a:endParaRPr lang="nl-BE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91525" y="6197564"/>
            <a:ext cx="492443" cy="276999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nl-BE" sz="1200" b="1" dirty="0" smtClean="0">
                <a:solidFill>
                  <a:schemeClr val="accent6">
                    <a:lumMod val="50000"/>
                  </a:schemeClr>
                </a:solidFill>
              </a:rPr>
              <a:t>GP5</a:t>
            </a:r>
            <a:endParaRPr lang="nl-BE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573648"/>
            <a:ext cx="41044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Composition of refuse derived fuel vs. traditional raw materials?</a:t>
            </a:r>
            <a:endParaRPr lang="en-GB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“Traditional inorganic polymers are Si-Al based”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Al content  is commonly low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16016" y="573648"/>
            <a:ext cx="39604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But.. considerable amounts of Fe are present, 20% Fe</a:t>
            </a:r>
            <a:r>
              <a:rPr lang="en-GB" sz="2000" baseline="-25000" dirty="0" smtClean="0">
                <a:solidFill>
                  <a:srgbClr val="000000"/>
                </a:solidFill>
              </a:rPr>
              <a:t>2</a:t>
            </a:r>
            <a:r>
              <a:rPr lang="en-GB" sz="2000" dirty="0" smtClean="0">
                <a:solidFill>
                  <a:srgbClr val="000000"/>
                </a:solidFill>
              </a:rPr>
              <a:t>O</a:t>
            </a:r>
            <a:r>
              <a:rPr lang="en-GB" sz="2000" baseline="-25000" dirty="0" smtClean="0">
                <a:solidFill>
                  <a:srgbClr val="000000"/>
                </a:solidFill>
              </a:rPr>
              <a:t>3</a:t>
            </a:r>
            <a:r>
              <a:rPr lang="en-GB" sz="2000" dirty="0" smtClean="0">
                <a:solidFill>
                  <a:srgbClr val="000000"/>
                </a:solidFill>
              </a:rPr>
              <a:t> is common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Research on role of Fe in inorganic polymers</a:t>
            </a:r>
          </a:p>
        </p:txBody>
      </p:sp>
    </p:spTree>
    <p:extLst>
      <p:ext uri="{BB962C8B-B14F-4D97-AF65-F5344CB8AC3E}">
        <p14:creationId xmlns:p14="http://schemas.microsoft.com/office/powerpoint/2010/main" val="37617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9512" y="657184"/>
            <a:ext cx="8334000" cy="4428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Influence of a varying pO</a:t>
            </a:r>
            <a:r>
              <a:rPr lang="en-GB" sz="2000" baseline="-25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 in the liquid slag system (Fe</a:t>
            </a:r>
            <a:r>
              <a:rPr lang="en-GB" sz="2000" baseline="30000" dirty="0" smtClean="0">
                <a:solidFill>
                  <a:schemeClr val="accent6">
                    <a:lumMod val="50000"/>
                  </a:schemeClr>
                </a:solidFill>
              </a:rPr>
              <a:t>2+ </a:t>
            </a: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 Fe</a:t>
            </a:r>
            <a:r>
              <a:rPr lang="en-GB" sz="2000" baseline="30000" dirty="0" smtClean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3+ </a:t>
            </a: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) </a:t>
            </a: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on properties of inorganic polymer cement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556040"/>
            <a:ext cx="5606962" cy="460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08104" y="1772816"/>
            <a:ext cx="3384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Depending 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 feed oxidation state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degree of reduction in process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 degree of gas-slag-metal equilibrium</a:t>
            </a:r>
            <a:endParaRPr lang="en-GB" sz="2000" baseline="-25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6362164"/>
            <a:ext cx="4320480" cy="52322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6">
                    <a:lumMod val="50000"/>
                  </a:schemeClr>
                </a:solidFill>
              </a:rPr>
              <a:t>Yan et al</a:t>
            </a:r>
            <a:r>
              <a:rPr lang="en-GB" sz="1400" b="1" dirty="0" smtClean="0">
                <a:solidFill>
                  <a:schemeClr val="accent6">
                    <a:lumMod val="50000"/>
                  </a:schemeClr>
                </a:solidFill>
              </a:rPr>
              <a:t>., 2014. </a:t>
            </a:r>
            <a:r>
              <a:rPr lang="en-GB" sz="1400" dirty="0" smtClean="0">
                <a:solidFill>
                  <a:schemeClr val="accent6">
                    <a:lumMod val="50000"/>
                  </a:schemeClr>
                </a:solidFill>
              </a:rPr>
              <a:t>Mineral </a:t>
            </a:r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Processing and </a:t>
            </a:r>
            <a:r>
              <a:rPr lang="en-GB" sz="1400" dirty="0" smtClean="0">
                <a:solidFill>
                  <a:schemeClr val="accent6">
                    <a:lumMod val="50000"/>
                  </a:schemeClr>
                </a:solidFill>
              </a:rPr>
              <a:t>Extractive Metallurgy.</a:t>
            </a:r>
            <a:endParaRPr lang="en-GB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9289032" cy="512696"/>
          </a:xfrm>
        </p:spPr>
        <p:txBody>
          <a:bodyPr>
            <a:noAutofit/>
          </a:bodyPr>
          <a:lstStyle/>
          <a:p>
            <a:r>
              <a:rPr lang="en-GB" sz="2800" dirty="0" smtClean="0"/>
              <a:t>Research for cement development: Fe</a:t>
            </a:r>
            <a:r>
              <a:rPr lang="en-GB" sz="2800" baseline="30000" dirty="0" smtClean="0"/>
              <a:t>3+ </a:t>
            </a:r>
            <a:r>
              <a:rPr lang="en-GB" sz="2800" dirty="0" smtClean="0"/>
              <a:t>or Fe</a:t>
            </a:r>
            <a:r>
              <a:rPr lang="en-GB" sz="2800" baseline="30000" dirty="0" smtClean="0"/>
              <a:t>2+</a:t>
            </a:r>
            <a:endParaRPr lang="en-GB" sz="2800" baseline="30000" dirty="0"/>
          </a:p>
        </p:txBody>
      </p:sp>
      <p:sp>
        <p:nvSpPr>
          <p:cNvPr id="9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3636000" y="6597352"/>
            <a:ext cx="936000" cy="288000"/>
          </a:xfrm>
        </p:spPr>
        <p:txBody>
          <a:bodyPr/>
          <a:lstStyle/>
          <a:p>
            <a:fld id="{F35D8031-C8E5-48F8-A3B6-81643B27A3AF}" type="slidenum">
              <a:rPr lang="nl-BE" smtClean="0"/>
              <a:pPr/>
              <a:t>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0646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7504" y="585176"/>
            <a:ext cx="9361040" cy="4428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Production of two identical slag compositions on lab scale, ~20% </a:t>
            </a:r>
            <a:r>
              <a:rPr lang="en-GB" sz="2000" dirty="0" err="1" smtClean="0">
                <a:solidFill>
                  <a:schemeClr val="accent6">
                    <a:lumMod val="50000"/>
                  </a:schemeClr>
                </a:solidFill>
              </a:rPr>
              <a:t>FeO</a:t>
            </a:r>
            <a:endParaRPr lang="en-GB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in equilibrium with air, “oxidized slag”, mainly Fe</a:t>
            </a:r>
            <a:r>
              <a:rPr lang="en-GB" sz="2000" baseline="30000" dirty="0" smtClean="0">
                <a:solidFill>
                  <a:schemeClr val="accent6">
                    <a:lumMod val="50000"/>
                  </a:schemeClr>
                </a:solidFill>
              </a:rPr>
              <a:t>3+ </a:t>
            </a:r>
          </a:p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in equilibrium with 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</a:rPr>
              <a:t>(68% CO – 32% CO</a:t>
            </a:r>
            <a:r>
              <a:rPr lang="en-GB" sz="2000" baseline="-25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</a:rPr>
              <a:t>), </a:t>
            </a: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“reduced slag”, mainly Fe</a:t>
            </a:r>
            <a:r>
              <a:rPr lang="en-GB" sz="2000" baseline="30000" dirty="0" smtClean="0">
                <a:solidFill>
                  <a:schemeClr val="accent6">
                    <a:lumMod val="50000"/>
                  </a:schemeClr>
                </a:solidFill>
              </a:rPr>
              <a:t>2+ </a:t>
            </a:r>
          </a:p>
        </p:txBody>
      </p:sp>
      <p:pic>
        <p:nvPicPr>
          <p:cNvPr id="1026" name="Picture 2" descr="C:\Users\u0050557\Copy\pics plasmat\Foto's Umicore\DSC_35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363" y="1873848"/>
            <a:ext cx="3631589" cy="43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" descr="C:\Users\u0050557\Desktop\pics plasmat\IMG_784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2654695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3636000" y="6597352"/>
            <a:ext cx="936000" cy="288000"/>
          </a:xfrm>
        </p:spPr>
        <p:txBody>
          <a:bodyPr/>
          <a:lstStyle/>
          <a:p>
            <a:fld id="{F35D8031-C8E5-48F8-A3B6-81643B27A3AF}" type="slidenum">
              <a:rPr lang="nl-BE" smtClean="0"/>
              <a:pPr/>
              <a:t>7</a:t>
            </a:fld>
            <a:endParaRPr lang="nl-BE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9289032" cy="512696"/>
          </a:xfrm>
        </p:spPr>
        <p:txBody>
          <a:bodyPr>
            <a:noAutofit/>
          </a:bodyPr>
          <a:lstStyle/>
          <a:p>
            <a:r>
              <a:rPr lang="en-GB" sz="2800" dirty="0" smtClean="0"/>
              <a:t>Research for cement development: Fe</a:t>
            </a:r>
            <a:r>
              <a:rPr lang="en-GB" sz="2800" baseline="30000" dirty="0" smtClean="0"/>
              <a:t>3+ </a:t>
            </a:r>
            <a:r>
              <a:rPr lang="en-GB" sz="2800" dirty="0" smtClean="0"/>
              <a:t>vs. Fe</a:t>
            </a:r>
            <a:r>
              <a:rPr lang="en-GB" sz="2800" baseline="30000" dirty="0" smtClean="0"/>
              <a:t>2+</a:t>
            </a:r>
            <a:endParaRPr lang="en-GB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188029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2420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l-B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  </a:t>
            </a:r>
            <a:endParaRPr kumimoji="0" lang="en-GB" altLang="nl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692696"/>
            <a:ext cx="4407155" cy="175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altLang="nl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2400" y="2573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l-B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  </a:t>
            </a:r>
            <a:endParaRPr kumimoji="0" lang="en-GB" altLang="nl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1300698"/>
            <a:ext cx="1899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rgbClr val="000000"/>
                </a:solidFill>
              </a:rPr>
              <a:t>Fe</a:t>
            </a:r>
            <a:r>
              <a:rPr lang="nl-BE" sz="2000" baseline="30000" dirty="0" smtClean="0">
                <a:solidFill>
                  <a:srgbClr val="000000"/>
                </a:solidFill>
              </a:rPr>
              <a:t>2+ </a:t>
            </a:r>
            <a:r>
              <a:rPr lang="nl-BE" sz="2000" dirty="0" smtClean="0">
                <a:solidFill>
                  <a:srgbClr val="000000"/>
                </a:solidFill>
              </a:rPr>
              <a:t>in slag</a:t>
            </a:r>
            <a:endParaRPr lang="nl-BE" sz="20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8729" y="1334378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 smtClean="0">
                <a:solidFill>
                  <a:srgbClr val="000000"/>
                </a:solidFill>
              </a:rPr>
              <a:t>Fe</a:t>
            </a:r>
            <a:r>
              <a:rPr lang="nl-BE" sz="2000" baseline="30000" dirty="0">
                <a:solidFill>
                  <a:srgbClr val="000000"/>
                </a:solidFill>
              </a:rPr>
              <a:t>3</a:t>
            </a:r>
            <a:r>
              <a:rPr lang="nl-BE" sz="2000" baseline="30000" dirty="0" smtClean="0">
                <a:solidFill>
                  <a:srgbClr val="000000"/>
                </a:solidFill>
              </a:rPr>
              <a:t>+ </a:t>
            </a:r>
            <a:r>
              <a:rPr lang="nl-BE" sz="2000" dirty="0" smtClean="0">
                <a:solidFill>
                  <a:srgbClr val="000000"/>
                </a:solidFill>
              </a:rPr>
              <a:t>in slag</a:t>
            </a:r>
            <a:endParaRPr lang="nl-BE" sz="2000" dirty="0">
              <a:solidFill>
                <a:srgbClr val="000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573288"/>
            <a:ext cx="4501417" cy="258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2573288"/>
            <a:ext cx="4501417" cy="258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3636000" y="6597352"/>
            <a:ext cx="936000" cy="288000"/>
          </a:xfrm>
        </p:spPr>
        <p:txBody>
          <a:bodyPr/>
          <a:lstStyle/>
          <a:p>
            <a:fld id="{F35D8031-C8E5-48F8-A3B6-81643B27A3AF}" type="slidenum">
              <a:rPr lang="nl-BE" smtClean="0"/>
              <a:pPr/>
              <a:t>8</a:t>
            </a:fld>
            <a:endParaRPr lang="nl-BE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7504" y="-27384"/>
            <a:ext cx="9289032" cy="512696"/>
          </a:xfrm>
        </p:spPr>
        <p:txBody>
          <a:bodyPr>
            <a:noAutofit/>
          </a:bodyPr>
          <a:lstStyle/>
          <a:p>
            <a:r>
              <a:rPr lang="en-GB" sz="2800" dirty="0" smtClean="0"/>
              <a:t>Research for cement development: Fe</a:t>
            </a:r>
            <a:r>
              <a:rPr lang="en-GB" sz="2800" baseline="30000" dirty="0" smtClean="0"/>
              <a:t>3+ </a:t>
            </a:r>
            <a:r>
              <a:rPr lang="en-GB" sz="2800" dirty="0" smtClean="0"/>
              <a:t>vs. Fe</a:t>
            </a:r>
            <a:r>
              <a:rPr lang="en-GB" sz="2800" baseline="30000" dirty="0" smtClean="0"/>
              <a:t>2+</a:t>
            </a:r>
            <a:endParaRPr lang="en-GB" sz="2800" baseline="30000" dirty="0"/>
          </a:p>
        </p:txBody>
      </p:sp>
      <p:sp>
        <p:nvSpPr>
          <p:cNvPr id="2" name="TextBox 1"/>
          <p:cNvSpPr txBox="1"/>
          <p:nvPr/>
        </p:nvSpPr>
        <p:spPr>
          <a:xfrm>
            <a:off x="71343" y="5373216"/>
            <a:ext cx="7463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 smtClean="0">
                <a:solidFill>
                  <a:srgbClr val="000000"/>
                </a:solidFill>
              </a:rPr>
              <a:t>Next step: </a:t>
            </a:r>
            <a:r>
              <a:rPr lang="nl-BE" sz="2000" dirty="0">
                <a:solidFill>
                  <a:srgbClr val="000000"/>
                </a:solidFill>
              </a:rPr>
              <a:t>H</a:t>
            </a:r>
            <a:r>
              <a:rPr lang="nl-BE" sz="2000" dirty="0" smtClean="0">
                <a:solidFill>
                  <a:srgbClr val="000000"/>
                </a:solidFill>
              </a:rPr>
              <a:t>ow Fe is </a:t>
            </a:r>
            <a:r>
              <a:rPr lang="nl-BE" sz="2000" dirty="0" err="1" smtClean="0">
                <a:solidFill>
                  <a:srgbClr val="000000"/>
                </a:solidFill>
              </a:rPr>
              <a:t>incorporated</a:t>
            </a:r>
            <a:r>
              <a:rPr lang="nl-BE" sz="2000" dirty="0" smtClean="0">
                <a:solidFill>
                  <a:srgbClr val="000000"/>
                </a:solidFill>
              </a:rPr>
              <a:t> in </a:t>
            </a:r>
            <a:r>
              <a:rPr lang="nl-BE" sz="2000" dirty="0" err="1" smtClean="0">
                <a:solidFill>
                  <a:srgbClr val="000000"/>
                </a:solidFill>
              </a:rPr>
              <a:t>inorganic</a:t>
            </a:r>
            <a:r>
              <a:rPr lang="nl-BE" sz="2000" dirty="0" smtClean="0">
                <a:solidFill>
                  <a:srgbClr val="000000"/>
                </a:solidFill>
              </a:rPr>
              <a:t> </a:t>
            </a:r>
            <a:r>
              <a:rPr lang="nl-BE" sz="2000" dirty="0" err="1" smtClean="0">
                <a:solidFill>
                  <a:srgbClr val="000000"/>
                </a:solidFill>
              </a:rPr>
              <a:t>polymer</a:t>
            </a:r>
            <a:r>
              <a:rPr lang="nl-BE" sz="2000" dirty="0" smtClean="0">
                <a:solidFill>
                  <a:srgbClr val="000000"/>
                </a:solidFill>
              </a:rPr>
              <a:t> </a:t>
            </a:r>
            <a:r>
              <a:rPr lang="nl-BE" sz="2000" dirty="0" err="1" smtClean="0">
                <a:solidFill>
                  <a:srgbClr val="000000"/>
                </a:solidFill>
              </a:rPr>
              <a:t>network</a:t>
            </a:r>
            <a:r>
              <a:rPr lang="nl-BE" sz="2000" dirty="0" smtClean="0">
                <a:solidFill>
                  <a:srgbClr val="000000"/>
                </a:solidFill>
              </a:rPr>
              <a:t>?</a:t>
            </a:r>
            <a:endParaRPr lang="nl-BE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1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620688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Example: </a:t>
            </a:r>
            <a:r>
              <a:rPr lang="en-GB" sz="2000" dirty="0" err="1" smtClean="0">
                <a:solidFill>
                  <a:schemeClr val="accent6">
                    <a:lumMod val="50000"/>
                  </a:schemeClr>
                </a:solidFill>
              </a:rPr>
              <a:t>Castable</a:t>
            </a: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 inorganic polymer cement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Properties similar to CEMI 52.5N 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Ratio water(glass) solution/slag: 0.5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Room temperature curing 20°C </a:t>
            </a: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80" y="2132856"/>
            <a:ext cx="664859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3636000" y="6597352"/>
            <a:ext cx="936000" cy="288000"/>
          </a:xfrm>
        </p:spPr>
        <p:txBody>
          <a:bodyPr/>
          <a:lstStyle/>
          <a:p>
            <a:fld id="{F35D8031-C8E5-48F8-A3B6-81643B27A3AF}" type="slidenum">
              <a:rPr lang="nl-BE" smtClean="0"/>
              <a:pPr/>
              <a:t>9</a:t>
            </a:fld>
            <a:endParaRPr lang="nl-BE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7504" y="-27384"/>
            <a:ext cx="9289032" cy="5126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2800" dirty="0" smtClean="0"/>
              <a:t>Research for cement development: lab scale </a:t>
            </a:r>
            <a:endParaRPr lang="en-GB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11853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porate-KU Leuven-Liggend-Achtergrond Wit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52BDEC"/>
      </a:accent3>
      <a:accent4>
        <a:srgbClr val="00407A"/>
      </a:accent4>
      <a:accent5>
        <a:srgbClr val="7F7F7F"/>
      </a:accent5>
      <a:accent6>
        <a:srgbClr val="595959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622</Words>
  <Application>Microsoft Office PowerPoint</Application>
  <PresentationFormat>On-screen Show (4:3)</PresentationFormat>
  <Paragraphs>129</Paragraphs>
  <Slides>21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Corporate-KU Leuven-Liggend-Achtergrond Wit</vt:lpstr>
      <vt:lpstr> Properties of inorganic polymer cement from ferric and ferrous vitrified residues of plasma gasification</vt:lpstr>
      <vt:lpstr>PowerPoint Presentation</vt:lpstr>
      <vt:lpstr>Plasma gasification of MSW for hydrogen production </vt:lpstr>
      <vt:lpstr>Inorganic polymer cement from plasma gasification slags</vt:lpstr>
      <vt:lpstr>Research for cement development: Al or Fe? </vt:lpstr>
      <vt:lpstr>Research for cement development: Fe3+ or Fe2+</vt:lpstr>
      <vt:lpstr>Research for cement development: Fe3+ vs. Fe2+</vt:lpstr>
      <vt:lpstr>Research for cement development: Fe3+ vs. Fe2+</vt:lpstr>
      <vt:lpstr>PowerPoint Presentation</vt:lpstr>
      <vt:lpstr>From the lab to the market</vt:lpstr>
      <vt:lpstr>Pilot tests for slag production</vt:lpstr>
      <vt:lpstr>Pilot tests for slag production - granulation</vt:lpstr>
      <vt:lpstr>Industrial paver production - first trial</vt:lpstr>
      <vt:lpstr>Industrial paver production</vt:lpstr>
      <vt:lpstr>Industrial paver production- first full scale trial</vt:lpstr>
      <vt:lpstr>PowerPoint Presentation</vt:lpstr>
      <vt:lpstr>The future: high added value products</vt:lpstr>
      <vt:lpstr>Contact</vt:lpstr>
      <vt:lpstr>Extra slides</vt:lpstr>
      <vt:lpstr>Research for cement development: Al or Fe? </vt:lpstr>
      <vt:lpstr>PowerPoint Presentation</vt:lpstr>
    </vt:vector>
  </TitlesOfParts>
  <Company>MTM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status slag valorization in Flandres</dc:title>
  <dc:creator>Machiels Lieven</dc:creator>
  <cp:lastModifiedBy>Lieven Machiels</cp:lastModifiedBy>
  <cp:revision>145</cp:revision>
  <dcterms:created xsi:type="dcterms:W3CDTF">2014-10-12T11:56:03Z</dcterms:created>
  <dcterms:modified xsi:type="dcterms:W3CDTF">2015-04-17T06:07:50Z</dcterms:modified>
</cp:coreProperties>
</file>