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72" r:id="rId3"/>
    <p:sldId id="271" r:id="rId4"/>
    <p:sldId id="276" r:id="rId5"/>
    <p:sldId id="277" r:id="rId6"/>
    <p:sldId id="278" r:id="rId7"/>
    <p:sldId id="280" r:id="rId8"/>
    <p:sldId id="281" r:id="rId9"/>
    <p:sldId id="282" r:id="rId10"/>
    <p:sldId id="279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8820-7AB9-4824-BC7F-4E6A754ED6BB}" type="datetimeFigureOut">
              <a:rPr lang="en-US" smtClean="0"/>
              <a:t>15-Apr-15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C8D2D-EC0F-4585-AF48-E5640BD0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C8D2D-EC0F-4585-AF48-E5640BD0C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9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35EC047-7702-4EE7-A6DB-4B62215253D6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46756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3400">
                <a:solidFill>
                  <a:srgbClr val="FFFF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8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Berlin, 3 March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>
            <a:normAutofit/>
          </a:bodyPr>
          <a:lstStyle>
            <a:lvl1pPr marL="484188" indent="-398463">
              <a:defRPr sz="3200">
                <a:solidFill>
                  <a:srgbClr val="FFFF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83208"/>
          </a:xfrm>
        </p:spPr>
        <p:txBody>
          <a:bodyPr/>
          <a:lstStyle>
            <a:lvl1pPr marL="361950" indent="-296863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01752"/>
          </a:xfrm>
        </p:spPr>
        <p:txBody>
          <a:bodyPr/>
          <a:lstStyle/>
          <a:p>
            <a:r>
              <a:rPr lang="en-US" smtClean="0"/>
              <a:t>Berlin, 3 March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538527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00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Berlin, 3 March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91400" y="6556248"/>
            <a:ext cx="160020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</a:rPr>
              <a:t>Leuven, 15-17 April 15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ed.tuc.gr/302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://www.durecobel.g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965" y="2514600"/>
            <a:ext cx="8301392" cy="1214238"/>
          </a:xfrm>
        </p:spPr>
        <p:txBody>
          <a:bodyPr>
            <a:normAutofit/>
          </a:bodyPr>
          <a:lstStyle/>
          <a:p>
            <a:pPr algn="l">
              <a:spcAft>
                <a:spcPts val="300"/>
              </a:spcAft>
              <a:defRPr/>
            </a:pPr>
            <a:r>
              <a:rPr lang="en-GB" sz="2500" u="sng" dirty="0"/>
              <a:t>Dimitra ZAHARAKI</a:t>
            </a:r>
            <a:r>
              <a:rPr lang="en-GB" sz="2500" dirty="0"/>
              <a:t>, </a:t>
            </a:r>
            <a:r>
              <a:rPr lang="en-GB" sz="2500" dirty="0" err="1"/>
              <a:t>Antigoni</a:t>
            </a:r>
            <a:r>
              <a:rPr lang="en-GB" sz="2500" dirty="0"/>
              <a:t> VLACHOU, Kostas KOMNITSAS 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US" altLang="en-US" sz="2200" i="1" dirty="0" smtClean="0">
                <a:ea typeface="Calibri" pitchFamily="34" charset="0"/>
                <a:cs typeface="Calibri" pitchFamily="34" charset="0"/>
              </a:rPr>
              <a:t>School </a:t>
            </a: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of Mineral Resources Engineering, </a:t>
            </a:r>
            <a:br>
              <a:rPr lang="en-US" altLang="en-US" sz="2200" i="1" dirty="0">
                <a:ea typeface="Calibri" pitchFamily="34" charset="0"/>
                <a:cs typeface="Calibri" pitchFamily="34" charset="0"/>
              </a:rPr>
            </a:br>
            <a:r>
              <a:rPr lang="en-US" altLang="en-US" sz="2200" i="1" dirty="0">
                <a:ea typeface="Calibri" pitchFamily="34" charset="0"/>
                <a:cs typeface="Calibri" pitchFamily="34" charset="0"/>
              </a:rPr>
              <a:t>Technical University of Crete, 73100, Chania, Greece</a:t>
            </a:r>
            <a:endParaRPr lang="en-US" sz="2200" i="1" dirty="0"/>
          </a:p>
        </p:txBody>
      </p:sp>
      <p:pic>
        <p:nvPicPr>
          <p:cNvPr id="4" name="Picture 5" descr="t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2590800"/>
            <a:ext cx="802462" cy="113803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5778" y="304800"/>
            <a:ext cx="8686800" cy="1203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8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b="1" dirty="0"/>
              <a:t>CO-UTILIZATION OF SLAGS WITH CONSTRUCTION WASTES OR RED MUD FOR GEOPOLYMER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9811"/>
            <a:ext cx="655374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3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2876908"/>
            <a:ext cx="8991601" cy="1009292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1: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Compressive strength of geopolymers prepared by mixing slag with (a) CDW (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50-20-20-10: % w/w 50 S-20 T-20 B-10 C) and (b) red mud (</a:t>
            </a:r>
            <a:r>
              <a:rPr lang="en-GB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90-10: % w/w 90 S-10 R)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" y="4267200"/>
            <a:ext cx="9067800" cy="20574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dirty="0" smtClean="0"/>
              <a:t>Slag-CDW </a:t>
            </a:r>
            <a:r>
              <a:rPr lang="en-GB" sz="2400" dirty="0"/>
              <a:t>geopolymers prepared with 10 M </a:t>
            </a:r>
            <a:r>
              <a:rPr lang="en-GB" sz="2400" dirty="0" err="1"/>
              <a:t>NaOH</a:t>
            </a:r>
            <a:r>
              <a:rPr lang="en-GB" sz="2400" dirty="0"/>
              <a:t> acquired higher compressive </a:t>
            </a:r>
            <a:r>
              <a:rPr lang="en-GB" sz="2400" dirty="0" smtClean="0"/>
              <a:t>strength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The percentage of each CDW component in the initial mixture </a:t>
            </a:r>
            <a:r>
              <a:rPr lang="en-GB" sz="2400" dirty="0" smtClean="0"/>
              <a:t>affects </a:t>
            </a:r>
            <a:r>
              <a:rPr lang="en-GB" sz="2400" dirty="0"/>
              <a:t>the compressive strength </a:t>
            </a:r>
            <a:r>
              <a:rPr lang="en-GB" sz="2400" dirty="0" smtClean="0"/>
              <a:t>at </a:t>
            </a:r>
            <a:r>
              <a:rPr lang="en-GB" sz="2400" dirty="0"/>
              <a:t>10 M </a:t>
            </a:r>
            <a:r>
              <a:rPr lang="en-GB" sz="2400" dirty="0" err="1"/>
              <a:t>NaOH</a:t>
            </a:r>
            <a:r>
              <a:rPr lang="en-GB" sz="2400" dirty="0"/>
              <a:t> </a:t>
            </a:r>
            <a:endParaRPr lang="en-GB" sz="2400" dirty="0" smtClean="0"/>
          </a:p>
          <a:p>
            <a:pPr>
              <a:spcAft>
                <a:spcPts val="0"/>
              </a:spcAft>
            </a:pPr>
            <a:r>
              <a:rPr lang="en-GB" sz="2400" dirty="0"/>
              <a:t>T</a:t>
            </a:r>
            <a:r>
              <a:rPr lang="en-GB" sz="2400" dirty="0" smtClean="0"/>
              <a:t>he compressive </a:t>
            </a:r>
            <a:r>
              <a:rPr lang="en-GB" sz="2400" dirty="0"/>
              <a:t>strength decreases gradually with increasing red mud %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r="1707" b="3285"/>
          <a:stretch>
            <a:fillRect/>
          </a:stretch>
        </p:blipFill>
        <p:spPr bwMode="auto">
          <a:xfrm>
            <a:off x="76199" y="76200"/>
            <a:ext cx="4267201" cy="27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"/>
          <a:stretch>
            <a:fillRect/>
          </a:stretch>
        </p:blipFill>
        <p:spPr bwMode="auto">
          <a:xfrm>
            <a:off x="4440589" y="44808"/>
            <a:ext cx="462721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6858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2: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Molar ratios of oxides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4200"/>
              </p:ext>
            </p:extLst>
          </p:nvPr>
        </p:nvGraphicFramePr>
        <p:xfrm>
          <a:off x="228600" y="1856077"/>
          <a:ext cx="8686802" cy="2679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685800"/>
                <a:gridCol w="685800"/>
                <a:gridCol w="603911"/>
                <a:gridCol w="596498"/>
                <a:gridCol w="596497"/>
                <a:gridCol w="1237126"/>
                <a:gridCol w="1264285"/>
                <a:gridCol w="1264285"/>
              </a:tblGrid>
              <a:tr h="655173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Geopo-lymer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50-10-10-30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Geopo-lymer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25-30-30-15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Geopo-lymer</a:t>
                      </a:r>
                      <a:endParaRPr lang="en-US" sz="17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50S-50R</a:t>
                      </a:r>
                      <a:endParaRPr lang="en-US" sz="17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06116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SiO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/Al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12.67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6.84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9.86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8.26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8.86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3.53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06116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O/(Na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O+K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8.30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9.03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6.62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6.96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6.66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06116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SiO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/(Al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7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+CaO)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4.81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/>
                        </a:rPr>
                        <a:t>1.70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506116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Strength, MPa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76.1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57.8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  <a:endParaRPr lang="en-US" sz="17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GB" sz="17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78.4</a:t>
                      </a:r>
                      <a:endParaRPr kumimoji="0" lang="en-US" sz="17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70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kumimoji="0" lang="en-US" sz="17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4572000"/>
            <a:ext cx="8610600" cy="76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188" indent="-398463" algn="l" rtl="0" eaLnBrk="1" latinLnBrk="0" hangingPunct="1">
              <a:spcBef>
                <a:spcPct val="0"/>
              </a:spcBef>
              <a:buNone/>
              <a:defRPr kumimoji="0" sz="3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87313" indent="-1588"/>
            <a:r>
              <a:rPr lang="en-GB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S: slag, T: tiles, B: brick, C: concrete, R: red mud, </a:t>
            </a:r>
            <a:r>
              <a:rPr lang="en-GB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GB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50-10-10-30: % w/w 50 S-10 T-10 B-30 C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62600"/>
            <a:ext cx="8915400" cy="914400"/>
          </a:xfrm>
        </p:spPr>
        <p:txBody>
          <a:bodyPr>
            <a:noAutofit/>
          </a:bodyPr>
          <a:lstStyle/>
          <a:p>
            <a:pPr marL="87313" indent="-1588" algn="ctr"/>
            <a:r>
              <a:rPr lang="en-G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</a:t>
            </a:r>
            <a:r>
              <a:rPr lang="en-G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</a:t>
            </a:r>
            <a:r>
              <a:rPr lang="en-GB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XRD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 of geopolymers synthesized from slag, CDW and red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 (T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tiles, C: concrete, B: bricks, S: slag, R: red mud, G1:25-30-30-15% w/w S-T-B-C, G2: 50-50% w/w S-R)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SVS all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705600" cy="48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62600"/>
            <a:ext cx="8915400" cy="914400"/>
          </a:xfrm>
        </p:spPr>
        <p:txBody>
          <a:bodyPr>
            <a:noAutofit/>
          </a:bodyPr>
          <a:lstStyle/>
          <a:p>
            <a:pPr marL="87313" indent="-1588" algn="ctr"/>
            <a:r>
              <a:rPr lang="en-G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</a:t>
            </a:r>
            <a:r>
              <a:rPr lang="en-G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</a:t>
            </a:r>
            <a:r>
              <a:rPr lang="en-GB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FTIR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 of selected geopolymers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T: tiles, C: concrete, B: bricks, S: slag,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G1:25-30-30-15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w/w </a:t>
            </a:r>
            <a:r>
              <a: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S-T-B-C)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FTI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853847" cy="53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r>
              <a:rPr lang="en-GB" dirty="0"/>
              <a:t>Slag can be successfully co-utilized with various by-products/wastes such as CDW and red mud </a:t>
            </a:r>
            <a:endParaRPr lang="en-GB" dirty="0" smtClean="0"/>
          </a:p>
          <a:p>
            <a:r>
              <a:rPr lang="en-GB" dirty="0" smtClean="0"/>
              <a:t>Production </a:t>
            </a:r>
            <a:r>
              <a:rPr lang="en-GB" dirty="0"/>
              <a:t>of geopolymers with compressive strength between 37 and 80 MPa using 10 M NaOH or KOH as alkali </a:t>
            </a:r>
            <a:r>
              <a:rPr lang="en-GB" dirty="0" smtClean="0"/>
              <a:t>activator</a:t>
            </a:r>
          </a:p>
          <a:p>
            <a:r>
              <a:rPr lang="en-GB" dirty="0" smtClean="0"/>
              <a:t>The </a:t>
            </a:r>
            <a:r>
              <a:rPr lang="en-GB" dirty="0"/>
              <a:t>presence of the major fingerprints of the </a:t>
            </a:r>
            <a:r>
              <a:rPr lang="en-GB" dirty="0" err="1"/>
              <a:t>aluminosilicate</a:t>
            </a:r>
            <a:r>
              <a:rPr lang="en-GB" dirty="0"/>
              <a:t> </a:t>
            </a:r>
            <a:r>
              <a:rPr lang="en-GB" dirty="0" err="1"/>
              <a:t>geopolymeric</a:t>
            </a:r>
            <a:r>
              <a:rPr lang="en-GB" dirty="0"/>
              <a:t> matrix was revealed by XRD and FTIR </a:t>
            </a:r>
            <a:r>
              <a:rPr lang="en-GB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80492" y="0"/>
            <a:ext cx="4572000" cy="838200"/>
          </a:xfrm>
        </p:spPr>
        <p:txBody>
          <a:bodyPr/>
          <a:lstStyle/>
          <a:p>
            <a:pPr algn="ctr" eaLnBrk="1" hangingPunct="1"/>
            <a:r>
              <a:rPr lang="en-US" altLang="en-US" sz="2600" dirty="0" smtClean="0"/>
              <a:t>Thank you</a:t>
            </a:r>
            <a:endParaRPr lang="el-GR" altLang="en-US" sz="2600" dirty="0" smtClean="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1" dirty="0"/>
              <a:t>Technical University </a:t>
            </a:r>
            <a:r>
              <a:rPr lang="en-US" altLang="en-US" sz="1900" i="1" dirty="0" smtClean="0"/>
              <a:t>of Crete</a:t>
            </a:r>
            <a:endParaRPr lang="el-GR" altLang="en-US" sz="1900" i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i="1" dirty="0"/>
              <a:t>School of  Mineral Resources Engineering</a:t>
            </a:r>
            <a:br>
              <a:rPr lang="en-US" altLang="en-US" sz="1900" i="1" dirty="0"/>
            </a:br>
            <a:r>
              <a:rPr lang="en-US" altLang="en-US" sz="1900" i="1" dirty="0"/>
              <a:t>Research </a:t>
            </a:r>
            <a:r>
              <a:rPr lang="en-US" altLang="en-US" sz="1900" i="1" dirty="0" smtClean="0"/>
              <a:t>unit “</a:t>
            </a:r>
            <a:r>
              <a:rPr lang="en-US" altLang="en-US" sz="1900" i="1" dirty="0"/>
              <a:t>Management of </a:t>
            </a:r>
            <a:r>
              <a:rPr lang="en-US" altLang="en-US" sz="1900" i="1" dirty="0" smtClean="0"/>
              <a:t>Mining/Metallurgical Wastes </a:t>
            </a:r>
            <a:r>
              <a:rPr lang="en-US" altLang="en-US" sz="1900" i="1" dirty="0"/>
              <a:t>and </a:t>
            </a:r>
            <a:r>
              <a:rPr lang="en-US" altLang="en-US" sz="1900" i="1" dirty="0" smtClean="0"/>
              <a:t>Rehabilitation </a:t>
            </a:r>
            <a:r>
              <a:rPr lang="en-US" altLang="en-US" sz="1900" i="1" dirty="0"/>
              <a:t>of </a:t>
            </a:r>
            <a:r>
              <a:rPr lang="en-US" altLang="en-US" sz="1900" i="1" dirty="0" smtClean="0"/>
              <a:t>Contaminated Soils</a:t>
            </a:r>
            <a:r>
              <a:rPr lang="en-US" altLang="en-US" sz="1900" i="1" dirty="0"/>
              <a:t>” </a:t>
            </a:r>
            <a:r>
              <a:rPr lang="en-US" altLang="en-US" sz="1900" i="1" dirty="0">
                <a:solidFill>
                  <a:srgbClr val="00349E"/>
                </a:solidFill>
                <a:hlinkClick r:id="rId3"/>
              </a:rPr>
              <a:t>http://www.mred.tuc.gr/3020.html</a:t>
            </a:r>
            <a:r>
              <a:rPr lang="en-US" altLang="en-US" sz="1900" i="1" dirty="0">
                <a:solidFill>
                  <a:srgbClr val="00349E"/>
                </a:solidFill>
              </a:rPr>
              <a:t> 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5400" y="2819400"/>
            <a:ext cx="900332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 dirty="0"/>
              <a:t>Acknowledgements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The present study has been co-funded by the European Commission (European Regional Development Fund) and by national funds through the Operational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 “Competitiveness and Entrepreneurship” (OPCE ΙΙ 2007 - 2013), National Strategic Reference Framework – Research funded project: “Recycling of quarry dust and construction and demolition wastes for the production of novel ecological building elements”, DURECOBEL 11SYN_8_584, in the framework of the Action COOPERATION 2011– Partnerships of Production and Research Institutions in Focused Research and Technology Sectors.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/>
              <a:t>Project website: </a:t>
            </a:r>
            <a:r>
              <a:rPr lang="en-US" altLang="en-US" sz="1400" dirty="0">
                <a:hlinkClick r:id="rId4"/>
              </a:rPr>
              <a:t>http://www.durecobel.gr/</a:t>
            </a:r>
            <a:endParaRPr lang="en-US" altLang="en-US" sz="1400" i="1" dirty="0"/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4953000"/>
            <a:ext cx="5943600" cy="162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5453" y="381000"/>
            <a:ext cx="8862646" cy="838200"/>
          </a:xfrm>
        </p:spPr>
        <p:txBody>
          <a:bodyPr>
            <a:normAutofit/>
          </a:bodyPr>
          <a:lstStyle/>
          <a:p>
            <a:pPr marL="484188" indent="-393700"/>
            <a:r>
              <a:rPr lang="en-US" altLang="en-US" sz="3400" dirty="0" smtClean="0"/>
              <a:t>Objective</a:t>
            </a:r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281354" y="3124200"/>
            <a:ext cx="886264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/>
              <a:t>Contents</a:t>
            </a:r>
          </a:p>
        </p:txBody>
      </p:sp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271097" y="3962400"/>
            <a:ext cx="868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361950" indent="-296863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 err="1">
                <a:ea typeface="+mn-ea"/>
                <a:cs typeface="+mn-cs"/>
              </a:rPr>
              <a:t>Geopolymerization</a:t>
            </a:r>
            <a:endParaRPr lang="el-GR" altLang="en-US" sz="2800" dirty="0">
              <a:ea typeface="+mn-ea"/>
              <a:cs typeface="+mn-cs"/>
            </a:endParaRPr>
          </a:p>
          <a:p>
            <a:pPr marL="361950" indent="-296863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+mn-ea"/>
                <a:cs typeface="+mn-cs"/>
              </a:rPr>
              <a:t>Materials and experimental methodology</a:t>
            </a:r>
            <a:endParaRPr lang="el-GR" altLang="en-US" sz="2800" dirty="0">
              <a:ea typeface="+mn-ea"/>
              <a:cs typeface="+mn-cs"/>
            </a:endParaRPr>
          </a:p>
          <a:p>
            <a:pPr marL="361950" indent="-296863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+mn-ea"/>
                <a:cs typeface="+mn-cs"/>
              </a:rPr>
              <a:t>Compressive strength of geopolymers</a:t>
            </a:r>
          </a:p>
          <a:p>
            <a:pPr marL="361950" indent="-296863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ea typeface="+mn-ea"/>
                <a:cs typeface="+mn-cs"/>
              </a:rPr>
              <a:t>XRD and FTIR analyses</a:t>
            </a:r>
            <a:endParaRPr lang="el-GR" altLang="en-US" sz="2800" dirty="0">
              <a:ea typeface="+mn-ea"/>
              <a:cs typeface="+mn-cs"/>
            </a:endParaRPr>
          </a:p>
          <a:p>
            <a:pPr marL="361950" indent="-296863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+mn-ea"/>
                <a:cs typeface="+mn-cs"/>
              </a:rPr>
              <a:t>Conclusions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133" y="1143000"/>
            <a:ext cx="8153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Investigation of the </a:t>
            </a:r>
            <a:r>
              <a:rPr lang="en-US" altLang="en-US" sz="2800" dirty="0" smtClean="0">
                <a:solidFill>
                  <a:srgbClr val="FFFF00"/>
                </a:solidFill>
              </a:rPr>
              <a:t>co-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geopolymerization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potential of ferronickel slags with construction/demolition wastes or red </a:t>
            </a:r>
            <a:r>
              <a:rPr lang="en-US" altLang="en-US" sz="2800" dirty="0" smtClean="0">
                <a:solidFill>
                  <a:srgbClr val="FFFF00"/>
                </a:solidFill>
              </a:rPr>
              <a:t>mud</a:t>
            </a:r>
            <a:endParaRPr lang="en-US" altLang="en-US" sz="2800" dirty="0">
              <a:ea typeface="+mn-ea"/>
              <a:cs typeface="+mn-cs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indent="-393700"/>
            <a:r>
              <a:rPr lang="en-US" altLang="en-US" dirty="0" err="1"/>
              <a:t>Geopolymer</a:t>
            </a:r>
            <a:r>
              <a:rPr lang="en-US" altLang="en-US" dirty="0"/>
              <a:t> or inorganic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2743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en-US" dirty="0"/>
              <a:t>Geopolymers are inorganic materials </a:t>
            </a:r>
            <a:r>
              <a:rPr lang="it-IT" altLang="en-US" dirty="0" smtClean="0"/>
              <a:t>formed </a:t>
            </a:r>
            <a:r>
              <a:rPr lang="en-US" dirty="0"/>
              <a:t>by </a:t>
            </a:r>
            <a:r>
              <a:rPr lang="en-US" dirty="0" smtClean="0"/>
              <a:t>the alkali </a:t>
            </a:r>
            <a:r>
              <a:rPr lang="en-US" dirty="0"/>
              <a:t>activation of </a:t>
            </a:r>
            <a:r>
              <a:rPr lang="en-US" dirty="0" err="1"/>
              <a:t>aluminosilicates</a:t>
            </a:r>
            <a:r>
              <a:rPr lang="en-US" dirty="0"/>
              <a:t> </a:t>
            </a:r>
            <a:r>
              <a:rPr lang="en-GB" dirty="0"/>
              <a:t>at relatively low </a:t>
            </a:r>
            <a:r>
              <a:rPr lang="en-GB" dirty="0" smtClean="0"/>
              <a:t>temperatures </a:t>
            </a:r>
            <a:endParaRPr lang="it-IT" alt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en-US" dirty="0"/>
              <a:t>Partially or fully amorphous polymeric structures consisting of Si-O-Al bonds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altLang="en-US" dirty="0"/>
              <a:t>The tetrahedral AlO</a:t>
            </a:r>
            <a:r>
              <a:rPr lang="it-IT" altLang="en-US" baseline="-25000" dirty="0"/>
              <a:t>4</a:t>
            </a:r>
            <a:r>
              <a:rPr lang="it-IT" altLang="en-US" dirty="0"/>
              <a:t> and SiO</a:t>
            </a:r>
            <a:r>
              <a:rPr lang="it-IT" altLang="en-US" baseline="-25000" dirty="0"/>
              <a:t>4</a:t>
            </a:r>
            <a:r>
              <a:rPr lang="it-IT" altLang="en-US" dirty="0"/>
              <a:t> units are built in three dimensional structures</a:t>
            </a:r>
            <a:endParaRPr lang="en-US" dirty="0" smtClean="0"/>
          </a:p>
          <a:p>
            <a:pPr marL="6508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371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indent="-484188"/>
            <a:r>
              <a:rPr lang="en-US" altLang="en-US" dirty="0" err="1"/>
              <a:t>Geopolymer</a:t>
            </a:r>
            <a:r>
              <a:rPr lang="en-US" altLang="en-US" dirty="0"/>
              <a:t> or inorganic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8484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structure and mechanical properties of geopolymers are affected by several parameters such as chemical composition and particle size of the raw materials</a:t>
            </a:r>
          </a:p>
          <a:p>
            <a:r>
              <a:rPr lang="en-US" dirty="0"/>
              <a:t>Various wastes such as fly ash and slag have been extensively investigated as potential raw materials for the synthesis of geopolymers</a:t>
            </a:r>
          </a:p>
          <a:p>
            <a:r>
              <a:rPr lang="en-US" dirty="0" err="1"/>
              <a:t>Geopolymerisation</a:t>
            </a:r>
            <a:r>
              <a:rPr lang="en-US" dirty="0"/>
              <a:t> of other wastes and especially construction and demolition wastes (CDW) still remains a great challenge</a:t>
            </a:r>
          </a:p>
          <a:p>
            <a:pPr marL="6508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7 - Στρογγυλεμένο ορθογώνιο"/>
          <p:cNvGrpSpPr>
            <a:grpSpLocks/>
          </p:cNvGrpSpPr>
          <p:nvPr/>
        </p:nvGrpSpPr>
        <p:grpSpPr bwMode="auto">
          <a:xfrm>
            <a:off x="533400" y="5181035"/>
            <a:ext cx="3922019" cy="1324714"/>
            <a:chOff x="1552" y="1029"/>
            <a:chExt cx="2502" cy="826"/>
          </a:xfrm>
        </p:grpSpPr>
        <p:pic>
          <p:nvPicPr>
            <p:cNvPr id="6" name="7 - Στρογγυλεμένο ορθογώνιο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1029"/>
              <a:ext cx="250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37" y="1075"/>
              <a:ext cx="2290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8000"/>
                </a:buClr>
                <a:buSzPct val="95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Comic Sans MS" pitchFamily="66" charset="0"/>
                </a:rPr>
                <a:t>Raw materials</a:t>
              </a:r>
              <a:endParaRPr lang="el-GR" altLang="en-US" sz="2000" b="1" dirty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2000" dirty="0" smtClean="0">
                  <a:solidFill>
                    <a:srgbClr val="006600"/>
                  </a:solidFill>
                  <a:latin typeface="Comic Sans MS" pitchFamily="66" charset="0"/>
                </a:rPr>
                <a:t>[</a:t>
              </a:r>
              <a:r>
                <a:rPr lang="en-US" altLang="en-US" sz="2000" dirty="0" err="1" smtClean="0">
                  <a:solidFill>
                    <a:srgbClr val="006600"/>
                  </a:solidFill>
                  <a:latin typeface="Comic Sans MS" pitchFamily="66" charset="0"/>
                </a:rPr>
                <a:t>aluminosilicate</a:t>
              </a:r>
              <a:r>
                <a:rPr lang="en-US" altLang="en-US" sz="2000" dirty="0" smtClean="0">
                  <a:solidFill>
                    <a:srgbClr val="006600"/>
                  </a:solidFill>
                  <a:latin typeface="Comic Sans MS" pitchFamily="66" charset="0"/>
                </a:rPr>
                <a:t> </a:t>
              </a:r>
              <a:r>
                <a:rPr lang="en-US" altLang="en-US" sz="2000" dirty="0">
                  <a:solidFill>
                    <a:srgbClr val="006600"/>
                  </a:solidFill>
                  <a:latin typeface="Comic Sans MS" pitchFamily="66" charset="0"/>
                </a:rPr>
                <a:t>materials or industrial by-products</a:t>
              </a:r>
              <a:r>
                <a:rPr lang="el-GR" altLang="en-US" sz="2000" dirty="0">
                  <a:solidFill>
                    <a:srgbClr val="006600"/>
                  </a:solidFill>
                  <a:latin typeface="Comic Sans MS" pitchFamily="66" charset="0"/>
                </a:rPr>
                <a:t>]</a:t>
              </a:r>
            </a:p>
          </p:txBody>
        </p:sp>
      </p:grpSp>
      <p:grpSp>
        <p:nvGrpSpPr>
          <p:cNvPr id="8" name="9 - Στρογγυλεμένο ορθογώνιο"/>
          <p:cNvGrpSpPr>
            <a:grpSpLocks/>
          </p:cNvGrpSpPr>
          <p:nvPr/>
        </p:nvGrpSpPr>
        <p:grpSpPr bwMode="auto">
          <a:xfrm>
            <a:off x="4848928" y="5067648"/>
            <a:ext cx="3845169" cy="1413897"/>
            <a:chOff x="1692" y="3237"/>
            <a:chExt cx="2001" cy="823"/>
          </a:xfrm>
        </p:grpSpPr>
        <p:pic>
          <p:nvPicPr>
            <p:cNvPr id="9" name="9 - Στρογγυλεμένο ορθογώνιο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3303"/>
              <a:ext cx="2001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97" y="3237"/>
              <a:ext cx="1896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08000"/>
                </a:buClr>
                <a:buSzPct val="95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006600"/>
                  </a:solidFill>
                  <a:latin typeface="Comic Sans MS" pitchFamily="66" charset="0"/>
                </a:rPr>
                <a:t>Activating solution</a:t>
              </a:r>
              <a:endParaRPr lang="el-GR" altLang="en-US" sz="2000" b="1" dirty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2000" dirty="0">
                  <a:solidFill>
                    <a:srgbClr val="006600"/>
                  </a:solidFill>
                  <a:latin typeface="Comic Sans MS" pitchFamily="66" charset="0"/>
                </a:rPr>
                <a:t>[ΚΟΗ </a:t>
              </a:r>
              <a:r>
                <a:rPr lang="en-US" altLang="en-US" sz="2000" dirty="0">
                  <a:solidFill>
                    <a:srgbClr val="006600"/>
                  </a:solidFill>
                  <a:latin typeface="Comic Sans MS" pitchFamily="66" charset="0"/>
                </a:rPr>
                <a:t>or</a:t>
              </a:r>
              <a:r>
                <a:rPr lang="el-GR" altLang="en-US" sz="2000" dirty="0">
                  <a:solidFill>
                    <a:srgbClr val="006600"/>
                  </a:solidFill>
                  <a:latin typeface="Comic Sans MS" pitchFamily="66" charset="0"/>
                </a:rPr>
                <a:t> Ν</a:t>
              </a:r>
              <a:r>
                <a:rPr lang="en-US" altLang="en-US" sz="2000" dirty="0" err="1">
                  <a:solidFill>
                    <a:srgbClr val="006600"/>
                  </a:solidFill>
                  <a:latin typeface="Comic Sans MS" pitchFamily="66" charset="0"/>
                </a:rPr>
                <a:t>aOH</a:t>
              </a:r>
              <a:r>
                <a:rPr lang="el-GR" altLang="en-US" sz="2000" dirty="0">
                  <a:solidFill>
                    <a:srgbClr val="006600"/>
                  </a:solidFill>
                  <a:latin typeface="Comic Sans MS" pitchFamily="66" charset="0"/>
                </a:rPr>
                <a:t> </a:t>
              </a:r>
              <a:r>
                <a:rPr lang="en-US" altLang="en-US" sz="2000" dirty="0">
                  <a:solidFill>
                    <a:srgbClr val="006600"/>
                  </a:solidFill>
                  <a:latin typeface="Comic Sans MS" pitchFamily="66" charset="0"/>
                </a:rPr>
                <a:t>and Na</a:t>
              </a:r>
              <a:r>
                <a:rPr lang="en-US" altLang="en-US" sz="2000" baseline="-25000" dirty="0">
                  <a:solidFill>
                    <a:srgbClr val="006600"/>
                  </a:solidFill>
                  <a:latin typeface="Comic Sans MS" pitchFamily="66" charset="0"/>
                </a:rPr>
                <a:t>2</a:t>
              </a:r>
              <a:r>
                <a:rPr lang="en-US" altLang="en-US" sz="2000" dirty="0">
                  <a:solidFill>
                    <a:srgbClr val="006600"/>
                  </a:solidFill>
                  <a:latin typeface="Comic Sans MS" pitchFamily="66" charset="0"/>
                </a:rPr>
                <a:t>SiO</a:t>
              </a:r>
              <a:r>
                <a:rPr lang="en-US" altLang="en-US" sz="2000" baseline="-25000" dirty="0">
                  <a:solidFill>
                    <a:srgbClr val="006600"/>
                  </a:solidFill>
                  <a:latin typeface="Comic Sans MS" pitchFamily="66" charset="0"/>
                </a:rPr>
                <a:t>3</a:t>
              </a:r>
              <a:r>
                <a:rPr lang="en-US" altLang="en-US" sz="2000" dirty="0">
                  <a:solidFill>
                    <a:srgbClr val="006600"/>
                  </a:solidFill>
                  <a:latin typeface="Comic Sans MS" pitchFamily="66" charset="0"/>
                </a:rPr>
                <a:t>]</a:t>
              </a:r>
              <a:endParaRPr lang="el-GR" altLang="en-US" sz="2000" dirty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Plus 10"/>
          <p:cNvSpPr/>
          <p:nvPr/>
        </p:nvSpPr>
        <p:spPr>
          <a:xfrm>
            <a:off x="4541131" y="5598384"/>
            <a:ext cx="276928" cy="290730"/>
          </a:xfrm>
          <a:prstGeom prst="mathPl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5181" y="985903"/>
            <a:ext cx="3505200" cy="124639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Electric </a:t>
            </a:r>
            <a:r>
              <a:rPr lang="en-GB" sz="2200" dirty="0"/>
              <a:t>arc furnace slag from the “LARCO S.A” ferronickel </a:t>
            </a:r>
            <a:r>
              <a:rPr lang="en-GB" sz="2200" dirty="0" smtClean="0"/>
              <a:t>plant, Greece</a:t>
            </a:r>
          </a:p>
        </p:txBody>
      </p:sp>
      <p:pic>
        <p:nvPicPr>
          <p:cNvPr id="9" name="Picture 9" descr="Mpa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41442" r="1605" b="2764"/>
          <a:stretch/>
        </p:blipFill>
        <p:spPr bwMode="auto">
          <a:xfrm>
            <a:off x="3276600" y="2590800"/>
            <a:ext cx="3429000" cy="18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redmud.org/wp-content/uploads/2013/08/EI_10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198"/>
            <a:ext cx="2266950" cy="18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152400" y="3032038"/>
            <a:ext cx="3657600" cy="9767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1950" indent="-296863" algn="l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kumimoji="0"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22960" indent="-28575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CDW (tiles, bricks and concrete) 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218267" y="5181599"/>
            <a:ext cx="3657600" cy="110742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1950" indent="-296863" algn="l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kumimoji="0"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22960" indent="-28575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Red mud from “Aluminium of Greece”</a:t>
            </a:r>
            <a:endParaRPr lang="en-US" sz="2200" dirty="0"/>
          </a:p>
        </p:txBody>
      </p:sp>
      <p:pic>
        <p:nvPicPr>
          <p:cNvPr id="1026" name="Picture 2" descr="C:\Users\komnitsas\Desktop\Ferro-Nickel-Slag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876247" cy="1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1905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All materials were dried and pulverized using a FRITSCH-BICO </a:t>
            </a:r>
            <a:r>
              <a:rPr lang="en-GB" sz="2400" dirty="0" smtClean="0"/>
              <a:t>pulveriser (</a:t>
            </a:r>
            <a:r>
              <a:rPr lang="en-GB" sz="2400" dirty="0"/>
              <a:t>slag: &lt;120 </a:t>
            </a:r>
            <a:r>
              <a:rPr lang="en-GB" sz="2400" dirty="0" err="1"/>
              <a:t>μm</a:t>
            </a:r>
            <a:r>
              <a:rPr lang="en-GB" sz="2400" dirty="0"/>
              <a:t> and d</a:t>
            </a:r>
            <a:r>
              <a:rPr lang="en-GB" sz="2400" baseline="-25000" dirty="0"/>
              <a:t>50</a:t>
            </a:r>
            <a:r>
              <a:rPr lang="en-GB" sz="2400" dirty="0"/>
              <a:t> 12 </a:t>
            </a:r>
            <a:r>
              <a:rPr lang="en-GB" sz="2400" dirty="0" err="1" smtClean="0"/>
              <a:t>μm</a:t>
            </a:r>
            <a:r>
              <a:rPr lang="en-GB" sz="2400" dirty="0" smtClean="0"/>
              <a:t>, tiles</a:t>
            </a:r>
            <a:r>
              <a:rPr lang="en-GB" sz="2400" dirty="0"/>
              <a:t>: &lt;140 </a:t>
            </a:r>
            <a:r>
              <a:rPr lang="en-GB" sz="2400" dirty="0" err="1"/>
              <a:t>μm</a:t>
            </a:r>
            <a:r>
              <a:rPr lang="en-GB" sz="2400" dirty="0"/>
              <a:t> and d</a:t>
            </a:r>
            <a:r>
              <a:rPr lang="en-GB" sz="2400" baseline="-25000" dirty="0"/>
              <a:t>50</a:t>
            </a:r>
            <a:r>
              <a:rPr lang="en-GB" sz="2400" dirty="0"/>
              <a:t> 14 </a:t>
            </a:r>
            <a:r>
              <a:rPr lang="en-GB" sz="2400" dirty="0" err="1" smtClean="0"/>
              <a:t>μm</a:t>
            </a:r>
            <a:r>
              <a:rPr lang="en-GB" sz="2400" dirty="0" smtClean="0"/>
              <a:t>, bricks</a:t>
            </a:r>
            <a:r>
              <a:rPr lang="en-GB" sz="2400" dirty="0"/>
              <a:t>: &lt;140 </a:t>
            </a:r>
            <a:r>
              <a:rPr lang="en-GB" sz="2400" dirty="0" err="1"/>
              <a:t>μm</a:t>
            </a:r>
            <a:r>
              <a:rPr lang="en-GB" sz="2400" dirty="0"/>
              <a:t> and d</a:t>
            </a:r>
            <a:r>
              <a:rPr lang="en-GB" sz="2400" baseline="-25000" dirty="0"/>
              <a:t>50</a:t>
            </a:r>
            <a:r>
              <a:rPr lang="en-GB" sz="2400" dirty="0"/>
              <a:t> 6.6 </a:t>
            </a:r>
            <a:r>
              <a:rPr lang="en-GB" sz="2400" dirty="0" err="1"/>
              <a:t>μm</a:t>
            </a:r>
            <a:r>
              <a:rPr lang="en-GB" sz="2400" dirty="0"/>
              <a:t>, concrete: &lt;190 </a:t>
            </a:r>
            <a:r>
              <a:rPr lang="en-GB" sz="2400" dirty="0" err="1"/>
              <a:t>μm</a:t>
            </a:r>
            <a:r>
              <a:rPr lang="en-GB" sz="2400" dirty="0"/>
              <a:t> and d</a:t>
            </a:r>
            <a:r>
              <a:rPr lang="en-GB" sz="2400" baseline="-25000" dirty="0"/>
              <a:t>50</a:t>
            </a:r>
            <a:r>
              <a:rPr lang="en-GB" sz="2400" dirty="0"/>
              <a:t> 10 </a:t>
            </a:r>
            <a:r>
              <a:rPr lang="en-GB" sz="2400" dirty="0" err="1"/>
              <a:t>μm</a:t>
            </a:r>
            <a:r>
              <a:rPr lang="en-GB" sz="2400" dirty="0"/>
              <a:t>, red mud: &lt;76 </a:t>
            </a:r>
            <a:r>
              <a:rPr lang="en-GB" sz="2400" dirty="0" err="1"/>
              <a:t>μm</a:t>
            </a:r>
            <a:r>
              <a:rPr lang="en-GB" sz="2400" dirty="0"/>
              <a:t> and d</a:t>
            </a:r>
            <a:r>
              <a:rPr lang="en-GB" sz="2400" baseline="-25000" dirty="0"/>
              <a:t>50</a:t>
            </a:r>
            <a:r>
              <a:rPr lang="en-GB" sz="2400" dirty="0"/>
              <a:t> 4 </a:t>
            </a:r>
            <a:r>
              <a:rPr lang="en-GB" sz="2400" dirty="0" err="1" smtClean="0"/>
              <a:t>μm</a:t>
            </a:r>
            <a:r>
              <a:rPr lang="en-GB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89726"/>
              </p:ext>
            </p:extLst>
          </p:nvPr>
        </p:nvGraphicFramePr>
        <p:xfrm>
          <a:off x="152400" y="4343400"/>
          <a:ext cx="8839202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053"/>
                <a:gridCol w="721392"/>
                <a:gridCol w="760038"/>
                <a:gridCol w="760038"/>
                <a:gridCol w="760038"/>
                <a:gridCol w="750377"/>
                <a:gridCol w="732127"/>
                <a:gridCol w="743936"/>
                <a:gridCol w="732127"/>
                <a:gridCol w="760038"/>
                <a:gridCol w="760038"/>
              </a:tblGrid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GB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GB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MgO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TiO</a:t>
                      </a:r>
                      <a:r>
                        <a:rPr lang="en-GB" sz="1400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Slag (S)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43.83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36.74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9.32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96.4*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Concrete (C)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5.81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65.42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4.21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21.59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101.1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Bricks (B)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6.00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57.79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14.95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Tiles (T)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5.39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70.54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9.80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101.1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Red mud (R)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41.65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9.28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15.83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10.53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4.73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16.77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101.3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3826933"/>
            <a:ext cx="6858000" cy="457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1950" indent="-296863" algn="l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kumimoji="0"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22960" indent="-28575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en-GB" sz="2200" b="1" dirty="0"/>
              <a:t>Table 1:</a:t>
            </a:r>
            <a:r>
              <a:rPr lang="en-GB" sz="2200" dirty="0"/>
              <a:t> Chemical composition (%) of raw materials</a:t>
            </a:r>
            <a:endParaRPr lang="en-GB" sz="2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943600"/>
            <a:ext cx="8077200" cy="457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61950" indent="-296863" algn="l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 kumimoji="0" sz="2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22960" indent="-28575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lnSpc>
                <a:spcPct val="75000"/>
              </a:lnSpc>
              <a:spcBef>
                <a:spcPts val="900"/>
              </a:spcBef>
              <a:spcAft>
                <a:spcPts val="90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en-GB" sz="1700" dirty="0"/>
              <a:t>LOI: Loss on ignition after heating the material at 1050 </a:t>
            </a:r>
            <a:r>
              <a:rPr lang="en-GB" sz="1700" baseline="30000" dirty="0"/>
              <a:t>o</a:t>
            </a:r>
            <a:r>
              <a:rPr lang="en-GB" sz="1700" dirty="0"/>
              <a:t>C for 4 h, *Cr</a:t>
            </a:r>
            <a:r>
              <a:rPr lang="en-GB" sz="1700" baseline="-25000" dirty="0"/>
              <a:t>2</a:t>
            </a:r>
            <a:r>
              <a:rPr lang="en-GB" sz="1700" dirty="0"/>
              <a:t>O</a:t>
            </a:r>
            <a:r>
              <a:rPr lang="en-GB" sz="1700" baseline="-25000" dirty="0"/>
              <a:t>3</a:t>
            </a:r>
            <a:r>
              <a:rPr lang="en-GB" sz="1700" dirty="0"/>
              <a:t>: 2.82 %</a:t>
            </a: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42757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08320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900"/>
              </a:spcAft>
            </a:pPr>
            <a:r>
              <a:rPr lang="en-GB" dirty="0"/>
              <a:t>The activating solution consists of </a:t>
            </a:r>
            <a:r>
              <a:rPr lang="en-US" dirty="0" err="1"/>
              <a:t>NaOH</a:t>
            </a:r>
            <a:r>
              <a:rPr lang="en-US" dirty="0"/>
              <a:t> or KOH</a:t>
            </a:r>
            <a:r>
              <a:rPr lang="en-GB" dirty="0"/>
              <a:t> anhydrous </a:t>
            </a:r>
            <a:r>
              <a:rPr lang="en-GB" dirty="0" smtClean="0"/>
              <a:t>pellets, </a:t>
            </a:r>
            <a:r>
              <a:rPr lang="en-GB" dirty="0"/>
              <a:t>distilled water and sodium silicate </a:t>
            </a:r>
            <a:r>
              <a:rPr lang="en-GB" dirty="0" smtClean="0"/>
              <a:t>solution</a:t>
            </a:r>
          </a:p>
          <a:p>
            <a:pPr>
              <a:spcAft>
                <a:spcPts val="900"/>
              </a:spcAft>
            </a:pPr>
            <a:r>
              <a:rPr lang="en-GB" dirty="0" smtClean="0"/>
              <a:t>Raw</a:t>
            </a:r>
            <a:r>
              <a:rPr lang="en-US" dirty="0" smtClean="0"/>
              <a:t> </a:t>
            </a:r>
            <a:r>
              <a:rPr lang="en-US" dirty="0"/>
              <a:t>materials were </a:t>
            </a:r>
            <a:r>
              <a:rPr lang="en-US" dirty="0" smtClean="0"/>
              <a:t>then mixed </a:t>
            </a:r>
            <a:r>
              <a:rPr lang="en-US" dirty="0"/>
              <a:t>with the activating solution </a:t>
            </a:r>
            <a:r>
              <a:rPr lang="en-GB" dirty="0"/>
              <a:t>(8-10 M </a:t>
            </a:r>
            <a:r>
              <a:rPr lang="en-US" dirty="0" err="1"/>
              <a:t>NaOH</a:t>
            </a:r>
            <a:r>
              <a:rPr lang="en-US" dirty="0"/>
              <a:t> or KOH</a:t>
            </a:r>
            <a:r>
              <a:rPr lang="en-GB" dirty="0"/>
              <a:t>) </a:t>
            </a:r>
            <a:endParaRPr lang="en-US" dirty="0" smtClean="0"/>
          </a:p>
          <a:p>
            <a:pPr>
              <a:spcAft>
                <a:spcPts val="900"/>
              </a:spcAft>
            </a:pPr>
            <a:r>
              <a:rPr lang="en-US" dirty="0" smtClean="0"/>
              <a:t>T</a:t>
            </a:r>
            <a:r>
              <a:rPr lang="en-GB" dirty="0"/>
              <a:t>he specimens produced </a:t>
            </a:r>
            <a:r>
              <a:rPr lang="en-GB" dirty="0" smtClean="0"/>
              <a:t>(5 cm edge) were </a:t>
            </a:r>
            <a:r>
              <a:rPr lang="en-GB" dirty="0"/>
              <a:t>heated at 80 °C in a laboratory oven </a:t>
            </a:r>
            <a:r>
              <a:rPr lang="en-GB" dirty="0" smtClean="0"/>
              <a:t>for </a:t>
            </a:r>
            <a:r>
              <a:rPr lang="en-GB" dirty="0"/>
              <a:t>7 days and then subjected to compressive strength testing using an MTS 1600 load </a:t>
            </a:r>
            <a:r>
              <a:rPr lang="en-GB" dirty="0" smtClean="0"/>
              <a:t>frame</a:t>
            </a:r>
          </a:p>
          <a:p>
            <a:pPr>
              <a:spcAft>
                <a:spcPts val="900"/>
              </a:spcAft>
            </a:pPr>
            <a:r>
              <a:rPr lang="en-GB" dirty="0" smtClean="0"/>
              <a:t>X-ray </a:t>
            </a:r>
            <a:r>
              <a:rPr lang="en-GB" dirty="0"/>
              <a:t>diffraction (XRD) </a:t>
            </a:r>
            <a:r>
              <a:rPr lang="en-GB" dirty="0" smtClean="0"/>
              <a:t>of </a:t>
            </a:r>
            <a:r>
              <a:rPr lang="en-GB" dirty="0"/>
              <a:t>the </a:t>
            </a:r>
            <a:r>
              <a:rPr lang="en-US" dirty="0"/>
              <a:t>final products</a:t>
            </a:r>
            <a:r>
              <a:rPr lang="en-GB" dirty="0"/>
              <a:t> </a:t>
            </a:r>
            <a:r>
              <a:rPr lang="en-GB" dirty="0" smtClean="0"/>
              <a:t>u</a:t>
            </a:r>
            <a:r>
              <a:rPr lang="en-GB" dirty="0" smtClean="0"/>
              <a:t>sing</a:t>
            </a:r>
            <a:r>
              <a:rPr lang="en-GB" dirty="0" smtClean="0"/>
              <a:t> </a:t>
            </a:r>
            <a:r>
              <a:rPr lang="en-GB" dirty="0"/>
              <a:t>a Bruker D8 Advance </a:t>
            </a:r>
            <a:r>
              <a:rPr lang="en-GB" dirty="0" err="1" smtClean="0"/>
              <a:t>diffractometer</a:t>
            </a:r>
            <a:endParaRPr lang="en-GB" dirty="0"/>
          </a:p>
          <a:p>
            <a:pPr>
              <a:spcAft>
                <a:spcPts val="900"/>
              </a:spcAft>
            </a:pPr>
            <a:r>
              <a:rPr lang="en-GB" dirty="0"/>
              <a:t>Fourier transform infrared spectroscopy </a:t>
            </a:r>
            <a:r>
              <a:rPr lang="en-GB" dirty="0" smtClean="0"/>
              <a:t>(FTIR) on </a:t>
            </a:r>
            <a:r>
              <a:rPr lang="en-GB" dirty="0" err="1"/>
              <a:t>KBr</a:t>
            </a:r>
            <a:r>
              <a:rPr lang="en-GB" dirty="0"/>
              <a:t> pellets using a Perkin–Elmer Spectrum 1000 spectrometer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/>
          <p:cNvSpPr txBox="1">
            <a:spLocks/>
          </p:cNvSpPr>
          <p:nvPr/>
        </p:nvSpPr>
        <p:spPr bwMode="auto">
          <a:xfrm>
            <a:off x="1055077" y="2533500"/>
            <a:ext cx="711297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969696"/>
              </a:buClr>
              <a:buSzPct val="70000"/>
              <a:buFontTx/>
              <a:buNone/>
            </a:pPr>
            <a:r>
              <a:rPr lang="en-GB" altLang="en-US" sz="2200" dirty="0"/>
              <a:t>Geopolymers from concrete, bricks and tiles </a:t>
            </a:r>
            <a:r>
              <a:rPr lang="el-GR" altLang="en-US" sz="2200" dirty="0"/>
              <a:t>(</a:t>
            </a:r>
            <a:r>
              <a:rPr lang="en-US" altLang="en-US" sz="2200" dirty="0"/>
              <a:t>left to right</a:t>
            </a:r>
            <a:r>
              <a:rPr lang="el-GR" altLang="en-US" sz="2200" dirty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4071" y="207114"/>
            <a:ext cx="5647729" cy="2305676"/>
            <a:chOff x="628792" y="1295401"/>
            <a:chExt cx="7671147" cy="3370450"/>
          </a:xfrm>
        </p:grpSpPr>
        <p:pic>
          <p:nvPicPr>
            <p:cNvPr id="15363" name="Picture 10" descr="E:\Backup_13August14\Ereynitika\1_Running projects\Synergasia_Durecobel_11ΣΥΝ_8_584 (TUC)\Photos\dokimia aekk\WP_20140602_00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87" b="22612"/>
            <a:stretch>
              <a:fillRect/>
            </a:stretch>
          </p:blipFill>
          <p:spPr bwMode="auto">
            <a:xfrm>
              <a:off x="703385" y="1295401"/>
              <a:ext cx="7596554" cy="31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64" name="Straight Arrow Connector 2"/>
            <p:cNvCxnSpPr>
              <a:cxnSpLocks noChangeShapeType="1"/>
            </p:cNvCxnSpPr>
            <p:nvPr/>
          </p:nvCxnSpPr>
          <p:spPr bwMode="auto">
            <a:xfrm>
              <a:off x="1266092" y="4151314"/>
              <a:ext cx="1705708" cy="115886"/>
            </a:xfrm>
            <a:prstGeom prst="straightConnector1">
              <a:avLst/>
            </a:prstGeom>
            <a:noFill/>
            <a:ln w="22225" cap="sq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5" name="TextBox 3"/>
            <p:cNvSpPr txBox="1">
              <a:spLocks noChangeArrowheads="1"/>
            </p:cNvSpPr>
            <p:nvPr/>
          </p:nvSpPr>
          <p:spPr bwMode="auto">
            <a:xfrm rot="233023">
              <a:off x="1636835" y="4238437"/>
              <a:ext cx="844062" cy="427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8000"/>
                </a:buClr>
                <a:buSzPct val="95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dirty="0"/>
                <a:t>5 cm</a:t>
              </a:r>
            </a:p>
          </p:txBody>
        </p:sp>
        <p:cxnSp>
          <p:nvCxnSpPr>
            <p:cNvPr id="15366" name="Straight Arrow Connector 5"/>
            <p:cNvCxnSpPr>
              <a:cxnSpLocks noChangeShapeType="1"/>
            </p:cNvCxnSpPr>
            <p:nvPr/>
          </p:nvCxnSpPr>
          <p:spPr bwMode="auto">
            <a:xfrm>
              <a:off x="703384" y="2362200"/>
              <a:ext cx="562708" cy="1809750"/>
            </a:xfrm>
            <a:prstGeom prst="straightConnector1">
              <a:avLst/>
            </a:prstGeom>
            <a:noFill/>
            <a:ln w="22225" cap="sq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67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703385" y="1524000"/>
              <a:ext cx="914400" cy="838200"/>
            </a:xfrm>
            <a:prstGeom prst="straightConnector1">
              <a:avLst/>
            </a:prstGeom>
            <a:noFill/>
            <a:ln w="22225" cap="sq" algn="ctr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8" name="TextBox 12"/>
            <p:cNvSpPr txBox="1">
              <a:spLocks noChangeArrowheads="1"/>
            </p:cNvSpPr>
            <p:nvPr/>
          </p:nvSpPr>
          <p:spPr bwMode="auto">
            <a:xfrm rot="15172321">
              <a:off x="416169" y="3257450"/>
              <a:ext cx="762000" cy="336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8000"/>
                </a:buClr>
                <a:buSzPct val="95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dirty="0"/>
                <a:t>5 cm</a:t>
              </a:r>
            </a:p>
          </p:txBody>
        </p:sp>
        <p:sp>
          <p:nvSpPr>
            <p:cNvPr id="15369" name="TextBox 14"/>
            <p:cNvSpPr txBox="1">
              <a:spLocks noChangeArrowheads="1"/>
            </p:cNvSpPr>
            <p:nvPr/>
          </p:nvSpPr>
          <p:spPr bwMode="auto">
            <a:xfrm rot="19023177">
              <a:off x="726831" y="1476982"/>
              <a:ext cx="728297" cy="427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8000"/>
                </a:buClr>
                <a:buSzPct val="95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dirty="0"/>
                <a:t>5 cm</a:t>
              </a:r>
            </a:p>
          </p:txBody>
        </p:sp>
      </p:grpSp>
      <p:pic>
        <p:nvPicPr>
          <p:cNvPr id="1026" name="Picture 2" descr="C:\Users\dimitra\Desktop\WP_20141114_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4185" r="37338" b="30040"/>
          <a:stretch/>
        </p:blipFill>
        <p:spPr bwMode="auto">
          <a:xfrm>
            <a:off x="1621733" y="3554412"/>
            <a:ext cx="17446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mitra\Desktop\WP_20140926_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5" t="2848"/>
          <a:stretch/>
        </p:blipFill>
        <p:spPr bwMode="auto">
          <a:xfrm>
            <a:off x="5464589" y="3657601"/>
            <a:ext cx="1837211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817646" y="5611812"/>
            <a:ext cx="335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969696"/>
              </a:buClr>
              <a:buSzPct val="70000"/>
              <a:buFontTx/>
              <a:buNone/>
            </a:pPr>
            <a:r>
              <a:rPr lang="en-GB" altLang="en-US" sz="2200" dirty="0" smtClean="0"/>
              <a:t>Slag-red mud geopolymer</a:t>
            </a:r>
            <a:endParaRPr lang="el-GR" altLang="en-US" sz="2200" dirty="0"/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 bwMode="auto">
          <a:xfrm>
            <a:off x="4815254" y="5634036"/>
            <a:ext cx="3352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08000"/>
              </a:buClr>
              <a:buSzPct val="9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969696"/>
              </a:buClr>
              <a:buSzPct val="70000"/>
              <a:buFontTx/>
              <a:buNone/>
            </a:pPr>
            <a:r>
              <a:rPr lang="en-GB" altLang="en-US" sz="2200" dirty="0" smtClean="0"/>
              <a:t>Slag-CDW geopolymer</a:t>
            </a:r>
            <a:endParaRPr lang="el-GR" altLang="en-US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33743" cy="990600"/>
          </a:xfrm>
        </p:spPr>
        <p:txBody>
          <a:bodyPr/>
          <a:lstStyle/>
          <a:p>
            <a:pPr algn="ctr"/>
            <a:r>
              <a:rPr lang="en-US" altLang="en-US" sz="4500" smtClean="0"/>
              <a:t>Results and discussion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5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</TotalTime>
  <Words>945</Words>
  <Application>Microsoft Office PowerPoint</Application>
  <PresentationFormat>Προβολή στην οθόνη (4:3)</PresentationFormat>
  <Paragraphs>191</Paragraphs>
  <Slides>15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Verdana</vt:lpstr>
      <vt:lpstr>Wingdings</vt:lpstr>
      <vt:lpstr>Wingdings 2</vt:lpstr>
      <vt:lpstr>Verve</vt:lpstr>
      <vt:lpstr>Dimitra ZAHARAKI, Antigoni VLACHOU, Kostas KOMNITSAS  School of Mineral Resources Engineering,  Technical University of Crete, 73100, Chania, Greece</vt:lpstr>
      <vt:lpstr>Objective</vt:lpstr>
      <vt:lpstr>Geopolymer or inorganic polymer</vt:lpstr>
      <vt:lpstr>Geopolymer or inorganic polymer</vt:lpstr>
      <vt:lpstr>Materials</vt:lpstr>
      <vt:lpstr>Materials</vt:lpstr>
      <vt:lpstr>Experimental methodology</vt:lpstr>
      <vt:lpstr>Παρουσίαση του PowerPoint</vt:lpstr>
      <vt:lpstr>Results and discussion</vt:lpstr>
      <vt:lpstr>Figure 1: Compressive strength of geopolymers prepared by mixing slag with (a) CDW (eg. 50-20-20-10: % w/w 50 S-20 T-20 B-10 C) and (b) red mud (eg. 90-10: % w/w 90 S-10 R)</vt:lpstr>
      <vt:lpstr>Table 2: Molar ratios of oxides</vt:lpstr>
      <vt:lpstr>Figure 2: XRD patterns of geopolymers synthesized from slag, CDW and red mud (T: tiles, C: concrete, B: bricks, S: slag, R: red mud, G1:25-30-30-15% w/w S-T-B-C, G2: 50-50% w/w S-R)</vt:lpstr>
      <vt:lpstr>Figure 3: FTIR spectra of selected geopolymers (T: tiles, C: concrete, B: bricks, S: slag, G1:25-30-30-15% w/w S-T-B-C)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Dimitra</dc:creator>
  <cp:lastModifiedBy>Dimitra Zaharaki</cp:lastModifiedBy>
  <cp:revision>74</cp:revision>
  <cp:lastPrinted>2015-02-19T14:52:13Z</cp:lastPrinted>
  <dcterms:created xsi:type="dcterms:W3CDTF">2006-08-16T00:00:00Z</dcterms:created>
  <dcterms:modified xsi:type="dcterms:W3CDTF">2015-04-15T13:05:36Z</dcterms:modified>
</cp:coreProperties>
</file>