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0" r:id="rId5"/>
    <p:sldId id="262" r:id="rId6"/>
    <p:sldId id="259" r:id="rId7"/>
    <p:sldId id="261" r:id="rId8"/>
    <p:sldId id="263" r:id="rId9"/>
    <p:sldId id="258" r:id="rId10"/>
  </p:sldIdLst>
  <p:sldSz cx="9144000" cy="6858000" type="screen4x3"/>
  <p:notesSz cx="6864350" cy="99964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56" autoAdjust="0"/>
  </p:normalViewPr>
  <p:slideViewPr>
    <p:cSldViewPr snapToObjects="1" showGuides="1">
      <p:cViewPr>
        <p:scale>
          <a:sx n="70" d="100"/>
          <a:sy n="70" d="100"/>
        </p:scale>
        <p:origin x="-1392" y="-90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nl-B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E6185198-F140-406E-8F04-DE9D809B9791}" type="datetimeFigureOut">
              <a:rPr lang="nl-BE" sz="1100">
                <a:latin typeface="Arial" pitchFamily="34" charset="0"/>
                <a:cs typeface="Arial" pitchFamily="34" charset="0"/>
              </a:rPr>
              <a:pPr/>
              <a:t>17/04/2015</a:t>
            </a:fld>
            <a:endParaRPr lang="nl-B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nl-B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6A024B3E-C6E9-4CB0-843C-3CD5676655AA}" type="slidenum">
              <a:rPr lang="nl-BE" sz="1100"/>
              <a:pPr/>
              <a:t>‹nr.›</a:t>
            </a:fld>
            <a:endParaRPr lang="nl-BE" sz="11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500" y="4722750"/>
            <a:ext cx="5765333" cy="4525969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Influence of chemistry of vitrified residues on the properties of blended inorganic polymers with </a:t>
            </a:r>
            <a:r>
              <a:rPr lang="en-US" sz="3200" dirty="0" err="1" smtClean="0"/>
              <a:t>calcined</a:t>
            </a:r>
            <a:r>
              <a:rPr lang="en-US" sz="3200" dirty="0" smtClean="0"/>
              <a:t> </a:t>
            </a:r>
            <a:r>
              <a:rPr lang="en-US" sz="3200" dirty="0" err="1" smtClean="0"/>
              <a:t>kaolinitic</a:t>
            </a:r>
            <a:r>
              <a:rPr lang="en-US" sz="3200" dirty="0" smtClean="0"/>
              <a:t> clay</a:t>
            </a:r>
            <a:endParaRPr lang="en-US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1800" dirty="0" smtClean="0"/>
              <a:t>E. </a:t>
            </a:r>
            <a:r>
              <a:rPr lang="nl-BE" sz="1800" dirty="0" smtClean="0"/>
              <a:t>François</a:t>
            </a:r>
            <a:r>
              <a:rPr lang="nl-BE" sz="1800" baseline="30000" dirty="0" smtClean="0"/>
              <a:t>1,2</a:t>
            </a:r>
            <a:r>
              <a:rPr lang="nl-BE" sz="1800" dirty="0" smtClean="0"/>
              <a:t>, </a:t>
            </a:r>
            <a:r>
              <a:rPr lang="nl-BE" sz="1800" dirty="0" smtClean="0"/>
              <a:t>J. </a:t>
            </a:r>
            <a:r>
              <a:rPr lang="nl-BE" sz="1800" dirty="0" smtClean="0"/>
              <a:t>Elsen</a:t>
            </a:r>
            <a:r>
              <a:rPr lang="nl-BE" sz="1800" baseline="30000" dirty="0" smtClean="0"/>
              <a:t>1</a:t>
            </a:r>
            <a:r>
              <a:rPr lang="nl-BE" sz="1800" dirty="0" smtClean="0"/>
              <a:t>, </a:t>
            </a:r>
            <a:r>
              <a:rPr lang="nl-BE" sz="1800" dirty="0" smtClean="0"/>
              <a:t>Y. </a:t>
            </a:r>
            <a:r>
              <a:rPr lang="nl-BE" sz="1800" dirty="0" smtClean="0"/>
              <a:t>Pontikes</a:t>
            </a:r>
            <a:r>
              <a:rPr lang="nl-BE" sz="1800" baseline="30000" dirty="0" smtClean="0"/>
              <a:t>2</a:t>
            </a:r>
            <a:r>
              <a:rPr lang="nl-BE" sz="1800" dirty="0" smtClean="0"/>
              <a:t> </a:t>
            </a:r>
            <a:r>
              <a:rPr lang="nl-BE" sz="1800" dirty="0" smtClean="0"/>
              <a:t>&amp; L. </a:t>
            </a:r>
            <a:r>
              <a:rPr lang="nl-BE" sz="1800" dirty="0" smtClean="0"/>
              <a:t>Machiels</a:t>
            </a:r>
            <a:r>
              <a:rPr lang="nl-BE" sz="1800" baseline="30000" dirty="0" smtClean="0"/>
              <a:t>2</a:t>
            </a:r>
            <a:endParaRPr lang="nl-BE" sz="1800" dirty="0" smtClean="0"/>
          </a:p>
          <a:p>
            <a:r>
              <a:rPr lang="nl-BE" sz="1200" baseline="30000" dirty="0" smtClean="0"/>
              <a:t>1</a:t>
            </a:r>
            <a:r>
              <a:rPr lang="nl-BE" sz="1200" dirty="0" smtClean="0"/>
              <a:t>KU Leuven, </a:t>
            </a:r>
            <a:r>
              <a:rPr lang="nl-BE" sz="1200" dirty="0" err="1" smtClean="0"/>
              <a:t>Department</a:t>
            </a:r>
            <a:r>
              <a:rPr lang="nl-BE" sz="1200" dirty="0" smtClean="0"/>
              <a:t> of </a:t>
            </a:r>
            <a:r>
              <a:rPr lang="nl-BE" sz="1200" dirty="0"/>
              <a:t>E</a:t>
            </a:r>
            <a:r>
              <a:rPr lang="nl-BE" sz="1200" dirty="0" smtClean="0"/>
              <a:t>arth </a:t>
            </a:r>
            <a:r>
              <a:rPr lang="nl-BE" sz="1200" dirty="0" err="1" smtClean="0"/>
              <a:t>and</a:t>
            </a:r>
            <a:r>
              <a:rPr lang="nl-BE" sz="1200" dirty="0" smtClean="0"/>
              <a:t> </a:t>
            </a:r>
            <a:r>
              <a:rPr lang="nl-BE" sz="1200" dirty="0" err="1" smtClean="0"/>
              <a:t>Environmental</a:t>
            </a:r>
            <a:r>
              <a:rPr lang="nl-BE" sz="1200" dirty="0" smtClean="0"/>
              <a:t> Sciences, 3001, Leuven, Belgium</a:t>
            </a:r>
          </a:p>
          <a:p>
            <a:r>
              <a:rPr lang="nl-BE" sz="1200" baseline="30000" dirty="0" smtClean="0"/>
              <a:t>2</a:t>
            </a:r>
            <a:r>
              <a:rPr lang="nl-BE" sz="1200" dirty="0" smtClean="0"/>
              <a:t>KU Leuven, </a:t>
            </a:r>
            <a:r>
              <a:rPr lang="nl-BE" sz="1200" dirty="0" err="1" smtClean="0"/>
              <a:t>Department</a:t>
            </a:r>
            <a:r>
              <a:rPr lang="nl-BE" sz="1200" dirty="0" smtClean="0"/>
              <a:t> of </a:t>
            </a:r>
            <a:r>
              <a:rPr lang="nl-BE" sz="1200" dirty="0" err="1" smtClean="0"/>
              <a:t>Materials</a:t>
            </a:r>
            <a:r>
              <a:rPr lang="nl-BE" sz="1200" dirty="0" smtClean="0"/>
              <a:t> Engineering, 3001, Leuven, Belgium</a:t>
            </a:r>
            <a:endParaRPr lang="nl-B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GOAL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GGBFS in a GGBFS-</a:t>
            </a:r>
            <a:r>
              <a:rPr lang="en-US" dirty="0" err="1" smtClean="0"/>
              <a:t>metakaolin</a:t>
            </a:r>
            <a:r>
              <a:rPr lang="en-US" dirty="0" smtClean="0"/>
              <a:t> based inorganic polymer (IP) by alternative glassy precursors:</a:t>
            </a:r>
          </a:p>
          <a:p>
            <a:pPr lvl="1"/>
            <a:r>
              <a:rPr lang="en-US" dirty="0" smtClean="0"/>
              <a:t>Limited availability and high price of GGBFS</a:t>
            </a:r>
          </a:p>
          <a:p>
            <a:pPr lvl="1"/>
            <a:r>
              <a:rPr lang="en-US" dirty="0" smtClean="0"/>
              <a:t>Designing glass chemistry to have optimal properties</a:t>
            </a:r>
          </a:p>
          <a:p>
            <a:r>
              <a:rPr lang="en-US" dirty="0" smtClean="0"/>
              <a:t>Three different glass chemistries: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089815"/>
              </p:ext>
            </p:extLst>
          </p:nvPr>
        </p:nvGraphicFramePr>
        <p:xfrm>
          <a:off x="1503249" y="3429000"/>
          <a:ext cx="6096000" cy="329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GGBFS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GGBFS-</a:t>
                      </a:r>
                      <a:r>
                        <a:rPr lang="nl-BE" sz="1600" dirty="0" err="1" smtClean="0"/>
                        <a:t>glass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Mg-</a:t>
                      </a:r>
                      <a:r>
                        <a:rPr lang="nl-BE" sz="1600" dirty="0" err="1" smtClean="0"/>
                        <a:t>glass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K-</a:t>
                      </a:r>
                      <a:r>
                        <a:rPr lang="nl-BE" sz="1600" dirty="0" err="1" smtClean="0"/>
                        <a:t>glass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</a:tr>
              <a:tr h="269926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SiO</a:t>
                      </a:r>
                      <a:r>
                        <a:rPr lang="nl-BE" sz="1600" baseline="-25000" dirty="0" smtClean="0"/>
                        <a:t>2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36.0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34.0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27.1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28.2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</a:tr>
              <a:tr h="321164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Al</a:t>
                      </a:r>
                      <a:r>
                        <a:rPr lang="nl-BE" sz="1600" baseline="-25000" dirty="0" smtClean="0"/>
                        <a:t>2</a:t>
                      </a:r>
                      <a:r>
                        <a:rPr lang="nl-BE" sz="1600" baseline="0" dirty="0" smtClean="0"/>
                        <a:t>O</a:t>
                      </a:r>
                      <a:r>
                        <a:rPr lang="nl-BE" sz="1600" baseline="-25000" dirty="0" smtClean="0"/>
                        <a:t>3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14.5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10.4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13.4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8.9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Fe</a:t>
                      </a:r>
                      <a:r>
                        <a:rPr lang="nl-BE" sz="1600" baseline="-25000" dirty="0" smtClean="0"/>
                        <a:t>2</a:t>
                      </a:r>
                      <a:r>
                        <a:rPr lang="nl-BE" sz="1600" baseline="0" dirty="0" smtClean="0"/>
                        <a:t>O</a:t>
                      </a:r>
                      <a:r>
                        <a:rPr lang="nl-BE" sz="1600" baseline="-25000" dirty="0" smtClean="0"/>
                        <a:t>3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0.4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14.2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14.1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13.7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</a:tr>
              <a:tr h="267262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err="1" smtClean="0"/>
                        <a:t>CaO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39.9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32.3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31.7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30.5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</a:tr>
              <a:tr h="318500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err="1" smtClean="0"/>
                        <a:t>MgO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6.9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1.7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8.1</a:t>
                      </a:r>
                      <a:endParaRPr lang="nl-BE" sz="1600" b="1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2.3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K</a:t>
                      </a:r>
                      <a:r>
                        <a:rPr lang="nl-BE" sz="1600" baseline="-25000" dirty="0" smtClean="0"/>
                        <a:t>2</a:t>
                      </a:r>
                      <a:r>
                        <a:rPr lang="nl-BE" sz="1600" baseline="0" dirty="0" smtClean="0"/>
                        <a:t>O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0.7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0.8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0.6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8.5</a:t>
                      </a:r>
                      <a:endParaRPr lang="nl-BE" sz="1600" b="1" dirty="0"/>
                    </a:p>
                  </a:txBody>
                  <a:tcPr marL="92529" marR="92529" marT="47721" marB="47721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Na</a:t>
                      </a:r>
                      <a:r>
                        <a:rPr lang="nl-BE" sz="1600" baseline="-25000" dirty="0" smtClean="0"/>
                        <a:t>2</a:t>
                      </a:r>
                      <a:r>
                        <a:rPr lang="nl-BE" sz="1600" baseline="0" dirty="0" smtClean="0"/>
                        <a:t>O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0.2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2.4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3.6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4.8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err="1" smtClean="0"/>
                        <a:t>Others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1.6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4.4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1.3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3.2</a:t>
                      </a:r>
                      <a:endParaRPr lang="nl-BE" sz="1600" dirty="0"/>
                    </a:p>
                  </a:txBody>
                  <a:tcPr marL="92529" marR="92529" marT="47721" marB="47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Reactivity</a:t>
            </a:r>
            <a:endParaRPr lang="nl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Based on:</a:t>
                </a:r>
              </a:p>
              <a:p>
                <a:pPr lvl="1"/>
                <a:r>
                  <a:rPr lang="en-US" dirty="0" smtClean="0"/>
                  <a:t>Particle size distribution</a:t>
                </a:r>
              </a:p>
              <a:p>
                <a:pPr lvl="1"/>
                <a:r>
                  <a:rPr lang="en-US" dirty="0" smtClean="0"/>
                  <a:t>Specific surface area</a:t>
                </a:r>
              </a:p>
              <a:p>
                <a:pPr lvl="1"/>
                <a:r>
                  <a:rPr lang="en-US" dirty="0" smtClean="0"/>
                  <a:t>Amorphous content</a:t>
                </a:r>
              </a:p>
              <a:p>
                <a:pPr lvl="1"/>
                <a:r>
                  <a:rPr lang="en-US" dirty="0" smtClean="0"/>
                  <a:t>Chemical composition</a:t>
                </a:r>
              </a:p>
              <a:p>
                <a:pPr lvl="1"/>
                <a:endParaRPr lang="nl-BE" dirty="0"/>
              </a:p>
              <a:p>
                <a:pPr marL="35963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i="1">
                              <a:latin typeface="Cambria Math"/>
                            </a:rPr>
                            <m:t>𝐶𝑎𝑂</m:t>
                          </m:r>
                          <m:r>
                            <a:rPr lang="nl-BE" i="1">
                              <a:latin typeface="Cambria Math"/>
                            </a:rPr>
                            <m:t>+</m:t>
                          </m:r>
                          <m:r>
                            <a:rPr lang="nl-BE" i="1">
                              <a:latin typeface="Cambria Math"/>
                            </a:rPr>
                            <m:t>𝑀𝑔𝑂</m:t>
                          </m:r>
                          <m:r>
                            <a:rPr lang="nl-BE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l-BE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i="1">
                              <a:latin typeface="Cambria Math"/>
                            </a:rPr>
                            <m:t>𝑂</m:t>
                          </m:r>
                          <m:r>
                            <a:rPr lang="nl-BE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/>
                                </a:rPr>
                                <m:t>𝑁𝑎</m:t>
                              </m:r>
                            </m:e>
                            <m:sub>
                              <m:r>
                                <a:rPr lang="nl-BE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i="1">
                              <a:latin typeface="Cambria Math"/>
                            </a:rPr>
                            <m:t>𝑂</m:t>
                          </m:r>
                        </m:num>
                        <m:den>
                          <m:r>
                            <a:rPr lang="nl-BE" i="1">
                              <a:latin typeface="Cambria Math"/>
                            </a:rPr>
                            <m:t>𝑆𝑖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nl-BE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nl-BE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nl-BE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BE" dirty="0" smtClean="0"/>
              </a:p>
              <a:p>
                <a:pPr marL="359637" lvl="1" indent="0">
                  <a:buNone/>
                </a:pPr>
                <a:endParaRPr lang="nl-BE" dirty="0" smtClean="0"/>
              </a:p>
            </p:txBody>
          </p:sp>
        </mc:Choice>
        <mc:Fallback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41" t="-220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ep 5"/>
          <p:cNvGrpSpPr/>
          <p:nvPr/>
        </p:nvGrpSpPr>
        <p:grpSpPr>
          <a:xfrm>
            <a:off x="4932040" y="1844824"/>
            <a:ext cx="3102590" cy="1080120"/>
            <a:chOff x="4932040" y="1844824"/>
            <a:chExt cx="3102590" cy="1080120"/>
          </a:xfrm>
        </p:grpSpPr>
        <p:sp>
          <p:nvSpPr>
            <p:cNvPr id="4" name="Rechteraccolade 3"/>
            <p:cNvSpPr/>
            <p:nvPr/>
          </p:nvSpPr>
          <p:spPr>
            <a:xfrm>
              <a:off x="4932040" y="1844824"/>
              <a:ext cx="360040" cy="10801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5580112" y="2200218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Similar for the glasses</a:t>
              </a:r>
              <a:endParaRPr lang="en-US" dirty="0"/>
            </a:p>
          </p:txBody>
        </p:sp>
      </p:grp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9453"/>
              </p:ext>
            </p:extLst>
          </p:nvPr>
        </p:nvGraphicFramePr>
        <p:xfrm>
          <a:off x="1691680" y="5280989"/>
          <a:ext cx="6096000" cy="74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816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GGBFS-</a:t>
                      </a:r>
                      <a:r>
                        <a:rPr lang="nl-BE" sz="1800" dirty="0" err="1" smtClean="0"/>
                        <a:t>glass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Mg-</a:t>
                      </a:r>
                      <a:r>
                        <a:rPr lang="nl-BE" sz="1800" dirty="0" err="1" smtClean="0"/>
                        <a:t>glass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K-</a:t>
                      </a:r>
                      <a:r>
                        <a:rPr lang="nl-BE" sz="1800" dirty="0" err="1" smtClean="0"/>
                        <a:t>glass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0.84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1.09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1.24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0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conclusion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44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First </a:t>
            </a:r>
            <a:r>
              <a:rPr lang="nl-BE" dirty="0" err="1" smtClean="0"/>
              <a:t>hours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079739"/>
              </p:ext>
            </p:extLst>
          </p:nvPr>
        </p:nvGraphicFramePr>
        <p:xfrm>
          <a:off x="625983" y="2033468"/>
          <a:ext cx="31354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737"/>
                <a:gridCol w="1567737"/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Initial</a:t>
                      </a:r>
                      <a:r>
                        <a:rPr lang="nl-BE" dirty="0" smtClean="0"/>
                        <a:t> setting</a:t>
                      </a:r>
                      <a:r>
                        <a:rPr lang="nl-BE" baseline="0" dirty="0" smtClean="0"/>
                        <a:t> time (</a:t>
                      </a:r>
                      <a:r>
                        <a:rPr lang="nl-BE" baseline="0" dirty="0" err="1" smtClean="0"/>
                        <a:t>hours</a:t>
                      </a:r>
                      <a:r>
                        <a:rPr lang="nl-BE" baseline="0" dirty="0" smtClean="0"/>
                        <a:t>)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GGBFS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1.2</a:t>
                      </a:r>
                      <a:endParaRPr lang="nl-BE" sz="1800" dirty="0"/>
                    </a:p>
                  </a:txBody>
                  <a:tcPr marL="92529" marR="92529" marT="47721" marB="47721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GGBFS-</a:t>
                      </a:r>
                      <a:r>
                        <a:rPr lang="nl-BE" dirty="0" err="1" smtClean="0"/>
                        <a:t>glass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2.6</a:t>
                      </a:r>
                      <a:endParaRPr lang="nl-BE" sz="1800" dirty="0"/>
                    </a:p>
                  </a:txBody>
                  <a:tcPr marL="92529" marR="92529" marT="47721" marB="47721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Mg-</a:t>
                      </a:r>
                      <a:r>
                        <a:rPr lang="nl-BE" dirty="0" err="1" smtClean="0"/>
                        <a:t>glass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1.2</a:t>
                      </a:r>
                      <a:endParaRPr lang="nl-BE" sz="1800" dirty="0"/>
                    </a:p>
                  </a:txBody>
                  <a:tcPr marL="92529" marR="92529" marT="47721" marB="47721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K-</a:t>
                      </a:r>
                      <a:r>
                        <a:rPr lang="nl-BE" dirty="0" err="1" smtClean="0"/>
                        <a:t>glass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0.8</a:t>
                      </a:r>
                      <a:endParaRPr lang="nl-BE" sz="1800" dirty="0"/>
                    </a:p>
                  </a:txBody>
                  <a:tcPr marL="92529" marR="92529" marT="47721" marB="47721" anchor="b"/>
                </a:tc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2" r="29472" b="23550"/>
          <a:stretch/>
        </p:blipFill>
        <p:spPr>
          <a:xfrm>
            <a:off x="3995936" y="1824997"/>
            <a:ext cx="4536504" cy="328342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5984" y="1398292"/>
            <a:ext cx="313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 time measured with </a:t>
            </a:r>
            <a:r>
              <a:rPr lang="en-US" dirty="0" err="1" smtClean="0"/>
              <a:t>vicat</a:t>
            </a:r>
            <a:r>
              <a:rPr lang="en-US" dirty="0" smtClean="0"/>
              <a:t> testing apparatus</a:t>
            </a:r>
            <a:endParaRPr lang="en-US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3995936" y="5108419"/>
            <a:ext cx="313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flow over time obtained with calorimetry</a:t>
            </a:r>
            <a:endParaRPr lang="en-US" dirty="0" smtClean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90167"/>
              </p:ext>
            </p:extLst>
          </p:nvPr>
        </p:nvGraphicFramePr>
        <p:xfrm>
          <a:off x="568600" y="5949280"/>
          <a:ext cx="6096000" cy="74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816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GGBFS-</a:t>
                      </a:r>
                      <a:r>
                        <a:rPr lang="nl-BE" sz="1800" dirty="0" err="1" smtClean="0"/>
                        <a:t>glass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Mg-</a:t>
                      </a:r>
                      <a:r>
                        <a:rPr lang="nl-BE" sz="1800" dirty="0" err="1" smtClean="0"/>
                        <a:t>glass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K-</a:t>
                      </a:r>
                      <a:r>
                        <a:rPr lang="nl-BE" sz="1800" dirty="0" err="1" smtClean="0"/>
                        <a:t>glass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0.84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1.09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1.24</a:t>
                      </a:r>
                      <a:endParaRPr lang="nl-BE" sz="1800" dirty="0"/>
                    </a:p>
                  </a:txBody>
                  <a:tcPr marL="92529" marR="92529" marT="47721" marB="47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86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several</a:t>
            </a:r>
            <a:r>
              <a:rPr lang="nl-BE" dirty="0" smtClean="0"/>
              <a:t> </a:t>
            </a:r>
            <a:r>
              <a:rPr lang="nl-BE" dirty="0" err="1" smtClean="0"/>
              <a:t>days</a:t>
            </a:r>
            <a:r>
              <a:rPr lang="nl-BE" dirty="0" smtClean="0"/>
              <a:t> of </a:t>
            </a:r>
            <a:r>
              <a:rPr lang="nl-BE" dirty="0" err="1" smtClean="0"/>
              <a:t>curing</a:t>
            </a:r>
            <a:endParaRPr lang="nl-BE" dirty="0"/>
          </a:p>
        </p:txBody>
      </p:sp>
      <p:grpSp>
        <p:nvGrpSpPr>
          <p:cNvPr id="9" name="Groep 8"/>
          <p:cNvGrpSpPr/>
          <p:nvPr/>
        </p:nvGrpSpPr>
        <p:grpSpPr>
          <a:xfrm>
            <a:off x="1938332" y="1559173"/>
            <a:ext cx="5241843" cy="4261680"/>
            <a:chOff x="1928902" y="1259105"/>
            <a:chExt cx="5241843" cy="4261680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679" y="1259105"/>
              <a:ext cx="5182066" cy="3615349"/>
            </a:xfrm>
            <a:prstGeom prst="rect">
              <a:avLst/>
            </a:prstGeom>
          </p:spPr>
        </p:pic>
        <p:sp>
          <p:nvSpPr>
            <p:cNvPr id="8" name="Tekstvak 7"/>
            <p:cNvSpPr txBox="1"/>
            <p:nvPr/>
          </p:nvSpPr>
          <p:spPr>
            <a:xfrm>
              <a:off x="1928902" y="4874454"/>
              <a:ext cx="5182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BSE image of a </a:t>
              </a:r>
              <a:r>
                <a:rPr lang="nl-BE" dirty="0" err="1" smtClean="0"/>
                <a:t>representative</a:t>
              </a:r>
              <a:r>
                <a:rPr lang="nl-BE" dirty="0" smtClean="0"/>
                <a:t> </a:t>
              </a:r>
              <a:r>
                <a:rPr lang="nl-BE" dirty="0" err="1" smtClean="0"/>
                <a:t>inorganic</a:t>
              </a:r>
              <a:r>
                <a:rPr lang="nl-BE" dirty="0" smtClean="0"/>
                <a:t> </a:t>
              </a:r>
              <a:r>
                <a:rPr lang="nl-BE" dirty="0" err="1" smtClean="0"/>
                <a:t>polymer</a:t>
              </a:r>
              <a:r>
                <a:rPr lang="nl-BE" dirty="0" smtClean="0"/>
                <a:t> sample</a:t>
              </a:r>
              <a:endParaRPr lang="nl-BE" dirty="0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540000" y="2060848"/>
            <a:ext cx="3527944" cy="3370348"/>
            <a:chOff x="540000" y="2060848"/>
            <a:chExt cx="3527944" cy="3370348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" t="5326" r="9066"/>
            <a:stretch/>
          </p:blipFill>
          <p:spPr>
            <a:xfrm>
              <a:off x="540000" y="2060848"/>
              <a:ext cx="3527944" cy="3001016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540000" y="5061864"/>
              <a:ext cx="314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/>
                <a:t>Flexural</a:t>
              </a:r>
              <a:r>
                <a:rPr lang="nl-BE" dirty="0" smtClean="0"/>
                <a:t> </a:t>
              </a:r>
              <a:r>
                <a:rPr lang="nl-BE" dirty="0" err="1" smtClean="0"/>
                <a:t>strength</a:t>
              </a:r>
              <a:r>
                <a:rPr lang="nl-BE" dirty="0" err="1"/>
                <a:t>s</a:t>
              </a:r>
              <a:r>
                <a:rPr lang="nl-BE" dirty="0" smtClean="0"/>
                <a:t> at 28 </a:t>
              </a:r>
              <a:r>
                <a:rPr lang="nl-BE" dirty="0" err="1" smtClean="0"/>
                <a:t>days</a:t>
              </a:r>
              <a:endParaRPr lang="nl-BE" dirty="0"/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5343775" y="1988840"/>
            <a:ext cx="3672800" cy="3370348"/>
            <a:chOff x="5343775" y="1988840"/>
            <a:chExt cx="3672800" cy="3370348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" t="4880" r="9318"/>
            <a:stretch/>
          </p:blipFill>
          <p:spPr>
            <a:xfrm>
              <a:off x="5343775" y="1988840"/>
              <a:ext cx="3553247" cy="3001016"/>
            </a:xfrm>
            <a:prstGeom prst="rect">
              <a:avLst/>
            </a:prstGeom>
          </p:spPr>
        </p:pic>
        <p:sp>
          <p:nvSpPr>
            <p:cNvPr id="11" name="Tekstvak 10"/>
            <p:cNvSpPr txBox="1"/>
            <p:nvPr/>
          </p:nvSpPr>
          <p:spPr>
            <a:xfrm>
              <a:off x="5343775" y="4989856"/>
              <a:ext cx="367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/>
                <a:t>Compressive</a:t>
              </a:r>
              <a:r>
                <a:rPr lang="nl-BE" dirty="0" smtClean="0"/>
                <a:t> </a:t>
              </a:r>
              <a:r>
                <a:rPr lang="nl-BE" dirty="0" err="1" smtClean="0"/>
                <a:t>strength</a:t>
              </a:r>
              <a:r>
                <a:rPr lang="nl-BE" dirty="0" err="1"/>
                <a:t>s</a:t>
              </a:r>
              <a:r>
                <a:rPr lang="nl-BE" dirty="0" smtClean="0"/>
                <a:t> at 33 </a:t>
              </a:r>
              <a:r>
                <a:rPr lang="nl-BE" dirty="0" err="1" smtClean="0"/>
                <a:t>days</a:t>
              </a:r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9842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first hours: chemical composition has strong influence on IP properties</a:t>
            </a:r>
          </a:p>
          <a:p>
            <a:r>
              <a:rPr lang="en-US" dirty="0"/>
              <a:t>Glass with highest network-modifying to network-forming </a:t>
            </a:r>
            <a:r>
              <a:rPr lang="en-US" dirty="0" err="1"/>
              <a:t>cations</a:t>
            </a:r>
            <a:r>
              <a:rPr lang="en-US" dirty="0"/>
              <a:t> ratio reacts the fastest</a:t>
            </a:r>
          </a:p>
          <a:p>
            <a:r>
              <a:rPr lang="en-US" dirty="0"/>
              <a:t>After several days similar microstructures are observed and equal flexural and compressive strengths are </a:t>
            </a:r>
            <a:r>
              <a:rPr lang="en-US" dirty="0" smtClean="0"/>
              <a:t>obtained</a:t>
            </a:r>
          </a:p>
          <a:p>
            <a:endParaRPr lang="en-US" dirty="0"/>
          </a:p>
          <a:p>
            <a:r>
              <a:rPr lang="en-US" b="1" dirty="0"/>
              <a:t>Glass chemistry can be controlled to modify the setting time (0.8 to 2.6 hours) without affecting the final properties (strength, microstructure)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36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137</TotalTime>
  <Words>327</Words>
  <Application>Microsoft Office PowerPoint</Application>
  <PresentationFormat>Diavoorstelling (4:3)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Corporate-KU Leuven-Liggend-Achtergrond Wit</vt:lpstr>
      <vt:lpstr>Corporate-KU Leuven-Liggend-Achtergrond Wit en Watermerk</vt:lpstr>
      <vt:lpstr>Influence of chemistry of vitrified residues on the properties of blended inorganic polymers with calcined kaolinitic clay</vt:lpstr>
      <vt:lpstr>GOAL</vt:lpstr>
      <vt:lpstr>Reactivity</vt:lpstr>
      <vt:lpstr>Results and conclusion</vt:lpstr>
      <vt:lpstr>First hours</vt:lpstr>
      <vt:lpstr>After several days of curing</vt:lpstr>
      <vt:lpstr>Conclusion</vt:lpstr>
      <vt:lpstr>Thank you for your attention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Johan</cp:lastModifiedBy>
  <cp:revision>43</cp:revision>
  <cp:lastPrinted>2015-04-17T06:36:23Z</cp:lastPrinted>
  <dcterms:created xsi:type="dcterms:W3CDTF">2012-07-10T07:57:57Z</dcterms:created>
  <dcterms:modified xsi:type="dcterms:W3CDTF">2015-04-17T06:43:26Z</dcterms:modified>
</cp:coreProperties>
</file>