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0" r:id="rId2"/>
    <p:sldId id="257" r:id="rId3"/>
    <p:sldId id="262" r:id="rId4"/>
    <p:sldId id="263" r:id="rId5"/>
    <p:sldId id="265" r:id="rId6"/>
    <p:sldId id="267" r:id="rId7"/>
    <p:sldId id="266" r:id="rId8"/>
    <p:sldId id="269" r:id="rId9"/>
    <p:sldId id="270" r:id="rId10"/>
    <p:sldId id="271" r:id="rId11"/>
    <p:sldId id="272" r:id="rId12"/>
    <p:sldId id="294" r:id="rId13"/>
    <p:sldId id="279" r:id="rId14"/>
    <p:sldId id="277" r:id="rId15"/>
    <p:sldId id="276" r:id="rId16"/>
    <p:sldId id="280" r:id="rId17"/>
    <p:sldId id="281" r:id="rId18"/>
    <p:sldId id="284" r:id="rId19"/>
    <p:sldId id="285" r:id="rId20"/>
    <p:sldId id="286" r:id="rId21"/>
    <p:sldId id="287" r:id="rId22"/>
    <p:sldId id="289" r:id="rId23"/>
    <p:sldId id="291" r:id="rId24"/>
    <p:sldId id="292" r:id="rId25"/>
    <p:sldId id="293" r:id="rId26"/>
    <p:sldId id="259" r:id="rId27"/>
    <p:sldId id="297" r:id="rId28"/>
    <p:sldId id="295" r:id="rId29"/>
    <p:sldId id="296" r:id="rId30"/>
    <p:sldId id="302" r:id="rId31"/>
    <p:sldId id="298" r:id="rId32"/>
    <p:sldId id="299" r:id="rId33"/>
    <p:sldId id="300" r:id="rId34"/>
    <p:sldId id="301"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718" autoAdjust="0"/>
  </p:normalViewPr>
  <p:slideViewPr>
    <p:cSldViewPr>
      <p:cViewPr>
        <p:scale>
          <a:sx n="70" d="100"/>
          <a:sy n="70"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work\CST\CST%20FINEP\valor%20produto%20esc&#243;ria%20aciaria%20modificad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bfn\Desktop\artigo%20belgica\FRX%20e%20DRX%20esc&#243;ria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jbfn\Desktop\artigo%20belgica\FRX%20e%20DRX%20esc&#243;ri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544925577955337E-2"/>
          <c:y val="8.5512384145869313E-2"/>
          <c:w val="0.94920232745699651"/>
          <c:h val="0.80732107206943338"/>
        </c:manualLayout>
      </c:layout>
      <c:barChart>
        <c:barDir val="col"/>
        <c:grouping val="clustered"/>
        <c:varyColors val="0"/>
        <c:ser>
          <c:idx val="0"/>
          <c:order val="0"/>
          <c:tx>
            <c:strRef>
              <c:f>Plan1!$E$11</c:f>
              <c:strCache>
                <c:ptCount val="1"/>
                <c:pt idx="0">
                  <c:v>Produção (t)</c:v>
                </c:pt>
              </c:strCache>
            </c:strRef>
          </c:tx>
          <c:spPr>
            <a:ln w="28575">
              <a:noFill/>
            </a:ln>
          </c:spPr>
          <c:invertIfNegative val="0"/>
          <c:dLbls>
            <c:numFmt formatCode="#,##0_);\(#,##0\)" sourceLinked="0"/>
            <c:showLegendKey val="0"/>
            <c:showVal val="1"/>
            <c:showCatName val="0"/>
            <c:showSerName val="0"/>
            <c:showPercent val="0"/>
            <c:showBubbleSize val="0"/>
            <c:showLeaderLines val="0"/>
          </c:dLbls>
          <c:cat>
            <c:numRef>
              <c:f>Plan1!$D$12:$D$21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Plan1!$E$12:$E$21</c:f>
              <c:numCache>
                <c:formatCode>General</c:formatCode>
                <c:ptCount val="10"/>
                <c:pt idx="0">
                  <c:v>32909</c:v>
                </c:pt>
                <c:pt idx="1">
                  <c:v>31610</c:v>
                </c:pt>
                <c:pt idx="2">
                  <c:v>30901</c:v>
                </c:pt>
                <c:pt idx="3">
                  <c:v>33782</c:v>
                </c:pt>
                <c:pt idx="4">
                  <c:v>33716</c:v>
                </c:pt>
                <c:pt idx="5">
                  <c:v>26506</c:v>
                </c:pt>
                <c:pt idx="6">
                  <c:v>32948</c:v>
                </c:pt>
                <c:pt idx="7">
                  <c:v>35220</c:v>
                </c:pt>
                <c:pt idx="8">
                  <c:v>34600</c:v>
                </c:pt>
                <c:pt idx="9">
                  <c:v>34163</c:v>
                </c:pt>
              </c:numCache>
            </c:numRef>
          </c:val>
        </c:ser>
        <c:dLbls>
          <c:showLegendKey val="0"/>
          <c:showVal val="0"/>
          <c:showCatName val="0"/>
          <c:showSerName val="0"/>
          <c:showPercent val="0"/>
          <c:showBubbleSize val="0"/>
        </c:dLbls>
        <c:gapWidth val="150"/>
        <c:axId val="100277632"/>
        <c:axId val="101135488"/>
      </c:barChart>
      <c:catAx>
        <c:axId val="100277632"/>
        <c:scaling>
          <c:orientation val="minMax"/>
        </c:scaling>
        <c:delete val="0"/>
        <c:axPos val="b"/>
        <c:numFmt formatCode="General" sourceLinked="1"/>
        <c:majorTickMark val="out"/>
        <c:minorTickMark val="none"/>
        <c:tickLblPos val="nextTo"/>
        <c:crossAx val="101135488"/>
        <c:crosses val="autoZero"/>
        <c:auto val="1"/>
        <c:lblAlgn val="ctr"/>
        <c:lblOffset val="100"/>
        <c:noMultiLvlLbl val="0"/>
      </c:catAx>
      <c:valAx>
        <c:axId val="101135488"/>
        <c:scaling>
          <c:orientation val="minMax"/>
        </c:scaling>
        <c:delete val="1"/>
        <c:axPos val="l"/>
        <c:numFmt formatCode="General" sourceLinked="1"/>
        <c:majorTickMark val="out"/>
        <c:minorTickMark val="none"/>
        <c:tickLblPos val="none"/>
        <c:crossAx val="10027763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18"/>
            <c:spPr>
              <a:solidFill>
                <a:srgbClr val="103DFC"/>
              </a:solidFill>
            </c:spPr>
          </c:dPt>
          <c:dPt>
            <c:idx val="1"/>
            <c:bubble3D val="0"/>
            <c:spPr>
              <a:solidFill>
                <a:srgbClr val="FFC000"/>
              </a:solidFill>
            </c:spPr>
          </c:dPt>
          <c:dLbls>
            <c:dLbl>
              <c:idx val="0"/>
              <c:layout>
                <c:manualLayout>
                  <c:x val="-0.26415482537701368"/>
                  <c:y val="-0.16103810292930035"/>
                </c:manualLayout>
              </c:layout>
              <c:tx>
                <c:rich>
                  <a:bodyPr/>
                  <a:lstStyle/>
                  <a:p>
                    <a:r>
                      <a:rPr lang="en-US" sz="1600" b="1" dirty="0" smtClean="0">
                        <a:solidFill>
                          <a:schemeClr val="bg1"/>
                        </a:solidFill>
                      </a:rPr>
                      <a:t>I &amp;</a:t>
                    </a:r>
                    <a:r>
                      <a:rPr lang="en-US" sz="1600" b="1" baseline="0" dirty="0" smtClean="0">
                        <a:solidFill>
                          <a:schemeClr val="bg1"/>
                        </a:solidFill>
                      </a:rPr>
                      <a:t> S (BOF)</a:t>
                    </a:r>
                    <a:r>
                      <a:rPr lang="en-US" sz="1600" b="1" dirty="0" smtClean="0">
                        <a:solidFill>
                          <a:schemeClr val="bg1"/>
                        </a:solidFill>
                      </a:rPr>
                      <a:t>; </a:t>
                    </a:r>
                    <a:r>
                      <a:rPr lang="en-US" sz="1600" b="1" dirty="0">
                        <a:solidFill>
                          <a:schemeClr val="bg1"/>
                        </a:solidFill>
                      </a:rPr>
                      <a:t>26,6</a:t>
                    </a:r>
                  </a:p>
                </c:rich>
              </c:tx>
              <c:showLegendKey val="0"/>
              <c:showVal val="1"/>
              <c:showCatName val="1"/>
              <c:showSerName val="0"/>
              <c:showPercent val="0"/>
              <c:showBubbleSize val="0"/>
            </c:dLbl>
            <c:dLbl>
              <c:idx val="1"/>
              <c:layout>
                <c:manualLayout>
                  <c:x val="0.16887632220505339"/>
                  <c:y val="0.20418530210704061"/>
                </c:manualLayout>
              </c:layout>
              <c:tx>
                <c:rich>
                  <a:bodyPr/>
                  <a:lstStyle/>
                  <a:p>
                    <a:r>
                      <a:rPr lang="en-US" sz="1400" b="1" dirty="0" smtClean="0"/>
                      <a:t>I &amp; S (EAF); </a:t>
                    </a:r>
                    <a:r>
                      <a:rPr lang="en-US" sz="1400" b="1" dirty="0"/>
                      <a:t>8,1</a:t>
                    </a: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Plan1!$C$30:$C$31</c:f>
              <c:strCache>
                <c:ptCount val="2"/>
                <c:pt idx="0">
                  <c:v>Siderúrgicas integradas</c:v>
                </c:pt>
                <c:pt idx="1">
                  <c:v>Siderúrgicas não Integradas</c:v>
                </c:pt>
              </c:strCache>
            </c:strRef>
          </c:cat>
          <c:val>
            <c:numRef>
              <c:f>Plan1!$D$30:$D$31</c:f>
              <c:numCache>
                <c:formatCode>General</c:formatCode>
                <c:ptCount val="2"/>
                <c:pt idx="0">
                  <c:v>26.6</c:v>
                </c:pt>
                <c:pt idx="1">
                  <c:v>8.1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Plan1!$N$73</c:f>
              <c:strCache>
                <c:ptCount val="1"/>
                <c:pt idx="0">
                  <c:v>BF</c:v>
                </c:pt>
              </c:strCache>
            </c:strRef>
          </c:tx>
          <c:spPr>
            <a:ln w="28575">
              <a:noFill/>
            </a:ln>
          </c:spPr>
          <c:xVal>
            <c:numRef>
              <c:f>Plan1!$M$74:$M$78</c:f>
              <c:numCache>
                <c:formatCode>General</c:formatCode>
                <c:ptCount val="5"/>
                <c:pt idx="0">
                  <c:v>1</c:v>
                </c:pt>
                <c:pt idx="1">
                  <c:v>2</c:v>
                </c:pt>
                <c:pt idx="2">
                  <c:v>3</c:v>
                </c:pt>
                <c:pt idx="3">
                  <c:v>5</c:v>
                </c:pt>
                <c:pt idx="4">
                  <c:v>6</c:v>
                </c:pt>
              </c:numCache>
            </c:numRef>
          </c:xVal>
          <c:yVal>
            <c:numRef>
              <c:f>Plan1!$N$74:$N$78</c:f>
              <c:numCache>
                <c:formatCode>General</c:formatCode>
                <c:ptCount val="5"/>
                <c:pt idx="1">
                  <c:v>94.6</c:v>
                </c:pt>
                <c:pt idx="3">
                  <c:v>5.3</c:v>
                </c:pt>
              </c:numCache>
            </c:numRef>
          </c:yVal>
          <c:smooth val="0"/>
        </c:ser>
        <c:ser>
          <c:idx val="1"/>
          <c:order val="1"/>
          <c:tx>
            <c:strRef>
              <c:f>Plan1!$O$73</c:f>
              <c:strCache>
                <c:ptCount val="1"/>
                <c:pt idx="0">
                  <c:v>SS</c:v>
                </c:pt>
              </c:strCache>
            </c:strRef>
          </c:tx>
          <c:spPr>
            <a:ln w="28575">
              <a:noFill/>
            </a:ln>
          </c:spPr>
          <c:xVal>
            <c:numRef>
              <c:f>Plan1!$M$74:$M$78</c:f>
              <c:numCache>
                <c:formatCode>General</c:formatCode>
                <c:ptCount val="5"/>
                <c:pt idx="0">
                  <c:v>1</c:v>
                </c:pt>
                <c:pt idx="1">
                  <c:v>2</c:v>
                </c:pt>
                <c:pt idx="2">
                  <c:v>3</c:v>
                </c:pt>
                <c:pt idx="3">
                  <c:v>5</c:v>
                </c:pt>
                <c:pt idx="4">
                  <c:v>6</c:v>
                </c:pt>
              </c:numCache>
            </c:numRef>
          </c:xVal>
          <c:yVal>
            <c:numRef>
              <c:f>Plan1!$O$74:$O$78</c:f>
              <c:numCache>
                <c:formatCode>General</c:formatCode>
                <c:ptCount val="5"/>
                <c:pt idx="0">
                  <c:v>11.8</c:v>
                </c:pt>
                <c:pt idx="2">
                  <c:v>0</c:v>
                </c:pt>
                <c:pt idx="3">
                  <c:v>0</c:v>
                </c:pt>
              </c:numCache>
            </c:numRef>
          </c:yVal>
          <c:smooth val="0"/>
        </c:ser>
        <c:ser>
          <c:idx val="2"/>
          <c:order val="2"/>
          <c:tx>
            <c:strRef>
              <c:f>Plan1!$P$73</c:f>
              <c:strCache>
                <c:ptCount val="1"/>
                <c:pt idx="0">
                  <c:v>SS-M1</c:v>
                </c:pt>
              </c:strCache>
            </c:strRef>
          </c:tx>
          <c:spPr>
            <a:ln w="28575">
              <a:noFill/>
            </a:ln>
          </c:spPr>
          <c:xVal>
            <c:numRef>
              <c:f>Plan1!$M$74:$M$78</c:f>
              <c:numCache>
                <c:formatCode>General</c:formatCode>
                <c:ptCount val="5"/>
                <c:pt idx="0">
                  <c:v>1</c:v>
                </c:pt>
                <c:pt idx="1">
                  <c:v>2</c:v>
                </c:pt>
                <c:pt idx="2">
                  <c:v>3</c:v>
                </c:pt>
                <c:pt idx="3">
                  <c:v>5</c:v>
                </c:pt>
                <c:pt idx="4">
                  <c:v>6</c:v>
                </c:pt>
              </c:numCache>
            </c:numRef>
          </c:xVal>
          <c:yVal>
            <c:numRef>
              <c:f>Plan1!$P$74:$P$78</c:f>
              <c:numCache>
                <c:formatCode>General</c:formatCode>
                <c:ptCount val="5"/>
                <c:pt idx="0">
                  <c:v>24.5</c:v>
                </c:pt>
                <c:pt idx="3">
                  <c:v>28.5</c:v>
                </c:pt>
              </c:numCache>
            </c:numRef>
          </c:yVal>
          <c:smooth val="0"/>
        </c:ser>
        <c:ser>
          <c:idx val="3"/>
          <c:order val="3"/>
          <c:tx>
            <c:strRef>
              <c:f>Plan1!$Q$73</c:f>
              <c:strCache>
                <c:ptCount val="1"/>
                <c:pt idx="0">
                  <c:v>SS-M2</c:v>
                </c:pt>
              </c:strCache>
            </c:strRef>
          </c:tx>
          <c:spPr>
            <a:ln w="28575">
              <a:noFill/>
            </a:ln>
          </c:spPr>
          <c:xVal>
            <c:numRef>
              <c:f>Plan1!$M$74:$M$78</c:f>
              <c:numCache>
                <c:formatCode>General</c:formatCode>
                <c:ptCount val="5"/>
                <c:pt idx="0">
                  <c:v>1</c:v>
                </c:pt>
                <c:pt idx="1">
                  <c:v>2</c:v>
                </c:pt>
                <c:pt idx="2">
                  <c:v>3</c:v>
                </c:pt>
                <c:pt idx="3">
                  <c:v>5</c:v>
                </c:pt>
                <c:pt idx="4">
                  <c:v>6</c:v>
                </c:pt>
              </c:numCache>
            </c:numRef>
          </c:xVal>
          <c:yVal>
            <c:numRef>
              <c:f>Plan1!$Q$74:$Q$78</c:f>
              <c:numCache>
                <c:formatCode>General</c:formatCode>
                <c:ptCount val="5"/>
                <c:pt idx="1">
                  <c:v>91.2</c:v>
                </c:pt>
                <c:pt idx="4">
                  <c:v>0</c:v>
                </c:pt>
              </c:numCache>
            </c:numRef>
          </c:yVal>
          <c:smooth val="0"/>
        </c:ser>
        <c:dLbls>
          <c:showLegendKey val="0"/>
          <c:showVal val="0"/>
          <c:showCatName val="0"/>
          <c:showSerName val="0"/>
          <c:showPercent val="0"/>
          <c:showBubbleSize val="0"/>
        </c:dLbls>
        <c:axId val="103114624"/>
        <c:axId val="103120896"/>
      </c:scatterChart>
      <c:valAx>
        <c:axId val="103114624"/>
        <c:scaling>
          <c:orientation val="minMax"/>
        </c:scaling>
        <c:delete val="0"/>
        <c:axPos val="b"/>
        <c:title>
          <c:tx>
            <c:rich>
              <a:bodyPr/>
              <a:lstStyle/>
              <a:p>
                <a:pPr>
                  <a:defRPr/>
                </a:pPr>
                <a:r>
                  <a:rPr lang="pt-BR" dirty="0" err="1" smtClean="0"/>
                  <a:t>Distance</a:t>
                </a:r>
                <a:r>
                  <a:rPr lang="pt-BR" dirty="0" smtClean="0"/>
                  <a:t> </a:t>
                </a:r>
                <a:r>
                  <a:rPr lang="pt-BR" dirty="0" err="1" smtClean="0"/>
                  <a:t>from</a:t>
                </a:r>
                <a:r>
                  <a:rPr lang="pt-BR" dirty="0" smtClean="0"/>
                  <a:t> </a:t>
                </a:r>
                <a:r>
                  <a:rPr lang="pt-BR" dirty="0" err="1" smtClean="0"/>
                  <a:t>Chilled</a:t>
                </a:r>
                <a:r>
                  <a:rPr lang="pt-BR" dirty="0" smtClean="0"/>
                  <a:t> </a:t>
                </a:r>
                <a:r>
                  <a:rPr lang="pt-BR" dirty="0" err="1" smtClean="0"/>
                  <a:t>plate</a:t>
                </a:r>
                <a:r>
                  <a:rPr lang="pt-BR" dirty="0" smtClean="0"/>
                  <a:t> (mm</a:t>
                </a:r>
                <a:r>
                  <a:rPr lang="pt-BR" dirty="0"/>
                  <a:t>)</a:t>
                </a:r>
              </a:p>
            </c:rich>
          </c:tx>
          <c:layout/>
          <c:overlay val="0"/>
        </c:title>
        <c:numFmt formatCode="General" sourceLinked="1"/>
        <c:majorTickMark val="out"/>
        <c:minorTickMark val="none"/>
        <c:tickLblPos val="nextTo"/>
        <c:crossAx val="103120896"/>
        <c:crosses val="autoZero"/>
        <c:crossBetween val="midCat"/>
      </c:valAx>
      <c:valAx>
        <c:axId val="103120896"/>
        <c:scaling>
          <c:orientation val="minMax"/>
        </c:scaling>
        <c:delete val="0"/>
        <c:axPos val="l"/>
        <c:majorGridlines/>
        <c:title>
          <c:tx>
            <c:rich>
              <a:bodyPr rot="-5400000" vert="horz"/>
              <a:lstStyle/>
              <a:p>
                <a:pPr>
                  <a:defRPr/>
                </a:pPr>
                <a:r>
                  <a:rPr lang="pt-BR" dirty="0" err="1" smtClean="0"/>
                  <a:t>Amorphous</a:t>
                </a:r>
                <a:r>
                  <a:rPr lang="pt-BR" dirty="0" smtClean="0"/>
                  <a:t> </a:t>
                </a:r>
                <a:r>
                  <a:rPr lang="pt-BR" dirty="0"/>
                  <a:t>|(%)</a:t>
                </a:r>
              </a:p>
            </c:rich>
          </c:tx>
          <c:layout/>
          <c:overlay val="0"/>
        </c:title>
        <c:numFmt formatCode="General" sourceLinked="1"/>
        <c:majorTickMark val="out"/>
        <c:minorTickMark val="none"/>
        <c:tickLblPos val="nextTo"/>
        <c:crossAx val="103114624"/>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Plan1!$V$88</c:f>
              <c:strCache>
                <c:ptCount val="1"/>
                <c:pt idx="0">
                  <c:v>3d</c:v>
                </c:pt>
              </c:strCache>
            </c:strRef>
          </c:tx>
          <c:invertIfNegative val="0"/>
          <c:dLbls>
            <c:showLegendKey val="0"/>
            <c:showVal val="1"/>
            <c:showCatName val="0"/>
            <c:showSerName val="0"/>
            <c:showPercent val="0"/>
            <c:showBubbleSize val="0"/>
            <c:showLeaderLines val="0"/>
          </c:dLbls>
          <c:cat>
            <c:strRef>
              <c:f>Plan1!$Y$87:$Z$87</c:f>
              <c:strCache>
                <c:ptCount val="2"/>
                <c:pt idx="0">
                  <c:v>75% CPV + 25% SS-M5</c:v>
                </c:pt>
                <c:pt idx="1">
                  <c:v>CPII-E</c:v>
                </c:pt>
              </c:strCache>
            </c:strRef>
          </c:cat>
          <c:val>
            <c:numRef>
              <c:f>Plan1!$Y$88:$Z$88</c:f>
              <c:numCache>
                <c:formatCode>General</c:formatCode>
                <c:ptCount val="2"/>
                <c:pt idx="0">
                  <c:v>29.9</c:v>
                </c:pt>
                <c:pt idx="1">
                  <c:v>10</c:v>
                </c:pt>
              </c:numCache>
            </c:numRef>
          </c:val>
        </c:ser>
        <c:ser>
          <c:idx val="1"/>
          <c:order val="1"/>
          <c:tx>
            <c:strRef>
              <c:f>Plan1!$V$89</c:f>
              <c:strCache>
                <c:ptCount val="1"/>
                <c:pt idx="0">
                  <c:v>7d</c:v>
                </c:pt>
              </c:strCache>
            </c:strRef>
          </c:tx>
          <c:invertIfNegative val="0"/>
          <c:dLbls>
            <c:showLegendKey val="0"/>
            <c:showVal val="1"/>
            <c:showCatName val="0"/>
            <c:showSerName val="0"/>
            <c:showPercent val="0"/>
            <c:showBubbleSize val="0"/>
            <c:showLeaderLines val="0"/>
          </c:dLbls>
          <c:cat>
            <c:strRef>
              <c:f>Plan1!$Y$87:$Z$87</c:f>
              <c:strCache>
                <c:ptCount val="2"/>
                <c:pt idx="0">
                  <c:v>75% CPV + 25% SS-M5</c:v>
                </c:pt>
                <c:pt idx="1">
                  <c:v>CPII-E</c:v>
                </c:pt>
              </c:strCache>
            </c:strRef>
          </c:cat>
          <c:val>
            <c:numRef>
              <c:f>Plan1!$Y$89:$Z$89</c:f>
              <c:numCache>
                <c:formatCode>General</c:formatCode>
                <c:ptCount val="2"/>
                <c:pt idx="0">
                  <c:v>37.700000000000003</c:v>
                </c:pt>
                <c:pt idx="1">
                  <c:v>20</c:v>
                </c:pt>
              </c:numCache>
            </c:numRef>
          </c:val>
        </c:ser>
        <c:ser>
          <c:idx val="2"/>
          <c:order val="2"/>
          <c:tx>
            <c:strRef>
              <c:f>Plan1!$V$90</c:f>
              <c:strCache>
                <c:ptCount val="1"/>
                <c:pt idx="0">
                  <c:v>28d</c:v>
                </c:pt>
              </c:strCache>
            </c:strRef>
          </c:tx>
          <c:invertIfNegative val="0"/>
          <c:dLbls>
            <c:showLegendKey val="0"/>
            <c:showVal val="1"/>
            <c:showCatName val="0"/>
            <c:showSerName val="0"/>
            <c:showPercent val="0"/>
            <c:showBubbleSize val="0"/>
            <c:showLeaderLines val="0"/>
          </c:dLbls>
          <c:cat>
            <c:strRef>
              <c:f>Plan1!$Y$87:$Z$87</c:f>
              <c:strCache>
                <c:ptCount val="2"/>
                <c:pt idx="0">
                  <c:v>75% CPV + 25% SS-M5</c:v>
                </c:pt>
                <c:pt idx="1">
                  <c:v>CPII-E</c:v>
                </c:pt>
              </c:strCache>
            </c:strRef>
          </c:cat>
          <c:val>
            <c:numRef>
              <c:f>Plan1!$Y$90:$Z$90</c:f>
              <c:numCache>
                <c:formatCode>General</c:formatCode>
                <c:ptCount val="2"/>
                <c:pt idx="0">
                  <c:v>41</c:v>
                </c:pt>
                <c:pt idx="1">
                  <c:v>32</c:v>
                </c:pt>
              </c:numCache>
            </c:numRef>
          </c:val>
        </c:ser>
        <c:dLbls>
          <c:showLegendKey val="0"/>
          <c:showVal val="0"/>
          <c:showCatName val="0"/>
          <c:showSerName val="0"/>
          <c:showPercent val="0"/>
          <c:showBubbleSize val="0"/>
        </c:dLbls>
        <c:gapWidth val="150"/>
        <c:axId val="100569472"/>
        <c:axId val="100571008"/>
      </c:barChart>
      <c:catAx>
        <c:axId val="100569472"/>
        <c:scaling>
          <c:orientation val="minMax"/>
        </c:scaling>
        <c:delete val="0"/>
        <c:axPos val="b"/>
        <c:majorTickMark val="out"/>
        <c:minorTickMark val="none"/>
        <c:tickLblPos val="nextTo"/>
        <c:crossAx val="100571008"/>
        <c:crosses val="autoZero"/>
        <c:auto val="1"/>
        <c:lblAlgn val="ctr"/>
        <c:lblOffset val="100"/>
        <c:noMultiLvlLbl val="0"/>
      </c:catAx>
      <c:valAx>
        <c:axId val="100571008"/>
        <c:scaling>
          <c:orientation val="minMax"/>
        </c:scaling>
        <c:delete val="0"/>
        <c:axPos val="l"/>
        <c:majorGridlines/>
        <c:title>
          <c:tx>
            <c:rich>
              <a:bodyPr rot="-5400000" vert="horz"/>
              <a:lstStyle/>
              <a:p>
                <a:pPr>
                  <a:defRPr/>
                </a:pPr>
                <a:r>
                  <a:rPr lang="pt-BR" baseline="0"/>
                  <a:t>Compressive Strenght  (</a:t>
                </a:r>
                <a:r>
                  <a:rPr lang="pt-BR"/>
                  <a:t>MPa)</a:t>
                </a:r>
              </a:p>
            </c:rich>
          </c:tx>
          <c:layout/>
          <c:overlay val="0"/>
        </c:title>
        <c:numFmt formatCode="General" sourceLinked="1"/>
        <c:majorTickMark val="out"/>
        <c:minorTickMark val="none"/>
        <c:tickLblPos val="nextTo"/>
        <c:crossAx val="1005694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0.66909</cdr:x>
      <cdr:y>0.73147</cdr:y>
    </cdr:from>
    <cdr:to>
      <cdr:x>0.82934</cdr:x>
      <cdr:y>1</cdr:y>
    </cdr:to>
    <cdr:sp macro="" textlink="">
      <cdr:nvSpPr>
        <cdr:cNvPr id="2" name="CaixaDeTexto 1"/>
        <cdr:cNvSpPr txBox="1"/>
      </cdr:nvSpPr>
      <cdr:spPr>
        <a:xfrm xmlns:a="http://schemas.openxmlformats.org/drawingml/2006/main">
          <a:off x="3817917" y="24908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FD276-9C1A-481C-8E4B-67220ED243DD}" type="datetimeFigureOut">
              <a:rPr lang="pt-BR" smtClean="0"/>
              <a:t>15/04/2015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50049-565A-428E-A6A2-6DDB9A1369E6}" type="slidenum">
              <a:rPr lang="pt-BR" smtClean="0"/>
              <a:t>‹nº›</a:t>
            </a:fld>
            <a:endParaRPr lang="pt-BR"/>
          </a:p>
        </p:txBody>
      </p:sp>
    </p:spTree>
    <p:extLst>
      <p:ext uri="{BB962C8B-B14F-4D97-AF65-F5344CB8AC3E}">
        <p14:creationId xmlns:p14="http://schemas.microsoft.com/office/powerpoint/2010/main" val="44474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xfrm>
            <a:off x="1143000" y="685800"/>
            <a:ext cx="4572000" cy="3429000"/>
          </a:xfrm>
          <a:ln/>
        </p:spPr>
      </p:sp>
      <p:sp>
        <p:nvSpPr>
          <p:cNvPr id="8192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81924" name="Espaço Reservado para Número de Slide 3"/>
          <p:cNvSpPr>
            <a:spLocks noGrp="1"/>
          </p:cNvSpPr>
          <p:nvPr>
            <p:ph type="sldNum" sz="quarter" idx="4294967295"/>
          </p:nvPr>
        </p:nvSpPr>
        <p:spPr bwMode="auto">
          <a:xfrm>
            <a:off x="3883852" y="8684826"/>
            <a:ext cx="2972547" cy="457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86A4E2A-C8D1-4550-9CA6-CE3A62EF4DD9}" type="slidenum">
              <a:rPr lang="en-US" altLang="pt-BR" sz="2400">
                <a:latin typeface="Arial" charset="0"/>
              </a:rPr>
              <a:pPr eaLnBrk="1" hangingPunct="1">
                <a:spcBef>
                  <a:spcPct val="0"/>
                </a:spcBef>
              </a:pPr>
              <a:t>18</a:t>
            </a:fld>
            <a:endParaRPr lang="en-US" altLang="pt-BR" sz="24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3650049-565A-428E-A6A2-6DDB9A1369E6}" type="slidenum">
              <a:rPr lang="pt-BR" smtClean="0"/>
              <a:t>30</a:t>
            </a:fld>
            <a:endParaRPr lang="pt-BR"/>
          </a:p>
        </p:txBody>
      </p:sp>
    </p:spTree>
    <p:extLst>
      <p:ext uri="{BB962C8B-B14F-4D97-AF65-F5344CB8AC3E}">
        <p14:creationId xmlns:p14="http://schemas.microsoft.com/office/powerpoint/2010/main" val="267015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17441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40877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423055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dr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Clique para editar o título mestre</a:t>
            </a:r>
            <a:endParaRPr lang="pt-BR" dirty="0"/>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5"/>
          <p:cNvSpPr>
            <a:spLocks noGrp="1"/>
          </p:cNvSpPr>
          <p:nvPr>
            <p:ph type="sldNum" sz="quarter" idx="10"/>
          </p:nvPr>
        </p:nvSpPr>
        <p:spPr/>
        <p:txBody>
          <a:bodyPr/>
          <a:lstStyle>
            <a:lvl1pPr>
              <a:defRPr/>
            </a:lvl1pPr>
          </a:lstStyle>
          <a:p>
            <a:pPr>
              <a:defRPr/>
            </a:pPr>
            <a:fld id="{1F7F7D0C-1344-4FA1-9C6B-F9E5522E446B}" type="slidenum">
              <a:rPr lang="pt-BR"/>
              <a:pPr>
                <a:defRPr/>
              </a:pPr>
              <a:t>‹nº›</a:t>
            </a:fld>
            <a:endParaRPr lang="pt-BR"/>
          </a:p>
        </p:txBody>
      </p:sp>
    </p:spTree>
    <p:extLst>
      <p:ext uri="{BB962C8B-B14F-4D97-AF65-F5344CB8AC3E}">
        <p14:creationId xmlns:p14="http://schemas.microsoft.com/office/powerpoint/2010/main" val="276332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162933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17058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C018D29-4B67-4B28-9420-9F495259D015}" type="datetimeFigureOut">
              <a:rPr lang="pt-BR" smtClean="0"/>
              <a:t>15/04/2015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300635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C018D29-4B67-4B28-9420-9F495259D015}" type="datetimeFigureOut">
              <a:rPr lang="pt-BR" smtClean="0"/>
              <a:t>15/04/2015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42231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C018D29-4B67-4B28-9420-9F495259D015}" type="datetimeFigureOut">
              <a:rPr lang="pt-BR" smtClean="0"/>
              <a:t>15/04/2015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158329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C018D29-4B67-4B28-9420-9F495259D015}" type="datetimeFigureOut">
              <a:rPr lang="pt-BR" smtClean="0"/>
              <a:t>15/04/2015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831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C018D29-4B67-4B28-9420-9F495259D015}" type="datetimeFigureOut">
              <a:rPr lang="pt-BR" smtClean="0"/>
              <a:t>15/04/2015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335267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C018D29-4B67-4B28-9420-9F495259D015}" type="datetimeFigureOut">
              <a:rPr lang="pt-BR" smtClean="0"/>
              <a:t>15/04/2015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7403905-F6FE-404D-B5EB-42A5F1FAB440}" type="slidenum">
              <a:rPr lang="pt-BR" smtClean="0"/>
              <a:t>‹nº›</a:t>
            </a:fld>
            <a:endParaRPr lang="pt-BR"/>
          </a:p>
        </p:txBody>
      </p:sp>
    </p:spTree>
    <p:extLst>
      <p:ext uri="{BB962C8B-B14F-4D97-AF65-F5344CB8AC3E}">
        <p14:creationId xmlns:p14="http://schemas.microsoft.com/office/powerpoint/2010/main" val="93434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18D29-4B67-4B28-9420-9F495259D015}" type="datetimeFigureOut">
              <a:rPr lang="pt-BR" smtClean="0"/>
              <a:t>15/04/2015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03905-F6FE-404D-B5EB-42A5F1FAB440}" type="slidenum">
              <a:rPr lang="pt-BR" smtClean="0"/>
              <a:t>‹nº›</a:t>
            </a:fld>
            <a:endParaRPr lang="pt-BR"/>
          </a:p>
        </p:txBody>
      </p:sp>
    </p:spTree>
    <p:extLst>
      <p:ext uri="{BB962C8B-B14F-4D97-AF65-F5344CB8AC3E}">
        <p14:creationId xmlns:p14="http://schemas.microsoft.com/office/powerpoint/2010/main" val="1341987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jpeg"/><Relationship Id="rId7" Type="http://schemas.openxmlformats.org/officeDocument/2006/relationships/package" Target="../embeddings/Microsoft_Excel_Worksheet3.xls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Excel_Worksheet5.xlsx"/><Relationship Id="rId3" Type="http://schemas.openxmlformats.org/officeDocument/2006/relationships/image" Target="../media/image1.jpeg"/><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8.emf"/><Relationship Id="rId5" Type="http://schemas.openxmlformats.org/officeDocument/2006/relationships/package" Target="../embeddings/Microsoft_Excel_Worksheet4.xlsx"/><Relationship Id="rId4" Type="http://schemas.openxmlformats.org/officeDocument/2006/relationships/oleObject" Target="../embeddings/oleObject4.bin"/><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4.png"/><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Worksheet7.xlsx"/><Relationship Id="rId11" Type="http://schemas.openxmlformats.org/officeDocument/2006/relationships/image" Target="../media/image23.emf"/><Relationship Id="rId5" Type="http://schemas.openxmlformats.org/officeDocument/2006/relationships/oleObject" Target="../embeddings/oleObject7.bin"/><Relationship Id="rId10" Type="http://schemas.openxmlformats.org/officeDocument/2006/relationships/package" Target="../embeddings/Microsoft_Excel_Worksheet8.xlsx"/><Relationship Id="rId4" Type="http://schemas.openxmlformats.org/officeDocument/2006/relationships/image" Target="../media/image25.png"/><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9.bin"/><Relationship Id="rId7" Type="http://schemas.openxmlformats.org/officeDocument/2006/relationships/package" Target="../embeddings/Microsoft_Excel_Worksheet10.xlsx"/><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26.emf"/><Relationship Id="rId4" Type="http://schemas.openxmlformats.org/officeDocument/2006/relationships/package" Target="../embeddings/Microsoft_Excel_Worksheet9.xlsx"/><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package" Target="../embeddings/Microsoft_Excel_Worksheet11.xlsx"/><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oleObject" Target="../embeddings/oleObject12.bin"/><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jpeg"/><Relationship Id="rId5" Type="http://schemas.openxmlformats.org/officeDocument/2006/relationships/image" Target="../media/image30.emf"/><Relationship Id="rId4" Type="http://schemas.openxmlformats.org/officeDocument/2006/relationships/package" Target="../embeddings/Microsoft_Excel_Worksheet12.xlsx"/></Relationships>
</file>

<file path=ppt/slides/_rels/slide1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13.bin"/><Relationship Id="rId7" Type="http://schemas.openxmlformats.org/officeDocument/2006/relationships/package" Target="../embeddings/Microsoft_Excel_Worksheet14.xlsx"/><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33.emf"/><Relationship Id="rId4" Type="http://schemas.openxmlformats.org/officeDocument/2006/relationships/package" Target="../embeddings/Microsoft_Excel_Worksheet13.xlsx"/><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5.bin"/><Relationship Id="rId7" Type="http://schemas.openxmlformats.org/officeDocument/2006/relationships/package" Target="../embeddings/Microsoft_Excel_Worksheet16.xlsx"/><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35.emf"/><Relationship Id="rId4" Type="http://schemas.openxmlformats.org/officeDocument/2006/relationships/package" Target="../embeddings/Microsoft_Excel_Worksheet15.xlsx"/><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17.bin"/><Relationship Id="rId7" Type="http://schemas.openxmlformats.org/officeDocument/2006/relationships/package" Target="../embeddings/Microsoft_Excel_Worksheet18.xlsx"/><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37.emf"/><Relationship Id="rId4" Type="http://schemas.openxmlformats.org/officeDocument/2006/relationships/package" Target="../embeddings/Microsoft_Excel_Worksheet17.xlsx"/><Relationship Id="rId9"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9.emf"/><Relationship Id="rId5" Type="http://schemas.openxmlformats.org/officeDocument/2006/relationships/package" Target="../embeddings/Microsoft_Excel_Worksheet19.xlsx"/><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Excel_Worksheet21.xlsx"/><Relationship Id="rId3" Type="http://schemas.openxmlformats.org/officeDocument/2006/relationships/oleObject" Target="../embeddings/oleObject20.bin"/><Relationship Id="rId7"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1.jpeg"/><Relationship Id="rId5" Type="http://schemas.openxmlformats.org/officeDocument/2006/relationships/image" Target="../media/image41.emf"/><Relationship Id="rId4" Type="http://schemas.openxmlformats.org/officeDocument/2006/relationships/package" Target="../embeddings/Microsoft_Excel_Worksheet20.xlsx"/><Relationship Id="rId9"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6.emf"/><Relationship Id="rId4" Type="http://schemas.openxmlformats.org/officeDocument/2006/relationships/package" Target="../embeddings/Microsoft_Word_Document22.docx"/></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47.w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48.wmf"/><Relationship Id="rId4" Type="http://schemas.openxmlformats.org/officeDocument/2006/relationships/oleObject" Target="../embeddings/oleObject23.bin"/></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49.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50.w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oleObject" Target="../embeddings/oleObject2.bin"/><Relationship Id="rId12"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4.jpeg"/><Relationship Id="rId5" Type="http://schemas.openxmlformats.org/officeDocument/2006/relationships/package" Target="../embeddings/Microsoft_Excel_Worksheet1.xlsx"/><Relationship Id="rId10" Type="http://schemas.openxmlformats.org/officeDocument/2006/relationships/image" Target="../media/image13.jpeg"/><Relationship Id="rId4" Type="http://schemas.openxmlformats.org/officeDocument/2006/relationships/oleObject" Target="../embeddings/oleObject1.bin"/><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685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lnSpc>
                <a:spcPct val="80000"/>
              </a:lnSpc>
              <a:spcBef>
                <a:spcPct val="20000"/>
              </a:spcBef>
              <a:spcAft>
                <a:spcPts val="0"/>
              </a:spcAft>
              <a:buFont typeface="Times New Roman" pitchFamily="18" charset="0"/>
              <a:buNone/>
              <a:defRPr/>
            </a:pPr>
            <a:endParaRPr lang="pt-BR">
              <a:solidFill>
                <a:srgbClr val="FFFFFF"/>
              </a:solidFill>
              <a:ea typeface="ＭＳ Ｐゴシック" pitchFamily="-65" charset="-128"/>
            </a:endParaRPr>
          </a:p>
        </p:txBody>
      </p:sp>
      <p:pic>
        <p:nvPicPr>
          <p:cNvPr id="7"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4" name="Retângulo 3"/>
          <p:cNvSpPr/>
          <p:nvPr/>
        </p:nvSpPr>
        <p:spPr>
          <a:xfrm>
            <a:off x="971599" y="836712"/>
            <a:ext cx="6938913" cy="2215991"/>
          </a:xfrm>
          <a:prstGeom prst="rect">
            <a:avLst/>
          </a:prstGeom>
        </p:spPr>
        <p:txBody>
          <a:bodyPr wrap="square">
            <a:spAutoFit/>
          </a:bodyPr>
          <a:lstStyle/>
          <a:p>
            <a:pPr algn="ctr"/>
            <a:r>
              <a:rPr lang="en-GB" sz="2400" b="1" cap="all" dirty="0" smtClean="0"/>
              <a:t>Modification of molten steelmaking slag for cement application</a:t>
            </a:r>
          </a:p>
          <a:p>
            <a:endParaRPr lang="en-GB" b="1" cap="all" dirty="0" smtClean="0"/>
          </a:p>
          <a:p>
            <a:endParaRPr lang="en-GB" b="1" dirty="0" smtClean="0"/>
          </a:p>
          <a:p>
            <a:r>
              <a:rPr lang="en-GB" b="1" dirty="0" smtClean="0"/>
              <a:t>Joao B. FERREIRA NETO</a:t>
            </a:r>
            <a:r>
              <a:rPr lang="en-GB" b="1" baseline="30000" dirty="0" smtClean="0"/>
              <a:t>1</a:t>
            </a:r>
            <a:r>
              <a:rPr lang="en-GB" dirty="0" smtClean="0"/>
              <a:t>, Joao O. G. FARIA</a:t>
            </a:r>
            <a:r>
              <a:rPr lang="en-GB" baseline="30000" dirty="0" smtClean="0"/>
              <a:t>1</a:t>
            </a:r>
            <a:r>
              <a:rPr lang="en-GB" dirty="0" smtClean="0"/>
              <a:t>, </a:t>
            </a:r>
            <a:r>
              <a:rPr lang="en-GB" dirty="0" err="1" smtClean="0"/>
              <a:t>Catia</a:t>
            </a:r>
            <a:r>
              <a:rPr lang="en-GB" dirty="0" smtClean="0"/>
              <a:t> FREDERICCI</a:t>
            </a:r>
            <a:r>
              <a:rPr lang="en-GB" baseline="30000" dirty="0" smtClean="0"/>
              <a:t>1</a:t>
            </a:r>
            <a:r>
              <a:rPr lang="en-GB" dirty="0" smtClean="0"/>
              <a:t>,</a:t>
            </a:r>
            <a:r>
              <a:rPr lang="en-GB" baseline="30000" dirty="0" smtClean="0"/>
              <a:t> </a:t>
            </a:r>
            <a:r>
              <a:rPr lang="en-GB" dirty="0" err="1" smtClean="0"/>
              <a:t>Fabiano</a:t>
            </a:r>
            <a:r>
              <a:rPr lang="en-GB" dirty="0" smtClean="0"/>
              <a:t> F. CHOTOLI</a:t>
            </a:r>
            <a:r>
              <a:rPr lang="en-GB" baseline="30000" dirty="0" smtClean="0"/>
              <a:t>2</a:t>
            </a:r>
            <a:r>
              <a:rPr lang="en-GB" dirty="0" smtClean="0"/>
              <a:t>,</a:t>
            </a:r>
            <a:r>
              <a:rPr lang="en-GB" baseline="30000" dirty="0" smtClean="0"/>
              <a:t> </a:t>
            </a:r>
            <a:r>
              <a:rPr lang="en-GB" dirty="0" smtClean="0"/>
              <a:t>Andre N. L. SILVA</a:t>
            </a:r>
            <a:r>
              <a:rPr lang="en-GB" baseline="30000" dirty="0" smtClean="0"/>
              <a:t>1</a:t>
            </a:r>
            <a:r>
              <a:rPr lang="en-GB" dirty="0" smtClean="0"/>
              <a:t>, Bruno B. FERRARO</a:t>
            </a:r>
            <a:r>
              <a:rPr lang="en-GB" baseline="30000" dirty="0" smtClean="0"/>
              <a:t>1</a:t>
            </a:r>
            <a:r>
              <a:rPr lang="en-GB" dirty="0" smtClean="0"/>
              <a:t>, Tiago R. RIBEIRO</a:t>
            </a:r>
            <a:r>
              <a:rPr lang="en-GB" baseline="30000" dirty="0" smtClean="0"/>
              <a:t>1, </a:t>
            </a:r>
            <a:r>
              <a:rPr lang="en-GB" dirty="0" smtClean="0"/>
              <a:t>Antonio MALYNOWSKYJ</a:t>
            </a:r>
            <a:r>
              <a:rPr lang="en-GB" baseline="30000" dirty="0" smtClean="0"/>
              <a:t>1</a:t>
            </a:r>
            <a:r>
              <a:rPr lang="en-GB" dirty="0" smtClean="0"/>
              <a:t>, </a:t>
            </a:r>
            <a:r>
              <a:rPr lang="en-GB" dirty="0" err="1" smtClean="0"/>
              <a:t>Valdecir</a:t>
            </a:r>
            <a:r>
              <a:rPr lang="en-GB" dirty="0" smtClean="0"/>
              <a:t> A. QUARCIONI</a:t>
            </a:r>
            <a:r>
              <a:rPr lang="en-GB" baseline="30000" dirty="0" smtClean="0"/>
              <a:t>2</a:t>
            </a:r>
            <a:r>
              <a:rPr lang="en-GB" dirty="0" smtClean="0"/>
              <a:t>, Andre A. LOTTO</a:t>
            </a:r>
            <a:r>
              <a:rPr lang="en-GB" baseline="30000" dirty="0" smtClean="0"/>
              <a:t>1</a:t>
            </a:r>
            <a:r>
              <a:rPr lang="en-GB" dirty="0" smtClean="0"/>
              <a:t> </a:t>
            </a:r>
            <a:endParaRPr lang="en-GB" dirty="0"/>
          </a:p>
        </p:txBody>
      </p:sp>
      <p:sp>
        <p:nvSpPr>
          <p:cNvPr id="9" name="Retângulo 8"/>
          <p:cNvSpPr/>
          <p:nvPr/>
        </p:nvSpPr>
        <p:spPr>
          <a:xfrm>
            <a:off x="971600" y="3410504"/>
            <a:ext cx="7776864" cy="1477328"/>
          </a:xfrm>
          <a:prstGeom prst="rect">
            <a:avLst/>
          </a:prstGeom>
        </p:spPr>
        <p:txBody>
          <a:bodyPr wrap="square">
            <a:spAutoFit/>
          </a:bodyPr>
          <a:lstStyle/>
          <a:p>
            <a:r>
              <a:rPr lang="en-GB" baseline="30000" dirty="0"/>
              <a:t>1</a:t>
            </a:r>
            <a:r>
              <a:rPr lang="en-GB" dirty="0"/>
              <a:t> Laboratory of Metallurgical Processes, </a:t>
            </a:r>
            <a:r>
              <a:rPr lang="en-GB" b="1" dirty="0">
                <a:solidFill>
                  <a:srgbClr val="0000FF"/>
                </a:solidFill>
              </a:rPr>
              <a:t>Institute for Technological Research (IPT)</a:t>
            </a:r>
            <a:r>
              <a:rPr lang="en-GB" dirty="0"/>
              <a:t>, Sao Paulo – </a:t>
            </a:r>
            <a:r>
              <a:rPr lang="en-GB" dirty="0" smtClean="0"/>
              <a:t>SP, Brazil</a:t>
            </a:r>
          </a:p>
          <a:p>
            <a:endParaRPr lang="pt-BR" dirty="0"/>
          </a:p>
          <a:p>
            <a:r>
              <a:rPr lang="en-GB" baseline="30000" dirty="0"/>
              <a:t>2</a:t>
            </a:r>
            <a:r>
              <a:rPr lang="en-GB" dirty="0"/>
              <a:t> Laboratory of Civil Construction Materials, </a:t>
            </a:r>
            <a:r>
              <a:rPr lang="en-GB" b="1" dirty="0">
                <a:solidFill>
                  <a:srgbClr val="0000FF"/>
                </a:solidFill>
              </a:rPr>
              <a:t>Institute for Technological Research (IPT)</a:t>
            </a:r>
            <a:r>
              <a:rPr lang="en-GB" dirty="0"/>
              <a:t>, Sao Paulo – SP, </a:t>
            </a:r>
            <a:r>
              <a:rPr lang="en-GB" dirty="0" smtClean="0"/>
              <a:t>Brazil</a:t>
            </a:r>
            <a:endParaRPr lang="pt-BR" dirty="0"/>
          </a:p>
        </p:txBody>
      </p:sp>
    </p:spTree>
    <p:extLst>
      <p:ext uri="{BB962C8B-B14F-4D97-AF65-F5344CB8AC3E}">
        <p14:creationId xmlns:p14="http://schemas.microsoft.com/office/powerpoint/2010/main" val="378402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69937"/>
            <a:ext cx="5976664" cy="394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1430273" y="1977807"/>
            <a:ext cx="936475" cy="261610"/>
          </a:xfrm>
          <a:prstGeom prst="rect">
            <a:avLst/>
          </a:prstGeom>
          <a:noFill/>
        </p:spPr>
        <p:txBody>
          <a:bodyPr wrap="none" rtlCol="0">
            <a:spAutoFit/>
          </a:bodyPr>
          <a:lstStyle/>
          <a:p>
            <a:r>
              <a:rPr lang="pt-BR" sz="1100" dirty="0" smtClean="0">
                <a:solidFill>
                  <a:srgbClr val="0000FF"/>
                </a:solidFill>
              </a:rPr>
              <a:t>TC2 – 20 mm</a:t>
            </a:r>
            <a:endParaRPr lang="pt-BR" sz="1100" dirty="0">
              <a:solidFill>
                <a:srgbClr val="0000FF"/>
              </a:solidFill>
            </a:endParaRPr>
          </a:p>
        </p:txBody>
      </p:sp>
      <p:sp>
        <p:nvSpPr>
          <p:cNvPr id="8" name="CaixaDeTexto 7"/>
          <p:cNvSpPr txBox="1"/>
          <p:nvPr/>
        </p:nvSpPr>
        <p:spPr>
          <a:xfrm>
            <a:off x="2627784" y="1516142"/>
            <a:ext cx="797013" cy="461665"/>
          </a:xfrm>
          <a:prstGeom prst="rect">
            <a:avLst/>
          </a:prstGeom>
          <a:noFill/>
        </p:spPr>
        <p:txBody>
          <a:bodyPr wrap="none" rtlCol="0">
            <a:spAutoFit/>
          </a:bodyPr>
          <a:lstStyle/>
          <a:p>
            <a:r>
              <a:rPr lang="pt-BR" sz="1200" dirty="0" smtClean="0">
                <a:solidFill>
                  <a:srgbClr val="0000FF"/>
                </a:solidFill>
              </a:rPr>
              <a:t>HT </a:t>
            </a:r>
            <a:r>
              <a:rPr lang="pt-BR" sz="1200" dirty="0" err="1" smtClean="0">
                <a:solidFill>
                  <a:srgbClr val="0000FF"/>
                </a:solidFill>
              </a:rPr>
              <a:t>Model</a:t>
            </a:r>
            <a:endParaRPr lang="pt-BR" sz="1200" dirty="0" smtClean="0">
              <a:solidFill>
                <a:srgbClr val="0000FF"/>
              </a:solidFill>
            </a:endParaRPr>
          </a:p>
          <a:p>
            <a:r>
              <a:rPr lang="pt-BR" sz="1200" dirty="0" smtClean="0">
                <a:solidFill>
                  <a:srgbClr val="0000FF"/>
                </a:solidFill>
              </a:rPr>
              <a:t> 20 mm</a:t>
            </a:r>
            <a:endParaRPr lang="pt-BR" sz="1200" dirty="0">
              <a:solidFill>
                <a:srgbClr val="0000FF"/>
              </a:solidFill>
            </a:endParaRPr>
          </a:p>
        </p:txBody>
      </p:sp>
      <p:sp>
        <p:nvSpPr>
          <p:cNvPr id="10" name="CaixaDeTexto 9"/>
          <p:cNvSpPr txBox="1"/>
          <p:nvPr/>
        </p:nvSpPr>
        <p:spPr>
          <a:xfrm>
            <a:off x="1296438" y="3192358"/>
            <a:ext cx="971741" cy="261610"/>
          </a:xfrm>
          <a:prstGeom prst="rect">
            <a:avLst/>
          </a:prstGeom>
          <a:noFill/>
        </p:spPr>
        <p:txBody>
          <a:bodyPr wrap="none" rtlCol="0">
            <a:spAutoFit/>
          </a:bodyPr>
          <a:lstStyle/>
          <a:p>
            <a:r>
              <a:rPr lang="pt-BR" sz="1100" dirty="0" smtClean="0">
                <a:solidFill>
                  <a:srgbClr val="FF0000"/>
                </a:solidFill>
              </a:rPr>
              <a:t>TC1 – 3,5 mm</a:t>
            </a:r>
            <a:endParaRPr lang="pt-BR" sz="1100" dirty="0">
              <a:solidFill>
                <a:srgbClr val="FF0000"/>
              </a:solidFill>
            </a:endParaRPr>
          </a:p>
        </p:txBody>
      </p:sp>
      <p:sp>
        <p:nvSpPr>
          <p:cNvPr id="11" name="CaixaDeTexto 10"/>
          <p:cNvSpPr txBox="1"/>
          <p:nvPr/>
        </p:nvSpPr>
        <p:spPr>
          <a:xfrm>
            <a:off x="778557" y="2737957"/>
            <a:ext cx="946121" cy="461665"/>
          </a:xfrm>
          <a:prstGeom prst="rect">
            <a:avLst/>
          </a:prstGeom>
          <a:noFill/>
        </p:spPr>
        <p:txBody>
          <a:bodyPr wrap="square" rtlCol="0">
            <a:spAutoFit/>
          </a:bodyPr>
          <a:lstStyle/>
          <a:p>
            <a:r>
              <a:rPr lang="pt-BR" sz="1200" dirty="0" smtClean="0">
                <a:solidFill>
                  <a:srgbClr val="FF0000"/>
                </a:solidFill>
              </a:rPr>
              <a:t>HT </a:t>
            </a:r>
            <a:r>
              <a:rPr lang="pt-BR" sz="1200" dirty="0" err="1" smtClean="0">
                <a:solidFill>
                  <a:srgbClr val="FF0000"/>
                </a:solidFill>
              </a:rPr>
              <a:t>Model</a:t>
            </a:r>
            <a:r>
              <a:rPr lang="pt-BR" sz="1200" dirty="0" smtClean="0">
                <a:solidFill>
                  <a:srgbClr val="FF0000"/>
                </a:solidFill>
              </a:rPr>
              <a:t> 3,5 mm</a:t>
            </a:r>
            <a:endParaRPr lang="pt-BR" sz="1200" dirty="0">
              <a:solidFill>
                <a:srgbClr val="FF0000"/>
              </a:solidFill>
            </a:endParaRPr>
          </a:p>
        </p:txBody>
      </p:sp>
      <p:cxnSp>
        <p:nvCxnSpPr>
          <p:cNvPr id="12" name="Conector de seta reta 11"/>
          <p:cNvCxnSpPr/>
          <p:nvPr/>
        </p:nvCxnSpPr>
        <p:spPr>
          <a:xfrm flipH="1">
            <a:off x="2483768" y="1977807"/>
            <a:ext cx="432048" cy="130805"/>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1763688" y="1977807"/>
            <a:ext cx="432048" cy="0"/>
          </a:xfrm>
          <a:prstGeom prst="straightConnector1">
            <a:avLst/>
          </a:prstGeom>
          <a:ln w="15875">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1115616" y="2108612"/>
            <a:ext cx="166035" cy="59614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stCxn id="10" idx="0"/>
          </p:cNvCxnSpPr>
          <p:nvPr/>
        </p:nvCxnSpPr>
        <p:spPr>
          <a:xfrm flipH="1" flipV="1">
            <a:off x="1585074" y="2559039"/>
            <a:ext cx="197235" cy="633319"/>
          </a:xfrm>
          <a:prstGeom prst="straightConnector1">
            <a:avLst/>
          </a:prstGeom>
          <a:ln w="158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887290" y="3637175"/>
            <a:ext cx="811441" cy="461665"/>
          </a:xfrm>
          <a:prstGeom prst="rect">
            <a:avLst/>
          </a:prstGeom>
          <a:noFill/>
        </p:spPr>
        <p:txBody>
          <a:bodyPr wrap="none" rtlCol="0">
            <a:spAutoFit/>
          </a:bodyPr>
          <a:lstStyle/>
          <a:p>
            <a:r>
              <a:rPr lang="pt-BR" sz="1200" b="1" dirty="0" smtClean="0">
                <a:solidFill>
                  <a:srgbClr val="00B050"/>
                </a:solidFill>
              </a:rPr>
              <a:t>HT </a:t>
            </a:r>
            <a:r>
              <a:rPr lang="pt-BR" sz="1200" b="1" dirty="0" err="1" smtClean="0">
                <a:solidFill>
                  <a:srgbClr val="00B050"/>
                </a:solidFill>
              </a:rPr>
              <a:t>Model</a:t>
            </a:r>
            <a:endParaRPr lang="pt-BR" sz="1200" b="1" dirty="0" smtClean="0">
              <a:solidFill>
                <a:srgbClr val="00B050"/>
              </a:solidFill>
            </a:endParaRPr>
          </a:p>
          <a:p>
            <a:r>
              <a:rPr lang="pt-BR" sz="1200" b="1" dirty="0" smtClean="0">
                <a:solidFill>
                  <a:srgbClr val="00B050"/>
                </a:solidFill>
              </a:rPr>
              <a:t>2 mm</a:t>
            </a:r>
            <a:endParaRPr lang="pt-BR" sz="1200" b="1" dirty="0">
              <a:solidFill>
                <a:srgbClr val="00B050"/>
              </a:solidFill>
            </a:endParaRPr>
          </a:p>
        </p:txBody>
      </p:sp>
      <p:cxnSp>
        <p:nvCxnSpPr>
          <p:cNvPr id="24" name="Conector de seta reta 23"/>
          <p:cNvCxnSpPr>
            <a:stCxn id="23" idx="0"/>
          </p:cNvCxnSpPr>
          <p:nvPr/>
        </p:nvCxnSpPr>
        <p:spPr>
          <a:xfrm flipV="1">
            <a:off x="2293011" y="3199622"/>
            <a:ext cx="155745" cy="437553"/>
          </a:xfrm>
          <a:prstGeom prst="straightConnector1">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2765874" y="3717032"/>
            <a:ext cx="811441" cy="461665"/>
          </a:xfrm>
          <a:prstGeom prst="rect">
            <a:avLst/>
          </a:prstGeom>
          <a:noFill/>
        </p:spPr>
        <p:txBody>
          <a:bodyPr wrap="none" rtlCol="0">
            <a:spAutoFit/>
          </a:bodyPr>
          <a:lstStyle/>
          <a:p>
            <a:r>
              <a:rPr lang="pt-BR" sz="1200" b="1" dirty="0" smtClean="0">
                <a:solidFill>
                  <a:srgbClr val="00B050"/>
                </a:solidFill>
              </a:rPr>
              <a:t>HT </a:t>
            </a:r>
            <a:r>
              <a:rPr lang="pt-BR" sz="1200" b="1" dirty="0" err="1" smtClean="0">
                <a:solidFill>
                  <a:srgbClr val="00B050"/>
                </a:solidFill>
              </a:rPr>
              <a:t>Model</a:t>
            </a:r>
            <a:endParaRPr lang="pt-BR" sz="1200" b="1" dirty="0" smtClean="0">
              <a:solidFill>
                <a:srgbClr val="00B050"/>
              </a:solidFill>
            </a:endParaRPr>
          </a:p>
          <a:p>
            <a:r>
              <a:rPr lang="pt-BR" sz="1200" b="1" dirty="0" smtClean="0">
                <a:solidFill>
                  <a:srgbClr val="00B050"/>
                </a:solidFill>
              </a:rPr>
              <a:t>5 mm</a:t>
            </a:r>
            <a:endParaRPr lang="pt-BR" sz="1200" b="1" dirty="0">
              <a:solidFill>
                <a:srgbClr val="00B050"/>
              </a:solidFill>
            </a:endParaRPr>
          </a:p>
        </p:txBody>
      </p:sp>
      <p:cxnSp>
        <p:nvCxnSpPr>
          <p:cNvPr id="28" name="Conector de seta reta 27"/>
          <p:cNvCxnSpPr/>
          <p:nvPr/>
        </p:nvCxnSpPr>
        <p:spPr>
          <a:xfrm flipH="1" flipV="1">
            <a:off x="2854476" y="3192359"/>
            <a:ext cx="158559" cy="524673"/>
          </a:xfrm>
          <a:prstGeom prst="straightConnector1">
            <a:avLst/>
          </a:prstGeom>
          <a:ln w="158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272" name="CaixaDeTexto 11271"/>
          <p:cNvSpPr txBox="1"/>
          <p:nvPr/>
        </p:nvSpPr>
        <p:spPr>
          <a:xfrm>
            <a:off x="5029372" y="5101218"/>
            <a:ext cx="3883247" cy="923330"/>
          </a:xfrm>
          <a:prstGeom prst="rect">
            <a:avLst/>
          </a:prstGeom>
          <a:noFill/>
        </p:spPr>
        <p:txBody>
          <a:bodyPr wrap="square" rtlCol="0">
            <a:spAutoFit/>
          </a:bodyPr>
          <a:lstStyle/>
          <a:p>
            <a:r>
              <a:rPr lang="en-US" dirty="0" smtClean="0"/>
              <a:t>under </a:t>
            </a:r>
            <a:r>
              <a:rPr lang="en-US" dirty="0"/>
              <a:t>cooling rates faster than 4°C/s it would be possible to predict more than 95% of amorphous phase in BF slag</a:t>
            </a:r>
            <a:endParaRPr lang="pt-BR" dirty="0"/>
          </a:p>
        </p:txBody>
      </p:sp>
      <p:pic>
        <p:nvPicPr>
          <p:cNvPr id="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2132856"/>
            <a:ext cx="1717313" cy="18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CaixaDeTexto 41"/>
          <p:cNvSpPr txBox="1"/>
          <p:nvPr/>
        </p:nvSpPr>
        <p:spPr>
          <a:xfrm>
            <a:off x="8003625" y="3600649"/>
            <a:ext cx="941543" cy="430887"/>
          </a:xfrm>
          <a:prstGeom prst="rect">
            <a:avLst/>
          </a:prstGeom>
          <a:noFill/>
        </p:spPr>
        <p:txBody>
          <a:bodyPr wrap="square" rtlCol="0">
            <a:spAutoFit/>
          </a:bodyPr>
          <a:lstStyle/>
          <a:p>
            <a:r>
              <a:rPr lang="pt-BR" sz="1050" dirty="0" smtClean="0"/>
              <a:t>Cu </a:t>
            </a:r>
            <a:r>
              <a:rPr lang="pt-BR" sz="1050" dirty="0" err="1" smtClean="0"/>
              <a:t>Chilled</a:t>
            </a:r>
            <a:r>
              <a:rPr lang="pt-BR" sz="1050" dirty="0" smtClean="0"/>
              <a:t> </a:t>
            </a:r>
            <a:r>
              <a:rPr lang="pt-BR" sz="1050" dirty="0" err="1" smtClean="0"/>
              <a:t>plate</a:t>
            </a:r>
            <a:endParaRPr lang="pt-BR" sz="1050" dirty="0"/>
          </a:p>
        </p:txBody>
      </p:sp>
      <p:cxnSp>
        <p:nvCxnSpPr>
          <p:cNvPr id="43" name="Conector de seta reta 42"/>
          <p:cNvCxnSpPr/>
          <p:nvPr/>
        </p:nvCxnSpPr>
        <p:spPr>
          <a:xfrm flipH="1">
            <a:off x="8063058" y="2222727"/>
            <a:ext cx="210440" cy="216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CaixaDeTexto 43"/>
          <p:cNvSpPr txBox="1"/>
          <p:nvPr/>
        </p:nvSpPr>
        <p:spPr>
          <a:xfrm>
            <a:off x="7979612" y="1761062"/>
            <a:ext cx="818543" cy="461665"/>
          </a:xfrm>
          <a:prstGeom prst="rect">
            <a:avLst/>
          </a:prstGeom>
          <a:noFill/>
        </p:spPr>
        <p:txBody>
          <a:bodyPr wrap="square" rtlCol="0">
            <a:spAutoFit/>
          </a:bodyPr>
          <a:lstStyle/>
          <a:p>
            <a:r>
              <a:rPr lang="pt-BR" sz="1200" dirty="0" err="1" smtClean="0"/>
              <a:t>Ceramic</a:t>
            </a:r>
            <a:r>
              <a:rPr lang="pt-BR" sz="1200" dirty="0" smtClean="0"/>
              <a:t> </a:t>
            </a:r>
            <a:r>
              <a:rPr lang="pt-BR" sz="1200" dirty="0" err="1" smtClean="0"/>
              <a:t>mold</a:t>
            </a:r>
            <a:endParaRPr lang="pt-BR" dirty="0"/>
          </a:p>
        </p:txBody>
      </p:sp>
      <p:cxnSp>
        <p:nvCxnSpPr>
          <p:cNvPr id="45" name="Conector de seta reta 44"/>
          <p:cNvCxnSpPr/>
          <p:nvPr/>
        </p:nvCxnSpPr>
        <p:spPr>
          <a:xfrm flipH="1" flipV="1">
            <a:off x="7929842" y="3501986"/>
            <a:ext cx="238436" cy="143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7040752" y="3959478"/>
            <a:ext cx="681597" cy="261610"/>
          </a:xfrm>
          <a:prstGeom prst="rect">
            <a:avLst/>
          </a:prstGeom>
          <a:noFill/>
        </p:spPr>
        <p:txBody>
          <a:bodyPr wrap="none" rtlCol="0">
            <a:spAutoFit/>
          </a:bodyPr>
          <a:lstStyle/>
          <a:p>
            <a:r>
              <a:rPr lang="pt-BR" sz="1050" dirty="0" err="1" smtClean="0"/>
              <a:t>Water</a:t>
            </a:r>
            <a:r>
              <a:rPr lang="pt-BR" sz="1050" dirty="0" smtClean="0"/>
              <a:t> in</a:t>
            </a:r>
            <a:endParaRPr lang="pt-BR" dirty="0"/>
          </a:p>
        </p:txBody>
      </p:sp>
      <p:sp>
        <p:nvSpPr>
          <p:cNvPr id="47" name="CaixaDeTexto 46"/>
          <p:cNvSpPr txBox="1"/>
          <p:nvPr/>
        </p:nvSpPr>
        <p:spPr>
          <a:xfrm>
            <a:off x="7602843" y="3967172"/>
            <a:ext cx="744114" cy="253916"/>
          </a:xfrm>
          <a:prstGeom prst="rect">
            <a:avLst/>
          </a:prstGeom>
          <a:noFill/>
        </p:spPr>
        <p:txBody>
          <a:bodyPr wrap="none" rtlCol="0">
            <a:spAutoFit/>
          </a:bodyPr>
          <a:lstStyle/>
          <a:p>
            <a:r>
              <a:rPr lang="pt-BR" sz="1050" dirty="0" err="1" smtClean="0"/>
              <a:t>Water</a:t>
            </a:r>
            <a:r>
              <a:rPr lang="pt-BR" sz="1050" dirty="0" smtClean="0"/>
              <a:t> out</a:t>
            </a:r>
            <a:endParaRPr lang="pt-BR" dirty="0"/>
          </a:p>
        </p:txBody>
      </p:sp>
      <p:sp>
        <p:nvSpPr>
          <p:cNvPr id="48" name="CaixaDeTexto 47"/>
          <p:cNvSpPr txBox="1"/>
          <p:nvPr/>
        </p:nvSpPr>
        <p:spPr>
          <a:xfrm>
            <a:off x="7356317" y="2602033"/>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sp>
        <p:nvSpPr>
          <p:cNvPr id="49" name="CaixaDeTexto 48"/>
          <p:cNvSpPr txBox="1"/>
          <p:nvPr/>
        </p:nvSpPr>
        <p:spPr>
          <a:xfrm>
            <a:off x="6300192" y="2923712"/>
            <a:ext cx="452432" cy="276999"/>
          </a:xfrm>
          <a:prstGeom prst="rect">
            <a:avLst/>
          </a:prstGeom>
          <a:noFill/>
        </p:spPr>
        <p:txBody>
          <a:bodyPr wrap="none" rtlCol="0">
            <a:spAutoFit/>
          </a:bodyPr>
          <a:lstStyle/>
          <a:p>
            <a:r>
              <a:rPr lang="pt-BR" sz="1200" b="1" dirty="0" smtClean="0">
                <a:solidFill>
                  <a:srgbClr val="0000FF"/>
                </a:solidFill>
              </a:rPr>
              <a:t>TC 2</a:t>
            </a:r>
            <a:endParaRPr lang="pt-BR" sz="1200" b="1" dirty="0">
              <a:solidFill>
                <a:srgbClr val="0000FF"/>
              </a:solidFill>
            </a:endParaRPr>
          </a:p>
        </p:txBody>
      </p:sp>
      <p:sp>
        <p:nvSpPr>
          <p:cNvPr id="50" name="CaixaDeTexto 49"/>
          <p:cNvSpPr txBox="1"/>
          <p:nvPr/>
        </p:nvSpPr>
        <p:spPr>
          <a:xfrm>
            <a:off x="6300192" y="3079993"/>
            <a:ext cx="452432" cy="276999"/>
          </a:xfrm>
          <a:prstGeom prst="rect">
            <a:avLst/>
          </a:prstGeom>
          <a:noFill/>
        </p:spPr>
        <p:txBody>
          <a:bodyPr wrap="none" rtlCol="0">
            <a:spAutoFit/>
          </a:bodyPr>
          <a:lstStyle/>
          <a:p>
            <a:r>
              <a:rPr lang="pt-BR" sz="1200" b="1" dirty="0" smtClean="0">
                <a:solidFill>
                  <a:srgbClr val="FF0000"/>
                </a:solidFill>
              </a:rPr>
              <a:t>TC 1</a:t>
            </a:r>
            <a:endParaRPr lang="pt-BR" sz="1200" b="1" dirty="0">
              <a:solidFill>
                <a:srgbClr val="FF0000"/>
              </a:solidFill>
            </a:endParaRPr>
          </a:p>
        </p:txBody>
      </p:sp>
      <p:graphicFrame>
        <p:nvGraphicFramePr>
          <p:cNvPr id="11274" name="Objeto 11273"/>
          <p:cNvGraphicFramePr>
            <a:graphicFrameLocks noChangeAspect="1"/>
          </p:cNvGraphicFramePr>
          <p:nvPr>
            <p:extLst>
              <p:ext uri="{D42A27DB-BD31-4B8C-83A1-F6EECF244321}">
                <p14:modId xmlns:p14="http://schemas.microsoft.com/office/powerpoint/2010/main" val="85170931"/>
              </p:ext>
            </p:extLst>
          </p:nvPr>
        </p:nvGraphicFramePr>
        <p:xfrm>
          <a:off x="262664" y="5198769"/>
          <a:ext cx="4382378" cy="696159"/>
        </p:xfrm>
        <a:graphic>
          <a:graphicData uri="http://schemas.openxmlformats.org/presentationml/2006/ole">
            <mc:AlternateContent xmlns:mc="http://schemas.openxmlformats.org/markup-compatibility/2006">
              <mc:Choice xmlns:v="urn:schemas-microsoft-com:vml" Requires="v">
                <p:oleObj spid="_x0000_s11335" name="Planilha" r:id="rId7" imgW="3657600" imgH="581040" progId="Excel.Sheet.12">
                  <p:embed/>
                </p:oleObj>
              </mc:Choice>
              <mc:Fallback>
                <p:oleObj name="Planilha" r:id="rId7" imgW="3657600" imgH="581040" progId="Excel.Sheet.12">
                  <p:embed/>
                  <p:pic>
                    <p:nvPicPr>
                      <p:cNvPr id="0" name=""/>
                      <p:cNvPicPr/>
                      <p:nvPr/>
                    </p:nvPicPr>
                    <p:blipFill>
                      <a:blip r:embed="rId8"/>
                      <a:stretch>
                        <a:fillRect/>
                      </a:stretch>
                    </p:blipFill>
                    <p:spPr>
                      <a:xfrm>
                        <a:off x="262664" y="5198769"/>
                        <a:ext cx="4382378" cy="696159"/>
                      </a:xfrm>
                      <a:prstGeom prst="rect">
                        <a:avLst/>
                      </a:prstGeom>
                    </p:spPr>
                  </p:pic>
                </p:oleObj>
              </mc:Fallback>
            </mc:AlternateContent>
          </a:graphicData>
        </a:graphic>
      </p:graphicFrame>
      <p:sp>
        <p:nvSpPr>
          <p:cNvPr id="11275" name="Seta para a direita 11274"/>
          <p:cNvSpPr/>
          <p:nvPr/>
        </p:nvSpPr>
        <p:spPr>
          <a:xfrm>
            <a:off x="4716016" y="5445224"/>
            <a:ext cx="313356" cy="28803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1134041" y="354806"/>
            <a:ext cx="5453031" cy="369332"/>
          </a:xfrm>
          <a:prstGeom prst="rect">
            <a:avLst/>
          </a:prstGeom>
          <a:noFill/>
        </p:spPr>
        <p:txBody>
          <a:bodyPr wrap="none" rtlCol="0">
            <a:spAutoFit/>
          </a:bodyPr>
          <a:lstStyle/>
          <a:p>
            <a:r>
              <a:rPr lang="en-US" dirty="0" smtClean="0"/>
              <a:t>Cooling curves (experimental x Heat Transferring model)</a:t>
            </a:r>
            <a:endParaRPr lang="en-US" dirty="0"/>
          </a:p>
        </p:txBody>
      </p:sp>
    </p:spTree>
    <p:extLst>
      <p:ext uri="{BB962C8B-B14F-4D97-AF65-F5344CB8AC3E}">
        <p14:creationId xmlns:p14="http://schemas.microsoft.com/office/powerpoint/2010/main" val="2615126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10" name="CaixaDeTexto 9"/>
          <p:cNvSpPr txBox="1"/>
          <p:nvPr/>
        </p:nvSpPr>
        <p:spPr>
          <a:xfrm>
            <a:off x="251520" y="3789040"/>
            <a:ext cx="8568952" cy="2862322"/>
          </a:xfrm>
          <a:prstGeom prst="rect">
            <a:avLst/>
          </a:prstGeom>
          <a:noFill/>
        </p:spPr>
        <p:txBody>
          <a:bodyPr wrap="square" rtlCol="0">
            <a:spAutoFit/>
          </a:bodyPr>
          <a:lstStyle/>
          <a:p>
            <a:r>
              <a:rPr lang="en-US" dirty="0" smtClean="0">
                <a:solidFill>
                  <a:srgbClr val="00B050"/>
                </a:solidFill>
              </a:rPr>
              <a:t>only </a:t>
            </a:r>
            <a:r>
              <a:rPr lang="en-US" dirty="0">
                <a:solidFill>
                  <a:srgbClr val="00B050"/>
                </a:solidFill>
              </a:rPr>
              <a:t>11,8% of amorphous </a:t>
            </a:r>
            <a:r>
              <a:rPr lang="en-US" dirty="0" smtClean="0">
                <a:solidFill>
                  <a:srgbClr val="00B050"/>
                </a:solidFill>
              </a:rPr>
              <a:t>phase even close to chilled plate</a:t>
            </a:r>
          </a:p>
          <a:p>
            <a:r>
              <a:rPr lang="en-US" dirty="0">
                <a:solidFill>
                  <a:srgbClr val="00B050"/>
                </a:solidFill>
              </a:rPr>
              <a:t> </a:t>
            </a:r>
            <a:r>
              <a:rPr lang="en-US" dirty="0" smtClean="0">
                <a:solidFill>
                  <a:srgbClr val="00B050"/>
                </a:solidFill>
              </a:rPr>
              <a:t>      basicity      Fe</a:t>
            </a:r>
            <a:r>
              <a:rPr lang="en-US" baseline="-25000" dirty="0" smtClean="0">
                <a:solidFill>
                  <a:srgbClr val="00B050"/>
                </a:solidFill>
              </a:rPr>
              <a:t>x</a:t>
            </a:r>
            <a:r>
              <a:rPr lang="en-US" dirty="0" smtClean="0">
                <a:solidFill>
                  <a:srgbClr val="00B050"/>
                </a:solidFill>
              </a:rPr>
              <a:t>O</a:t>
            </a:r>
            <a:r>
              <a:rPr lang="en-US" baseline="-25000" dirty="0">
                <a:solidFill>
                  <a:srgbClr val="00B050"/>
                </a:solidFill>
              </a:rPr>
              <a:t>y</a:t>
            </a:r>
            <a:r>
              <a:rPr lang="en-US" dirty="0" smtClean="0">
                <a:solidFill>
                  <a:srgbClr val="00B050"/>
                </a:solidFill>
              </a:rPr>
              <a:t> (can </a:t>
            </a:r>
            <a:r>
              <a:rPr lang="en-US" dirty="0">
                <a:solidFill>
                  <a:srgbClr val="00B050"/>
                </a:solidFill>
              </a:rPr>
              <a:t>act as nuclei for </a:t>
            </a:r>
            <a:r>
              <a:rPr lang="en-US" dirty="0" smtClean="0">
                <a:solidFill>
                  <a:srgbClr val="00B050"/>
                </a:solidFill>
              </a:rPr>
              <a:t>crystallization)</a:t>
            </a:r>
          </a:p>
          <a:p>
            <a:endParaRPr lang="en-US" dirty="0" smtClean="0"/>
          </a:p>
          <a:p>
            <a:r>
              <a:rPr lang="en-US" dirty="0"/>
              <a:t>C</a:t>
            </a:r>
            <a:r>
              <a:rPr lang="en-US" dirty="0" smtClean="0"/>
              <a:t>rystalline </a:t>
            </a:r>
            <a:r>
              <a:rPr lang="en-US" dirty="0"/>
              <a:t>phases </a:t>
            </a:r>
            <a:r>
              <a:rPr lang="en-US" dirty="0" smtClean="0"/>
              <a:t>typically </a:t>
            </a:r>
            <a:r>
              <a:rPr lang="en-US" dirty="0"/>
              <a:t>found in </a:t>
            </a:r>
            <a:r>
              <a:rPr lang="en-US" dirty="0" smtClean="0"/>
              <a:t>steel slags: </a:t>
            </a:r>
            <a:r>
              <a:rPr lang="en-US" dirty="0" err="1"/>
              <a:t>brownmillerite</a:t>
            </a:r>
            <a:r>
              <a:rPr lang="en-US" dirty="0"/>
              <a:t>, </a:t>
            </a:r>
            <a:r>
              <a:rPr lang="en-US" dirty="0" err="1"/>
              <a:t>larnite</a:t>
            </a:r>
            <a:r>
              <a:rPr lang="en-US" dirty="0"/>
              <a:t>, RO phase (solid solution among </a:t>
            </a:r>
            <a:r>
              <a:rPr lang="en-US" dirty="0" err="1"/>
              <a:t>FeO</a:t>
            </a:r>
            <a:r>
              <a:rPr lang="en-US" dirty="0"/>
              <a:t>, </a:t>
            </a:r>
            <a:r>
              <a:rPr lang="en-US" dirty="0" err="1"/>
              <a:t>MnO</a:t>
            </a:r>
            <a:r>
              <a:rPr lang="en-US" dirty="0"/>
              <a:t>, </a:t>
            </a:r>
            <a:r>
              <a:rPr lang="en-US" dirty="0" err="1"/>
              <a:t>MgO</a:t>
            </a:r>
            <a:r>
              <a:rPr lang="en-US" dirty="0"/>
              <a:t> and </a:t>
            </a:r>
            <a:r>
              <a:rPr lang="en-US" dirty="0" err="1"/>
              <a:t>CaO</a:t>
            </a:r>
            <a:r>
              <a:rPr lang="en-US" dirty="0"/>
              <a:t>) and </a:t>
            </a:r>
            <a:r>
              <a:rPr lang="en-US" dirty="0" smtClean="0"/>
              <a:t>lime</a:t>
            </a:r>
          </a:p>
          <a:p>
            <a:endParaRPr lang="en-US" dirty="0" smtClean="0"/>
          </a:p>
          <a:p>
            <a:r>
              <a:rPr lang="en-US" dirty="0" smtClean="0">
                <a:solidFill>
                  <a:srgbClr val="FF0000"/>
                </a:solidFill>
              </a:rPr>
              <a:t>Increasing </a:t>
            </a:r>
            <a:r>
              <a:rPr lang="en-US" dirty="0">
                <a:solidFill>
                  <a:srgbClr val="FF0000"/>
                </a:solidFill>
              </a:rPr>
              <a:t>of </a:t>
            </a:r>
            <a:r>
              <a:rPr lang="en-US" dirty="0" err="1">
                <a:solidFill>
                  <a:srgbClr val="FF0000"/>
                </a:solidFill>
              </a:rPr>
              <a:t>brownmillerite</a:t>
            </a:r>
            <a:r>
              <a:rPr lang="en-US" dirty="0">
                <a:solidFill>
                  <a:srgbClr val="FF0000"/>
                </a:solidFill>
              </a:rPr>
              <a:t> under slower cooling, since the calcium ferrite, or </a:t>
            </a:r>
            <a:r>
              <a:rPr lang="en-US" dirty="0" err="1" smtClean="0">
                <a:solidFill>
                  <a:srgbClr val="FF0000"/>
                </a:solidFill>
              </a:rPr>
              <a:t>brownmillerite</a:t>
            </a:r>
            <a:r>
              <a:rPr lang="en-US" dirty="0" smtClean="0">
                <a:solidFill>
                  <a:srgbClr val="FF0000"/>
                </a:solidFill>
              </a:rPr>
              <a:t> </a:t>
            </a:r>
            <a:r>
              <a:rPr lang="en-US" dirty="0">
                <a:solidFill>
                  <a:srgbClr val="FF0000"/>
                </a:solidFill>
              </a:rPr>
              <a:t>– Ca</a:t>
            </a:r>
            <a:r>
              <a:rPr lang="en-US" baseline="-25000" dirty="0">
                <a:solidFill>
                  <a:srgbClr val="FF0000"/>
                </a:solidFill>
              </a:rPr>
              <a:t>2</a:t>
            </a:r>
            <a:r>
              <a:rPr lang="en-US" dirty="0">
                <a:solidFill>
                  <a:srgbClr val="FF0000"/>
                </a:solidFill>
              </a:rPr>
              <a:t>(</a:t>
            </a:r>
            <a:r>
              <a:rPr lang="en-US" dirty="0" err="1">
                <a:solidFill>
                  <a:srgbClr val="FF0000"/>
                </a:solidFill>
              </a:rPr>
              <a:t>Al,Fe</a:t>
            </a:r>
            <a:r>
              <a:rPr lang="en-US" dirty="0">
                <a:solidFill>
                  <a:srgbClr val="FF0000"/>
                </a:solidFill>
              </a:rPr>
              <a:t>)</a:t>
            </a:r>
            <a:r>
              <a:rPr lang="en-US" baseline="-25000" dirty="0">
                <a:solidFill>
                  <a:srgbClr val="FF0000"/>
                </a:solidFill>
              </a:rPr>
              <a:t>2</a:t>
            </a:r>
            <a:r>
              <a:rPr lang="en-US" dirty="0">
                <a:solidFill>
                  <a:srgbClr val="FF0000"/>
                </a:solidFill>
              </a:rPr>
              <a:t>O</a:t>
            </a:r>
            <a:r>
              <a:rPr lang="en-US" baseline="-25000" dirty="0">
                <a:solidFill>
                  <a:srgbClr val="FF0000"/>
                </a:solidFill>
              </a:rPr>
              <a:t>5</a:t>
            </a:r>
            <a:r>
              <a:rPr lang="en-US" dirty="0" smtClean="0">
                <a:solidFill>
                  <a:srgbClr val="FF0000"/>
                </a:solidFill>
              </a:rPr>
              <a:t>) </a:t>
            </a:r>
            <a:r>
              <a:rPr lang="en-US" dirty="0">
                <a:solidFill>
                  <a:srgbClr val="FF0000"/>
                </a:solidFill>
              </a:rPr>
              <a:t>is one of the last phases to </a:t>
            </a:r>
            <a:r>
              <a:rPr lang="en-US" dirty="0" smtClean="0">
                <a:solidFill>
                  <a:srgbClr val="FF0000"/>
                </a:solidFill>
              </a:rPr>
              <a:t>crystallize</a:t>
            </a:r>
          </a:p>
          <a:p>
            <a:endParaRPr lang="en-US" dirty="0" smtClean="0"/>
          </a:p>
          <a:p>
            <a:r>
              <a:rPr lang="en-US" dirty="0" smtClean="0">
                <a:solidFill>
                  <a:srgbClr val="0000FF"/>
                </a:solidFill>
              </a:rPr>
              <a:t>Lime content (3,2 - </a:t>
            </a:r>
            <a:r>
              <a:rPr lang="en-US" dirty="0">
                <a:solidFill>
                  <a:srgbClr val="0000FF"/>
                </a:solidFill>
              </a:rPr>
              <a:t>4,2</a:t>
            </a:r>
            <a:r>
              <a:rPr lang="en-US" dirty="0" smtClean="0">
                <a:solidFill>
                  <a:srgbClr val="0000FF"/>
                </a:solidFill>
              </a:rPr>
              <a:t>%) too </a:t>
            </a:r>
            <a:r>
              <a:rPr lang="en-US" dirty="0">
                <a:solidFill>
                  <a:srgbClr val="0000FF"/>
                </a:solidFill>
              </a:rPr>
              <a:t>high in order to prevent </a:t>
            </a:r>
            <a:r>
              <a:rPr lang="en-US" dirty="0" smtClean="0">
                <a:solidFill>
                  <a:srgbClr val="0000FF"/>
                </a:solidFill>
              </a:rPr>
              <a:t>volume soundness</a:t>
            </a:r>
            <a:endParaRPr lang="pt-BR" dirty="0">
              <a:solidFill>
                <a:srgbClr val="0000FF"/>
              </a:solidFill>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503496900"/>
              </p:ext>
            </p:extLst>
          </p:nvPr>
        </p:nvGraphicFramePr>
        <p:xfrm>
          <a:off x="781472" y="709613"/>
          <a:ext cx="1676400" cy="2962275"/>
        </p:xfrm>
        <a:graphic>
          <a:graphicData uri="http://schemas.openxmlformats.org/presentationml/2006/ole">
            <mc:AlternateContent xmlns:mc="http://schemas.openxmlformats.org/markup-compatibility/2006">
              <mc:Choice xmlns:v="urn:schemas-microsoft-com:vml" Requires="v">
                <p:oleObj spid="_x0000_s12437" name="Planilha" r:id="rId5" imgW="1676445" imgH="2962170" progId="Excel.Sheet.12">
                  <p:embed/>
                </p:oleObj>
              </mc:Choice>
              <mc:Fallback>
                <p:oleObj name="Planilha" r:id="rId5" imgW="1676445" imgH="2962170" progId="Excel.Sheet.12">
                  <p:embed/>
                  <p:pic>
                    <p:nvPicPr>
                      <p:cNvPr id="0" name=""/>
                      <p:cNvPicPr/>
                      <p:nvPr/>
                    </p:nvPicPr>
                    <p:blipFill>
                      <a:blip r:embed="rId6"/>
                      <a:stretch>
                        <a:fillRect/>
                      </a:stretch>
                    </p:blipFill>
                    <p:spPr>
                      <a:xfrm>
                        <a:off x="781472" y="709613"/>
                        <a:ext cx="1676400" cy="2962275"/>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1267659790"/>
              </p:ext>
            </p:extLst>
          </p:nvPr>
        </p:nvGraphicFramePr>
        <p:xfrm>
          <a:off x="3203848" y="709613"/>
          <a:ext cx="3144625" cy="2952328"/>
        </p:xfrm>
        <a:graphic>
          <a:graphicData uri="http://schemas.openxmlformats.org/presentationml/2006/ole">
            <mc:AlternateContent xmlns:mc="http://schemas.openxmlformats.org/markup-compatibility/2006">
              <mc:Choice xmlns:v="urn:schemas-microsoft-com:vml" Requires="v">
                <p:oleObj spid="_x0000_s12438" name="Planilha" r:id="rId8" imgW="2647843" imgH="2486160" progId="Excel.Sheet.12">
                  <p:embed/>
                </p:oleObj>
              </mc:Choice>
              <mc:Fallback>
                <p:oleObj name="Planilha" r:id="rId8" imgW="2647843" imgH="2486160" progId="Excel.Sheet.12">
                  <p:embed/>
                  <p:pic>
                    <p:nvPicPr>
                      <p:cNvPr id="0" name=""/>
                      <p:cNvPicPr/>
                      <p:nvPr/>
                    </p:nvPicPr>
                    <p:blipFill>
                      <a:blip r:embed="rId9"/>
                      <a:stretch>
                        <a:fillRect/>
                      </a:stretch>
                    </p:blipFill>
                    <p:spPr>
                      <a:xfrm>
                        <a:off x="3203848" y="709613"/>
                        <a:ext cx="3144625" cy="2952328"/>
                      </a:xfrm>
                      <a:prstGeom prst="rect">
                        <a:avLst/>
                      </a:prstGeom>
                    </p:spPr>
                  </p:pic>
                </p:oleObj>
              </mc:Fallback>
            </mc:AlternateContent>
          </a:graphicData>
        </a:graphic>
      </p:graphicFrame>
      <p:sp>
        <p:nvSpPr>
          <p:cNvPr id="3" name="CaixaDeTexto 2"/>
          <p:cNvSpPr txBox="1"/>
          <p:nvPr/>
        </p:nvSpPr>
        <p:spPr>
          <a:xfrm>
            <a:off x="1299972" y="354806"/>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4543879" y="310579"/>
            <a:ext cx="572593" cy="369332"/>
          </a:xfrm>
          <a:prstGeom prst="rect">
            <a:avLst/>
          </a:prstGeom>
          <a:noFill/>
        </p:spPr>
        <p:txBody>
          <a:bodyPr wrap="none" rtlCol="0">
            <a:spAutoFit/>
          </a:bodyPr>
          <a:lstStyle/>
          <a:p>
            <a:r>
              <a:rPr lang="pt-BR" dirty="0" smtClean="0"/>
              <a:t>XRD</a:t>
            </a:r>
            <a:endParaRPr lang="pt-BR" dirty="0"/>
          </a:p>
        </p:txBody>
      </p:sp>
      <p:cxnSp>
        <p:nvCxnSpPr>
          <p:cNvPr id="8" name="Conector de seta reta 7"/>
          <p:cNvCxnSpPr/>
          <p:nvPr/>
        </p:nvCxnSpPr>
        <p:spPr>
          <a:xfrm flipV="1">
            <a:off x="539552" y="4077072"/>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flipV="1">
            <a:off x="1567834" y="4085456"/>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4716016" y="3429000"/>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2051720" y="3473388"/>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1979712" y="1196752"/>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1979712" y="980728"/>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de seta reta 20"/>
          <p:cNvCxnSpPr/>
          <p:nvPr/>
        </p:nvCxnSpPr>
        <p:spPr>
          <a:xfrm>
            <a:off x="4830175" y="1844824"/>
            <a:ext cx="1326001"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tângulo 21"/>
          <p:cNvSpPr/>
          <p:nvPr/>
        </p:nvSpPr>
        <p:spPr>
          <a:xfrm>
            <a:off x="4716016" y="2060848"/>
            <a:ext cx="1584176"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2555776" y="43934"/>
            <a:ext cx="1098762" cy="369332"/>
          </a:xfrm>
          <a:prstGeom prst="rect">
            <a:avLst/>
          </a:prstGeom>
          <a:noFill/>
        </p:spPr>
        <p:txBody>
          <a:bodyPr wrap="none" rtlCol="0">
            <a:spAutoFit/>
          </a:bodyPr>
          <a:lstStyle/>
          <a:p>
            <a:r>
              <a:rPr lang="pt-BR" b="1" dirty="0" smtClean="0"/>
              <a:t>Steel </a:t>
            </a:r>
            <a:r>
              <a:rPr lang="pt-BR" b="1" dirty="0" err="1" smtClean="0"/>
              <a:t>Slag</a:t>
            </a:r>
            <a:endParaRPr lang="pt-BR" b="1" dirty="0"/>
          </a:p>
        </p:txBody>
      </p:sp>
    </p:spTree>
    <p:extLst>
      <p:ext uri="{BB962C8B-B14F-4D97-AF65-F5344CB8AC3E}">
        <p14:creationId xmlns:p14="http://schemas.microsoft.com/office/powerpoint/2010/main" val="3987833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C:\Users\jbfn\AppData\Local\Microsoft\Windows\Temporary Internet Files\Content.Outlook\VP0A4B3Y\FRX_ELD_COSIPA(2).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518" y="2708920"/>
            <a:ext cx="6256098" cy="443218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 name="Objeto 29"/>
          <p:cNvGraphicFramePr>
            <a:graphicFrameLocks noChangeAspect="1"/>
          </p:cNvGraphicFramePr>
          <p:nvPr>
            <p:extLst>
              <p:ext uri="{D42A27DB-BD31-4B8C-83A1-F6EECF244321}">
                <p14:modId xmlns:p14="http://schemas.microsoft.com/office/powerpoint/2010/main" val="368444517"/>
              </p:ext>
            </p:extLst>
          </p:nvPr>
        </p:nvGraphicFramePr>
        <p:xfrm>
          <a:off x="827584" y="995201"/>
          <a:ext cx="3144625" cy="2952328"/>
        </p:xfrm>
        <a:graphic>
          <a:graphicData uri="http://schemas.openxmlformats.org/presentationml/2006/ole">
            <mc:AlternateContent xmlns:mc="http://schemas.openxmlformats.org/markup-compatibility/2006">
              <mc:Choice xmlns:v="urn:schemas-microsoft-com:vml" Requires="v">
                <p:oleObj spid="_x0000_s30785" name="Planilha" r:id="rId5" imgW="2647996" imgH="2486037" progId="Excel.Sheet.12">
                  <p:embed/>
                </p:oleObj>
              </mc:Choice>
              <mc:Fallback>
                <p:oleObj name="Planilha" r:id="rId5" imgW="2647996" imgH="2486037" progId="Excel.Sheet.12">
                  <p:embed/>
                  <p:pic>
                    <p:nvPicPr>
                      <p:cNvPr id="0" name=""/>
                      <p:cNvPicPr/>
                      <p:nvPr/>
                    </p:nvPicPr>
                    <p:blipFill>
                      <a:blip r:embed="rId6"/>
                      <a:stretch>
                        <a:fillRect/>
                      </a:stretch>
                    </p:blipFill>
                    <p:spPr>
                      <a:xfrm>
                        <a:off x="827584" y="995201"/>
                        <a:ext cx="3144625" cy="2952328"/>
                      </a:xfrm>
                      <a:prstGeom prst="rect">
                        <a:avLst/>
                      </a:prstGeom>
                    </p:spPr>
                  </p:pic>
                </p:oleObj>
              </mc:Fallback>
            </mc:AlternateContent>
          </a:graphicData>
        </a:graphic>
      </p:graphicFrame>
      <p:sp>
        <p:nvSpPr>
          <p:cNvPr id="31" name="CaixaDeTexto 30"/>
          <p:cNvSpPr txBox="1"/>
          <p:nvPr/>
        </p:nvSpPr>
        <p:spPr>
          <a:xfrm>
            <a:off x="2167615" y="596167"/>
            <a:ext cx="572593" cy="369332"/>
          </a:xfrm>
          <a:prstGeom prst="rect">
            <a:avLst/>
          </a:prstGeom>
          <a:noFill/>
        </p:spPr>
        <p:txBody>
          <a:bodyPr wrap="none" rtlCol="0">
            <a:spAutoFit/>
          </a:bodyPr>
          <a:lstStyle/>
          <a:p>
            <a:r>
              <a:rPr lang="pt-BR" dirty="0" smtClean="0"/>
              <a:t>XRD</a:t>
            </a:r>
            <a:endParaRPr lang="pt-BR" dirty="0"/>
          </a:p>
        </p:txBody>
      </p:sp>
      <p:sp>
        <p:nvSpPr>
          <p:cNvPr id="5" name="Retângulo 4"/>
          <p:cNvSpPr/>
          <p:nvPr/>
        </p:nvSpPr>
        <p:spPr>
          <a:xfrm>
            <a:off x="7452320" y="3140968"/>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7705860" y="4078482"/>
            <a:ext cx="322524" cy="261610"/>
          </a:xfrm>
          <a:prstGeom prst="rect">
            <a:avLst/>
          </a:prstGeom>
          <a:noFill/>
        </p:spPr>
        <p:txBody>
          <a:bodyPr wrap="none" rtlCol="0">
            <a:spAutoFit/>
          </a:bodyPr>
          <a:lstStyle/>
          <a:p>
            <a:r>
              <a:rPr lang="pt-BR" sz="1100" dirty="0" err="1" smtClean="0"/>
              <a:t>liq</a:t>
            </a:r>
            <a:endParaRPr lang="pt-BR" dirty="0"/>
          </a:p>
        </p:txBody>
      </p:sp>
      <p:sp>
        <p:nvSpPr>
          <p:cNvPr id="35" name="Retângulo 34"/>
          <p:cNvSpPr/>
          <p:nvPr/>
        </p:nvSpPr>
        <p:spPr>
          <a:xfrm>
            <a:off x="6444208" y="4925012"/>
            <a:ext cx="648072" cy="1548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6" name="Conector de seta reta 35"/>
          <p:cNvCxnSpPr/>
          <p:nvPr/>
        </p:nvCxnSpPr>
        <p:spPr>
          <a:xfrm>
            <a:off x="2453911" y="2132856"/>
            <a:ext cx="1326001"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de seta reta 36"/>
          <p:cNvCxnSpPr/>
          <p:nvPr/>
        </p:nvCxnSpPr>
        <p:spPr>
          <a:xfrm flipH="1" flipV="1">
            <a:off x="5813945" y="5085184"/>
            <a:ext cx="831504" cy="576064"/>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tângulo 40"/>
          <p:cNvSpPr/>
          <p:nvPr/>
        </p:nvSpPr>
        <p:spPr>
          <a:xfrm>
            <a:off x="2339752" y="2168860"/>
            <a:ext cx="1584176" cy="18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2339752" y="2384904"/>
            <a:ext cx="1584176" cy="180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2339752" y="1700808"/>
            <a:ext cx="1584176" cy="180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3693938" y="43934"/>
            <a:ext cx="1098762" cy="369332"/>
          </a:xfrm>
          <a:prstGeom prst="rect">
            <a:avLst/>
          </a:prstGeom>
          <a:noFill/>
        </p:spPr>
        <p:txBody>
          <a:bodyPr wrap="none" rtlCol="0">
            <a:spAutoFit/>
          </a:bodyPr>
          <a:lstStyle/>
          <a:p>
            <a:r>
              <a:rPr lang="pt-BR" b="1" dirty="0" smtClean="0"/>
              <a:t>Steel </a:t>
            </a:r>
            <a:r>
              <a:rPr lang="pt-BR" b="1" dirty="0" err="1" smtClean="0"/>
              <a:t>Slag</a:t>
            </a:r>
            <a:endParaRPr lang="pt-BR" b="1" dirty="0"/>
          </a:p>
        </p:txBody>
      </p:sp>
      <p:sp>
        <p:nvSpPr>
          <p:cNvPr id="47" name="Retângulo 46"/>
          <p:cNvSpPr/>
          <p:nvPr/>
        </p:nvSpPr>
        <p:spPr>
          <a:xfrm>
            <a:off x="4361160" y="2708920"/>
            <a:ext cx="3883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47"/>
          <p:cNvSpPr/>
          <p:nvPr/>
        </p:nvSpPr>
        <p:spPr>
          <a:xfrm>
            <a:off x="4650921" y="2492896"/>
            <a:ext cx="388324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p:cNvSpPr/>
          <p:nvPr/>
        </p:nvSpPr>
        <p:spPr>
          <a:xfrm>
            <a:off x="7521759" y="4149080"/>
            <a:ext cx="506625" cy="188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err="1" smtClean="0">
                <a:solidFill>
                  <a:schemeClr val="tx1"/>
                </a:solidFill>
              </a:rPr>
              <a:t>liq</a:t>
            </a:r>
            <a:endParaRPr lang="pt-BR" dirty="0">
              <a:solidFill>
                <a:schemeClr val="tx1"/>
              </a:solidFill>
            </a:endParaRPr>
          </a:p>
        </p:txBody>
      </p:sp>
      <p:pic>
        <p:nvPicPr>
          <p:cNvPr id="19" name="Picture 33" descr="logo-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ixaDeTexto 19"/>
          <p:cNvSpPr txBox="1"/>
          <p:nvPr/>
        </p:nvSpPr>
        <p:spPr>
          <a:xfrm>
            <a:off x="0" y="6466821"/>
            <a:ext cx="603114" cy="369332"/>
          </a:xfrm>
          <a:prstGeom prst="rect">
            <a:avLst/>
          </a:prstGeom>
          <a:noFill/>
        </p:spPr>
        <p:txBody>
          <a:bodyPr wrap="none" rtlCol="0">
            <a:spAutoFit/>
          </a:bodyPr>
          <a:lstStyle/>
          <a:p>
            <a:r>
              <a:rPr lang="pt-BR" dirty="0" smtClean="0">
                <a:solidFill>
                  <a:schemeClr val="bg1">
                    <a:lumMod val="85000"/>
                  </a:schemeClr>
                </a:solidFill>
              </a:rPr>
              <a:t>In </a:t>
            </a:r>
            <a:r>
              <a:rPr lang="pt-BR" dirty="0" err="1" smtClean="0">
                <a:solidFill>
                  <a:schemeClr val="bg1">
                    <a:lumMod val="85000"/>
                  </a:schemeClr>
                </a:solidFill>
              </a:rPr>
              <a:t>ra</a:t>
            </a:r>
            <a:endParaRPr lang="pt-BR" dirty="0">
              <a:solidFill>
                <a:schemeClr val="bg1">
                  <a:lumMod val="85000"/>
                </a:schemeClr>
              </a:solidFill>
            </a:endParaRPr>
          </a:p>
        </p:txBody>
      </p:sp>
      <p:sp>
        <p:nvSpPr>
          <p:cNvPr id="2" name="CaixaDeTexto 1"/>
          <p:cNvSpPr txBox="1"/>
          <p:nvPr/>
        </p:nvSpPr>
        <p:spPr>
          <a:xfrm>
            <a:off x="4609512" y="3539644"/>
            <a:ext cx="2158732" cy="369332"/>
          </a:xfrm>
          <a:prstGeom prst="rect">
            <a:avLst/>
          </a:prstGeom>
          <a:noFill/>
        </p:spPr>
        <p:txBody>
          <a:bodyPr wrap="none" rtlCol="0">
            <a:spAutoFit/>
          </a:bodyPr>
          <a:lstStyle/>
          <a:p>
            <a:r>
              <a:rPr lang="pt-BR" dirty="0" err="1" smtClean="0"/>
              <a:t>Simulation</a:t>
            </a:r>
            <a:r>
              <a:rPr lang="pt-BR" dirty="0" smtClean="0"/>
              <a:t> </a:t>
            </a:r>
            <a:r>
              <a:rPr lang="pt-BR" dirty="0" err="1" smtClean="0"/>
              <a:t>of</a:t>
            </a:r>
            <a:r>
              <a:rPr lang="pt-BR" dirty="0" smtClean="0"/>
              <a:t> </a:t>
            </a:r>
            <a:r>
              <a:rPr lang="pt-BR" dirty="0" err="1" smtClean="0"/>
              <a:t>cooling</a:t>
            </a:r>
            <a:endParaRPr lang="pt-BR" dirty="0"/>
          </a:p>
        </p:txBody>
      </p:sp>
    </p:spTree>
    <p:extLst>
      <p:ext uri="{BB962C8B-B14F-4D97-AF65-F5344CB8AC3E}">
        <p14:creationId xmlns:p14="http://schemas.microsoft.com/office/powerpoint/2010/main" val="1195267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99592"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5361" name="Imagem 1"/>
          <p:cNvPicPr>
            <a:picLocks noChangeAspect="1" noChangeArrowheads="1"/>
          </p:cNvPicPr>
          <p:nvPr/>
        </p:nvPicPr>
        <p:blipFill>
          <a:blip r:embed="rId3">
            <a:extLst>
              <a:ext uri="{28A0092B-C50C-407E-A947-70E740481C1C}">
                <a14:useLocalDpi xmlns:a14="http://schemas.microsoft.com/office/drawing/2010/main" val="0"/>
              </a:ext>
            </a:extLst>
          </a:blip>
          <a:srcRect t="12152" b="23611"/>
          <a:stretch>
            <a:fillRect/>
          </a:stretch>
        </p:blipFill>
        <p:spPr bwMode="auto">
          <a:xfrm>
            <a:off x="0" y="488605"/>
            <a:ext cx="3648075" cy="2728014"/>
          </a:xfrm>
          <a:prstGeom prst="rect">
            <a:avLst/>
          </a:prstGeom>
          <a:noFill/>
          <a:extLst>
            <a:ext uri="{909E8E84-426E-40DD-AFC4-6F175D3DCCD1}">
              <a14:hiddenFill xmlns:a14="http://schemas.microsoft.com/office/drawing/2010/main">
                <a:solidFill>
                  <a:srgbClr val="FFFFFF"/>
                </a:solidFill>
              </a14:hiddenFill>
            </a:ext>
          </a:extLst>
        </p:spPr>
      </p:pic>
      <p:sp>
        <p:nvSpPr>
          <p:cNvPr id="4" name="Caixa de Texto 2"/>
          <p:cNvSpPr txBox="1">
            <a:spLocks noChangeArrowheads="1"/>
          </p:cNvSpPr>
          <p:nvPr/>
        </p:nvSpPr>
        <p:spPr bwMode="auto">
          <a:xfrm>
            <a:off x="666229" y="1882540"/>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a:t>
            </a:r>
            <a:r>
              <a:rPr kumimoji="0" lang="pt-BR" altLang="pt-BR" sz="14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1979712" y="2366962"/>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a:t>
            </a:r>
            <a:r>
              <a:rPr kumimoji="0" lang="pt-BR" altLang="pt-BR" sz="14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2329981" y="1394645"/>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a:t>
            </a:r>
            <a:r>
              <a:rPr kumimoji="0" lang="pt-BR" altLang="pt-BR" sz="14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3076575" y="2219325"/>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a:t>
            </a:r>
            <a:r>
              <a:rPr kumimoji="0" lang="pt-BR" altLang="pt-BR" sz="1400" b="1" i="0" u="none" strike="noStrike" cap="none" normalizeH="0" baseline="-30000" dirty="0" smtClean="0">
                <a:ln>
                  <a:noFill/>
                </a:ln>
                <a:solidFill>
                  <a:srgbClr val="FF0000"/>
                </a:solidFill>
                <a:effectLst/>
                <a:latin typeface="Calibri" pitchFamily="34" charset="0"/>
                <a:ea typeface="Calibri" pitchFamily="34" charset="0"/>
                <a:cs typeface="Times New Roman" pitchFamily="18" charset="0"/>
              </a:rPr>
              <a:t>2</a:t>
            </a: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1979712" y="819150"/>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BM</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09850" y="2238375"/>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BM</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8"/>
          <p:cNvSpPr txBox="1">
            <a:spLocks noChangeArrowheads="1"/>
          </p:cNvSpPr>
          <p:nvPr/>
        </p:nvSpPr>
        <p:spPr bwMode="auto">
          <a:xfrm>
            <a:off x="1722863" y="1537418"/>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BM</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9"/>
          <p:cNvSpPr txBox="1">
            <a:spLocks noChangeArrowheads="1"/>
          </p:cNvSpPr>
          <p:nvPr/>
        </p:nvSpPr>
        <p:spPr bwMode="auto">
          <a:xfrm>
            <a:off x="1281663" y="340967"/>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0"/>
          <p:cNvSpPr txBox="1">
            <a:spLocks noChangeArrowheads="1"/>
          </p:cNvSpPr>
          <p:nvPr/>
        </p:nvSpPr>
        <p:spPr bwMode="auto">
          <a:xfrm>
            <a:off x="814937" y="2391677"/>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2915816" y="1265138"/>
            <a:ext cx="4667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9" name="CaixaDeTexto 18"/>
          <p:cNvSpPr txBox="1"/>
          <p:nvPr/>
        </p:nvSpPr>
        <p:spPr>
          <a:xfrm>
            <a:off x="3693938" y="43934"/>
            <a:ext cx="1098762" cy="369332"/>
          </a:xfrm>
          <a:prstGeom prst="rect">
            <a:avLst/>
          </a:prstGeom>
          <a:noFill/>
        </p:spPr>
        <p:txBody>
          <a:bodyPr wrap="none" rtlCol="0">
            <a:spAutoFit/>
          </a:bodyPr>
          <a:lstStyle/>
          <a:p>
            <a:r>
              <a:rPr lang="pt-BR" b="1" dirty="0" smtClean="0"/>
              <a:t>Steel </a:t>
            </a:r>
            <a:r>
              <a:rPr lang="pt-BR" b="1" dirty="0" err="1" smtClean="0"/>
              <a:t>Slag</a:t>
            </a:r>
            <a:endParaRPr lang="pt-BR" b="1" dirty="0"/>
          </a:p>
        </p:txBody>
      </p:sp>
      <p:pic>
        <p:nvPicPr>
          <p:cNvPr id="20" name="Imagem 15"/>
          <p:cNvPicPr>
            <a:picLocks noChangeAspect="1" noChangeArrowheads="1"/>
          </p:cNvPicPr>
          <p:nvPr/>
        </p:nvPicPr>
        <p:blipFill>
          <a:blip r:embed="rId4">
            <a:extLst>
              <a:ext uri="{28A0092B-C50C-407E-A947-70E740481C1C}">
                <a14:useLocalDpi xmlns:a14="http://schemas.microsoft.com/office/drawing/2010/main" val="0"/>
              </a:ext>
            </a:extLst>
          </a:blip>
          <a:srcRect t="12268" b="23958"/>
          <a:stretch>
            <a:fillRect/>
          </a:stretch>
        </p:blipFill>
        <p:spPr bwMode="auto">
          <a:xfrm>
            <a:off x="-1" y="3501008"/>
            <a:ext cx="3648075" cy="271514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4"/>
          <p:cNvSpPr txBox="1">
            <a:spLocks noChangeArrowheads="1"/>
          </p:cNvSpPr>
          <p:nvPr/>
        </p:nvSpPr>
        <p:spPr bwMode="auto">
          <a:xfrm>
            <a:off x="1617762" y="5435028"/>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r>
              <a:rPr kumimoji="0" lang="pt-BR" altLang="pt-BR" sz="13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CaO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
          <p:cNvSpPr txBox="1">
            <a:spLocks noChangeArrowheads="1"/>
          </p:cNvSpPr>
          <p:nvPr/>
        </p:nvSpPr>
        <p:spPr bwMode="auto">
          <a:xfrm>
            <a:off x="2250498" y="4653136"/>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r>
              <a:rPr kumimoji="0" lang="pt-BR" altLang="pt-BR" sz="13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CaO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5"/>
          <p:cNvSpPr txBox="1">
            <a:spLocks noChangeArrowheads="1"/>
          </p:cNvSpPr>
          <p:nvPr/>
        </p:nvSpPr>
        <p:spPr bwMode="auto">
          <a:xfrm>
            <a:off x="70917" y="4081586"/>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2"/>
          <p:cNvSpPr txBox="1">
            <a:spLocks noChangeArrowheads="1"/>
          </p:cNvSpPr>
          <p:nvPr/>
        </p:nvSpPr>
        <p:spPr bwMode="auto">
          <a:xfrm>
            <a:off x="1308525" y="3859336"/>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
          <p:cNvSpPr txBox="1">
            <a:spLocks noChangeArrowheads="1"/>
          </p:cNvSpPr>
          <p:nvPr/>
        </p:nvSpPr>
        <p:spPr bwMode="auto">
          <a:xfrm>
            <a:off x="1926416" y="5757706"/>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8"/>
          <p:cNvSpPr txBox="1">
            <a:spLocks noChangeArrowheads="1"/>
          </p:cNvSpPr>
          <p:nvPr/>
        </p:nvSpPr>
        <p:spPr bwMode="auto">
          <a:xfrm>
            <a:off x="3076575" y="3637086"/>
            <a:ext cx="8286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3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RO</a:t>
            </a: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Objeto 16"/>
          <p:cNvGraphicFramePr>
            <a:graphicFrameLocks noChangeAspect="1"/>
          </p:cNvGraphicFramePr>
          <p:nvPr>
            <p:extLst>
              <p:ext uri="{D42A27DB-BD31-4B8C-83A1-F6EECF244321}">
                <p14:modId xmlns:p14="http://schemas.microsoft.com/office/powerpoint/2010/main" val="3296325216"/>
              </p:ext>
            </p:extLst>
          </p:nvPr>
        </p:nvGraphicFramePr>
        <p:xfrm>
          <a:off x="3707904" y="732805"/>
          <a:ext cx="5450062" cy="2118172"/>
        </p:xfrm>
        <a:graphic>
          <a:graphicData uri="http://schemas.openxmlformats.org/presentationml/2006/ole">
            <mc:AlternateContent xmlns:mc="http://schemas.openxmlformats.org/markup-compatibility/2006">
              <mc:Choice xmlns:v="urn:schemas-microsoft-com:vml" Requires="v">
                <p:oleObj spid="_x0000_s19568" name="Planilha" r:id="rId6" imgW="6105545" imgH="2400300" progId="Excel.Sheet.12">
                  <p:embed/>
                </p:oleObj>
              </mc:Choice>
              <mc:Fallback>
                <p:oleObj name="Planilha" r:id="rId6" imgW="6105545" imgH="2400300" progId="Excel.Sheet.12">
                  <p:embed/>
                  <p:pic>
                    <p:nvPicPr>
                      <p:cNvPr id="0" name=""/>
                      <p:cNvPicPr/>
                      <p:nvPr/>
                    </p:nvPicPr>
                    <p:blipFill>
                      <a:blip r:embed="rId7"/>
                      <a:stretch>
                        <a:fillRect/>
                      </a:stretch>
                    </p:blipFill>
                    <p:spPr>
                      <a:xfrm>
                        <a:off x="3707904" y="732805"/>
                        <a:ext cx="5450062" cy="2118172"/>
                      </a:xfrm>
                      <a:prstGeom prst="rect">
                        <a:avLst/>
                      </a:prstGeom>
                    </p:spPr>
                  </p:pic>
                </p:oleObj>
              </mc:Fallback>
            </mc:AlternateContent>
          </a:graphicData>
        </a:graphic>
      </p:graphicFrame>
      <p:sp>
        <p:nvSpPr>
          <p:cNvPr id="28" name="CaixaDeTexto 27"/>
          <p:cNvSpPr txBox="1"/>
          <p:nvPr/>
        </p:nvSpPr>
        <p:spPr>
          <a:xfrm>
            <a:off x="4572000" y="5979956"/>
            <a:ext cx="3200813" cy="369332"/>
          </a:xfrm>
          <a:prstGeom prst="rect">
            <a:avLst/>
          </a:prstGeom>
          <a:noFill/>
        </p:spPr>
        <p:txBody>
          <a:bodyPr wrap="none" rtlCol="0">
            <a:spAutoFit/>
          </a:bodyPr>
          <a:lstStyle/>
          <a:p>
            <a:r>
              <a:rPr lang="pt-BR" dirty="0" err="1" smtClean="0"/>
              <a:t>MgO</a:t>
            </a:r>
            <a:r>
              <a:rPr lang="pt-BR" dirty="0" smtClean="0"/>
              <a:t>/</a:t>
            </a:r>
            <a:r>
              <a:rPr lang="pt-BR" dirty="0" err="1" smtClean="0"/>
              <a:t>FeO</a:t>
            </a:r>
            <a:r>
              <a:rPr lang="pt-BR" dirty="0" smtClean="0"/>
              <a:t> (</a:t>
            </a:r>
            <a:r>
              <a:rPr lang="pt-BR" dirty="0" err="1" smtClean="0"/>
              <a:t>at</a:t>
            </a:r>
            <a:r>
              <a:rPr lang="pt-BR" dirty="0" smtClean="0"/>
              <a:t> %):  – 0,6 </a:t>
            </a:r>
            <a:r>
              <a:rPr lang="pt-BR" dirty="0" err="1" smtClean="0"/>
              <a:t>and</a:t>
            </a:r>
            <a:r>
              <a:rPr lang="pt-BR" dirty="0" smtClean="0"/>
              <a:t> 1,6</a:t>
            </a:r>
            <a:endParaRPr lang="pt-BR" dirty="0"/>
          </a:p>
        </p:txBody>
      </p:sp>
      <p:pic>
        <p:nvPicPr>
          <p:cNvPr id="27" name="Picture 33" descr="logo-0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to 4"/>
          <p:cNvGraphicFramePr>
            <a:graphicFrameLocks noChangeAspect="1"/>
          </p:cNvGraphicFramePr>
          <p:nvPr>
            <p:extLst>
              <p:ext uri="{D42A27DB-BD31-4B8C-83A1-F6EECF244321}">
                <p14:modId xmlns:p14="http://schemas.microsoft.com/office/powerpoint/2010/main" val="547124981"/>
              </p:ext>
            </p:extLst>
          </p:nvPr>
        </p:nvGraphicFramePr>
        <p:xfrm>
          <a:off x="3729243" y="3514719"/>
          <a:ext cx="4886325" cy="1819275"/>
        </p:xfrm>
        <a:graphic>
          <a:graphicData uri="http://schemas.openxmlformats.org/presentationml/2006/ole">
            <mc:AlternateContent xmlns:mc="http://schemas.openxmlformats.org/markup-compatibility/2006">
              <mc:Choice xmlns:v="urn:schemas-microsoft-com:vml" Requires="v">
                <p:oleObj spid="_x0000_s19569" name="Planilha" r:id="rId10" imgW="4886435" imgH="1819260" progId="Excel.Sheet.12">
                  <p:embed/>
                </p:oleObj>
              </mc:Choice>
              <mc:Fallback>
                <p:oleObj name="Planilha" r:id="rId10" imgW="4886435" imgH="1819260" progId="Excel.Sheet.12">
                  <p:embed/>
                  <p:pic>
                    <p:nvPicPr>
                      <p:cNvPr id="0" name=""/>
                      <p:cNvPicPr/>
                      <p:nvPr/>
                    </p:nvPicPr>
                    <p:blipFill>
                      <a:blip r:embed="rId11"/>
                      <a:stretch>
                        <a:fillRect/>
                      </a:stretch>
                    </p:blipFill>
                    <p:spPr>
                      <a:xfrm>
                        <a:off x="3729243" y="3514719"/>
                        <a:ext cx="4886325" cy="1819275"/>
                      </a:xfrm>
                      <a:prstGeom prst="rect">
                        <a:avLst/>
                      </a:prstGeom>
                    </p:spPr>
                  </p:pic>
                </p:oleObj>
              </mc:Fallback>
            </mc:AlternateContent>
          </a:graphicData>
        </a:graphic>
      </p:graphicFrame>
      <p:sp>
        <p:nvSpPr>
          <p:cNvPr id="18" name="CaixaDeTexto 17"/>
          <p:cNvSpPr txBox="1"/>
          <p:nvPr/>
        </p:nvSpPr>
        <p:spPr>
          <a:xfrm>
            <a:off x="4216580" y="3145387"/>
            <a:ext cx="1152239" cy="369332"/>
          </a:xfrm>
          <a:prstGeom prst="rect">
            <a:avLst/>
          </a:prstGeom>
          <a:noFill/>
        </p:spPr>
        <p:txBody>
          <a:bodyPr wrap="none" rtlCol="0">
            <a:spAutoFit/>
          </a:bodyPr>
          <a:lstStyle/>
          <a:p>
            <a:r>
              <a:rPr lang="pt-BR" b="1" dirty="0" smtClean="0"/>
              <a:t>RO </a:t>
            </a:r>
            <a:r>
              <a:rPr lang="pt-BR" b="1" dirty="0" err="1" smtClean="0"/>
              <a:t>phase</a:t>
            </a:r>
            <a:r>
              <a:rPr lang="pt-BR" b="1" dirty="0" smtClean="0"/>
              <a:t>:</a:t>
            </a:r>
            <a:endParaRPr lang="pt-BR" b="1" dirty="0"/>
          </a:p>
        </p:txBody>
      </p:sp>
      <p:cxnSp>
        <p:nvCxnSpPr>
          <p:cNvPr id="31" name="Conector de seta reta 30"/>
          <p:cNvCxnSpPr/>
          <p:nvPr/>
        </p:nvCxnSpPr>
        <p:spPr>
          <a:xfrm flipV="1">
            <a:off x="4355976" y="6431524"/>
            <a:ext cx="0" cy="3326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0" name="CaixaDeTexto 15359"/>
          <p:cNvSpPr txBox="1"/>
          <p:nvPr/>
        </p:nvSpPr>
        <p:spPr>
          <a:xfrm>
            <a:off x="4427984" y="6444044"/>
            <a:ext cx="1155894" cy="369332"/>
          </a:xfrm>
          <a:prstGeom prst="rect">
            <a:avLst/>
          </a:prstGeom>
          <a:noFill/>
        </p:spPr>
        <p:txBody>
          <a:bodyPr wrap="none" rtlCol="0">
            <a:spAutoFit/>
          </a:bodyPr>
          <a:lstStyle/>
          <a:p>
            <a:r>
              <a:rPr lang="pt-BR" dirty="0" err="1" smtClean="0"/>
              <a:t>MgO</a:t>
            </a:r>
            <a:r>
              <a:rPr lang="pt-BR" dirty="0" smtClean="0"/>
              <a:t>/</a:t>
            </a:r>
            <a:r>
              <a:rPr lang="pt-BR" dirty="0" err="1" smtClean="0"/>
              <a:t>FeO</a:t>
            </a:r>
            <a:r>
              <a:rPr lang="pt-BR" dirty="0" smtClean="0"/>
              <a:t> </a:t>
            </a:r>
            <a:endParaRPr lang="pt-BR" dirty="0"/>
          </a:p>
        </p:txBody>
      </p:sp>
      <p:sp>
        <p:nvSpPr>
          <p:cNvPr id="15362" name="Seta para a direita 15361"/>
          <p:cNvSpPr/>
          <p:nvPr/>
        </p:nvSpPr>
        <p:spPr>
          <a:xfrm>
            <a:off x="5559555" y="6575040"/>
            <a:ext cx="380597" cy="16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363" name="CaixaDeTexto 15362"/>
          <p:cNvSpPr txBox="1"/>
          <p:nvPr/>
        </p:nvSpPr>
        <p:spPr>
          <a:xfrm>
            <a:off x="6041738" y="6453336"/>
            <a:ext cx="1965538" cy="369332"/>
          </a:xfrm>
          <a:prstGeom prst="rect">
            <a:avLst/>
          </a:prstGeom>
          <a:noFill/>
        </p:spPr>
        <p:txBody>
          <a:bodyPr wrap="none" rtlCol="0">
            <a:spAutoFit/>
          </a:bodyPr>
          <a:lstStyle/>
          <a:p>
            <a:r>
              <a:rPr lang="pt-BR" dirty="0" smtClean="0"/>
              <a:t>Volume </a:t>
            </a:r>
            <a:r>
              <a:rPr lang="pt-BR" dirty="0" err="1" smtClean="0"/>
              <a:t>Soundness</a:t>
            </a:r>
            <a:endParaRPr lang="pt-BR" dirty="0"/>
          </a:p>
        </p:txBody>
      </p:sp>
      <p:graphicFrame>
        <p:nvGraphicFramePr>
          <p:cNvPr id="15366" name="Tabela 15365"/>
          <p:cNvGraphicFramePr>
            <a:graphicFrameLocks noGrp="1"/>
          </p:cNvGraphicFramePr>
          <p:nvPr>
            <p:extLst>
              <p:ext uri="{D42A27DB-BD31-4B8C-83A1-F6EECF244321}">
                <p14:modId xmlns:p14="http://schemas.microsoft.com/office/powerpoint/2010/main" val="1000896189"/>
              </p:ext>
            </p:extLst>
          </p:nvPr>
        </p:nvGraphicFramePr>
        <p:xfrm>
          <a:off x="3845396" y="5435028"/>
          <a:ext cx="3390900" cy="428625"/>
        </p:xfrm>
        <a:graphic>
          <a:graphicData uri="http://schemas.openxmlformats.org/drawingml/2006/table">
            <a:tbl>
              <a:tblPr/>
              <a:tblGrid>
                <a:gridCol w="914400"/>
                <a:gridCol w="863600"/>
                <a:gridCol w="787400"/>
                <a:gridCol w="825500"/>
              </a:tblGrid>
              <a:tr h="228600">
                <a:tc>
                  <a:txBody>
                    <a:bodyPr/>
                    <a:lstStyle/>
                    <a:p>
                      <a:pPr algn="ctr" fontAlgn="ctr"/>
                      <a:r>
                        <a:rPr lang="pt-BR" sz="1100" b="1" i="0" u="none" strike="noStrike">
                          <a:solidFill>
                            <a:srgbClr val="FFFFFF"/>
                          </a:solidFill>
                          <a:effectLst/>
                          <a:latin typeface="Calibri"/>
                        </a:rPr>
                        <a:t>CaO (wt %)</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fontAlgn="ctr"/>
                      <a:r>
                        <a:rPr lang="pt-BR" sz="1100" b="1" i="0" u="none" strike="noStrike">
                          <a:solidFill>
                            <a:srgbClr val="FFFFFF"/>
                          </a:solidFill>
                          <a:effectLst/>
                          <a:latin typeface="Calibri"/>
                        </a:rPr>
                        <a:t>MgO (wt %)</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fontAlgn="ctr"/>
                      <a:r>
                        <a:rPr lang="pt-BR" sz="1100" b="1" i="0" u="none" strike="noStrike">
                          <a:solidFill>
                            <a:srgbClr val="FFFFFF"/>
                          </a:solidFill>
                          <a:effectLst/>
                          <a:latin typeface="Calibri"/>
                        </a:rPr>
                        <a:t>FeO (wt %)</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gn="ctr" fontAlgn="ctr"/>
                      <a:r>
                        <a:rPr lang="pt-BR" sz="1100" b="1" i="0" u="none" strike="noStrike">
                          <a:solidFill>
                            <a:srgbClr val="FFFFFF"/>
                          </a:solidFill>
                          <a:effectLst/>
                          <a:latin typeface="Calibri"/>
                        </a:rPr>
                        <a:t>MnO (wt %)</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200025">
                <a:tc>
                  <a:txBody>
                    <a:bodyPr/>
                    <a:lstStyle/>
                    <a:p>
                      <a:pPr algn="ctr" fontAlgn="ctr"/>
                      <a:r>
                        <a:rPr lang="pt-BR" sz="1100" b="0" i="0" u="none" strike="noStrike">
                          <a:solidFill>
                            <a:srgbClr val="000000"/>
                          </a:solidFill>
                          <a:effectLst/>
                          <a:latin typeface="Calibri"/>
                        </a:rPr>
                        <a:t>7,5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25,4</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54,1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dirty="0">
                          <a:solidFill>
                            <a:srgbClr val="000000"/>
                          </a:solidFill>
                          <a:effectLst/>
                          <a:latin typeface="Calibri"/>
                        </a:rPr>
                        <a:t>13</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15367" name="Seta para a direita 15366"/>
          <p:cNvSpPr/>
          <p:nvPr/>
        </p:nvSpPr>
        <p:spPr>
          <a:xfrm>
            <a:off x="7380312" y="5583014"/>
            <a:ext cx="216024" cy="222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368" name="CaixaDeTexto 15367"/>
          <p:cNvSpPr txBox="1"/>
          <p:nvPr/>
        </p:nvSpPr>
        <p:spPr>
          <a:xfrm>
            <a:off x="7700805" y="5373216"/>
            <a:ext cx="1263683" cy="577081"/>
          </a:xfrm>
          <a:prstGeom prst="rect">
            <a:avLst/>
          </a:prstGeom>
          <a:noFill/>
        </p:spPr>
        <p:txBody>
          <a:bodyPr wrap="square" rtlCol="0">
            <a:spAutoFit/>
          </a:bodyPr>
          <a:lstStyle/>
          <a:p>
            <a:pPr algn="ctr"/>
            <a:r>
              <a:rPr lang="pt-BR" sz="1050" dirty="0" smtClean="0"/>
              <a:t>RO </a:t>
            </a:r>
            <a:r>
              <a:rPr lang="pt-BR" sz="1050" dirty="0" err="1" smtClean="0"/>
              <a:t>calculated</a:t>
            </a:r>
            <a:r>
              <a:rPr lang="pt-BR" sz="1050" dirty="0" smtClean="0"/>
              <a:t> </a:t>
            </a:r>
            <a:r>
              <a:rPr lang="pt-BR" sz="1050" dirty="0" err="1" smtClean="0"/>
              <a:t>by</a:t>
            </a:r>
            <a:r>
              <a:rPr lang="pt-BR" sz="1050" dirty="0" smtClean="0"/>
              <a:t> </a:t>
            </a:r>
            <a:r>
              <a:rPr lang="pt-BR" sz="1050" dirty="0" err="1" smtClean="0"/>
              <a:t>mass</a:t>
            </a:r>
            <a:r>
              <a:rPr lang="pt-BR" sz="1050" dirty="0" smtClean="0"/>
              <a:t> balance (XRD </a:t>
            </a:r>
            <a:r>
              <a:rPr lang="pt-BR" sz="1050" dirty="0" err="1" smtClean="0"/>
              <a:t>Rietveld</a:t>
            </a:r>
            <a:r>
              <a:rPr lang="pt-BR" sz="1050" dirty="0" smtClean="0"/>
              <a:t> </a:t>
            </a:r>
            <a:r>
              <a:rPr lang="pt-BR" sz="1050" dirty="0" err="1" smtClean="0"/>
              <a:t>and</a:t>
            </a:r>
            <a:r>
              <a:rPr lang="pt-BR" sz="1050" dirty="0" smtClean="0"/>
              <a:t> XRF)</a:t>
            </a:r>
            <a:endParaRPr lang="pt-BR" sz="1050" dirty="0"/>
          </a:p>
        </p:txBody>
      </p:sp>
      <p:sp>
        <p:nvSpPr>
          <p:cNvPr id="36" name="CaixaDeTexto 35"/>
          <p:cNvSpPr txBox="1"/>
          <p:nvPr/>
        </p:nvSpPr>
        <p:spPr>
          <a:xfrm>
            <a:off x="8028384" y="2852936"/>
            <a:ext cx="787395" cy="230832"/>
          </a:xfrm>
          <a:prstGeom prst="rect">
            <a:avLst/>
          </a:prstGeom>
          <a:noFill/>
        </p:spPr>
        <p:txBody>
          <a:bodyPr wrap="none" rtlCol="0">
            <a:spAutoFit/>
          </a:bodyPr>
          <a:lstStyle/>
          <a:p>
            <a:r>
              <a:rPr lang="pt-BR" sz="900" dirty="0" smtClean="0"/>
              <a:t>(*) Fe as </a:t>
            </a:r>
            <a:r>
              <a:rPr lang="pt-BR" sz="900" dirty="0" err="1" smtClean="0"/>
              <a:t>FeO</a:t>
            </a:r>
            <a:endParaRPr lang="pt-BR" sz="900" baseline="-25000" dirty="0"/>
          </a:p>
        </p:txBody>
      </p:sp>
    </p:spTree>
    <p:extLst>
      <p:ext uri="{BB962C8B-B14F-4D97-AF65-F5344CB8AC3E}">
        <p14:creationId xmlns:p14="http://schemas.microsoft.com/office/powerpoint/2010/main" val="998157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to 14"/>
          <p:cNvGraphicFramePr>
            <a:graphicFrameLocks noChangeAspect="1"/>
          </p:cNvGraphicFramePr>
          <p:nvPr>
            <p:extLst>
              <p:ext uri="{D42A27DB-BD31-4B8C-83A1-F6EECF244321}">
                <p14:modId xmlns:p14="http://schemas.microsoft.com/office/powerpoint/2010/main" val="979223990"/>
              </p:ext>
            </p:extLst>
          </p:nvPr>
        </p:nvGraphicFramePr>
        <p:xfrm>
          <a:off x="807368" y="786209"/>
          <a:ext cx="1676400" cy="2981325"/>
        </p:xfrm>
        <a:graphic>
          <a:graphicData uri="http://schemas.openxmlformats.org/presentationml/2006/ole">
            <mc:AlternateContent xmlns:mc="http://schemas.openxmlformats.org/markup-compatibility/2006">
              <mc:Choice xmlns:v="urn:schemas-microsoft-com:vml" Requires="v">
                <p:oleObj spid="_x0000_s18568" name="Planilha" r:id="rId4" imgW="1676445" imgH="2981340" progId="Excel.Sheet.12">
                  <p:embed/>
                </p:oleObj>
              </mc:Choice>
              <mc:Fallback>
                <p:oleObj name="Planilha" r:id="rId4" imgW="1676445" imgH="2981340" progId="Excel.Sheet.12">
                  <p:embed/>
                  <p:pic>
                    <p:nvPicPr>
                      <p:cNvPr id="0" name=""/>
                      <p:cNvPicPr/>
                      <p:nvPr/>
                    </p:nvPicPr>
                    <p:blipFill>
                      <a:blip r:embed="rId5"/>
                      <a:stretch>
                        <a:fillRect/>
                      </a:stretch>
                    </p:blipFill>
                    <p:spPr>
                      <a:xfrm>
                        <a:off x="807368" y="786209"/>
                        <a:ext cx="1676400" cy="2981325"/>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3091022445"/>
              </p:ext>
            </p:extLst>
          </p:nvPr>
        </p:nvGraphicFramePr>
        <p:xfrm>
          <a:off x="4364767" y="907982"/>
          <a:ext cx="3151365" cy="2731939"/>
        </p:xfrm>
        <a:graphic>
          <a:graphicData uri="http://schemas.openxmlformats.org/presentationml/2006/ole">
            <mc:AlternateContent xmlns:mc="http://schemas.openxmlformats.org/markup-compatibility/2006">
              <mc:Choice xmlns:v="urn:schemas-microsoft-com:vml" Requires="v">
                <p:oleObj spid="_x0000_s18569" name="Planilha" r:id="rId7" imgW="2647843" imgH="2295540" progId="Excel.Sheet.12">
                  <p:embed/>
                </p:oleObj>
              </mc:Choice>
              <mc:Fallback>
                <p:oleObj name="Planilha" r:id="rId7" imgW="2647843" imgH="2295540" progId="Excel.Sheet.12">
                  <p:embed/>
                  <p:pic>
                    <p:nvPicPr>
                      <p:cNvPr id="0" name=""/>
                      <p:cNvPicPr/>
                      <p:nvPr/>
                    </p:nvPicPr>
                    <p:blipFill>
                      <a:blip r:embed="rId8"/>
                      <a:stretch>
                        <a:fillRect/>
                      </a:stretch>
                    </p:blipFill>
                    <p:spPr>
                      <a:xfrm>
                        <a:off x="4364767" y="907982"/>
                        <a:ext cx="3151365" cy="2731939"/>
                      </a:xfrm>
                      <a:prstGeom prst="rect">
                        <a:avLst/>
                      </a:prstGeom>
                    </p:spPr>
                  </p:pic>
                </p:oleObj>
              </mc:Fallback>
            </mc:AlternateContent>
          </a:graphicData>
        </a:graphic>
      </p:graphicFrame>
      <p:pic>
        <p:nvPicPr>
          <p:cNvPr id="4"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2555776" y="124008"/>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(SS-M1)</a:t>
            </a:r>
            <a:endParaRPr lang="pt-BR" b="1" dirty="0"/>
          </a:p>
        </p:txBody>
      </p:sp>
      <p:sp>
        <p:nvSpPr>
          <p:cNvPr id="10" name="CaixaDeTexto 9"/>
          <p:cNvSpPr txBox="1"/>
          <p:nvPr/>
        </p:nvSpPr>
        <p:spPr>
          <a:xfrm>
            <a:off x="251520" y="3789040"/>
            <a:ext cx="8568952" cy="2862322"/>
          </a:xfrm>
          <a:prstGeom prst="rect">
            <a:avLst/>
          </a:prstGeom>
          <a:noFill/>
        </p:spPr>
        <p:txBody>
          <a:bodyPr wrap="square" rtlCol="0">
            <a:spAutoFit/>
          </a:bodyPr>
          <a:lstStyle/>
          <a:p>
            <a:endParaRPr lang="en-US" dirty="0" smtClean="0"/>
          </a:p>
          <a:p>
            <a:r>
              <a:rPr lang="en-US" dirty="0"/>
              <a:t> </a:t>
            </a:r>
            <a:r>
              <a:rPr lang="en-US" dirty="0" smtClean="0"/>
              <a:t>  </a:t>
            </a:r>
            <a:r>
              <a:rPr lang="en-US" dirty="0" smtClean="0">
                <a:solidFill>
                  <a:srgbClr val="00B050"/>
                </a:solidFill>
              </a:rPr>
              <a:t>Amorphous phase (did not </a:t>
            </a:r>
            <a:r>
              <a:rPr lang="en-US" dirty="0">
                <a:solidFill>
                  <a:srgbClr val="00B050"/>
                </a:solidFill>
              </a:rPr>
              <a:t>change with the distance from the mold </a:t>
            </a:r>
            <a:r>
              <a:rPr lang="en-US" dirty="0" smtClean="0">
                <a:solidFill>
                  <a:srgbClr val="00B050"/>
                </a:solidFill>
              </a:rPr>
              <a:t>bottom) -         	Basicity (1,4) compared </a:t>
            </a:r>
            <a:r>
              <a:rPr lang="en-US" dirty="0">
                <a:solidFill>
                  <a:srgbClr val="00B050"/>
                </a:solidFill>
              </a:rPr>
              <a:t>to the </a:t>
            </a:r>
            <a:r>
              <a:rPr lang="en-US" dirty="0" smtClean="0">
                <a:solidFill>
                  <a:srgbClr val="00B050"/>
                </a:solidFill>
              </a:rPr>
              <a:t>steel </a:t>
            </a:r>
            <a:r>
              <a:rPr lang="en-US" dirty="0">
                <a:solidFill>
                  <a:srgbClr val="00B050"/>
                </a:solidFill>
              </a:rPr>
              <a:t>slag (B = 3,8</a:t>
            </a:r>
            <a:r>
              <a:rPr lang="en-US" dirty="0" smtClean="0">
                <a:solidFill>
                  <a:srgbClr val="00B050"/>
                </a:solidFill>
              </a:rPr>
              <a:t>)</a:t>
            </a:r>
          </a:p>
          <a:p>
            <a:endParaRPr lang="en-US" dirty="0">
              <a:solidFill>
                <a:srgbClr val="00B050"/>
              </a:solidFill>
            </a:endParaRPr>
          </a:p>
          <a:p>
            <a:r>
              <a:rPr lang="en-US" dirty="0" smtClean="0"/>
              <a:t>   </a:t>
            </a:r>
            <a:r>
              <a:rPr lang="en-US" dirty="0" smtClean="0">
                <a:solidFill>
                  <a:srgbClr val="0000FF"/>
                </a:solidFill>
              </a:rPr>
              <a:t>RO (Fe</a:t>
            </a:r>
            <a:r>
              <a:rPr lang="en-US" baseline="-25000" dirty="0" smtClean="0">
                <a:solidFill>
                  <a:srgbClr val="0000FF"/>
                </a:solidFill>
              </a:rPr>
              <a:t>x</a:t>
            </a:r>
            <a:r>
              <a:rPr lang="en-US" dirty="0" smtClean="0">
                <a:solidFill>
                  <a:srgbClr val="0000FF"/>
                </a:solidFill>
              </a:rPr>
              <a:t>O</a:t>
            </a:r>
            <a:r>
              <a:rPr lang="en-US" baseline="-25000" dirty="0">
                <a:solidFill>
                  <a:srgbClr val="0000FF"/>
                </a:solidFill>
              </a:rPr>
              <a:t>y</a:t>
            </a:r>
            <a:r>
              <a:rPr lang="en-US" dirty="0" smtClean="0">
                <a:solidFill>
                  <a:srgbClr val="0000FF"/>
                </a:solidFill>
              </a:rPr>
              <a:t> reduction - modifying agents and partially transferring </a:t>
            </a:r>
            <a:r>
              <a:rPr lang="en-US" dirty="0">
                <a:solidFill>
                  <a:srgbClr val="0000FF"/>
                </a:solidFill>
              </a:rPr>
              <a:t>of </a:t>
            </a:r>
            <a:r>
              <a:rPr lang="en-US" dirty="0" err="1">
                <a:solidFill>
                  <a:srgbClr val="0000FF"/>
                </a:solidFill>
              </a:rPr>
              <a:t>MgO</a:t>
            </a:r>
            <a:r>
              <a:rPr lang="en-US" dirty="0">
                <a:solidFill>
                  <a:srgbClr val="0000FF"/>
                </a:solidFill>
              </a:rPr>
              <a:t> from RO phase to the </a:t>
            </a:r>
            <a:r>
              <a:rPr lang="en-US" dirty="0" err="1" smtClean="0">
                <a:solidFill>
                  <a:srgbClr val="0000FF"/>
                </a:solidFill>
              </a:rPr>
              <a:t>merwinite</a:t>
            </a:r>
            <a:r>
              <a:rPr lang="en-US" dirty="0" smtClean="0">
                <a:solidFill>
                  <a:srgbClr val="0000FF"/>
                </a:solidFill>
              </a:rPr>
              <a:t>)</a:t>
            </a:r>
          </a:p>
          <a:p>
            <a:endParaRPr lang="en-US" dirty="0"/>
          </a:p>
          <a:p>
            <a:r>
              <a:rPr lang="en-US" dirty="0" err="1" smtClean="0">
                <a:solidFill>
                  <a:srgbClr val="FF0000"/>
                </a:solidFill>
              </a:rPr>
              <a:t>MgO</a:t>
            </a:r>
            <a:r>
              <a:rPr lang="en-US" dirty="0" smtClean="0">
                <a:solidFill>
                  <a:srgbClr val="FF0000"/>
                </a:solidFill>
              </a:rPr>
              <a:t> stabilized as </a:t>
            </a:r>
            <a:r>
              <a:rPr lang="en-US" dirty="0" err="1" smtClean="0">
                <a:solidFill>
                  <a:srgbClr val="FF0000"/>
                </a:solidFill>
              </a:rPr>
              <a:t>Merwinite</a:t>
            </a:r>
            <a:endParaRPr lang="en-US" dirty="0" smtClean="0">
              <a:solidFill>
                <a:srgbClr val="FF0000"/>
              </a:solidFill>
            </a:endParaRPr>
          </a:p>
          <a:p>
            <a:endParaRPr lang="en-US" dirty="0"/>
          </a:p>
          <a:p>
            <a:r>
              <a:rPr lang="en-US" dirty="0" smtClean="0"/>
              <a:t>Free lime eliminated</a:t>
            </a:r>
          </a:p>
        </p:txBody>
      </p:sp>
      <p:sp>
        <p:nvSpPr>
          <p:cNvPr id="3" name="CaixaDeTexto 2"/>
          <p:cNvSpPr txBox="1"/>
          <p:nvPr/>
        </p:nvSpPr>
        <p:spPr>
          <a:xfrm>
            <a:off x="1289599" y="481681"/>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5545843" y="485094"/>
            <a:ext cx="572593" cy="369332"/>
          </a:xfrm>
          <a:prstGeom prst="rect">
            <a:avLst/>
          </a:prstGeom>
          <a:noFill/>
        </p:spPr>
        <p:txBody>
          <a:bodyPr wrap="none" rtlCol="0">
            <a:spAutoFit/>
          </a:bodyPr>
          <a:lstStyle/>
          <a:p>
            <a:r>
              <a:rPr lang="pt-BR" dirty="0" smtClean="0"/>
              <a:t>XRD</a:t>
            </a:r>
            <a:endParaRPr lang="pt-BR" dirty="0"/>
          </a:p>
        </p:txBody>
      </p:sp>
      <p:cxnSp>
        <p:nvCxnSpPr>
          <p:cNvPr id="8" name="Conector de seta reta 7"/>
          <p:cNvCxnSpPr/>
          <p:nvPr/>
        </p:nvCxnSpPr>
        <p:spPr>
          <a:xfrm flipV="1">
            <a:off x="395536" y="4099562"/>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2051720" y="3567913"/>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5832140" y="1840409"/>
            <a:ext cx="1692188"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de seta reta 22"/>
          <p:cNvCxnSpPr/>
          <p:nvPr/>
        </p:nvCxnSpPr>
        <p:spPr>
          <a:xfrm>
            <a:off x="1187624" y="4387594"/>
            <a:ext cx="0" cy="2796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395536" y="4941168"/>
            <a:ext cx="0" cy="2796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5724128" y="3365375"/>
            <a:ext cx="1800200" cy="31054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796136" y="2276872"/>
            <a:ext cx="16921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p:cNvCxnSpPr/>
          <p:nvPr/>
        </p:nvCxnSpPr>
        <p:spPr>
          <a:xfrm>
            <a:off x="5832140" y="2132856"/>
            <a:ext cx="15481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Elipse 29"/>
          <p:cNvSpPr/>
          <p:nvPr/>
        </p:nvSpPr>
        <p:spPr>
          <a:xfrm>
            <a:off x="2010211" y="980728"/>
            <a:ext cx="504056" cy="21602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p:nvPr/>
        </p:nvSpPr>
        <p:spPr>
          <a:xfrm>
            <a:off x="2045879" y="1268760"/>
            <a:ext cx="504056" cy="21602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73417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p:cNvPicPr>
            <a:picLocks noChangeAspect="1"/>
          </p:cNvPicPr>
          <p:nvPr/>
        </p:nvPicPr>
        <p:blipFill>
          <a:blip r:embed="rId3" cstate="print"/>
          <a:stretch>
            <a:fillRect/>
          </a:stretch>
        </p:blipFill>
        <p:spPr>
          <a:xfrm>
            <a:off x="3064827" y="1578496"/>
            <a:ext cx="7095490" cy="5018856"/>
          </a:xfrm>
          <a:prstGeom prst="rect">
            <a:avLst/>
          </a:prstGeom>
        </p:spPr>
      </p:pic>
      <p:graphicFrame>
        <p:nvGraphicFramePr>
          <p:cNvPr id="21" name="Objeto 20"/>
          <p:cNvGraphicFramePr>
            <a:graphicFrameLocks noChangeAspect="1"/>
          </p:cNvGraphicFramePr>
          <p:nvPr>
            <p:extLst>
              <p:ext uri="{D42A27DB-BD31-4B8C-83A1-F6EECF244321}">
                <p14:modId xmlns:p14="http://schemas.microsoft.com/office/powerpoint/2010/main" val="3521417218"/>
              </p:ext>
            </p:extLst>
          </p:nvPr>
        </p:nvGraphicFramePr>
        <p:xfrm>
          <a:off x="323528" y="946832"/>
          <a:ext cx="3152775" cy="2732088"/>
        </p:xfrm>
        <a:graphic>
          <a:graphicData uri="http://schemas.openxmlformats.org/presentationml/2006/ole">
            <mc:AlternateContent xmlns:mc="http://schemas.openxmlformats.org/markup-compatibility/2006">
              <mc:Choice xmlns:v="urn:schemas-microsoft-com:vml" Requires="v">
                <p:oleObj spid="_x0000_s17481" name="Planilha" r:id="rId5" imgW="2647996" imgH="2295615" progId="Excel.Sheet.12">
                  <p:embed/>
                </p:oleObj>
              </mc:Choice>
              <mc:Fallback>
                <p:oleObj name="Planilha" r:id="rId5" imgW="2647996" imgH="2295615" progId="Excel.Sheet.12">
                  <p:embed/>
                  <p:pic>
                    <p:nvPicPr>
                      <p:cNvPr id="0" name="Objeto 18"/>
                      <p:cNvPicPr>
                        <a:picLocks noChangeAspect="1" noChangeArrowheads="1"/>
                      </p:cNvPicPr>
                      <p:nvPr/>
                    </p:nvPicPr>
                    <p:blipFill>
                      <a:blip r:embed="rId6"/>
                      <a:srcRect/>
                      <a:stretch>
                        <a:fillRect/>
                      </a:stretch>
                    </p:blipFill>
                    <p:spPr bwMode="auto">
                      <a:xfrm>
                        <a:off x="323528" y="946832"/>
                        <a:ext cx="31527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3" descr="logo-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13" name="Elipse 12"/>
          <p:cNvSpPr/>
          <p:nvPr/>
        </p:nvSpPr>
        <p:spPr>
          <a:xfrm>
            <a:off x="6946204" y="3573016"/>
            <a:ext cx="316024" cy="21602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698483" y="2276872"/>
            <a:ext cx="1714585"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6946204" y="4869160"/>
            <a:ext cx="3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763688" y="3450700"/>
            <a:ext cx="171458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16" name="Elipse 15"/>
          <p:cNvSpPr/>
          <p:nvPr/>
        </p:nvSpPr>
        <p:spPr>
          <a:xfrm>
            <a:off x="7070272" y="5301208"/>
            <a:ext cx="166024"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1698483" y="1867613"/>
            <a:ext cx="1714585" cy="2160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20" name="CaixaDeTexto 19"/>
          <p:cNvSpPr txBox="1"/>
          <p:nvPr/>
        </p:nvSpPr>
        <p:spPr>
          <a:xfrm>
            <a:off x="2555776" y="124008"/>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(SS-M1)</a:t>
            </a:r>
            <a:endParaRPr lang="pt-BR" b="1" dirty="0"/>
          </a:p>
        </p:txBody>
      </p:sp>
      <p:sp>
        <p:nvSpPr>
          <p:cNvPr id="14" name="Retângulo 13"/>
          <p:cNvSpPr/>
          <p:nvPr/>
        </p:nvSpPr>
        <p:spPr>
          <a:xfrm>
            <a:off x="7164288" y="3140968"/>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7345820" y="3095382"/>
            <a:ext cx="322524" cy="261610"/>
          </a:xfrm>
          <a:prstGeom prst="rect">
            <a:avLst/>
          </a:prstGeom>
          <a:noFill/>
        </p:spPr>
        <p:txBody>
          <a:bodyPr wrap="none" rtlCol="0">
            <a:spAutoFit/>
          </a:bodyPr>
          <a:lstStyle/>
          <a:p>
            <a:r>
              <a:rPr lang="pt-BR" sz="1100" dirty="0" err="1" smtClean="0"/>
              <a:t>liq</a:t>
            </a:r>
            <a:endParaRPr lang="pt-BR" dirty="0"/>
          </a:p>
        </p:txBody>
      </p:sp>
      <p:sp>
        <p:nvSpPr>
          <p:cNvPr id="2" name="Retângulo 1"/>
          <p:cNvSpPr/>
          <p:nvPr/>
        </p:nvSpPr>
        <p:spPr>
          <a:xfrm>
            <a:off x="4427984" y="1700808"/>
            <a:ext cx="33123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4956388" y="1556792"/>
            <a:ext cx="331236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4004307" y="2492896"/>
            <a:ext cx="2158732" cy="369332"/>
          </a:xfrm>
          <a:prstGeom prst="rect">
            <a:avLst/>
          </a:prstGeom>
          <a:noFill/>
        </p:spPr>
        <p:txBody>
          <a:bodyPr wrap="none" rtlCol="0">
            <a:spAutoFit/>
          </a:bodyPr>
          <a:lstStyle/>
          <a:p>
            <a:r>
              <a:rPr lang="pt-BR" dirty="0" err="1" smtClean="0"/>
              <a:t>Simulation</a:t>
            </a:r>
            <a:r>
              <a:rPr lang="pt-BR" dirty="0" smtClean="0"/>
              <a:t> </a:t>
            </a:r>
            <a:r>
              <a:rPr lang="pt-BR" dirty="0" err="1" smtClean="0"/>
              <a:t>of</a:t>
            </a:r>
            <a:r>
              <a:rPr lang="pt-BR" dirty="0" smtClean="0"/>
              <a:t> </a:t>
            </a:r>
            <a:r>
              <a:rPr lang="pt-BR" dirty="0" err="1" smtClean="0"/>
              <a:t>cooling</a:t>
            </a:r>
            <a:endParaRPr lang="pt-BR" dirty="0"/>
          </a:p>
        </p:txBody>
      </p:sp>
    </p:spTree>
    <p:extLst>
      <p:ext uri="{BB962C8B-B14F-4D97-AF65-F5344CB8AC3E}">
        <p14:creationId xmlns:p14="http://schemas.microsoft.com/office/powerpoint/2010/main" val="125302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99592" y="141277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6"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3"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1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3" name="Rectangle 20"/>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6" name="Rectangle 21"/>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6" name="CaixaDeTexto 45"/>
          <p:cNvSpPr txBox="1"/>
          <p:nvPr/>
        </p:nvSpPr>
        <p:spPr>
          <a:xfrm>
            <a:off x="2928266" y="43934"/>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(SS-M1)</a:t>
            </a:r>
            <a:endParaRPr lang="pt-BR" b="1" dirty="0"/>
          </a:p>
        </p:txBody>
      </p:sp>
      <p:graphicFrame>
        <p:nvGraphicFramePr>
          <p:cNvPr id="5" name="Objeto 4"/>
          <p:cNvGraphicFramePr>
            <a:graphicFrameLocks noChangeAspect="1"/>
          </p:cNvGraphicFramePr>
          <p:nvPr>
            <p:extLst>
              <p:ext uri="{D42A27DB-BD31-4B8C-83A1-F6EECF244321}">
                <p14:modId xmlns:p14="http://schemas.microsoft.com/office/powerpoint/2010/main" val="4064209332"/>
              </p:ext>
            </p:extLst>
          </p:nvPr>
        </p:nvGraphicFramePr>
        <p:xfrm>
          <a:off x="3995880" y="692696"/>
          <a:ext cx="5084762" cy="2857500"/>
        </p:xfrm>
        <a:graphic>
          <a:graphicData uri="http://schemas.openxmlformats.org/presentationml/2006/ole">
            <mc:AlternateContent xmlns:mc="http://schemas.openxmlformats.org/markup-compatibility/2006">
              <mc:Choice xmlns:v="urn:schemas-microsoft-com:vml" Requires="v">
                <p:oleObj spid="_x0000_s31803" name="Planilha" r:id="rId4" imgW="5448311" imgH="2857410" progId="Excel.Sheet.12">
                  <p:embed/>
                </p:oleObj>
              </mc:Choice>
              <mc:Fallback>
                <p:oleObj name="Planilha" r:id="rId4" imgW="5448311" imgH="2857410" progId="Excel.Sheet.12">
                  <p:embed/>
                  <p:pic>
                    <p:nvPicPr>
                      <p:cNvPr id="0" name=""/>
                      <p:cNvPicPr/>
                      <p:nvPr/>
                    </p:nvPicPr>
                    <p:blipFill>
                      <a:blip r:embed="rId5"/>
                      <a:stretch>
                        <a:fillRect/>
                      </a:stretch>
                    </p:blipFill>
                    <p:spPr>
                      <a:xfrm>
                        <a:off x="3995880" y="692696"/>
                        <a:ext cx="5084762" cy="2857500"/>
                      </a:xfrm>
                      <a:prstGeom prst="rect">
                        <a:avLst/>
                      </a:prstGeom>
                    </p:spPr>
                  </p:pic>
                </p:oleObj>
              </mc:Fallback>
            </mc:AlternateContent>
          </a:graphicData>
        </a:graphic>
      </p:graphicFrame>
      <p:pic>
        <p:nvPicPr>
          <p:cNvPr id="40" name="Picture 33" descr="logo-0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0513" y="-16917"/>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a 1"/>
          <p:cNvGraphicFramePr>
            <a:graphicFrameLocks noGrp="1"/>
          </p:cNvGraphicFramePr>
          <p:nvPr>
            <p:extLst>
              <p:ext uri="{D42A27DB-BD31-4B8C-83A1-F6EECF244321}">
                <p14:modId xmlns:p14="http://schemas.microsoft.com/office/powerpoint/2010/main" val="4213479211"/>
              </p:ext>
            </p:extLst>
          </p:nvPr>
        </p:nvGraphicFramePr>
        <p:xfrm>
          <a:off x="3995936" y="3861048"/>
          <a:ext cx="4968551" cy="2318385"/>
        </p:xfrm>
        <a:graphic>
          <a:graphicData uri="http://schemas.openxmlformats.org/drawingml/2006/table">
            <a:tbl>
              <a:tblPr/>
              <a:tblGrid>
                <a:gridCol w="526469"/>
                <a:gridCol w="723895"/>
                <a:gridCol w="745831"/>
                <a:gridCol w="680022"/>
                <a:gridCol w="712927"/>
                <a:gridCol w="526469"/>
                <a:gridCol w="526469"/>
                <a:gridCol w="526469"/>
              </a:tblGrid>
              <a:tr h="178622">
                <a:tc gridSpan="2">
                  <a:txBody>
                    <a:bodyPr/>
                    <a:lstStyle/>
                    <a:p>
                      <a:pPr algn="ctr" fontAlgn="ctr"/>
                      <a:r>
                        <a:rPr lang="pt-BR" sz="1200" b="1" i="0" u="none" strike="noStrike">
                          <a:solidFill>
                            <a:srgbClr val="FFFFFF"/>
                          </a:solidFill>
                          <a:effectLst/>
                          <a:latin typeface="Calibri"/>
                        </a:rPr>
                        <a:t>CaO</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hMerge="1">
                  <a:txBody>
                    <a:bodyPr/>
                    <a:lstStyle/>
                    <a:p>
                      <a:endParaRPr lang="pt-BR"/>
                    </a:p>
                  </a:txBody>
                  <a:tcPr/>
                </a:tc>
                <a:tc gridSpan="2">
                  <a:txBody>
                    <a:bodyPr/>
                    <a:lstStyle/>
                    <a:p>
                      <a:pPr algn="ctr" fontAlgn="ctr"/>
                      <a:r>
                        <a:rPr lang="pt-BR" sz="1200" b="1" i="0" u="none" strike="noStrike">
                          <a:solidFill>
                            <a:srgbClr val="FFFFFF"/>
                          </a:solidFill>
                          <a:effectLst/>
                          <a:latin typeface="Calibri"/>
                        </a:rPr>
                        <a:t>MgO</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hMerge="1">
                  <a:txBody>
                    <a:bodyPr/>
                    <a:lstStyle/>
                    <a:p>
                      <a:endParaRPr lang="pt-BR"/>
                    </a:p>
                  </a:txBody>
                  <a:tcPr/>
                </a:tc>
                <a:tc gridSpan="2">
                  <a:txBody>
                    <a:bodyPr/>
                    <a:lstStyle/>
                    <a:p>
                      <a:pPr algn="ctr" fontAlgn="ctr"/>
                      <a:r>
                        <a:rPr lang="pt-BR" sz="1200" b="1" i="0" u="none" strike="noStrike">
                          <a:solidFill>
                            <a:srgbClr val="FFFFFF"/>
                          </a:solidFill>
                          <a:effectLst/>
                          <a:latin typeface="Calibri"/>
                        </a:rPr>
                        <a:t>FeO</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hMerge="1">
                  <a:txBody>
                    <a:bodyPr/>
                    <a:lstStyle/>
                    <a:p>
                      <a:endParaRPr lang="pt-BR"/>
                    </a:p>
                  </a:txBody>
                  <a:tcPr/>
                </a:tc>
                <a:tc gridSpan="2">
                  <a:txBody>
                    <a:bodyPr/>
                    <a:lstStyle/>
                    <a:p>
                      <a:pPr algn="ctr" fontAlgn="ctr"/>
                      <a:r>
                        <a:rPr lang="pt-BR" sz="1200" b="1" i="0" u="none" strike="noStrike">
                          <a:solidFill>
                            <a:srgbClr val="FFFFFF"/>
                          </a:solidFill>
                          <a:effectLst/>
                          <a:latin typeface="Calibri"/>
                        </a:rPr>
                        <a:t>MnO</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hMerge="1">
                  <a:txBody>
                    <a:bodyPr/>
                    <a:lstStyle/>
                    <a:p>
                      <a:endParaRPr lang="pt-BR"/>
                    </a:p>
                  </a:txBody>
                  <a:tcPr/>
                </a:tc>
              </a:tr>
              <a:tr h="164474">
                <a:tc>
                  <a:txBody>
                    <a:bodyPr/>
                    <a:lstStyle/>
                    <a:p>
                      <a:pPr algn="ctr" fontAlgn="ctr"/>
                      <a:r>
                        <a:rPr lang="pt-BR" sz="1100" b="1" i="0" u="none" strike="noStrike">
                          <a:solidFill>
                            <a:srgbClr val="000000"/>
                          </a:solidFill>
                          <a:effectLst/>
                          <a:latin typeface="Calibri"/>
                        </a:rPr>
                        <a:t>wt (%)</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at (%)</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000000"/>
                          </a:solidFill>
                          <a:effectLst/>
                          <a:latin typeface="Calibri"/>
                        </a:rPr>
                        <a:t>wt (%)</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at (%)</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000000"/>
                          </a:solidFill>
                          <a:effectLst/>
                          <a:latin typeface="Calibri"/>
                        </a:rPr>
                        <a:t>wt (%)</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at (%)</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000000"/>
                          </a:solidFill>
                          <a:effectLst/>
                          <a:latin typeface="Calibri"/>
                        </a:rPr>
                        <a:t>wt (%)</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at (%)</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1,3</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16,5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25,9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Calibri"/>
                        </a:rPr>
                        <a:t>66,1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58,2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16,1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14,4</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64474">
                <a:tc>
                  <a:txBody>
                    <a:bodyPr/>
                    <a:lstStyle/>
                    <a:p>
                      <a:pPr algn="ctr" fontAlgn="ctr"/>
                      <a:r>
                        <a:rPr lang="pt-BR" sz="1100" b="0" i="0" u="none" strike="noStrike">
                          <a:solidFill>
                            <a:srgbClr val="000000"/>
                          </a:solidFill>
                          <a:effectLst/>
                          <a:latin typeface="Calibri"/>
                        </a:rPr>
                        <a:t>2</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12,8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20,6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67,9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61,3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17,2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15,7</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1,5</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15,7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24,8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66,8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59,2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14,4</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64474">
                <a:tc>
                  <a:txBody>
                    <a:bodyPr/>
                    <a:lstStyle/>
                    <a:p>
                      <a:pPr algn="ctr" fontAlgn="ctr"/>
                      <a:r>
                        <a:rPr lang="pt-BR" sz="1100" b="0" i="0" u="none" strike="noStrike">
                          <a:solidFill>
                            <a:srgbClr val="000000"/>
                          </a:solidFill>
                          <a:effectLst/>
                          <a:latin typeface="Calibri"/>
                        </a:rPr>
                        <a:t>1,8</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11,5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18,7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67,3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61,3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19,4</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17,9</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1,9</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26,6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39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57,8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47,6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13,7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11,4</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64474">
                <a:tc>
                  <a:txBody>
                    <a:bodyPr/>
                    <a:lstStyle/>
                    <a:p>
                      <a:pPr algn="ctr" fontAlgn="ctr"/>
                      <a:r>
                        <a:rPr lang="pt-BR" sz="1100" b="0" i="0" u="none" strike="noStrike">
                          <a:solidFill>
                            <a:srgbClr val="000000"/>
                          </a:solidFill>
                          <a:effectLst/>
                          <a:latin typeface="Calibri"/>
                        </a:rPr>
                        <a:t>1,8</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11,7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73,2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68,7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17,2</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1,5</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9,5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15,6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71,3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65,8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16,8</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64474">
                <a:tc>
                  <a:txBody>
                    <a:bodyPr/>
                    <a:lstStyle/>
                    <a:p>
                      <a:pPr algn="ctr" fontAlgn="ctr"/>
                      <a:r>
                        <a:rPr lang="pt-BR" sz="1100" b="0" i="0" u="none" strike="noStrike">
                          <a:solidFill>
                            <a:srgbClr val="000000"/>
                          </a:solidFill>
                          <a:effectLst/>
                          <a:latin typeface="Calibri"/>
                        </a:rPr>
                        <a:t>1,7</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12,6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20,3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67,6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61,1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18,2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16,7</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2,4</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2,8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10,4</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17</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71,2</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65,3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15,9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14,8</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164474">
                <a:tc>
                  <a:txBody>
                    <a:bodyPr/>
                    <a:lstStyle/>
                    <a:p>
                      <a:pPr algn="ctr" fontAlgn="ctr"/>
                      <a:r>
                        <a:rPr lang="pt-BR" sz="1100" b="0" i="0" u="none" strike="noStrike">
                          <a:solidFill>
                            <a:srgbClr val="000000"/>
                          </a:solidFill>
                          <a:effectLst/>
                          <a:latin typeface="Calibri"/>
                        </a:rPr>
                        <a:t>1</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16,9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26,5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66,9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58,8</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0" i="0" u="none" strike="noStrike">
                          <a:solidFill>
                            <a:srgbClr val="000000"/>
                          </a:solidFill>
                          <a:effectLst/>
                          <a:latin typeface="Calibri"/>
                        </a:rPr>
                        <a:t>15,3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fontAlgn="ctr"/>
                      <a:r>
                        <a:rPr lang="pt-BR" sz="1100" b="1" i="0" u="none" strike="noStrike">
                          <a:solidFill>
                            <a:srgbClr val="FF0000"/>
                          </a:solidFill>
                          <a:effectLst/>
                          <a:latin typeface="Calibri"/>
                        </a:rPr>
                        <a:t>13,6</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4474">
                <a:tc>
                  <a:txBody>
                    <a:bodyPr/>
                    <a:lstStyle/>
                    <a:p>
                      <a:pPr algn="ctr" fontAlgn="ctr"/>
                      <a:r>
                        <a:rPr lang="pt-BR" sz="1100" b="0" i="0" u="none" strike="noStrike">
                          <a:solidFill>
                            <a:srgbClr val="000000"/>
                          </a:solidFill>
                          <a:effectLst/>
                          <a:latin typeface="Calibri"/>
                        </a:rPr>
                        <a:t>1,3</a:t>
                      </a:r>
                    </a:p>
                  </a:txBody>
                  <a:tcPr marL="9525" marR="9525" marT="9525" marB="0" anchor="ctr">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1,3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29,5</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42,6</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53</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a:solidFill>
                            <a:srgbClr val="FF0000"/>
                          </a:solidFill>
                          <a:effectLst/>
                          <a:latin typeface="Calibri"/>
                        </a:rPr>
                        <a:t>42,9</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Calibri"/>
                        </a:rPr>
                        <a:t>16,1</a:t>
                      </a:r>
                    </a:p>
                  </a:txBody>
                  <a:tcPr marL="9525" marR="9525" marT="9525" marB="0" anchor="ctr">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fontAlgn="ctr"/>
                      <a:r>
                        <a:rPr lang="pt-BR" sz="1100" b="1" i="0" u="none" strike="noStrike" dirty="0">
                          <a:solidFill>
                            <a:srgbClr val="FF0000"/>
                          </a:solidFill>
                          <a:effectLst/>
                          <a:latin typeface="Calibri"/>
                        </a:rPr>
                        <a:t>13,2</a:t>
                      </a:r>
                    </a:p>
                  </a:txBody>
                  <a:tcPr marL="9525" marR="9525" marT="9525" marB="0" anchor="ctr">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bl>
          </a:graphicData>
        </a:graphic>
      </p:graphicFrame>
      <p:sp>
        <p:nvSpPr>
          <p:cNvPr id="41" name="CaixaDeTexto 40"/>
          <p:cNvSpPr txBox="1"/>
          <p:nvPr/>
        </p:nvSpPr>
        <p:spPr>
          <a:xfrm>
            <a:off x="5652120" y="6237312"/>
            <a:ext cx="3314625" cy="369332"/>
          </a:xfrm>
          <a:prstGeom prst="rect">
            <a:avLst/>
          </a:prstGeom>
          <a:noFill/>
        </p:spPr>
        <p:txBody>
          <a:bodyPr wrap="none" rtlCol="0">
            <a:spAutoFit/>
          </a:bodyPr>
          <a:lstStyle/>
          <a:p>
            <a:r>
              <a:rPr lang="pt-BR" dirty="0" err="1" smtClean="0"/>
              <a:t>MgO</a:t>
            </a:r>
            <a:r>
              <a:rPr lang="pt-BR" dirty="0" smtClean="0"/>
              <a:t>/</a:t>
            </a:r>
            <a:r>
              <a:rPr lang="pt-BR" dirty="0" err="1" smtClean="0"/>
              <a:t>FeO</a:t>
            </a:r>
            <a:r>
              <a:rPr lang="pt-BR" dirty="0" smtClean="0"/>
              <a:t> (</a:t>
            </a:r>
            <a:r>
              <a:rPr lang="pt-BR" dirty="0" err="1" smtClean="0"/>
              <a:t>at</a:t>
            </a:r>
            <a:r>
              <a:rPr lang="pt-BR" dirty="0" smtClean="0"/>
              <a:t> %):  – 0,2 </a:t>
            </a:r>
            <a:r>
              <a:rPr lang="pt-BR" dirty="0" err="1" smtClean="0"/>
              <a:t>and</a:t>
            </a:r>
            <a:r>
              <a:rPr lang="pt-BR" dirty="0" smtClean="0"/>
              <a:t> 0,45</a:t>
            </a:r>
            <a:endParaRPr lang="pt-BR" dirty="0"/>
          </a:p>
        </p:txBody>
      </p:sp>
      <p:sp>
        <p:nvSpPr>
          <p:cNvPr id="43" name="CaixaDeTexto 42"/>
          <p:cNvSpPr txBox="1"/>
          <p:nvPr/>
        </p:nvSpPr>
        <p:spPr>
          <a:xfrm>
            <a:off x="3995880" y="3501008"/>
            <a:ext cx="1152239" cy="369332"/>
          </a:xfrm>
          <a:prstGeom prst="rect">
            <a:avLst/>
          </a:prstGeom>
          <a:noFill/>
        </p:spPr>
        <p:txBody>
          <a:bodyPr wrap="none" rtlCol="0">
            <a:spAutoFit/>
          </a:bodyPr>
          <a:lstStyle/>
          <a:p>
            <a:r>
              <a:rPr lang="pt-BR" b="1" dirty="0" smtClean="0"/>
              <a:t>RO </a:t>
            </a:r>
            <a:r>
              <a:rPr lang="pt-BR" b="1" dirty="0" err="1" smtClean="0"/>
              <a:t>phase</a:t>
            </a:r>
            <a:r>
              <a:rPr lang="pt-BR" b="1" dirty="0" smtClean="0"/>
              <a:t>:</a:t>
            </a:r>
            <a:endParaRPr lang="pt-BR" b="1" dirty="0"/>
          </a:p>
        </p:txBody>
      </p:sp>
      <p:cxnSp>
        <p:nvCxnSpPr>
          <p:cNvPr id="44" name="Conector de seta reta 43"/>
          <p:cNvCxnSpPr/>
          <p:nvPr/>
        </p:nvCxnSpPr>
        <p:spPr>
          <a:xfrm>
            <a:off x="4069372" y="6269416"/>
            <a:ext cx="0" cy="3372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CaixaDeTexto 44"/>
          <p:cNvSpPr txBox="1"/>
          <p:nvPr/>
        </p:nvSpPr>
        <p:spPr>
          <a:xfrm>
            <a:off x="4298853" y="6255459"/>
            <a:ext cx="1155894" cy="369332"/>
          </a:xfrm>
          <a:prstGeom prst="rect">
            <a:avLst/>
          </a:prstGeom>
          <a:noFill/>
        </p:spPr>
        <p:txBody>
          <a:bodyPr wrap="none" rtlCol="0">
            <a:spAutoFit/>
          </a:bodyPr>
          <a:lstStyle/>
          <a:p>
            <a:r>
              <a:rPr lang="pt-BR" dirty="0" err="1" smtClean="0"/>
              <a:t>MgO</a:t>
            </a:r>
            <a:r>
              <a:rPr lang="pt-BR" dirty="0" smtClean="0"/>
              <a:t>/</a:t>
            </a:r>
            <a:r>
              <a:rPr lang="pt-BR" dirty="0" err="1" smtClean="0"/>
              <a:t>FeO</a:t>
            </a:r>
            <a:r>
              <a:rPr lang="pt-BR" dirty="0" smtClean="0"/>
              <a:t> </a:t>
            </a:r>
            <a:endParaRPr lang="pt-BR" dirty="0"/>
          </a:p>
        </p:txBody>
      </p:sp>
      <p:pic>
        <p:nvPicPr>
          <p:cNvPr id="49" name="Imagem 41" descr="D:\Users\catiaf\Documents\D Suzi\Intercement\MEV\23 10 14 16p7 Esc Silicio\5000x-0p3m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78" y="620688"/>
            <a:ext cx="389255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aixaDeTexto 3"/>
          <p:cNvSpPr txBox="1">
            <a:spLocks noChangeArrowheads="1"/>
          </p:cNvSpPr>
          <p:nvPr/>
        </p:nvSpPr>
        <p:spPr bwMode="auto">
          <a:xfrm>
            <a:off x="1429966" y="1973238"/>
            <a:ext cx="1033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a:solidFill>
                  <a:srgbClr val="FFFF00"/>
                </a:solidFill>
              </a:rPr>
              <a:t>RO</a:t>
            </a:r>
          </a:p>
        </p:txBody>
      </p:sp>
      <p:cxnSp>
        <p:nvCxnSpPr>
          <p:cNvPr id="51" name="Conector de seta reta 50"/>
          <p:cNvCxnSpPr/>
          <p:nvPr/>
        </p:nvCxnSpPr>
        <p:spPr>
          <a:xfrm flipH="1">
            <a:off x="1468066" y="2274863"/>
            <a:ext cx="155575" cy="387350"/>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sp>
        <p:nvSpPr>
          <p:cNvPr id="52" name="CaixaDeTexto 45"/>
          <p:cNvSpPr txBox="1">
            <a:spLocks noChangeArrowheads="1"/>
          </p:cNvSpPr>
          <p:nvPr/>
        </p:nvSpPr>
        <p:spPr bwMode="auto">
          <a:xfrm>
            <a:off x="72653" y="1848633"/>
            <a:ext cx="10683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dirty="0" smtClean="0">
                <a:solidFill>
                  <a:srgbClr val="FFFF00"/>
                </a:solidFill>
              </a:rPr>
              <a:t>glassy phase</a:t>
            </a:r>
            <a:endParaRPr lang="en-US" altLang="pt-BR" sz="1400" dirty="0">
              <a:solidFill>
                <a:srgbClr val="FFFF00"/>
              </a:solidFill>
            </a:endParaRPr>
          </a:p>
        </p:txBody>
      </p:sp>
      <p:cxnSp>
        <p:nvCxnSpPr>
          <p:cNvPr id="53" name="Conector de seta reta 52"/>
          <p:cNvCxnSpPr/>
          <p:nvPr/>
        </p:nvCxnSpPr>
        <p:spPr>
          <a:xfrm flipH="1">
            <a:off x="237753" y="2412976"/>
            <a:ext cx="184150" cy="568325"/>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cxnSp>
        <p:nvCxnSpPr>
          <p:cNvPr id="54" name="Conector de seta reta 53"/>
          <p:cNvCxnSpPr/>
          <p:nvPr/>
        </p:nvCxnSpPr>
        <p:spPr>
          <a:xfrm flipH="1">
            <a:off x="361578" y="2412976"/>
            <a:ext cx="60325" cy="876300"/>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sp>
        <p:nvSpPr>
          <p:cNvPr id="55" name="CaixaDeTexto 47"/>
          <p:cNvSpPr txBox="1">
            <a:spLocks noChangeArrowheads="1"/>
          </p:cNvSpPr>
          <p:nvPr/>
        </p:nvSpPr>
        <p:spPr bwMode="auto">
          <a:xfrm>
            <a:off x="1507753" y="1022326"/>
            <a:ext cx="184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dirty="0" err="1" smtClean="0">
                <a:solidFill>
                  <a:srgbClr val="FFFF00"/>
                </a:solidFill>
              </a:rPr>
              <a:t>Merwinite</a:t>
            </a:r>
            <a:endParaRPr lang="en-US" altLang="pt-BR" sz="1400" dirty="0">
              <a:solidFill>
                <a:srgbClr val="FFFF00"/>
              </a:solidFill>
            </a:endParaRPr>
          </a:p>
        </p:txBody>
      </p:sp>
      <p:cxnSp>
        <p:nvCxnSpPr>
          <p:cNvPr id="56" name="Conector de seta reta 55"/>
          <p:cNvCxnSpPr/>
          <p:nvPr/>
        </p:nvCxnSpPr>
        <p:spPr>
          <a:xfrm flipH="1">
            <a:off x="1266453" y="1176313"/>
            <a:ext cx="328613" cy="0"/>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pic>
        <p:nvPicPr>
          <p:cNvPr id="57" name="Imagem 57" descr="D:\Users\catiaf\Documents\D Suzi\Intercement\MEV\23 10 14 16p7 Esc Silicio\5000x-1m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43" y="3933056"/>
            <a:ext cx="38830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CaixaDeTexto 58"/>
          <p:cNvSpPr txBox="1">
            <a:spLocks noChangeArrowheads="1"/>
          </p:cNvSpPr>
          <p:nvPr/>
        </p:nvSpPr>
        <p:spPr bwMode="auto">
          <a:xfrm>
            <a:off x="3250505" y="5504681"/>
            <a:ext cx="103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a:solidFill>
                  <a:srgbClr val="FFFF00"/>
                </a:solidFill>
              </a:rPr>
              <a:t>RO</a:t>
            </a:r>
          </a:p>
        </p:txBody>
      </p:sp>
      <p:cxnSp>
        <p:nvCxnSpPr>
          <p:cNvPr id="59" name="Conector de seta reta 58"/>
          <p:cNvCxnSpPr/>
          <p:nvPr/>
        </p:nvCxnSpPr>
        <p:spPr>
          <a:xfrm>
            <a:off x="3466405" y="5712644"/>
            <a:ext cx="0" cy="360362"/>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cxnSp>
        <p:nvCxnSpPr>
          <p:cNvPr id="60" name="Conector de seta reta 59"/>
          <p:cNvCxnSpPr/>
          <p:nvPr/>
        </p:nvCxnSpPr>
        <p:spPr>
          <a:xfrm>
            <a:off x="3466405" y="5712644"/>
            <a:ext cx="215900" cy="600075"/>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sp>
        <p:nvSpPr>
          <p:cNvPr id="61" name="CaixaDeTexto 67"/>
          <p:cNvSpPr txBox="1">
            <a:spLocks noChangeArrowheads="1"/>
          </p:cNvSpPr>
          <p:nvPr/>
        </p:nvSpPr>
        <p:spPr bwMode="auto">
          <a:xfrm>
            <a:off x="2305943" y="5661844"/>
            <a:ext cx="184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dirty="0" err="1" smtClean="0">
                <a:solidFill>
                  <a:srgbClr val="FFFF00"/>
                </a:solidFill>
              </a:rPr>
              <a:t>Merwinite</a:t>
            </a:r>
            <a:endParaRPr lang="en-US" altLang="pt-BR" sz="1400" dirty="0">
              <a:solidFill>
                <a:srgbClr val="FFFF00"/>
              </a:solidFill>
            </a:endParaRPr>
          </a:p>
        </p:txBody>
      </p:sp>
      <p:cxnSp>
        <p:nvCxnSpPr>
          <p:cNvPr id="62" name="Conector de seta reta 61"/>
          <p:cNvCxnSpPr/>
          <p:nvPr/>
        </p:nvCxnSpPr>
        <p:spPr>
          <a:xfrm>
            <a:off x="2747268" y="5892031"/>
            <a:ext cx="0" cy="323850"/>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sp>
        <p:nvSpPr>
          <p:cNvPr id="63" name="CaixaDeTexto 70"/>
          <p:cNvSpPr txBox="1">
            <a:spLocks noChangeArrowheads="1"/>
          </p:cNvSpPr>
          <p:nvPr/>
        </p:nvSpPr>
        <p:spPr bwMode="auto">
          <a:xfrm>
            <a:off x="514448" y="4479484"/>
            <a:ext cx="1268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r>
              <a:rPr lang="en-US" altLang="pt-BR" sz="1400" dirty="0" smtClean="0">
                <a:solidFill>
                  <a:srgbClr val="FFFF00"/>
                </a:solidFill>
              </a:rPr>
              <a:t>glassy phase</a:t>
            </a:r>
            <a:endParaRPr lang="en-US" altLang="pt-BR" sz="1400" dirty="0">
              <a:solidFill>
                <a:srgbClr val="FFFF00"/>
              </a:solidFill>
            </a:endParaRPr>
          </a:p>
        </p:txBody>
      </p:sp>
      <p:cxnSp>
        <p:nvCxnSpPr>
          <p:cNvPr id="64" name="Conector de seta reta 63"/>
          <p:cNvCxnSpPr/>
          <p:nvPr/>
        </p:nvCxnSpPr>
        <p:spPr>
          <a:xfrm flipH="1">
            <a:off x="513655" y="4944294"/>
            <a:ext cx="342900" cy="404812"/>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cxnSp>
        <p:nvCxnSpPr>
          <p:cNvPr id="65" name="Conector de seta reta 64"/>
          <p:cNvCxnSpPr/>
          <p:nvPr/>
        </p:nvCxnSpPr>
        <p:spPr>
          <a:xfrm>
            <a:off x="856555" y="4944294"/>
            <a:ext cx="292100" cy="560387"/>
          </a:xfrm>
          <a:prstGeom prst="straightConnector1">
            <a:avLst/>
          </a:prstGeom>
          <a:ln>
            <a:solidFill>
              <a:srgbClr val="FFFF00"/>
            </a:solidFill>
            <a:tailEnd type="arrow"/>
          </a:ln>
        </p:spPr>
        <p:style>
          <a:lnRef idx="1">
            <a:schemeClr val="dk1"/>
          </a:lnRef>
          <a:fillRef idx="0">
            <a:schemeClr val="dk1"/>
          </a:fillRef>
          <a:effectRef idx="0">
            <a:schemeClr val="dk1"/>
          </a:effectRef>
          <a:fontRef idx="minor">
            <a:schemeClr val="tx1"/>
          </a:fontRef>
        </p:style>
      </p:cxnSp>
      <p:sp>
        <p:nvSpPr>
          <p:cNvPr id="4" name="CaixaDeTexto 3"/>
          <p:cNvSpPr txBox="1"/>
          <p:nvPr/>
        </p:nvSpPr>
        <p:spPr>
          <a:xfrm>
            <a:off x="8172400" y="3566234"/>
            <a:ext cx="864339" cy="230832"/>
          </a:xfrm>
          <a:prstGeom prst="rect">
            <a:avLst/>
          </a:prstGeom>
          <a:noFill/>
        </p:spPr>
        <p:txBody>
          <a:bodyPr wrap="none" rtlCol="0">
            <a:spAutoFit/>
          </a:bodyPr>
          <a:lstStyle/>
          <a:p>
            <a:r>
              <a:rPr lang="pt-BR" sz="900" dirty="0" smtClean="0"/>
              <a:t>(*) Fe as Fe</a:t>
            </a:r>
            <a:r>
              <a:rPr lang="pt-BR" sz="900" baseline="-25000" dirty="0"/>
              <a:t>2</a:t>
            </a:r>
            <a:r>
              <a:rPr lang="pt-BR" sz="900" dirty="0" smtClean="0"/>
              <a:t>O</a:t>
            </a:r>
            <a:r>
              <a:rPr lang="pt-BR" sz="900" baseline="-25000" dirty="0" smtClean="0"/>
              <a:t>3</a:t>
            </a:r>
            <a:endParaRPr lang="pt-BR" sz="900" baseline="-25000" dirty="0"/>
          </a:p>
        </p:txBody>
      </p:sp>
      <p:sp>
        <p:nvSpPr>
          <p:cNvPr id="6" name="CaixaDeTexto 5"/>
          <p:cNvSpPr txBox="1"/>
          <p:nvPr/>
        </p:nvSpPr>
        <p:spPr>
          <a:xfrm>
            <a:off x="4876799" y="6525344"/>
            <a:ext cx="3304687" cy="369332"/>
          </a:xfrm>
          <a:prstGeom prst="rect">
            <a:avLst/>
          </a:prstGeom>
          <a:noFill/>
        </p:spPr>
        <p:txBody>
          <a:bodyPr wrap="none" rtlCol="0">
            <a:spAutoFit/>
          </a:bodyPr>
          <a:lstStyle/>
          <a:p>
            <a:r>
              <a:rPr lang="pt-BR" dirty="0" err="1" smtClean="0"/>
              <a:t>Could</a:t>
            </a:r>
            <a:r>
              <a:rPr lang="pt-BR" dirty="0" smtClean="0"/>
              <a:t> </a:t>
            </a:r>
            <a:r>
              <a:rPr lang="pt-BR" dirty="0" err="1" smtClean="0"/>
              <a:t>prevent</a:t>
            </a:r>
            <a:r>
              <a:rPr lang="pt-BR" dirty="0" smtClean="0"/>
              <a:t> volume </a:t>
            </a:r>
            <a:r>
              <a:rPr lang="pt-BR" dirty="0" err="1" smtClean="0"/>
              <a:t>soundness</a:t>
            </a:r>
            <a:endParaRPr lang="pt-BR" dirty="0"/>
          </a:p>
        </p:txBody>
      </p:sp>
    </p:spTree>
    <p:extLst>
      <p:ext uri="{BB962C8B-B14F-4D97-AF65-F5344CB8AC3E}">
        <p14:creationId xmlns:p14="http://schemas.microsoft.com/office/powerpoint/2010/main" val="4122140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p:cNvGraphicFramePr>
            <a:graphicFrameLocks noChangeAspect="1"/>
          </p:cNvGraphicFramePr>
          <p:nvPr>
            <p:extLst>
              <p:ext uri="{D42A27DB-BD31-4B8C-83A1-F6EECF244321}">
                <p14:modId xmlns:p14="http://schemas.microsoft.com/office/powerpoint/2010/main" val="3918936236"/>
              </p:ext>
            </p:extLst>
          </p:nvPr>
        </p:nvGraphicFramePr>
        <p:xfrm>
          <a:off x="4616475" y="1069851"/>
          <a:ext cx="2647950" cy="2295525"/>
        </p:xfrm>
        <a:graphic>
          <a:graphicData uri="http://schemas.openxmlformats.org/presentationml/2006/ole">
            <mc:AlternateContent xmlns:mc="http://schemas.openxmlformats.org/markup-compatibility/2006">
              <mc:Choice xmlns:v="urn:schemas-microsoft-com:vml" Requires="v">
                <p:oleObj spid="_x0000_s20608" name="Planilha" r:id="rId4" imgW="2647843" imgH="2295540" progId="Excel.Sheet.12">
                  <p:embed/>
                </p:oleObj>
              </mc:Choice>
              <mc:Fallback>
                <p:oleObj name="Planilha" r:id="rId4" imgW="2647843" imgH="2295540" progId="Excel.Sheet.12">
                  <p:embed/>
                  <p:pic>
                    <p:nvPicPr>
                      <p:cNvPr id="0" name=""/>
                      <p:cNvPicPr/>
                      <p:nvPr/>
                    </p:nvPicPr>
                    <p:blipFill>
                      <a:blip r:embed="rId5"/>
                      <a:stretch>
                        <a:fillRect/>
                      </a:stretch>
                    </p:blipFill>
                    <p:spPr>
                      <a:xfrm>
                        <a:off x="4616475" y="1069851"/>
                        <a:ext cx="2647950" cy="2295525"/>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4134841924"/>
              </p:ext>
            </p:extLst>
          </p:nvPr>
        </p:nvGraphicFramePr>
        <p:xfrm>
          <a:off x="940022" y="851013"/>
          <a:ext cx="1676400" cy="2962275"/>
        </p:xfrm>
        <a:graphic>
          <a:graphicData uri="http://schemas.openxmlformats.org/presentationml/2006/ole">
            <mc:AlternateContent xmlns:mc="http://schemas.openxmlformats.org/markup-compatibility/2006">
              <mc:Choice xmlns:v="urn:schemas-microsoft-com:vml" Requires="v">
                <p:oleObj spid="_x0000_s20609" name="Planilha" r:id="rId7" imgW="1676445" imgH="2962170" progId="Excel.Sheet.12">
                  <p:embed/>
                </p:oleObj>
              </mc:Choice>
              <mc:Fallback>
                <p:oleObj name="Planilha" r:id="rId7" imgW="1676445" imgH="2962170" progId="Excel.Sheet.12">
                  <p:embed/>
                  <p:pic>
                    <p:nvPicPr>
                      <p:cNvPr id="0" name=""/>
                      <p:cNvPicPr/>
                      <p:nvPr/>
                    </p:nvPicPr>
                    <p:blipFill>
                      <a:blip r:embed="rId8"/>
                      <a:stretch>
                        <a:fillRect/>
                      </a:stretch>
                    </p:blipFill>
                    <p:spPr>
                      <a:xfrm>
                        <a:off x="940022" y="851013"/>
                        <a:ext cx="1676400" cy="2962275"/>
                      </a:xfrm>
                      <a:prstGeom prst="rect">
                        <a:avLst/>
                      </a:prstGeom>
                    </p:spPr>
                  </p:pic>
                </p:oleObj>
              </mc:Fallback>
            </mc:AlternateContent>
          </a:graphicData>
        </a:graphic>
      </p:graphicFrame>
      <p:pic>
        <p:nvPicPr>
          <p:cNvPr id="4"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309320"/>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2555776" y="124008"/>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(SS-M2)</a:t>
            </a:r>
            <a:endParaRPr lang="pt-BR" b="1" dirty="0"/>
          </a:p>
        </p:txBody>
      </p:sp>
      <p:sp>
        <p:nvSpPr>
          <p:cNvPr id="10" name="CaixaDeTexto 9"/>
          <p:cNvSpPr txBox="1"/>
          <p:nvPr/>
        </p:nvSpPr>
        <p:spPr>
          <a:xfrm>
            <a:off x="251520" y="3643885"/>
            <a:ext cx="8712968" cy="2862322"/>
          </a:xfrm>
          <a:prstGeom prst="rect">
            <a:avLst/>
          </a:prstGeom>
          <a:noFill/>
        </p:spPr>
        <p:txBody>
          <a:bodyPr wrap="square" rtlCol="0">
            <a:spAutoFit/>
          </a:bodyPr>
          <a:lstStyle/>
          <a:p>
            <a:endParaRPr lang="en-US" dirty="0" smtClean="0"/>
          </a:p>
          <a:p>
            <a:r>
              <a:rPr lang="en-US" dirty="0"/>
              <a:t> </a:t>
            </a:r>
            <a:r>
              <a:rPr lang="en-US" dirty="0" smtClean="0"/>
              <a:t>  </a:t>
            </a:r>
            <a:r>
              <a:rPr lang="en-US" dirty="0">
                <a:solidFill>
                  <a:srgbClr val="00B050"/>
                </a:solidFill>
              </a:rPr>
              <a:t>basicity and </a:t>
            </a:r>
            <a:r>
              <a:rPr lang="en-US" dirty="0" smtClean="0">
                <a:solidFill>
                  <a:srgbClr val="00B050"/>
                </a:solidFill>
              </a:rPr>
              <a:t>      Fe</a:t>
            </a:r>
            <a:r>
              <a:rPr lang="en-US" baseline="30000" dirty="0" smtClean="0">
                <a:solidFill>
                  <a:srgbClr val="00B050"/>
                </a:solidFill>
              </a:rPr>
              <a:t>2</a:t>
            </a:r>
            <a:r>
              <a:rPr lang="en-US" baseline="30000" dirty="0">
                <a:solidFill>
                  <a:srgbClr val="00B050"/>
                </a:solidFill>
              </a:rPr>
              <a:t>+</a:t>
            </a:r>
            <a:r>
              <a:rPr lang="en-US" dirty="0">
                <a:solidFill>
                  <a:srgbClr val="00B050"/>
                </a:solidFill>
              </a:rPr>
              <a:t> and Fe</a:t>
            </a:r>
            <a:r>
              <a:rPr lang="en-US" baseline="30000" dirty="0">
                <a:solidFill>
                  <a:srgbClr val="00B050"/>
                </a:solidFill>
              </a:rPr>
              <a:t>3+</a:t>
            </a:r>
            <a:r>
              <a:rPr lang="en-US" dirty="0">
                <a:solidFill>
                  <a:srgbClr val="00B050"/>
                </a:solidFill>
              </a:rPr>
              <a:t> </a:t>
            </a:r>
            <a:r>
              <a:rPr lang="en-US" dirty="0" smtClean="0">
                <a:solidFill>
                  <a:srgbClr val="00B050"/>
                </a:solidFill>
              </a:rPr>
              <a:t>compared </a:t>
            </a:r>
            <a:r>
              <a:rPr lang="en-US" dirty="0">
                <a:solidFill>
                  <a:srgbClr val="00B050"/>
                </a:solidFill>
              </a:rPr>
              <a:t>to slag </a:t>
            </a:r>
            <a:r>
              <a:rPr lang="en-US" dirty="0" smtClean="0">
                <a:solidFill>
                  <a:srgbClr val="00B050"/>
                </a:solidFill>
              </a:rPr>
              <a:t>SS-M1 and     Al</a:t>
            </a:r>
            <a:r>
              <a:rPr lang="en-US" baseline="-25000" dirty="0" smtClean="0">
                <a:solidFill>
                  <a:srgbClr val="00B050"/>
                </a:solidFill>
              </a:rPr>
              <a:t>2</a:t>
            </a:r>
            <a:r>
              <a:rPr lang="en-US" dirty="0" smtClean="0">
                <a:solidFill>
                  <a:srgbClr val="00B050"/>
                </a:solidFill>
              </a:rPr>
              <a:t>O</a:t>
            </a:r>
            <a:r>
              <a:rPr lang="en-US" baseline="-25000" dirty="0">
                <a:solidFill>
                  <a:srgbClr val="00B050"/>
                </a:solidFill>
              </a:rPr>
              <a:t>3</a:t>
            </a:r>
            <a:r>
              <a:rPr lang="en-US" dirty="0" smtClean="0">
                <a:solidFill>
                  <a:srgbClr val="00B050"/>
                </a:solidFill>
              </a:rPr>
              <a:t> (%) 11,5</a:t>
            </a:r>
            <a:r>
              <a:rPr lang="en-US" dirty="0">
                <a:solidFill>
                  <a:srgbClr val="00B050"/>
                </a:solidFill>
              </a:rPr>
              <a:t>%</a:t>
            </a:r>
          </a:p>
          <a:p>
            <a:r>
              <a:rPr lang="en-US" dirty="0" smtClean="0"/>
              <a:t>   </a:t>
            </a:r>
          </a:p>
          <a:p>
            <a:r>
              <a:rPr lang="en-US" dirty="0" smtClean="0">
                <a:solidFill>
                  <a:srgbClr val="0000FF"/>
                </a:solidFill>
              </a:rPr>
              <a:t> Stabilization </a:t>
            </a:r>
            <a:r>
              <a:rPr lang="en-US" dirty="0">
                <a:solidFill>
                  <a:srgbClr val="0000FF"/>
                </a:solidFill>
              </a:rPr>
              <a:t>of the glassy </a:t>
            </a:r>
            <a:r>
              <a:rPr lang="en-US" dirty="0" smtClean="0">
                <a:solidFill>
                  <a:srgbClr val="0000FF"/>
                </a:solidFill>
              </a:rPr>
              <a:t>phase (close </a:t>
            </a:r>
            <a:r>
              <a:rPr lang="en-US" dirty="0">
                <a:solidFill>
                  <a:srgbClr val="0000FF"/>
                </a:solidFill>
              </a:rPr>
              <a:t>to the chilled </a:t>
            </a:r>
            <a:r>
              <a:rPr lang="en-US" dirty="0" smtClean="0">
                <a:solidFill>
                  <a:srgbClr val="0000FF"/>
                </a:solidFill>
              </a:rPr>
              <a:t>plate) - similar </a:t>
            </a:r>
            <a:r>
              <a:rPr lang="en-US" dirty="0">
                <a:solidFill>
                  <a:srgbClr val="0000FF"/>
                </a:solidFill>
              </a:rPr>
              <a:t>to the BF </a:t>
            </a:r>
            <a:r>
              <a:rPr lang="en-US" dirty="0" smtClean="0">
                <a:solidFill>
                  <a:srgbClr val="0000FF"/>
                </a:solidFill>
              </a:rPr>
              <a:t>slag (</a:t>
            </a:r>
            <a:endParaRPr lang="en-US" dirty="0">
              <a:solidFill>
                <a:srgbClr val="0000FF"/>
              </a:solidFill>
            </a:endParaRPr>
          </a:p>
          <a:p>
            <a:r>
              <a:rPr lang="en-US" dirty="0">
                <a:solidFill>
                  <a:srgbClr val="0000FF"/>
                </a:solidFill>
              </a:rPr>
              <a:t>Basicity and    Al</a:t>
            </a:r>
            <a:r>
              <a:rPr lang="en-US" baseline="-25000" dirty="0">
                <a:solidFill>
                  <a:srgbClr val="0000FF"/>
                </a:solidFill>
              </a:rPr>
              <a:t>2</a:t>
            </a:r>
            <a:r>
              <a:rPr lang="en-US" dirty="0">
                <a:solidFill>
                  <a:srgbClr val="0000FF"/>
                </a:solidFill>
              </a:rPr>
              <a:t>O</a:t>
            </a:r>
            <a:r>
              <a:rPr lang="en-US" baseline="-25000" dirty="0">
                <a:solidFill>
                  <a:srgbClr val="0000FF"/>
                </a:solidFill>
              </a:rPr>
              <a:t>3</a:t>
            </a:r>
            <a:r>
              <a:rPr lang="en-US" dirty="0">
                <a:solidFill>
                  <a:srgbClr val="0000FF"/>
                </a:solidFill>
              </a:rPr>
              <a:t> </a:t>
            </a:r>
            <a:endParaRPr lang="en-US" dirty="0" smtClean="0">
              <a:solidFill>
                <a:srgbClr val="0000FF"/>
              </a:solidFill>
            </a:endParaRPr>
          </a:p>
          <a:p>
            <a:endParaRPr lang="en-US" dirty="0">
              <a:solidFill>
                <a:srgbClr val="0000FF"/>
              </a:solidFill>
            </a:endParaRPr>
          </a:p>
          <a:p>
            <a:r>
              <a:rPr lang="en-US" dirty="0">
                <a:solidFill>
                  <a:srgbClr val="FF0000"/>
                </a:solidFill>
              </a:rPr>
              <a:t>RO phase </a:t>
            </a:r>
            <a:r>
              <a:rPr lang="en-US" dirty="0" smtClean="0">
                <a:solidFill>
                  <a:srgbClr val="FF0000"/>
                </a:solidFill>
              </a:rPr>
              <a:t>eliminated, </a:t>
            </a:r>
            <a:r>
              <a:rPr lang="en-US" dirty="0" err="1">
                <a:solidFill>
                  <a:srgbClr val="FF0000"/>
                </a:solidFill>
              </a:rPr>
              <a:t>MgO</a:t>
            </a:r>
            <a:r>
              <a:rPr lang="en-US" dirty="0">
                <a:solidFill>
                  <a:srgbClr val="FF0000"/>
                </a:solidFill>
              </a:rPr>
              <a:t> </a:t>
            </a:r>
            <a:r>
              <a:rPr lang="en-US" dirty="0" smtClean="0">
                <a:solidFill>
                  <a:srgbClr val="FF0000"/>
                </a:solidFill>
              </a:rPr>
              <a:t>stabilized </a:t>
            </a:r>
            <a:r>
              <a:rPr lang="en-US" dirty="0">
                <a:solidFill>
                  <a:srgbClr val="FF0000"/>
                </a:solidFill>
              </a:rPr>
              <a:t>in phases with lower </a:t>
            </a:r>
            <a:r>
              <a:rPr lang="en-US" dirty="0" err="1">
                <a:solidFill>
                  <a:srgbClr val="FF0000"/>
                </a:solidFill>
              </a:rPr>
              <a:t>CaO</a:t>
            </a:r>
            <a:r>
              <a:rPr lang="en-US" dirty="0">
                <a:solidFill>
                  <a:srgbClr val="FF0000"/>
                </a:solidFill>
              </a:rPr>
              <a:t>/SiO</a:t>
            </a:r>
            <a:r>
              <a:rPr lang="en-US" baseline="-25000" dirty="0">
                <a:solidFill>
                  <a:srgbClr val="FF0000"/>
                </a:solidFill>
              </a:rPr>
              <a:t>2</a:t>
            </a:r>
            <a:r>
              <a:rPr lang="en-US" dirty="0">
                <a:solidFill>
                  <a:srgbClr val="FF0000"/>
                </a:solidFill>
              </a:rPr>
              <a:t> ratio than </a:t>
            </a:r>
            <a:r>
              <a:rPr lang="en-US" dirty="0" err="1">
                <a:solidFill>
                  <a:srgbClr val="FF0000"/>
                </a:solidFill>
              </a:rPr>
              <a:t>merwinite</a:t>
            </a:r>
            <a:r>
              <a:rPr lang="en-US" dirty="0">
                <a:solidFill>
                  <a:srgbClr val="FF0000"/>
                </a:solidFill>
              </a:rPr>
              <a:t> (3CaO.MgO.2SiO</a:t>
            </a:r>
            <a:r>
              <a:rPr lang="en-US" baseline="-25000" dirty="0">
                <a:solidFill>
                  <a:srgbClr val="FF0000"/>
                </a:solidFill>
              </a:rPr>
              <a:t>2</a:t>
            </a:r>
            <a:r>
              <a:rPr lang="en-US" dirty="0">
                <a:solidFill>
                  <a:srgbClr val="FF0000"/>
                </a:solidFill>
              </a:rPr>
              <a:t>), such as </a:t>
            </a:r>
            <a:r>
              <a:rPr lang="en-US" dirty="0" err="1">
                <a:solidFill>
                  <a:srgbClr val="FF0000"/>
                </a:solidFill>
              </a:rPr>
              <a:t>monticellite</a:t>
            </a:r>
            <a:r>
              <a:rPr lang="en-US" dirty="0">
                <a:solidFill>
                  <a:srgbClr val="FF0000"/>
                </a:solidFill>
              </a:rPr>
              <a:t> (CaO.MgO.SiO</a:t>
            </a:r>
            <a:r>
              <a:rPr lang="en-US" baseline="-25000" dirty="0">
                <a:solidFill>
                  <a:srgbClr val="FF0000"/>
                </a:solidFill>
              </a:rPr>
              <a:t>2</a:t>
            </a:r>
            <a:r>
              <a:rPr lang="en-US" dirty="0">
                <a:solidFill>
                  <a:srgbClr val="FF0000"/>
                </a:solidFill>
              </a:rPr>
              <a:t>) and </a:t>
            </a:r>
            <a:r>
              <a:rPr lang="en-US" dirty="0" err="1" smtClean="0">
                <a:solidFill>
                  <a:srgbClr val="FF0000"/>
                </a:solidFill>
              </a:rPr>
              <a:t>akermanite</a:t>
            </a:r>
            <a:r>
              <a:rPr lang="en-US" dirty="0" smtClean="0">
                <a:solidFill>
                  <a:srgbClr val="FF0000"/>
                </a:solidFill>
              </a:rPr>
              <a:t> (2CaO.MgO.2SiO</a:t>
            </a:r>
            <a:r>
              <a:rPr lang="en-US" baseline="-25000" dirty="0" smtClean="0">
                <a:solidFill>
                  <a:srgbClr val="FF0000"/>
                </a:solidFill>
              </a:rPr>
              <a:t>2</a:t>
            </a:r>
            <a:r>
              <a:rPr lang="en-US" dirty="0" smtClean="0">
                <a:solidFill>
                  <a:srgbClr val="FF0000"/>
                </a:solidFill>
              </a:rPr>
              <a:t>)</a:t>
            </a:r>
          </a:p>
          <a:p>
            <a:endParaRPr lang="en-US" dirty="0">
              <a:solidFill>
                <a:srgbClr val="FF0000"/>
              </a:solidFill>
            </a:endParaRPr>
          </a:p>
          <a:p>
            <a:r>
              <a:rPr lang="en-US" dirty="0" err="1" smtClean="0"/>
              <a:t>Gehlenite</a:t>
            </a:r>
            <a:r>
              <a:rPr lang="en-US" dirty="0" smtClean="0"/>
              <a:t> formed </a:t>
            </a:r>
            <a:r>
              <a:rPr lang="en-US" dirty="0"/>
              <a:t>in slag </a:t>
            </a:r>
            <a:r>
              <a:rPr lang="en-US" dirty="0" smtClean="0"/>
              <a:t>SS-M2 (  Al</a:t>
            </a:r>
            <a:r>
              <a:rPr lang="en-US" baseline="-25000" dirty="0" smtClean="0"/>
              <a:t>2</a:t>
            </a:r>
            <a:r>
              <a:rPr lang="en-US" dirty="0" smtClean="0"/>
              <a:t>O</a:t>
            </a:r>
            <a:r>
              <a:rPr lang="en-US" baseline="-25000" dirty="0"/>
              <a:t>3</a:t>
            </a:r>
            <a:r>
              <a:rPr lang="en-US" dirty="0" smtClean="0"/>
              <a:t>) </a:t>
            </a:r>
            <a:endParaRPr lang="en-US" dirty="0">
              <a:solidFill>
                <a:srgbClr val="FF0000"/>
              </a:solidFill>
            </a:endParaRPr>
          </a:p>
        </p:txBody>
      </p:sp>
      <p:sp>
        <p:nvSpPr>
          <p:cNvPr id="3" name="CaixaDeTexto 2"/>
          <p:cNvSpPr txBox="1"/>
          <p:nvPr/>
        </p:nvSpPr>
        <p:spPr>
          <a:xfrm>
            <a:off x="1289599" y="481681"/>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5545843" y="485094"/>
            <a:ext cx="572593" cy="369332"/>
          </a:xfrm>
          <a:prstGeom prst="rect">
            <a:avLst/>
          </a:prstGeom>
          <a:noFill/>
        </p:spPr>
        <p:txBody>
          <a:bodyPr wrap="none" rtlCol="0">
            <a:spAutoFit/>
          </a:bodyPr>
          <a:lstStyle/>
          <a:p>
            <a:r>
              <a:rPr lang="pt-BR" dirty="0" smtClean="0"/>
              <a:t>XRD</a:t>
            </a:r>
            <a:endParaRPr lang="pt-BR" dirty="0"/>
          </a:p>
        </p:txBody>
      </p:sp>
      <p:cxnSp>
        <p:nvCxnSpPr>
          <p:cNvPr id="8" name="Conector de seta reta 7"/>
          <p:cNvCxnSpPr/>
          <p:nvPr/>
        </p:nvCxnSpPr>
        <p:spPr>
          <a:xfrm>
            <a:off x="266591" y="3933056"/>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2195736" y="3573016"/>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5796136" y="3140968"/>
            <a:ext cx="504056"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5796136" y="2979440"/>
            <a:ext cx="1476164" cy="162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765951" y="2384884"/>
            <a:ext cx="150634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p:cNvCxnSpPr/>
          <p:nvPr/>
        </p:nvCxnSpPr>
        <p:spPr>
          <a:xfrm>
            <a:off x="5724128" y="1948421"/>
            <a:ext cx="15481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a:off x="418991" y="3931917"/>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1755304" y="3931917"/>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ector de seta reta 32"/>
          <p:cNvCxnSpPr/>
          <p:nvPr/>
        </p:nvCxnSpPr>
        <p:spPr>
          <a:xfrm>
            <a:off x="1907704" y="3931917"/>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a:xfrm flipV="1">
            <a:off x="6012160" y="3967435"/>
            <a:ext cx="0" cy="24668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Elipse 34"/>
          <p:cNvSpPr/>
          <p:nvPr/>
        </p:nvSpPr>
        <p:spPr>
          <a:xfrm>
            <a:off x="2149319" y="1071054"/>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p:cNvSpPr/>
          <p:nvPr/>
        </p:nvSpPr>
        <p:spPr>
          <a:xfrm>
            <a:off x="2125500" y="1349277"/>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Elipse 36"/>
          <p:cNvSpPr/>
          <p:nvPr/>
        </p:nvSpPr>
        <p:spPr>
          <a:xfrm>
            <a:off x="2125500" y="2492896"/>
            <a:ext cx="504056"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8" name="Conector de seta reta 37"/>
          <p:cNvCxnSpPr/>
          <p:nvPr/>
        </p:nvCxnSpPr>
        <p:spPr>
          <a:xfrm>
            <a:off x="8100392" y="4486630"/>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ector de seta reta 38"/>
          <p:cNvCxnSpPr/>
          <p:nvPr/>
        </p:nvCxnSpPr>
        <p:spPr>
          <a:xfrm>
            <a:off x="8244408" y="4486630"/>
            <a:ext cx="0" cy="31052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ector de seta reta 39"/>
          <p:cNvCxnSpPr/>
          <p:nvPr/>
        </p:nvCxnSpPr>
        <p:spPr>
          <a:xfrm flipV="1">
            <a:off x="1557461" y="4765355"/>
            <a:ext cx="0" cy="24668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tângulo 40"/>
          <p:cNvSpPr/>
          <p:nvPr/>
        </p:nvSpPr>
        <p:spPr>
          <a:xfrm>
            <a:off x="5765951" y="2780928"/>
            <a:ext cx="150634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2" name="Conector de seta reta 41"/>
          <p:cNvCxnSpPr/>
          <p:nvPr/>
        </p:nvCxnSpPr>
        <p:spPr>
          <a:xfrm flipV="1">
            <a:off x="3419872" y="6164165"/>
            <a:ext cx="0" cy="24668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1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692" y="1469366"/>
            <a:ext cx="1427410" cy="144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tângulo 25"/>
          <p:cNvSpPr/>
          <p:nvPr/>
        </p:nvSpPr>
        <p:spPr>
          <a:xfrm>
            <a:off x="5935692" y="2611034"/>
            <a:ext cx="1173367" cy="3064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529" name="CaixaDeTexto 38"/>
          <p:cNvSpPr txBox="1">
            <a:spLocks noChangeArrowheads="1"/>
          </p:cNvSpPr>
          <p:nvPr/>
        </p:nvSpPr>
        <p:spPr bwMode="auto">
          <a:xfrm>
            <a:off x="101232" y="198439"/>
            <a:ext cx="8735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2000" dirty="0" err="1" smtClean="0">
                <a:latin typeface="Arial" charset="0"/>
              </a:rPr>
              <a:t>Amorphous</a:t>
            </a:r>
            <a:r>
              <a:rPr lang="pt-BR" altLang="pt-BR" sz="2000" dirty="0" smtClean="0">
                <a:latin typeface="Arial" charset="0"/>
              </a:rPr>
              <a:t> (%) X </a:t>
            </a:r>
            <a:r>
              <a:rPr lang="pt-BR" altLang="pt-BR" sz="2000" dirty="0" err="1" smtClean="0">
                <a:latin typeface="Arial" charset="0"/>
              </a:rPr>
              <a:t>Distance</a:t>
            </a:r>
            <a:r>
              <a:rPr lang="pt-BR" altLang="pt-BR" sz="2000" dirty="0" smtClean="0">
                <a:latin typeface="Arial" charset="0"/>
              </a:rPr>
              <a:t> </a:t>
            </a:r>
            <a:r>
              <a:rPr lang="pt-BR" altLang="pt-BR" sz="2000" dirty="0" err="1" smtClean="0">
                <a:latin typeface="Arial" charset="0"/>
              </a:rPr>
              <a:t>from</a:t>
            </a:r>
            <a:r>
              <a:rPr lang="pt-BR" altLang="pt-BR" sz="2000" dirty="0" smtClean="0">
                <a:latin typeface="Arial" charset="0"/>
              </a:rPr>
              <a:t> </a:t>
            </a:r>
            <a:r>
              <a:rPr lang="pt-BR" altLang="pt-BR" sz="2000" dirty="0" err="1" smtClean="0">
                <a:latin typeface="Arial" charset="0"/>
              </a:rPr>
              <a:t>Chilled</a:t>
            </a:r>
            <a:r>
              <a:rPr lang="pt-BR" altLang="pt-BR" sz="2000" dirty="0" smtClean="0">
                <a:latin typeface="Arial" charset="0"/>
              </a:rPr>
              <a:t> Plate</a:t>
            </a:r>
            <a:endParaRPr lang="pt-BR" altLang="pt-BR" sz="2000" dirty="0">
              <a:latin typeface="Arial" charset="0"/>
            </a:endParaRPr>
          </a:p>
        </p:txBody>
      </p:sp>
      <p:sp>
        <p:nvSpPr>
          <p:cNvPr id="64530" name="Rectangle 4"/>
          <p:cNvSpPr>
            <a:spLocks noChangeArrowheads="1"/>
          </p:cNvSpPr>
          <p:nvPr/>
        </p:nvSpPr>
        <p:spPr bwMode="auto">
          <a:xfrm>
            <a:off x="0"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2400">
              <a:latin typeface="Arial" charset="0"/>
            </a:endParaRPr>
          </a:p>
        </p:txBody>
      </p:sp>
      <p:grpSp>
        <p:nvGrpSpPr>
          <p:cNvPr id="10" name="Grupo 9"/>
          <p:cNvGrpSpPr/>
          <p:nvPr/>
        </p:nvGrpSpPr>
        <p:grpSpPr>
          <a:xfrm>
            <a:off x="657592" y="1237794"/>
            <a:ext cx="5003189" cy="3399912"/>
            <a:chOff x="4088057" y="3269449"/>
            <a:chExt cx="5003189" cy="3399912"/>
          </a:xfrm>
        </p:grpSpPr>
        <p:graphicFrame>
          <p:nvGraphicFramePr>
            <p:cNvPr id="23" name="Gráfico 22"/>
            <p:cNvGraphicFramePr>
              <a:graphicFrameLocks/>
            </p:cNvGraphicFramePr>
            <p:nvPr>
              <p:extLst>
                <p:ext uri="{D42A27DB-BD31-4B8C-83A1-F6EECF244321}">
                  <p14:modId xmlns:p14="http://schemas.microsoft.com/office/powerpoint/2010/main" val="3904764059"/>
                </p:ext>
              </p:extLst>
            </p:nvPr>
          </p:nvGraphicFramePr>
          <p:xfrm>
            <a:off x="4088057" y="3608389"/>
            <a:ext cx="4883394" cy="3060972"/>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Conector reto 2"/>
            <p:cNvCxnSpPr/>
            <p:nvPr/>
          </p:nvCxnSpPr>
          <p:spPr>
            <a:xfrm>
              <a:off x="4689231" y="3789363"/>
              <a:ext cx="1211874" cy="1444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901104" y="3941763"/>
              <a:ext cx="1729154" cy="207962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5294436" y="5805489"/>
              <a:ext cx="1138603" cy="2873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4689231" y="3789363"/>
              <a:ext cx="1175238" cy="2159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864470" y="4005263"/>
              <a:ext cx="2296258" cy="20875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6478466" y="6092825"/>
              <a:ext cx="11371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4522" name="CaixaDeTexto 17"/>
            <p:cNvSpPr txBox="1">
              <a:spLocks noChangeArrowheads="1"/>
            </p:cNvSpPr>
            <p:nvPr/>
          </p:nvSpPr>
          <p:spPr bwMode="auto">
            <a:xfrm>
              <a:off x="5457093" y="54864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800">
                  <a:solidFill>
                    <a:srgbClr val="FF0000"/>
                  </a:solidFill>
                  <a:latin typeface="Arial" charset="0"/>
                </a:rPr>
                <a:t>ss</a:t>
              </a:r>
            </a:p>
          </p:txBody>
        </p:sp>
        <p:sp>
          <p:nvSpPr>
            <p:cNvPr id="64523" name="CaixaDeTexto 30"/>
            <p:cNvSpPr txBox="1">
              <a:spLocks noChangeArrowheads="1"/>
            </p:cNvSpPr>
            <p:nvPr/>
          </p:nvSpPr>
          <p:spPr bwMode="auto">
            <a:xfrm>
              <a:off x="7192108" y="4895851"/>
              <a:ext cx="18991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100" dirty="0" smtClean="0">
                  <a:solidFill>
                    <a:srgbClr val="00B050"/>
                  </a:solidFill>
                  <a:latin typeface="Arial" charset="0"/>
                </a:rPr>
                <a:t>(</a:t>
              </a:r>
              <a:r>
                <a:rPr lang="pt-BR" altLang="pt-BR" sz="1100" dirty="0">
                  <a:solidFill>
                    <a:srgbClr val="00B050"/>
                  </a:solidFill>
                  <a:latin typeface="Arial" charset="0"/>
                </a:rPr>
                <a:t>SS-M2)</a:t>
              </a:r>
            </a:p>
          </p:txBody>
        </p:sp>
        <p:sp>
          <p:nvSpPr>
            <p:cNvPr id="64524" name="CaixaDeTexto 31"/>
            <p:cNvSpPr txBox="1">
              <a:spLocks noChangeArrowheads="1"/>
            </p:cNvSpPr>
            <p:nvPr/>
          </p:nvSpPr>
          <p:spPr bwMode="auto">
            <a:xfrm>
              <a:off x="6063762" y="4673601"/>
              <a:ext cx="4138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400">
                  <a:solidFill>
                    <a:srgbClr val="0033CC"/>
                  </a:solidFill>
                  <a:latin typeface="Arial" charset="0"/>
                </a:rPr>
                <a:t>BF</a:t>
              </a:r>
            </a:p>
          </p:txBody>
        </p:sp>
        <p:cxnSp>
          <p:nvCxnSpPr>
            <p:cNvPr id="21" name="Conector de seta reta 20"/>
            <p:cNvCxnSpPr/>
            <p:nvPr/>
          </p:nvCxnSpPr>
          <p:spPr>
            <a:xfrm flipV="1">
              <a:off x="6057900" y="3608388"/>
              <a:ext cx="241789"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5660781" y="3789363"/>
              <a:ext cx="439615" cy="3603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4528" name="CaixaDeTexto 23"/>
            <p:cNvSpPr txBox="1">
              <a:spLocks noChangeArrowheads="1"/>
            </p:cNvSpPr>
            <p:nvPr/>
          </p:nvSpPr>
          <p:spPr bwMode="auto">
            <a:xfrm>
              <a:off x="4932968" y="3269449"/>
              <a:ext cx="2733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600" b="0" dirty="0">
                  <a:latin typeface="Arial" charset="0"/>
                </a:rPr>
                <a:t>&gt; 4°C/s (&gt; 95% </a:t>
              </a:r>
              <a:r>
                <a:rPr lang="pt-BR" altLang="pt-BR" sz="1600" b="0" dirty="0" err="1" smtClean="0">
                  <a:latin typeface="Arial" charset="0"/>
                </a:rPr>
                <a:t>amorphous</a:t>
              </a:r>
              <a:r>
                <a:rPr lang="pt-BR" altLang="pt-BR" sz="1600" b="0" dirty="0" smtClean="0">
                  <a:latin typeface="Arial" charset="0"/>
                </a:rPr>
                <a:t>)</a:t>
              </a:r>
              <a:endParaRPr lang="pt-BR" altLang="pt-BR" sz="1600" b="0" dirty="0">
                <a:latin typeface="Arial" charset="0"/>
              </a:endParaRPr>
            </a:p>
          </p:txBody>
        </p:sp>
        <p:cxnSp>
          <p:nvCxnSpPr>
            <p:cNvPr id="6" name="Conector reto 5"/>
            <p:cNvCxnSpPr/>
            <p:nvPr/>
          </p:nvCxnSpPr>
          <p:spPr>
            <a:xfrm flipV="1">
              <a:off x="5276851" y="5486401"/>
              <a:ext cx="2353408" cy="17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532" name="CaixaDeTexto 6"/>
            <p:cNvSpPr txBox="1">
              <a:spLocks noChangeArrowheads="1"/>
            </p:cNvSpPr>
            <p:nvPr/>
          </p:nvSpPr>
          <p:spPr bwMode="auto">
            <a:xfrm>
              <a:off x="5388219" y="5157789"/>
              <a:ext cx="6543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b="0" dirty="0" smtClean="0">
                  <a:latin typeface="Arial" charset="0"/>
                </a:rPr>
                <a:t>SS-M1</a:t>
              </a:r>
              <a:endParaRPr lang="pt-BR" altLang="pt-BR" sz="2400" b="0" dirty="0">
                <a:latin typeface="Arial" charset="0"/>
              </a:endParaRPr>
            </a:p>
          </p:txBody>
        </p:sp>
      </p:grpSp>
      <p:sp>
        <p:nvSpPr>
          <p:cNvPr id="4" name="Retângulo 3"/>
          <p:cNvSpPr/>
          <p:nvPr/>
        </p:nvSpPr>
        <p:spPr>
          <a:xfrm>
            <a:off x="5935692" y="1772816"/>
            <a:ext cx="127384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err="1" smtClean="0"/>
              <a:t>Amorphous</a:t>
            </a:r>
            <a:r>
              <a:rPr lang="pt-BR" sz="1050" dirty="0" smtClean="0"/>
              <a:t> </a:t>
            </a:r>
            <a:r>
              <a:rPr lang="pt-BR" sz="1050" dirty="0" err="1" smtClean="0"/>
              <a:t>layer</a:t>
            </a:r>
            <a:r>
              <a:rPr lang="pt-BR" sz="1050" dirty="0" smtClean="0"/>
              <a:t> (SS-M2)</a:t>
            </a:r>
            <a:endParaRPr lang="pt-BR" sz="1050" dirty="0"/>
          </a:p>
        </p:txBody>
      </p:sp>
      <p:cxnSp>
        <p:nvCxnSpPr>
          <p:cNvPr id="9" name="Conector de seta reta 8"/>
          <p:cNvCxnSpPr/>
          <p:nvPr/>
        </p:nvCxnSpPr>
        <p:spPr>
          <a:xfrm flipH="1">
            <a:off x="6430322" y="2438512"/>
            <a:ext cx="219075" cy="18169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flipV="1">
            <a:off x="4185139" y="2458670"/>
            <a:ext cx="1538989" cy="405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323528" y="5085184"/>
            <a:ext cx="8627939" cy="1477328"/>
          </a:xfrm>
          <a:prstGeom prst="rect">
            <a:avLst/>
          </a:prstGeom>
          <a:noFill/>
        </p:spPr>
        <p:txBody>
          <a:bodyPr wrap="none" rtlCol="0">
            <a:spAutoFit/>
          </a:bodyPr>
          <a:lstStyle/>
          <a:p>
            <a:r>
              <a:rPr lang="en-US" dirty="0" smtClean="0"/>
              <a:t>SS–M2 similar to BF slag (&gt; 4°C – HT model - &gt; 95% amorphous phase)</a:t>
            </a:r>
          </a:p>
          <a:p>
            <a:endParaRPr lang="en-US" dirty="0" smtClean="0"/>
          </a:p>
          <a:p>
            <a:r>
              <a:rPr lang="en-US" dirty="0" smtClean="0"/>
              <a:t>SS – no glassy even under high cooling rates</a:t>
            </a:r>
          </a:p>
          <a:p>
            <a:endParaRPr lang="en-US" dirty="0" smtClean="0"/>
          </a:p>
          <a:p>
            <a:r>
              <a:rPr lang="en-US" dirty="0" smtClean="0"/>
              <a:t>SS-M1 lower quantity of amorphous than BF or SS-M2 and independent from cooling rate </a:t>
            </a:r>
            <a:endParaRPr lang="en-US" dirty="0"/>
          </a:p>
        </p:txBody>
      </p:sp>
      <p:pic>
        <p:nvPicPr>
          <p:cNvPr id="27" name="Picture 33" descr="logo-0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51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o 8"/>
          <p:cNvGraphicFramePr>
            <a:graphicFrameLocks noChangeAspect="1"/>
          </p:cNvGraphicFramePr>
          <p:nvPr>
            <p:extLst>
              <p:ext uri="{D42A27DB-BD31-4B8C-83A1-F6EECF244321}">
                <p14:modId xmlns:p14="http://schemas.microsoft.com/office/powerpoint/2010/main" val="3441898264"/>
              </p:ext>
            </p:extLst>
          </p:nvPr>
        </p:nvGraphicFramePr>
        <p:xfrm>
          <a:off x="917104" y="854426"/>
          <a:ext cx="1676400" cy="2962275"/>
        </p:xfrm>
        <a:graphic>
          <a:graphicData uri="http://schemas.openxmlformats.org/presentationml/2006/ole">
            <mc:AlternateContent xmlns:mc="http://schemas.openxmlformats.org/markup-compatibility/2006">
              <mc:Choice xmlns:v="urn:schemas-microsoft-com:vml" Requires="v">
                <p:oleObj spid="_x0000_s24706" name="Planilha" r:id="rId4" imgW="1676445" imgH="2962170" progId="Excel.Sheet.12">
                  <p:embed/>
                </p:oleObj>
              </mc:Choice>
              <mc:Fallback>
                <p:oleObj name="Planilha" r:id="rId4" imgW="1676445" imgH="2962170" progId="Excel.Sheet.12">
                  <p:embed/>
                  <p:pic>
                    <p:nvPicPr>
                      <p:cNvPr id="0" name=""/>
                      <p:cNvPicPr/>
                      <p:nvPr/>
                    </p:nvPicPr>
                    <p:blipFill>
                      <a:blip r:embed="rId5"/>
                      <a:stretch>
                        <a:fillRect/>
                      </a:stretch>
                    </p:blipFill>
                    <p:spPr>
                      <a:xfrm>
                        <a:off x="917104" y="854426"/>
                        <a:ext cx="1676400" cy="2962275"/>
                      </a:xfrm>
                      <a:prstGeom prst="rect">
                        <a:avLst/>
                      </a:prstGeom>
                    </p:spPr>
                  </p:pic>
                </p:oleObj>
              </mc:Fallback>
            </mc:AlternateContent>
          </a:graphicData>
        </a:graphic>
      </p:graphicFrame>
      <p:graphicFrame>
        <p:nvGraphicFramePr>
          <p:cNvPr id="13" name="Objeto 12"/>
          <p:cNvGraphicFramePr>
            <a:graphicFrameLocks noChangeAspect="1"/>
          </p:cNvGraphicFramePr>
          <p:nvPr>
            <p:extLst>
              <p:ext uri="{D42A27DB-BD31-4B8C-83A1-F6EECF244321}">
                <p14:modId xmlns:p14="http://schemas.microsoft.com/office/powerpoint/2010/main" val="949940511"/>
              </p:ext>
            </p:extLst>
          </p:nvPr>
        </p:nvGraphicFramePr>
        <p:xfrm>
          <a:off x="5243513" y="1020763"/>
          <a:ext cx="2114550" cy="2447925"/>
        </p:xfrm>
        <a:graphic>
          <a:graphicData uri="http://schemas.openxmlformats.org/presentationml/2006/ole">
            <mc:AlternateContent xmlns:mc="http://schemas.openxmlformats.org/markup-compatibility/2006">
              <mc:Choice xmlns:v="urn:schemas-microsoft-com:vml" Requires="v">
                <p:oleObj spid="_x0000_s24707" name="Planilha" r:id="rId7" imgW="2114601" imgH="2447820" progId="Excel.Sheet.12">
                  <p:embed/>
                </p:oleObj>
              </mc:Choice>
              <mc:Fallback>
                <p:oleObj name="Planilha" r:id="rId7" imgW="2114601" imgH="2447820" progId="Excel.Sheet.12">
                  <p:embed/>
                  <p:pic>
                    <p:nvPicPr>
                      <p:cNvPr id="0" name=""/>
                      <p:cNvPicPr/>
                      <p:nvPr/>
                    </p:nvPicPr>
                    <p:blipFill>
                      <a:blip r:embed="rId8"/>
                      <a:stretch>
                        <a:fillRect/>
                      </a:stretch>
                    </p:blipFill>
                    <p:spPr>
                      <a:xfrm>
                        <a:off x="5243513" y="1020763"/>
                        <a:ext cx="2114550" cy="2447925"/>
                      </a:xfrm>
                      <a:prstGeom prst="rect">
                        <a:avLst/>
                      </a:prstGeom>
                    </p:spPr>
                  </p:pic>
                </p:oleObj>
              </mc:Fallback>
            </mc:AlternateContent>
          </a:graphicData>
        </a:graphic>
      </p:graphicFrame>
      <p:pic>
        <p:nvPicPr>
          <p:cNvPr id="4"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309320"/>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418991" y="141484"/>
            <a:ext cx="7213641"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(SS-M3) – 300 kg </a:t>
            </a:r>
            <a:r>
              <a:rPr lang="pt-BR" dirty="0" smtClean="0"/>
              <a:t>(</a:t>
            </a:r>
            <a:r>
              <a:rPr lang="pt-BR" dirty="0" err="1" smtClean="0"/>
              <a:t>reproduction</a:t>
            </a:r>
            <a:r>
              <a:rPr lang="pt-BR" dirty="0" smtClean="0"/>
              <a:t> </a:t>
            </a:r>
            <a:r>
              <a:rPr lang="pt-BR" dirty="0" err="1" smtClean="0"/>
              <a:t>of</a:t>
            </a:r>
            <a:r>
              <a:rPr lang="pt-BR" dirty="0" smtClean="0"/>
              <a:t> SS-M1 – </a:t>
            </a:r>
            <a:r>
              <a:rPr lang="pt-BR" dirty="0" err="1" smtClean="0"/>
              <a:t>larger</a:t>
            </a:r>
            <a:r>
              <a:rPr lang="pt-BR" dirty="0" smtClean="0"/>
              <a:t> </a:t>
            </a:r>
            <a:r>
              <a:rPr lang="pt-BR" dirty="0" err="1" smtClean="0"/>
              <a:t>scale</a:t>
            </a:r>
            <a:r>
              <a:rPr lang="pt-BR" dirty="0" smtClean="0"/>
              <a:t>)</a:t>
            </a:r>
            <a:endParaRPr lang="pt-BR" dirty="0"/>
          </a:p>
        </p:txBody>
      </p:sp>
      <p:sp>
        <p:nvSpPr>
          <p:cNvPr id="3" name="CaixaDeTexto 2"/>
          <p:cNvSpPr txBox="1"/>
          <p:nvPr/>
        </p:nvSpPr>
        <p:spPr>
          <a:xfrm>
            <a:off x="1289599" y="481681"/>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5654153" y="663169"/>
            <a:ext cx="572593" cy="369332"/>
          </a:xfrm>
          <a:prstGeom prst="rect">
            <a:avLst/>
          </a:prstGeom>
          <a:noFill/>
        </p:spPr>
        <p:txBody>
          <a:bodyPr wrap="none" rtlCol="0">
            <a:spAutoFit/>
          </a:bodyPr>
          <a:lstStyle/>
          <a:p>
            <a:r>
              <a:rPr lang="pt-BR" dirty="0" smtClean="0"/>
              <a:t>XRD</a:t>
            </a:r>
            <a:endParaRPr lang="pt-BR" dirty="0"/>
          </a:p>
        </p:txBody>
      </p:sp>
      <p:sp>
        <p:nvSpPr>
          <p:cNvPr id="22" name="Retângulo 21"/>
          <p:cNvSpPr/>
          <p:nvPr/>
        </p:nvSpPr>
        <p:spPr>
          <a:xfrm>
            <a:off x="5350775" y="2348880"/>
            <a:ext cx="1956073"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365261" y="3284984"/>
            <a:ext cx="1941588" cy="180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p:cNvCxnSpPr/>
          <p:nvPr/>
        </p:nvCxnSpPr>
        <p:spPr>
          <a:xfrm>
            <a:off x="6589204" y="2204864"/>
            <a:ext cx="6830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tângulo 40"/>
          <p:cNvSpPr/>
          <p:nvPr/>
        </p:nvSpPr>
        <p:spPr>
          <a:xfrm>
            <a:off x="5293534" y="1960026"/>
            <a:ext cx="2013315" cy="1800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863132" y="3505385"/>
            <a:ext cx="2994346" cy="276999"/>
          </a:xfrm>
          <a:prstGeom prst="rect">
            <a:avLst/>
          </a:prstGeom>
          <a:noFill/>
        </p:spPr>
        <p:txBody>
          <a:bodyPr wrap="none" rtlCol="0">
            <a:spAutoFit/>
          </a:bodyPr>
          <a:lstStyle/>
          <a:p>
            <a:r>
              <a:rPr lang="pt-BR" sz="1200" dirty="0" smtClean="0"/>
              <a:t>NC. Natural </a:t>
            </a:r>
            <a:r>
              <a:rPr lang="pt-BR" sz="1200" dirty="0" err="1" smtClean="0"/>
              <a:t>cooling</a:t>
            </a:r>
            <a:r>
              <a:rPr lang="pt-BR" sz="1200" dirty="0" smtClean="0"/>
              <a:t>. SB. </a:t>
            </a:r>
            <a:r>
              <a:rPr lang="pt-BR" sz="1200" dirty="0" err="1" smtClean="0"/>
              <a:t>Cooling</a:t>
            </a:r>
            <a:r>
              <a:rPr lang="pt-BR" sz="1200" dirty="0" smtClean="0"/>
              <a:t> </a:t>
            </a:r>
            <a:r>
              <a:rPr lang="pt-BR" sz="1200" dirty="0" err="1" smtClean="0"/>
              <a:t>by</a:t>
            </a:r>
            <a:r>
              <a:rPr lang="pt-BR" sz="1200" dirty="0" smtClean="0"/>
              <a:t> </a:t>
            </a:r>
            <a:r>
              <a:rPr lang="pt-BR" sz="1200" dirty="0" err="1" smtClean="0"/>
              <a:t>steel</a:t>
            </a:r>
            <a:r>
              <a:rPr lang="pt-BR" sz="1200" dirty="0" smtClean="0"/>
              <a:t> </a:t>
            </a:r>
            <a:r>
              <a:rPr lang="pt-BR" sz="1200" dirty="0" err="1" smtClean="0"/>
              <a:t>balls</a:t>
            </a:r>
            <a:endParaRPr lang="pt-BR" sz="1200" dirty="0"/>
          </a:p>
        </p:txBody>
      </p:sp>
      <p:sp>
        <p:nvSpPr>
          <p:cNvPr id="43" name="CaixaDeTexto 42"/>
          <p:cNvSpPr txBox="1"/>
          <p:nvPr/>
        </p:nvSpPr>
        <p:spPr>
          <a:xfrm>
            <a:off x="251520" y="3789040"/>
            <a:ext cx="8568952" cy="2862322"/>
          </a:xfrm>
          <a:prstGeom prst="rect">
            <a:avLst/>
          </a:prstGeom>
          <a:noFill/>
        </p:spPr>
        <p:txBody>
          <a:bodyPr wrap="square" rtlCol="0">
            <a:spAutoFit/>
          </a:bodyPr>
          <a:lstStyle/>
          <a:p>
            <a:r>
              <a:rPr lang="en-US" dirty="0" smtClean="0"/>
              <a:t>                             No significant differences between SS-M1 and SS-M3</a:t>
            </a:r>
          </a:p>
          <a:p>
            <a:endParaRPr lang="en-US" dirty="0" smtClean="0"/>
          </a:p>
          <a:p>
            <a:r>
              <a:rPr lang="en-US" dirty="0"/>
              <a:t> </a:t>
            </a:r>
            <a:r>
              <a:rPr lang="en-US" dirty="0" smtClean="0"/>
              <a:t>  </a:t>
            </a:r>
            <a:r>
              <a:rPr lang="en-US" dirty="0" smtClean="0">
                <a:solidFill>
                  <a:srgbClr val="00B050"/>
                </a:solidFill>
              </a:rPr>
              <a:t>Amorphous phase similar of SS-M1 and unaffected by cooling rate conditions (by NC or SB)</a:t>
            </a:r>
          </a:p>
          <a:p>
            <a:endParaRPr lang="en-US" dirty="0">
              <a:solidFill>
                <a:srgbClr val="00B050"/>
              </a:solidFill>
            </a:endParaRPr>
          </a:p>
          <a:p>
            <a:r>
              <a:rPr lang="en-US" dirty="0" smtClean="0"/>
              <a:t>   </a:t>
            </a:r>
            <a:r>
              <a:rPr lang="en-US" dirty="0" smtClean="0">
                <a:solidFill>
                  <a:srgbClr val="0000FF"/>
                </a:solidFill>
              </a:rPr>
              <a:t>RO compared to the SS slag</a:t>
            </a:r>
          </a:p>
          <a:p>
            <a:endParaRPr lang="en-US" dirty="0"/>
          </a:p>
          <a:p>
            <a:r>
              <a:rPr lang="en-US" dirty="0" err="1" smtClean="0">
                <a:solidFill>
                  <a:srgbClr val="FF0000"/>
                </a:solidFill>
              </a:rPr>
              <a:t>MgO</a:t>
            </a:r>
            <a:r>
              <a:rPr lang="en-US" dirty="0" smtClean="0">
                <a:solidFill>
                  <a:srgbClr val="FF0000"/>
                </a:solidFill>
              </a:rPr>
              <a:t> stabilized as XCaO.YSiO</a:t>
            </a:r>
            <a:r>
              <a:rPr lang="en-US" baseline="-25000" dirty="0" smtClean="0">
                <a:solidFill>
                  <a:srgbClr val="FF0000"/>
                </a:solidFill>
              </a:rPr>
              <a:t>2</a:t>
            </a:r>
            <a:r>
              <a:rPr lang="en-US" dirty="0" smtClean="0">
                <a:solidFill>
                  <a:srgbClr val="FF0000"/>
                </a:solidFill>
              </a:rPr>
              <a:t>.ZMgO: </a:t>
            </a:r>
            <a:r>
              <a:rPr lang="en-US" dirty="0" err="1" smtClean="0">
                <a:solidFill>
                  <a:srgbClr val="FF0000"/>
                </a:solidFill>
              </a:rPr>
              <a:t>Merwinite</a:t>
            </a:r>
            <a:r>
              <a:rPr lang="en-US" dirty="0" smtClean="0">
                <a:solidFill>
                  <a:srgbClr val="FF0000"/>
                </a:solidFill>
              </a:rPr>
              <a:t>, </a:t>
            </a:r>
            <a:r>
              <a:rPr lang="en-US" dirty="0" err="1" smtClean="0">
                <a:solidFill>
                  <a:srgbClr val="FF0000"/>
                </a:solidFill>
              </a:rPr>
              <a:t>Akermanite</a:t>
            </a:r>
            <a:r>
              <a:rPr lang="en-US" dirty="0" smtClean="0">
                <a:solidFill>
                  <a:srgbClr val="FF0000"/>
                </a:solidFill>
              </a:rPr>
              <a:t> and </a:t>
            </a:r>
            <a:r>
              <a:rPr lang="en-US" dirty="0" err="1" smtClean="0">
                <a:solidFill>
                  <a:srgbClr val="FF0000"/>
                </a:solidFill>
              </a:rPr>
              <a:t>Monticellite</a:t>
            </a:r>
            <a:endParaRPr lang="en-US" dirty="0" smtClean="0">
              <a:solidFill>
                <a:srgbClr val="FF0000"/>
              </a:solidFill>
            </a:endParaRPr>
          </a:p>
          <a:p>
            <a:endParaRPr lang="en-US" dirty="0"/>
          </a:p>
          <a:p>
            <a:r>
              <a:rPr lang="en-US" dirty="0" smtClean="0"/>
              <a:t>Free lime eliminated</a:t>
            </a:r>
          </a:p>
        </p:txBody>
      </p:sp>
      <p:cxnSp>
        <p:nvCxnSpPr>
          <p:cNvPr id="44" name="Conector de seta reta 43"/>
          <p:cNvCxnSpPr/>
          <p:nvPr/>
        </p:nvCxnSpPr>
        <p:spPr>
          <a:xfrm flipV="1">
            <a:off x="395536" y="4379210"/>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a:off x="395536" y="5165576"/>
            <a:ext cx="0" cy="2796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tângulo 46"/>
          <p:cNvSpPr/>
          <p:nvPr/>
        </p:nvSpPr>
        <p:spPr>
          <a:xfrm>
            <a:off x="5340743" y="2906942"/>
            <a:ext cx="1590009" cy="162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226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685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lnSpc>
                <a:spcPct val="80000"/>
              </a:lnSpc>
              <a:spcBef>
                <a:spcPct val="20000"/>
              </a:spcBef>
              <a:spcAft>
                <a:spcPts val="0"/>
              </a:spcAft>
              <a:buFont typeface="Times New Roman" pitchFamily="18" charset="0"/>
              <a:buNone/>
              <a:defRPr/>
            </a:pPr>
            <a:endParaRPr lang="pt-BR">
              <a:solidFill>
                <a:srgbClr val="FFFFFF"/>
              </a:solidFill>
              <a:ea typeface="ＭＳ Ｐゴシック" pitchFamily="-65" charset="-128"/>
            </a:endParaRPr>
          </a:p>
        </p:txBody>
      </p:sp>
      <p:pic>
        <p:nvPicPr>
          <p:cNvPr id="7"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3466392" y="952500"/>
            <a:ext cx="1499128" cy="523220"/>
          </a:xfrm>
          <a:prstGeom prst="rect">
            <a:avLst/>
          </a:prstGeom>
          <a:noFill/>
        </p:spPr>
        <p:txBody>
          <a:bodyPr wrap="none" rtlCol="0">
            <a:spAutoFit/>
          </a:bodyPr>
          <a:lstStyle/>
          <a:p>
            <a:r>
              <a:rPr lang="pt-BR" sz="2800" b="1" dirty="0" smtClean="0"/>
              <a:t>OUTLINE</a:t>
            </a:r>
            <a:endParaRPr lang="pt-BR" sz="2800" b="1" dirty="0"/>
          </a:p>
        </p:txBody>
      </p:sp>
      <p:sp>
        <p:nvSpPr>
          <p:cNvPr id="2" name="CaixaDeTexto 1"/>
          <p:cNvSpPr txBox="1"/>
          <p:nvPr/>
        </p:nvSpPr>
        <p:spPr>
          <a:xfrm>
            <a:off x="421913" y="2060848"/>
            <a:ext cx="8136905" cy="3108543"/>
          </a:xfrm>
          <a:prstGeom prst="rect">
            <a:avLst/>
          </a:prstGeom>
          <a:noFill/>
        </p:spPr>
        <p:txBody>
          <a:bodyPr wrap="square" rtlCol="0">
            <a:spAutoFit/>
          </a:bodyPr>
          <a:lstStyle/>
          <a:p>
            <a:pPr marL="285750" indent="-285750">
              <a:buFontTx/>
              <a:buChar char="-"/>
            </a:pPr>
            <a:r>
              <a:rPr lang="en-US" sz="2800" dirty="0" smtClean="0"/>
              <a:t>Availability of BF slag in Brazil and use of SS slag as alternative for cement industry in Brazil</a:t>
            </a:r>
          </a:p>
          <a:p>
            <a:pPr marL="285750" indent="-285750">
              <a:buFontTx/>
              <a:buChar char="-"/>
            </a:pPr>
            <a:endParaRPr lang="en-US" sz="2800" dirty="0" smtClean="0"/>
          </a:p>
          <a:p>
            <a:pPr marL="285750" indent="-285750">
              <a:buFontTx/>
              <a:buChar char="-"/>
            </a:pPr>
            <a:r>
              <a:rPr lang="en-US" sz="2800" dirty="0"/>
              <a:t>Effect of cooling rate and chemical composition on slags crystallization</a:t>
            </a:r>
            <a:endParaRPr lang="pt-BR" sz="2800" dirty="0"/>
          </a:p>
          <a:p>
            <a:pPr algn="ctr"/>
            <a:endParaRPr lang="en-US" sz="2800" dirty="0" smtClean="0"/>
          </a:p>
          <a:p>
            <a:pPr marL="285750" indent="-285750">
              <a:buFontTx/>
              <a:buChar char="-"/>
            </a:pPr>
            <a:r>
              <a:rPr lang="en-US" sz="2800" dirty="0" smtClean="0"/>
              <a:t>Conclusions</a:t>
            </a:r>
            <a:endParaRPr lang="en-US" sz="2800" dirty="0"/>
          </a:p>
        </p:txBody>
      </p:sp>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8" name="CaixaDeTexto 7"/>
          <p:cNvSpPr txBox="1"/>
          <p:nvPr/>
        </p:nvSpPr>
        <p:spPr>
          <a:xfrm>
            <a:off x="-52919" y="6496730"/>
            <a:ext cx="449162" cy="369332"/>
          </a:xfrm>
          <a:prstGeom prst="rect">
            <a:avLst/>
          </a:prstGeom>
          <a:noFill/>
        </p:spPr>
        <p:txBody>
          <a:bodyPr wrap="none" rtlCol="0">
            <a:spAutoFit/>
          </a:bodyPr>
          <a:lstStyle/>
          <a:p>
            <a:r>
              <a:rPr lang="pt-BR" dirty="0" err="1" smtClean="0">
                <a:solidFill>
                  <a:schemeClr val="bg1">
                    <a:lumMod val="85000"/>
                  </a:schemeClr>
                </a:solidFill>
              </a:rPr>
              <a:t>dis</a:t>
            </a:r>
            <a:endParaRPr lang="pt-BR" dirty="0">
              <a:solidFill>
                <a:schemeClr val="bg1">
                  <a:lumMod val="85000"/>
                </a:schemeClr>
              </a:solidFill>
            </a:endParaRPr>
          </a:p>
        </p:txBody>
      </p:sp>
    </p:spTree>
    <p:extLst>
      <p:ext uri="{BB962C8B-B14F-4D97-AF65-F5344CB8AC3E}">
        <p14:creationId xmlns:p14="http://schemas.microsoft.com/office/powerpoint/2010/main" val="3134286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o 7"/>
          <p:cNvGraphicFramePr>
            <a:graphicFrameLocks noChangeAspect="1"/>
          </p:cNvGraphicFramePr>
          <p:nvPr>
            <p:extLst>
              <p:ext uri="{D42A27DB-BD31-4B8C-83A1-F6EECF244321}">
                <p14:modId xmlns:p14="http://schemas.microsoft.com/office/powerpoint/2010/main" val="3319926125"/>
              </p:ext>
            </p:extLst>
          </p:nvPr>
        </p:nvGraphicFramePr>
        <p:xfrm>
          <a:off x="4254500" y="1044575"/>
          <a:ext cx="2647950" cy="2476500"/>
        </p:xfrm>
        <a:graphic>
          <a:graphicData uri="http://schemas.openxmlformats.org/presentationml/2006/ole">
            <mc:AlternateContent xmlns:mc="http://schemas.openxmlformats.org/markup-compatibility/2006">
              <mc:Choice xmlns:v="urn:schemas-microsoft-com:vml" Requires="v">
                <p:oleObj spid="_x0000_s26751" name="Planilha" r:id="rId4" imgW="2647843" imgH="2476440" progId="Excel.Sheet.12">
                  <p:embed/>
                </p:oleObj>
              </mc:Choice>
              <mc:Fallback>
                <p:oleObj name="Planilha" r:id="rId4" imgW="2647843" imgH="2476440" progId="Excel.Sheet.12">
                  <p:embed/>
                  <p:pic>
                    <p:nvPicPr>
                      <p:cNvPr id="0" name=""/>
                      <p:cNvPicPr/>
                      <p:nvPr/>
                    </p:nvPicPr>
                    <p:blipFill>
                      <a:blip r:embed="rId5"/>
                      <a:stretch>
                        <a:fillRect/>
                      </a:stretch>
                    </p:blipFill>
                    <p:spPr>
                      <a:xfrm>
                        <a:off x="4254500" y="1044575"/>
                        <a:ext cx="2647950" cy="2476500"/>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1982071867"/>
              </p:ext>
            </p:extLst>
          </p:nvPr>
        </p:nvGraphicFramePr>
        <p:xfrm>
          <a:off x="719261" y="903746"/>
          <a:ext cx="1676400" cy="2962275"/>
        </p:xfrm>
        <a:graphic>
          <a:graphicData uri="http://schemas.openxmlformats.org/presentationml/2006/ole">
            <mc:AlternateContent xmlns:mc="http://schemas.openxmlformats.org/markup-compatibility/2006">
              <mc:Choice xmlns:v="urn:schemas-microsoft-com:vml" Requires="v">
                <p:oleObj spid="_x0000_s26752" name="Planilha" r:id="rId7" imgW="1676445" imgH="2962170" progId="Excel.Sheet.12">
                  <p:embed/>
                </p:oleObj>
              </mc:Choice>
              <mc:Fallback>
                <p:oleObj name="Planilha" r:id="rId7" imgW="1676445" imgH="2962170" progId="Excel.Sheet.12">
                  <p:embed/>
                  <p:pic>
                    <p:nvPicPr>
                      <p:cNvPr id="0" name=""/>
                      <p:cNvPicPr/>
                      <p:nvPr/>
                    </p:nvPicPr>
                    <p:blipFill>
                      <a:blip r:embed="rId8"/>
                      <a:stretch>
                        <a:fillRect/>
                      </a:stretch>
                    </p:blipFill>
                    <p:spPr>
                      <a:xfrm>
                        <a:off x="719261" y="903746"/>
                        <a:ext cx="1676400" cy="2962275"/>
                      </a:xfrm>
                      <a:prstGeom prst="rect">
                        <a:avLst/>
                      </a:prstGeom>
                    </p:spPr>
                  </p:pic>
                </p:oleObj>
              </mc:Fallback>
            </mc:AlternateContent>
          </a:graphicData>
        </a:graphic>
      </p:graphicFrame>
      <p:pic>
        <p:nvPicPr>
          <p:cNvPr id="4"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309320"/>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418991" y="141484"/>
            <a:ext cx="7446719"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(SS-M4) – 300 kg </a:t>
            </a:r>
            <a:r>
              <a:rPr lang="pt-BR" dirty="0" smtClean="0"/>
              <a:t>(    B (%</a:t>
            </a:r>
            <a:r>
              <a:rPr lang="pt-BR" dirty="0" err="1" smtClean="0"/>
              <a:t>CaO</a:t>
            </a:r>
            <a:r>
              <a:rPr lang="pt-BR" dirty="0" smtClean="0"/>
              <a:t>/%SiO</a:t>
            </a:r>
            <a:r>
              <a:rPr lang="pt-BR" baseline="-25000" dirty="0" smtClean="0"/>
              <a:t>2</a:t>
            </a:r>
            <a:r>
              <a:rPr lang="pt-BR" dirty="0" smtClean="0"/>
              <a:t>)    </a:t>
            </a:r>
            <a:r>
              <a:rPr lang="pt-BR" dirty="0" err="1" smtClean="0"/>
              <a:t>Fe</a:t>
            </a:r>
            <a:r>
              <a:rPr lang="pt-BR" baseline="-25000" dirty="0" err="1"/>
              <a:t>x</a:t>
            </a:r>
            <a:r>
              <a:rPr lang="pt-BR" dirty="0" err="1" smtClean="0"/>
              <a:t>O</a:t>
            </a:r>
            <a:r>
              <a:rPr lang="pt-BR" baseline="-25000" dirty="0" err="1"/>
              <a:t>y</a:t>
            </a:r>
            <a:r>
              <a:rPr lang="pt-BR" dirty="0" smtClean="0"/>
              <a:t> </a:t>
            </a:r>
            <a:r>
              <a:rPr lang="pt-BR" dirty="0" err="1" smtClean="0"/>
              <a:t>reduction</a:t>
            </a:r>
            <a:r>
              <a:rPr lang="pt-BR" dirty="0" smtClean="0"/>
              <a:t>)</a:t>
            </a:r>
            <a:endParaRPr lang="pt-BR" dirty="0"/>
          </a:p>
        </p:txBody>
      </p:sp>
      <p:sp>
        <p:nvSpPr>
          <p:cNvPr id="3" name="CaixaDeTexto 2"/>
          <p:cNvSpPr txBox="1"/>
          <p:nvPr/>
        </p:nvSpPr>
        <p:spPr>
          <a:xfrm>
            <a:off x="1289599" y="481681"/>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5654153" y="663169"/>
            <a:ext cx="572593" cy="369332"/>
          </a:xfrm>
          <a:prstGeom prst="rect">
            <a:avLst/>
          </a:prstGeom>
          <a:noFill/>
        </p:spPr>
        <p:txBody>
          <a:bodyPr wrap="none" rtlCol="0">
            <a:spAutoFit/>
          </a:bodyPr>
          <a:lstStyle/>
          <a:p>
            <a:r>
              <a:rPr lang="pt-BR" dirty="0" smtClean="0"/>
              <a:t>XRD</a:t>
            </a:r>
            <a:endParaRPr lang="pt-BR" dirty="0"/>
          </a:p>
        </p:txBody>
      </p:sp>
      <p:sp>
        <p:nvSpPr>
          <p:cNvPr id="22" name="Retângulo 21"/>
          <p:cNvSpPr/>
          <p:nvPr/>
        </p:nvSpPr>
        <p:spPr>
          <a:xfrm>
            <a:off x="5436097" y="2386394"/>
            <a:ext cx="1494656" cy="394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436096" y="3286151"/>
            <a:ext cx="1494656" cy="21923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reto 28"/>
          <p:cNvCxnSpPr/>
          <p:nvPr/>
        </p:nvCxnSpPr>
        <p:spPr>
          <a:xfrm>
            <a:off x="5571913" y="2274748"/>
            <a:ext cx="116590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3609555" y="3531275"/>
            <a:ext cx="4449423" cy="276999"/>
          </a:xfrm>
          <a:prstGeom prst="rect">
            <a:avLst/>
          </a:prstGeom>
          <a:noFill/>
        </p:spPr>
        <p:txBody>
          <a:bodyPr wrap="none" rtlCol="0">
            <a:spAutoFit/>
          </a:bodyPr>
          <a:lstStyle/>
          <a:p>
            <a:r>
              <a:rPr lang="pt-BR" sz="1200" dirty="0" smtClean="0"/>
              <a:t>NC. Natural </a:t>
            </a:r>
            <a:r>
              <a:rPr lang="pt-BR" sz="1200" dirty="0" err="1" smtClean="0"/>
              <a:t>cooling</a:t>
            </a:r>
            <a:r>
              <a:rPr lang="pt-BR" sz="1200" dirty="0" smtClean="0"/>
              <a:t>. SB. </a:t>
            </a:r>
            <a:r>
              <a:rPr lang="pt-BR" sz="1200" dirty="0" err="1" smtClean="0"/>
              <a:t>Cooling</a:t>
            </a:r>
            <a:r>
              <a:rPr lang="pt-BR" sz="1200" dirty="0" smtClean="0"/>
              <a:t> </a:t>
            </a:r>
            <a:r>
              <a:rPr lang="pt-BR" sz="1200" dirty="0" err="1" smtClean="0"/>
              <a:t>by</a:t>
            </a:r>
            <a:r>
              <a:rPr lang="pt-BR" sz="1200" dirty="0" smtClean="0"/>
              <a:t> </a:t>
            </a:r>
            <a:r>
              <a:rPr lang="pt-BR" sz="1200" dirty="0" err="1" smtClean="0"/>
              <a:t>steel</a:t>
            </a:r>
            <a:r>
              <a:rPr lang="pt-BR" sz="1200" dirty="0" smtClean="0"/>
              <a:t> </a:t>
            </a:r>
            <a:r>
              <a:rPr lang="pt-BR" sz="1200" dirty="0" err="1" smtClean="0"/>
              <a:t>balls</a:t>
            </a:r>
            <a:r>
              <a:rPr lang="pt-BR" sz="1200" dirty="0" smtClean="0"/>
              <a:t>. WQ. </a:t>
            </a:r>
            <a:r>
              <a:rPr lang="pt-BR" sz="1200" dirty="0" err="1"/>
              <a:t>W</a:t>
            </a:r>
            <a:r>
              <a:rPr lang="pt-BR" sz="1200" dirty="0" err="1" smtClean="0"/>
              <a:t>ater</a:t>
            </a:r>
            <a:r>
              <a:rPr lang="pt-BR" sz="1200" dirty="0" smtClean="0"/>
              <a:t> </a:t>
            </a:r>
            <a:r>
              <a:rPr lang="pt-BR" sz="1200" dirty="0" err="1" smtClean="0"/>
              <a:t>quenching</a:t>
            </a:r>
            <a:endParaRPr lang="pt-BR" sz="1200" dirty="0"/>
          </a:p>
        </p:txBody>
      </p:sp>
      <p:sp>
        <p:nvSpPr>
          <p:cNvPr id="43" name="CaixaDeTexto 42"/>
          <p:cNvSpPr txBox="1"/>
          <p:nvPr/>
        </p:nvSpPr>
        <p:spPr>
          <a:xfrm>
            <a:off x="251520" y="3789040"/>
            <a:ext cx="8568952" cy="2585323"/>
          </a:xfrm>
          <a:prstGeom prst="rect">
            <a:avLst/>
          </a:prstGeom>
          <a:noFill/>
        </p:spPr>
        <p:txBody>
          <a:bodyPr wrap="square" rtlCol="0">
            <a:spAutoFit/>
          </a:bodyPr>
          <a:lstStyle/>
          <a:p>
            <a:r>
              <a:rPr lang="en-US" dirty="0" smtClean="0"/>
              <a:t>                             </a:t>
            </a:r>
          </a:p>
          <a:p>
            <a:endParaRPr lang="en-US" dirty="0" smtClean="0"/>
          </a:p>
          <a:p>
            <a:r>
              <a:rPr lang="en-US" dirty="0"/>
              <a:t> </a:t>
            </a:r>
            <a:r>
              <a:rPr lang="en-US" dirty="0" smtClean="0"/>
              <a:t>  </a:t>
            </a:r>
            <a:r>
              <a:rPr lang="en-US" dirty="0" smtClean="0">
                <a:solidFill>
                  <a:srgbClr val="00B050"/>
                </a:solidFill>
              </a:rPr>
              <a:t>Cooling rate (water quenching)     amorphous </a:t>
            </a:r>
          </a:p>
          <a:p>
            <a:endParaRPr lang="en-US" dirty="0">
              <a:solidFill>
                <a:srgbClr val="00B050"/>
              </a:solidFill>
            </a:endParaRPr>
          </a:p>
          <a:p>
            <a:r>
              <a:rPr lang="en-US" dirty="0" smtClean="0"/>
              <a:t>   </a:t>
            </a:r>
            <a:r>
              <a:rPr lang="en-US" dirty="0" smtClean="0">
                <a:solidFill>
                  <a:srgbClr val="0000FF"/>
                </a:solidFill>
              </a:rPr>
              <a:t>RO eliminated</a:t>
            </a:r>
          </a:p>
          <a:p>
            <a:endParaRPr lang="en-US" dirty="0"/>
          </a:p>
          <a:p>
            <a:r>
              <a:rPr lang="en-US" dirty="0" err="1" smtClean="0">
                <a:solidFill>
                  <a:srgbClr val="FF0000"/>
                </a:solidFill>
              </a:rPr>
              <a:t>MgO</a:t>
            </a:r>
            <a:r>
              <a:rPr lang="en-US" dirty="0" smtClean="0">
                <a:solidFill>
                  <a:srgbClr val="FF0000"/>
                </a:solidFill>
              </a:rPr>
              <a:t> stabilized as XCaO.YSiO</a:t>
            </a:r>
            <a:r>
              <a:rPr lang="en-US" baseline="-25000" dirty="0" smtClean="0">
                <a:solidFill>
                  <a:srgbClr val="FF0000"/>
                </a:solidFill>
              </a:rPr>
              <a:t>2</a:t>
            </a:r>
            <a:r>
              <a:rPr lang="en-US" dirty="0" smtClean="0">
                <a:solidFill>
                  <a:srgbClr val="FF0000"/>
                </a:solidFill>
              </a:rPr>
              <a:t>.ZMgO: </a:t>
            </a:r>
            <a:r>
              <a:rPr lang="en-US" dirty="0" err="1" smtClean="0">
                <a:solidFill>
                  <a:srgbClr val="FF0000"/>
                </a:solidFill>
              </a:rPr>
              <a:t>Merwinite</a:t>
            </a:r>
            <a:r>
              <a:rPr lang="en-US" dirty="0" smtClean="0">
                <a:solidFill>
                  <a:srgbClr val="FF0000"/>
                </a:solidFill>
              </a:rPr>
              <a:t>, </a:t>
            </a:r>
            <a:r>
              <a:rPr lang="en-US" dirty="0" err="1" smtClean="0">
                <a:solidFill>
                  <a:srgbClr val="FF0000"/>
                </a:solidFill>
              </a:rPr>
              <a:t>Akermanite</a:t>
            </a:r>
            <a:r>
              <a:rPr lang="en-US" dirty="0" smtClean="0">
                <a:solidFill>
                  <a:srgbClr val="FF0000"/>
                </a:solidFill>
              </a:rPr>
              <a:t> and </a:t>
            </a:r>
            <a:r>
              <a:rPr lang="en-US" dirty="0" err="1" smtClean="0">
                <a:solidFill>
                  <a:srgbClr val="FF0000"/>
                </a:solidFill>
              </a:rPr>
              <a:t>Monticellite</a:t>
            </a:r>
            <a:endParaRPr lang="en-US" dirty="0" smtClean="0">
              <a:solidFill>
                <a:srgbClr val="FF0000"/>
              </a:solidFill>
            </a:endParaRPr>
          </a:p>
          <a:p>
            <a:endParaRPr lang="en-US" dirty="0"/>
          </a:p>
          <a:p>
            <a:r>
              <a:rPr lang="en-US" dirty="0" smtClean="0"/>
              <a:t>Free lime eliminated</a:t>
            </a:r>
          </a:p>
        </p:txBody>
      </p:sp>
      <p:cxnSp>
        <p:nvCxnSpPr>
          <p:cNvPr id="44" name="Conector de seta reta 43"/>
          <p:cNvCxnSpPr/>
          <p:nvPr/>
        </p:nvCxnSpPr>
        <p:spPr>
          <a:xfrm flipV="1">
            <a:off x="395536" y="4379210"/>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ector de seta reta 44"/>
          <p:cNvCxnSpPr/>
          <p:nvPr/>
        </p:nvCxnSpPr>
        <p:spPr>
          <a:xfrm>
            <a:off x="395536" y="4963879"/>
            <a:ext cx="0" cy="2796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tângulo 46"/>
          <p:cNvSpPr/>
          <p:nvPr/>
        </p:nvSpPr>
        <p:spPr>
          <a:xfrm>
            <a:off x="5437213" y="2947070"/>
            <a:ext cx="934987" cy="162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a:off x="4142350" y="186326"/>
            <a:ext cx="0" cy="2796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flipV="1">
            <a:off x="5868144" y="193649"/>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flipV="1">
            <a:off x="3491880" y="4379210"/>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5580112" y="2132856"/>
            <a:ext cx="116590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460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ixaDeTexto 20"/>
          <p:cNvSpPr txBox="1"/>
          <p:nvPr/>
        </p:nvSpPr>
        <p:spPr>
          <a:xfrm>
            <a:off x="395536" y="3327375"/>
            <a:ext cx="2952327" cy="461665"/>
          </a:xfrm>
          <a:prstGeom prst="rect">
            <a:avLst/>
          </a:prstGeom>
          <a:noFill/>
        </p:spPr>
        <p:txBody>
          <a:bodyPr wrap="square" rtlCol="0">
            <a:spAutoFit/>
          </a:bodyPr>
          <a:lstStyle/>
          <a:p>
            <a:pPr algn="ctr"/>
            <a:r>
              <a:rPr lang="pt-BR" sz="1200" dirty="0" smtClean="0"/>
              <a:t>NC. Natural </a:t>
            </a:r>
            <a:r>
              <a:rPr lang="pt-BR" sz="1200" dirty="0" err="1" smtClean="0"/>
              <a:t>cooling</a:t>
            </a:r>
            <a:r>
              <a:rPr lang="pt-BR" sz="1200" dirty="0" smtClean="0"/>
              <a:t>. SB. </a:t>
            </a:r>
            <a:r>
              <a:rPr lang="pt-BR" sz="1200" dirty="0" err="1" smtClean="0"/>
              <a:t>Cooling</a:t>
            </a:r>
            <a:r>
              <a:rPr lang="pt-BR" sz="1200" dirty="0" smtClean="0"/>
              <a:t> </a:t>
            </a:r>
            <a:r>
              <a:rPr lang="pt-BR" sz="1200" dirty="0" err="1" smtClean="0"/>
              <a:t>by</a:t>
            </a:r>
            <a:r>
              <a:rPr lang="pt-BR" sz="1200" dirty="0" smtClean="0"/>
              <a:t> </a:t>
            </a:r>
            <a:r>
              <a:rPr lang="pt-BR" sz="1200" dirty="0" err="1" smtClean="0"/>
              <a:t>steel</a:t>
            </a:r>
            <a:r>
              <a:rPr lang="pt-BR" sz="1200" dirty="0" smtClean="0"/>
              <a:t> </a:t>
            </a:r>
            <a:r>
              <a:rPr lang="pt-BR" sz="1200" dirty="0" err="1" smtClean="0"/>
              <a:t>balls</a:t>
            </a:r>
            <a:r>
              <a:rPr lang="pt-BR" sz="1200" dirty="0" smtClean="0"/>
              <a:t>. WQ. </a:t>
            </a:r>
            <a:r>
              <a:rPr lang="pt-BR" sz="1200" dirty="0" err="1"/>
              <a:t>W</a:t>
            </a:r>
            <a:r>
              <a:rPr lang="pt-BR" sz="1200" dirty="0" err="1" smtClean="0"/>
              <a:t>ater</a:t>
            </a:r>
            <a:r>
              <a:rPr lang="pt-BR" sz="1200" dirty="0" smtClean="0"/>
              <a:t> </a:t>
            </a:r>
            <a:r>
              <a:rPr lang="pt-BR" sz="1200" dirty="0" err="1" smtClean="0"/>
              <a:t>quenching</a:t>
            </a:r>
            <a:endParaRPr lang="pt-BR" sz="1200" dirty="0"/>
          </a:p>
        </p:txBody>
      </p:sp>
      <p:pic>
        <p:nvPicPr>
          <p:cNvPr id="20" name="Espaço Reservado para Conteúdo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351" r="15230" b="5233"/>
          <a:stretch/>
        </p:blipFill>
        <p:spPr>
          <a:xfrm>
            <a:off x="3193132" y="1916832"/>
            <a:ext cx="5852911" cy="4523962"/>
          </a:xfrm>
        </p:spPr>
      </p:pic>
      <p:graphicFrame>
        <p:nvGraphicFramePr>
          <p:cNvPr id="7" name="Objeto 6"/>
          <p:cNvGraphicFramePr>
            <a:graphicFrameLocks noChangeAspect="1"/>
          </p:cNvGraphicFramePr>
          <p:nvPr>
            <p:extLst>
              <p:ext uri="{D42A27DB-BD31-4B8C-83A1-F6EECF244321}">
                <p14:modId xmlns:p14="http://schemas.microsoft.com/office/powerpoint/2010/main" val="4288801405"/>
              </p:ext>
            </p:extLst>
          </p:nvPr>
        </p:nvGraphicFramePr>
        <p:xfrm>
          <a:off x="502940" y="842421"/>
          <a:ext cx="2647950" cy="2486025"/>
        </p:xfrm>
        <a:graphic>
          <a:graphicData uri="http://schemas.openxmlformats.org/presentationml/2006/ole">
            <mc:AlternateContent xmlns:mc="http://schemas.openxmlformats.org/markup-compatibility/2006">
              <mc:Choice xmlns:v="urn:schemas-microsoft-com:vml" Requires="v">
                <p:oleObj spid="_x0000_s27713" name="Planilha" r:id="rId5" imgW="2647843" imgH="2486160" progId="Excel.Sheet.12">
                  <p:embed/>
                </p:oleObj>
              </mc:Choice>
              <mc:Fallback>
                <p:oleObj name="Planilha" r:id="rId5" imgW="2647843" imgH="2486160" progId="Excel.Sheet.12">
                  <p:embed/>
                  <p:pic>
                    <p:nvPicPr>
                      <p:cNvPr id="0" name="Objeto 7"/>
                      <p:cNvPicPr>
                        <a:picLocks noChangeAspect="1" noChangeArrowheads="1"/>
                      </p:cNvPicPr>
                      <p:nvPr/>
                    </p:nvPicPr>
                    <p:blipFill>
                      <a:blip r:embed="rId6"/>
                      <a:srcRect/>
                      <a:stretch>
                        <a:fillRect/>
                      </a:stretch>
                    </p:blipFill>
                    <p:spPr bwMode="auto">
                      <a:xfrm>
                        <a:off x="502940" y="842421"/>
                        <a:ext cx="26479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3" descr="logo-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15" name="Elipse 14"/>
          <p:cNvSpPr/>
          <p:nvPr/>
        </p:nvSpPr>
        <p:spPr>
          <a:xfrm>
            <a:off x="7194909" y="3645024"/>
            <a:ext cx="316024" cy="216024"/>
          </a:xfrm>
          <a:prstGeom prst="ellipse">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7197985" y="4725144"/>
            <a:ext cx="309871" cy="216024"/>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2591781" y="3111351"/>
            <a:ext cx="540059" cy="216024"/>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14" name="CaixaDeTexto 13"/>
          <p:cNvSpPr txBox="1"/>
          <p:nvPr/>
        </p:nvSpPr>
        <p:spPr>
          <a:xfrm>
            <a:off x="2555776" y="124008"/>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(SS-M4)</a:t>
            </a:r>
            <a:endParaRPr lang="pt-BR" b="1" dirty="0"/>
          </a:p>
        </p:txBody>
      </p:sp>
      <p:sp>
        <p:nvSpPr>
          <p:cNvPr id="22" name="Retângulo 21"/>
          <p:cNvSpPr/>
          <p:nvPr/>
        </p:nvSpPr>
        <p:spPr>
          <a:xfrm>
            <a:off x="2591781" y="2132856"/>
            <a:ext cx="540059" cy="216024"/>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24" name="Retângulo 23"/>
          <p:cNvSpPr/>
          <p:nvPr/>
        </p:nvSpPr>
        <p:spPr>
          <a:xfrm>
            <a:off x="1655677" y="2132856"/>
            <a:ext cx="540059" cy="216024"/>
          </a:xfrm>
          <a:prstGeom prst="rect">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25" name="Elipse 24"/>
          <p:cNvSpPr/>
          <p:nvPr/>
        </p:nvSpPr>
        <p:spPr>
          <a:xfrm>
            <a:off x="5724128" y="5373216"/>
            <a:ext cx="309871" cy="216024"/>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p:nvPr/>
        </p:nvSpPr>
        <p:spPr>
          <a:xfrm>
            <a:off x="5702289" y="3789040"/>
            <a:ext cx="309871" cy="216024"/>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1655677" y="2348880"/>
            <a:ext cx="540059" cy="216024"/>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28" name="Retângulo 27"/>
          <p:cNvSpPr/>
          <p:nvPr/>
        </p:nvSpPr>
        <p:spPr>
          <a:xfrm>
            <a:off x="1655677" y="2691407"/>
            <a:ext cx="540059" cy="41994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dirty="0"/>
          </a:p>
        </p:txBody>
      </p:sp>
      <p:sp>
        <p:nvSpPr>
          <p:cNvPr id="29" name="Elipse 28"/>
          <p:cNvSpPr/>
          <p:nvPr/>
        </p:nvSpPr>
        <p:spPr>
          <a:xfrm>
            <a:off x="5724128" y="5085184"/>
            <a:ext cx="309871" cy="216024"/>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107504" y="4064005"/>
            <a:ext cx="3384376" cy="1754326"/>
          </a:xfrm>
          <a:prstGeom prst="rect">
            <a:avLst/>
          </a:prstGeom>
        </p:spPr>
        <p:txBody>
          <a:bodyPr wrap="square">
            <a:spAutoFit/>
          </a:bodyPr>
          <a:lstStyle/>
          <a:p>
            <a:r>
              <a:rPr lang="en-US" dirty="0"/>
              <a:t> </a:t>
            </a:r>
            <a:r>
              <a:rPr lang="en-US" dirty="0" err="1"/>
              <a:t>FactSage</a:t>
            </a:r>
            <a:r>
              <a:rPr lang="en-US" dirty="0"/>
              <a:t>™ </a:t>
            </a:r>
            <a:r>
              <a:rPr lang="en-US" dirty="0" smtClean="0"/>
              <a:t>predicts a </a:t>
            </a:r>
            <a:r>
              <a:rPr lang="en-US" dirty="0"/>
              <a:t>decreasing of </a:t>
            </a:r>
            <a:r>
              <a:rPr lang="en-US" dirty="0" err="1"/>
              <a:t>merwinite</a:t>
            </a:r>
            <a:r>
              <a:rPr lang="en-US" dirty="0"/>
              <a:t> phase and an increasing of </a:t>
            </a:r>
            <a:r>
              <a:rPr lang="en-US" dirty="0" err="1"/>
              <a:t>monticellite</a:t>
            </a:r>
            <a:r>
              <a:rPr lang="en-US" dirty="0"/>
              <a:t> phase under slowly cooling (natural cooling), behavior also observed in slag SS-M3</a:t>
            </a:r>
            <a:endParaRPr lang="pt-BR" dirty="0"/>
          </a:p>
        </p:txBody>
      </p:sp>
      <p:sp>
        <p:nvSpPr>
          <p:cNvPr id="10" name="Retângulo 9"/>
          <p:cNvSpPr/>
          <p:nvPr/>
        </p:nvSpPr>
        <p:spPr>
          <a:xfrm>
            <a:off x="5333203" y="1772816"/>
            <a:ext cx="233514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5967542" y="2564904"/>
            <a:ext cx="1350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4355975" y="2564904"/>
            <a:ext cx="149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4067944" y="3933056"/>
            <a:ext cx="1440159"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6704849" y="1486525"/>
            <a:ext cx="1296144" cy="646331"/>
          </a:xfrm>
          <a:prstGeom prst="rect">
            <a:avLst/>
          </a:prstGeom>
          <a:noFill/>
        </p:spPr>
        <p:txBody>
          <a:bodyPr wrap="square" rtlCol="0">
            <a:spAutoFit/>
          </a:bodyPr>
          <a:lstStyle/>
          <a:p>
            <a:pPr algn="ctr"/>
            <a:r>
              <a:rPr lang="pt-BR" dirty="0" smtClean="0"/>
              <a:t>WQ. </a:t>
            </a:r>
            <a:r>
              <a:rPr lang="pt-BR" dirty="0" err="1" smtClean="0"/>
              <a:t>Water</a:t>
            </a:r>
            <a:r>
              <a:rPr lang="pt-BR" dirty="0" smtClean="0"/>
              <a:t> </a:t>
            </a:r>
            <a:r>
              <a:rPr lang="pt-BR" dirty="0" err="1" smtClean="0"/>
              <a:t>quenching</a:t>
            </a:r>
            <a:endParaRPr lang="pt-BR" dirty="0"/>
          </a:p>
        </p:txBody>
      </p:sp>
      <p:sp>
        <p:nvSpPr>
          <p:cNvPr id="32" name="CaixaDeTexto 31"/>
          <p:cNvSpPr txBox="1"/>
          <p:nvPr/>
        </p:nvSpPr>
        <p:spPr>
          <a:xfrm>
            <a:off x="5204629" y="1471337"/>
            <a:ext cx="1296144" cy="646331"/>
          </a:xfrm>
          <a:prstGeom prst="rect">
            <a:avLst/>
          </a:prstGeom>
          <a:noFill/>
        </p:spPr>
        <p:txBody>
          <a:bodyPr wrap="square" rtlCol="0">
            <a:spAutoFit/>
          </a:bodyPr>
          <a:lstStyle/>
          <a:p>
            <a:pPr algn="ctr"/>
            <a:r>
              <a:rPr lang="pt-BR" dirty="0" smtClean="0"/>
              <a:t>NC. Natural </a:t>
            </a:r>
            <a:r>
              <a:rPr lang="pt-BR" dirty="0" err="1" smtClean="0"/>
              <a:t>cooling</a:t>
            </a:r>
            <a:endParaRPr lang="pt-BR" dirty="0"/>
          </a:p>
        </p:txBody>
      </p:sp>
      <p:sp>
        <p:nvSpPr>
          <p:cNvPr id="33" name="Seta para baixo 32"/>
          <p:cNvSpPr/>
          <p:nvPr/>
        </p:nvSpPr>
        <p:spPr>
          <a:xfrm>
            <a:off x="7244909" y="2203148"/>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baixo 33"/>
          <p:cNvSpPr/>
          <p:nvPr/>
        </p:nvSpPr>
        <p:spPr>
          <a:xfrm>
            <a:off x="5771051" y="2201466"/>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3933134" y="2629640"/>
            <a:ext cx="1916841" cy="646331"/>
          </a:xfrm>
          <a:prstGeom prst="rect">
            <a:avLst/>
          </a:prstGeom>
          <a:noFill/>
        </p:spPr>
        <p:txBody>
          <a:bodyPr wrap="square" rtlCol="0">
            <a:spAutoFit/>
          </a:bodyPr>
          <a:lstStyle/>
          <a:p>
            <a:pPr algn="ctr"/>
            <a:r>
              <a:rPr lang="pt-BR" dirty="0" err="1" smtClean="0"/>
              <a:t>Simulation</a:t>
            </a:r>
            <a:r>
              <a:rPr lang="pt-BR" dirty="0" smtClean="0"/>
              <a:t> </a:t>
            </a:r>
            <a:r>
              <a:rPr lang="pt-BR" dirty="0" err="1" smtClean="0"/>
              <a:t>of</a:t>
            </a:r>
            <a:r>
              <a:rPr lang="pt-BR" dirty="0" smtClean="0"/>
              <a:t> </a:t>
            </a:r>
            <a:r>
              <a:rPr lang="pt-BR" dirty="0" err="1" smtClean="0"/>
              <a:t>cooling</a:t>
            </a:r>
            <a:endParaRPr lang="pt-BR" dirty="0"/>
          </a:p>
        </p:txBody>
      </p:sp>
    </p:spTree>
    <p:extLst>
      <p:ext uri="{BB962C8B-B14F-4D97-AF65-F5344CB8AC3E}">
        <p14:creationId xmlns:p14="http://schemas.microsoft.com/office/powerpoint/2010/main" val="575772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p:cNvGraphicFramePr>
            <a:graphicFrameLocks noChangeAspect="1"/>
          </p:cNvGraphicFramePr>
          <p:nvPr>
            <p:extLst>
              <p:ext uri="{D42A27DB-BD31-4B8C-83A1-F6EECF244321}">
                <p14:modId xmlns:p14="http://schemas.microsoft.com/office/powerpoint/2010/main" val="372661699"/>
              </p:ext>
            </p:extLst>
          </p:nvPr>
        </p:nvGraphicFramePr>
        <p:xfrm>
          <a:off x="4668366" y="1054031"/>
          <a:ext cx="1676400" cy="2486025"/>
        </p:xfrm>
        <a:graphic>
          <a:graphicData uri="http://schemas.openxmlformats.org/presentationml/2006/ole">
            <mc:AlternateContent xmlns:mc="http://schemas.openxmlformats.org/markup-compatibility/2006">
              <mc:Choice xmlns:v="urn:schemas-microsoft-com:vml" Requires="v">
                <p:oleObj spid="_x0000_s28802" name="Planilha" r:id="rId4" imgW="1676445" imgH="2486160" progId="Excel.Sheet.12">
                  <p:embed/>
                </p:oleObj>
              </mc:Choice>
              <mc:Fallback>
                <p:oleObj name="Planilha" r:id="rId4" imgW="1676445" imgH="2486160" progId="Excel.Sheet.12">
                  <p:embed/>
                  <p:pic>
                    <p:nvPicPr>
                      <p:cNvPr id="0" name=""/>
                      <p:cNvPicPr/>
                      <p:nvPr/>
                    </p:nvPicPr>
                    <p:blipFill>
                      <a:blip r:embed="rId5"/>
                      <a:stretch>
                        <a:fillRect/>
                      </a:stretch>
                    </p:blipFill>
                    <p:spPr>
                      <a:xfrm>
                        <a:off x="4668366" y="1054031"/>
                        <a:ext cx="1676400" cy="2486025"/>
                      </a:xfrm>
                      <a:prstGeom prst="rect">
                        <a:avLst/>
                      </a:prstGeom>
                    </p:spPr>
                  </p:pic>
                </p:oleObj>
              </mc:Fallback>
            </mc:AlternateContent>
          </a:graphicData>
        </a:graphic>
      </p:graphicFrame>
      <p:pic>
        <p:nvPicPr>
          <p:cNvPr id="4" name="Picture 33" descr="logo-0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309320"/>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107504" y="141484"/>
            <a:ext cx="7980518"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(SS-M5) – 300 kg </a:t>
            </a:r>
            <a:r>
              <a:rPr lang="pt-BR" dirty="0" smtClean="0"/>
              <a:t>(    </a:t>
            </a:r>
            <a:r>
              <a:rPr lang="pt-BR" dirty="0" smtClean="0">
                <a:solidFill>
                  <a:srgbClr val="00B050"/>
                </a:solidFill>
              </a:rPr>
              <a:t>B (%</a:t>
            </a:r>
            <a:r>
              <a:rPr lang="pt-BR" dirty="0" err="1" smtClean="0">
                <a:solidFill>
                  <a:srgbClr val="00B050"/>
                </a:solidFill>
              </a:rPr>
              <a:t>CaO</a:t>
            </a:r>
            <a:r>
              <a:rPr lang="pt-BR" dirty="0" smtClean="0">
                <a:solidFill>
                  <a:srgbClr val="00B050"/>
                </a:solidFill>
              </a:rPr>
              <a:t>/%SiO</a:t>
            </a:r>
            <a:r>
              <a:rPr lang="pt-BR" baseline="-25000" dirty="0" smtClean="0">
                <a:solidFill>
                  <a:srgbClr val="00B050"/>
                </a:solidFill>
              </a:rPr>
              <a:t>2</a:t>
            </a:r>
            <a:r>
              <a:rPr lang="pt-BR" dirty="0" smtClean="0">
                <a:solidFill>
                  <a:srgbClr val="00B050"/>
                </a:solidFill>
              </a:rPr>
              <a:t>)</a:t>
            </a:r>
            <a:r>
              <a:rPr lang="pt-BR" dirty="0" smtClean="0"/>
              <a:t>,   </a:t>
            </a:r>
            <a:r>
              <a:rPr lang="pt-BR" dirty="0" err="1" smtClean="0">
                <a:solidFill>
                  <a:srgbClr val="FF0000"/>
                </a:solidFill>
              </a:rPr>
              <a:t>Fe</a:t>
            </a:r>
            <a:r>
              <a:rPr lang="pt-BR" baseline="-25000" dirty="0" err="1" smtClean="0">
                <a:solidFill>
                  <a:srgbClr val="FF0000"/>
                </a:solidFill>
              </a:rPr>
              <a:t>x</a:t>
            </a:r>
            <a:r>
              <a:rPr lang="pt-BR" dirty="0" err="1" smtClean="0">
                <a:solidFill>
                  <a:srgbClr val="FF0000"/>
                </a:solidFill>
              </a:rPr>
              <a:t>O</a:t>
            </a:r>
            <a:r>
              <a:rPr lang="pt-BR" baseline="-25000" dirty="0" err="1" smtClean="0">
                <a:solidFill>
                  <a:srgbClr val="FF0000"/>
                </a:solidFill>
              </a:rPr>
              <a:t>y</a:t>
            </a:r>
            <a:r>
              <a:rPr lang="pt-BR" dirty="0" smtClean="0">
                <a:solidFill>
                  <a:srgbClr val="FF0000"/>
                </a:solidFill>
              </a:rPr>
              <a:t> </a:t>
            </a:r>
            <a:r>
              <a:rPr lang="pt-BR" dirty="0" err="1" smtClean="0">
                <a:solidFill>
                  <a:srgbClr val="FF0000"/>
                </a:solidFill>
              </a:rPr>
              <a:t>reduction</a:t>
            </a:r>
            <a:r>
              <a:rPr lang="pt-BR" dirty="0" smtClean="0">
                <a:solidFill>
                  <a:srgbClr val="FF0000"/>
                </a:solidFill>
              </a:rPr>
              <a:t>,   </a:t>
            </a:r>
            <a:r>
              <a:rPr lang="pt-BR" dirty="0" smtClean="0">
                <a:solidFill>
                  <a:srgbClr val="0000FF"/>
                </a:solidFill>
              </a:rPr>
              <a:t>Al</a:t>
            </a:r>
            <a:r>
              <a:rPr lang="pt-BR" baseline="-25000" dirty="0" smtClean="0">
                <a:solidFill>
                  <a:srgbClr val="0000FF"/>
                </a:solidFill>
              </a:rPr>
              <a:t>2</a:t>
            </a:r>
            <a:r>
              <a:rPr lang="pt-BR" dirty="0" smtClean="0">
                <a:solidFill>
                  <a:srgbClr val="0000FF"/>
                </a:solidFill>
              </a:rPr>
              <a:t>O</a:t>
            </a:r>
            <a:r>
              <a:rPr lang="pt-BR" baseline="-25000" dirty="0" smtClean="0">
                <a:solidFill>
                  <a:srgbClr val="0000FF"/>
                </a:solidFill>
              </a:rPr>
              <a:t>3</a:t>
            </a:r>
            <a:r>
              <a:rPr lang="pt-BR" dirty="0" smtClean="0">
                <a:solidFill>
                  <a:srgbClr val="0000FF"/>
                </a:solidFill>
              </a:rPr>
              <a:t> </a:t>
            </a:r>
            <a:r>
              <a:rPr lang="pt-BR" dirty="0" smtClean="0"/>
              <a:t>)</a:t>
            </a:r>
            <a:endParaRPr lang="pt-BR" dirty="0"/>
          </a:p>
        </p:txBody>
      </p:sp>
      <p:sp>
        <p:nvSpPr>
          <p:cNvPr id="3" name="CaixaDeTexto 2"/>
          <p:cNvSpPr txBox="1"/>
          <p:nvPr/>
        </p:nvSpPr>
        <p:spPr>
          <a:xfrm>
            <a:off x="1289599" y="481681"/>
            <a:ext cx="535724" cy="369332"/>
          </a:xfrm>
          <a:prstGeom prst="rect">
            <a:avLst/>
          </a:prstGeom>
          <a:noFill/>
        </p:spPr>
        <p:txBody>
          <a:bodyPr wrap="none" rtlCol="0">
            <a:spAutoFit/>
          </a:bodyPr>
          <a:lstStyle/>
          <a:p>
            <a:r>
              <a:rPr lang="pt-BR" dirty="0" smtClean="0"/>
              <a:t>XRF</a:t>
            </a:r>
            <a:endParaRPr lang="pt-BR" dirty="0"/>
          </a:p>
        </p:txBody>
      </p:sp>
      <p:sp>
        <p:nvSpPr>
          <p:cNvPr id="12" name="CaixaDeTexto 11"/>
          <p:cNvSpPr txBox="1"/>
          <p:nvPr/>
        </p:nvSpPr>
        <p:spPr>
          <a:xfrm>
            <a:off x="5654153" y="663169"/>
            <a:ext cx="572593" cy="369332"/>
          </a:xfrm>
          <a:prstGeom prst="rect">
            <a:avLst/>
          </a:prstGeom>
          <a:noFill/>
        </p:spPr>
        <p:txBody>
          <a:bodyPr wrap="none" rtlCol="0">
            <a:spAutoFit/>
          </a:bodyPr>
          <a:lstStyle/>
          <a:p>
            <a:r>
              <a:rPr lang="pt-BR" dirty="0" smtClean="0"/>
              <a:t>XRD</a:t>
            </a:r>
            <a:endParaRPr lang="pt-BR" dirty="0"/>
          </a:p>
        </p:txBody>
      </p:sp>
      <p:sp>
        <p:nvSpPr>
          <p:cNvPr id="22" name="Retângulo 21"/>
          <p:cNvSpPr/>
          <p:nvPr/>
        </p:nvSpPr>
        <p:spPr>
          <a:xfrm>
            <a:off x="2024472" y="1124744"/>
            <a:ext cx="481135" cy="463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5904706" y="1628800"/>
            <a:ext cx="378699" cy="21923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615193" y="3531275"/>
            <a:ext cx="1644040" cy="276999"/>
          </a:xfrm>
          <a:prstGeom prst="rect">
            <a:avLst/>
          </a:prstGeom>
          <a:noFill/>
        </p:spPr>
        <p:txBody>
          <a:bodyPr wrap="none" rtlCol="0">
            <a:spAutoFit/>
          </a:bodyPr>
          <a:lstStyle/>
          <a:p>
            <a:r>
              <a:rPr lang="pt-BR" sz="1200" dirty="0" smtClean="0"/>
              <a:t>b. </a:t>
            </a:r>
            <a:r>
              <a:rPr lang="pt-BR" sz="1200" dirty="0" err="1" smtClean="0"/>
              <a:t>Cooling</a:t>
            </a:r>
            <a:r>
              <a:rPr lang="pt-BR" sz="1200" dirty="0" smtClean="0"/>
              <a:t> </a:t>
            </a:r>
            <a:r>
              <a:rPr lang="pt-BR" sz="1200" dirty="0" err="1" smtClean="0"/>
              <a:t>by</a:t>
            </a:r>
            <a:r>
              <a:rPr lang="pt-BR" sz="1200" dirty="0" smtClean="0"/>
              <a:t> </a:t>
            </a:r>
            <a:r>
              <a:rPr lang="pt-BR" sz="1200" dirty="0" err="1" smtClean="0"/>
              <a:t>steel</a:t>
            </a:r>
            <a:r>
              <a:rPr lang="pt-BR" sz="1200" dirty="0" smtClean="0"/>
              <a:t> </a:t>
            </a:r>
            <a:r>
              <a:rPr lang="pt-BR" sz="1200" dirty="0" err="1" smtClean="0"/>
              <a:t>balls</a:t>
            </a:r>
            <a:endParaRPr lang="pt-BR" sz="1200" dirty="0"/>
          </a:p>
        </p:txBody>
      </p:sp>
      <p:sp>
        <p:nvSpPr>
          <p:cNvPr id="43" name="CaixaDeTexto 42"/>
          <p:cNvSpPr txBox="1"/>
          <p:nvPr/>
        </p:nvSpPr>
        <p:spPr>
          <a:xfrm>
            <a:off x="251520" y="3933056"/>
            <a:ext cx="8568952" cy="2862322"/>
          </a:xfrm>
          <a:prstGeom prst="rect">
            <a:avLst/>
          </a:prstGeom>
          <a:noFill/>
        </p:spPr>
        <p:txBody>
          <a:bodyPr wrap="square" rtlCol="0">
            <a:spAutoFit/>
          </a:bodyPr>
          <a:lstStyle/>
          <a:p>
            <a:r>
              <a:rPr lang="en-US" dirty="0" smtClean="0"/>
              <a:t>                             </a:t>
            </a:r>
          </a:p>
          <a:p>
            <a:endParaRPr lang="en-US" dirty="0" smtClean="0"/>
          </a:p>
          <a:p>
            <a:r>
              <a:rPr lang="en-US" dirty="0"/>
              <a:t> </a:t>
            </a:r>
            <a:r>
              <a:rPr lang="en-US" dirty="0" smtClean="0"/>
              <a:t>  </a:t>
            </a:r>
            <a:r>
              <a:rPr lang="en-US" dirty="0" err="1" smtClean="0">
                <a:solidFill>
                  <a:srgbClr val="00B050"/>
                </a:solidFill>
              </a:rPr>
              <a:t>Larnite</a:t>
            </a:r>
            <a:r>
              <a:rPr lang="en-US" dirty="0" smtClean="0">
                <a:solidFill>
                  <a:srgbClr val="00B050"/>
                </a:solidFill>
              </a:rPr>
              <a:t> (hydraulic activity) </a:t>
            </a:r>
          </a:p>
          <a:p>
            <a:endParaRPr lang="en-US" dirty="0">
              <a:solidFill>
                <a:srgbClr val="00B050"/>
              </a:solidFill>
            </a:endParaRPr>
          </a:p>
          <a:p>
            <a:r>
              <a:rPr lang="en-US" dirty="0">
                <a:solidFill>
                  <a:srgbClr val="0000FF"/>
                </a:solidFill>
              </a:rPr>
              <a:t>Al</a:t>
            </a:r>
            <a:r>
              <a:rPr lang="en-US" baseline="-25000" dirty="0">
                <a:solidFill>
                  <a:srgbClr val="0000FF"/>
                </a:solidFill>
              </a:rPr>
              <a:t>2</a:t>
            </a:r>
            <a:r>
              <a:rPr lang="en-US" dirty="0">
                <a:solidFill>
                  <a:srgbClr val="0000FF"/>
                </a:solidFill>
              </a:rPr>
              <a:t>O</a:t>
            </a:r>
            <a:r>
              <a:rPr lang="en-US" baseline="-25000" dirty="0">
                <a:solidFill>
                  <a:srgbClr val="0000FF"/>
                </a:solidFill>
              </a:rPr>
              <a:t>3</a:t>
            </a:r>
            <a:r>
              <a:rPr lang="en-US" dirty="0">
                <a:solidFill>
                  <a:srgbClr val="0000FF"/>
                </a:solidFill>
              </a:rPr>
              <a:t> in </a:t>
            </a:r>
            <a:r>
              <a:rPr lang="en-US" dirty="0" err="1">
                <a:solidFill>
                  <a:srgbClr val="0000FF"/>
                </a:solidFill>
              </a:rPr>
              <a:t>Gehlenite</a:t>
            </a:r>
            <a:endParaRPr lang="en-US" dirty="0">
              <a:solidFill>
                <a:srgbClr val="0000FF"/>
              </a:solidFill>
            </a:endParaRPr>
          </a:p>
          <a:p>
            <a:endParaRPr lang="en-US" dirty="0">
              <a:solidFill>
                <a:srgbClr val="00B050"/>
              </a:solidFill>
            </a:endParaRPr>
          </a:p>
          <a:p>
            <a:r>
              <a:rPr lang="en-US" dirty="0" err="1" smtClean="0"/>
              <a:t>MgO</a:t>
            </a:r>
            <a:r>
              <a:rPr lang="en-US" dirty="0" smtClean="0"/>
              <a:t> stabilized as </a:t>
            </a:r>
            <a:r>
              <a:rPr lang="en-US" dirty="0" err="1" smtClean="0"/>
              <a:t>Merwinite</a:t>
            </a:r>
            <a:r>
              <a:rPr lang="en-US" dirty="0" smtClean="0"/>
              <a:t> and </a:t>
            </a:r>
            <a:r>
              <a:rPr lang="en-US" dirty="0" smtClean="0">
                <a:solidFill>
                  <a:srgbClr val="FF0000"/>
                </a:solidFill>
              </a:rPr>
              <a:t>RO</a:t>
            </a:r>
            <a:r>
              <a:rPr lang="en-US" dirty="0" smtClean="0"/>
              <a:t> </a:t>
            </a:r>
          </a:p>
          <a:p>
            <a:endParaRPr lang="en-US" dirty="0"/>
          </a:p>
          <a:p>
            <a:r>
              <a:rPr lang="en-US" dirty="0" smtClean="0">
                <a:solidFill>
                  <a:srgbClr val="7030A0"/>
                </a:solidFill>
              </a:rPr>
              <a:t>Free lime eliminated</a:t>
            </a:r>
          </a:p>
          <a:p>
            <a:endParaRPr lang="en-US" dirty="0">
              <a:solidFill>
                <a:srgbClr val="7030A0"/>
              </a:solidFill>
            </a:endParaRPr>
          </a:p>
        </p:txBody>
      </p:sp>
      <p:cxnSp>
        <p:nvCxnSpPr>
          <p:cNvPr id="44" name="Conector de seta reta 43"/>
          <p:cNvCxnSpPr/>
          <p:nvPr/>
        </p:nvCxnSpPr>
        <p:spPr>
          <a:xfrm flipV="1">
            <a:off x="395536" y="4509120"/>
            <a:ext cx="0"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tângulo 46"/>
          <p:cNvSpPr/>
          <p:nvPr/>
        </p:nvSpPr>
        <p:spPr>
          <a:xfrm>
            <a:off x="5894388" y="2411887"/>
            <a:ext cx="389018" cy="162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de seta reta 18"/>
          <p:cNvCxnSpPr/>
          <p:nvPr/>
        </p:nvCxnSpPr>
        <p:spPr>
          <a:xfrm flipV="1">
            <a:off x="3851813" y="173975"/>
            <a:ext cx="0" cy="31665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5652120" y="171729"/>
            <a:ext cx="0" cy="3661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Objeto 9"/>
          <p:cNvGraphicFramePr>
            <a:graphicFrameLocks noChangeAspect="1"/>
          </p:cNvGraphicFramePr>
          <p:nvPr>
            <p:extLst>
              <p:ext uri="{D42A27DB-BD31-4B8C-83A1-F6EECF244321}">
                <p14:modId xmlns:p14="http://schemas.microsoft.com/office/powerpoint/2010/main" val="1869836982"/>
              </p:ext>
            </p:extLst>
          </p:nvPr>
        </p:nvGraphicFramePr>
        <p:xfrm>
          <a:off x="827584" y="905256"/>
          <a:ext cx="1676400" cy="2962275"/>
        </p:xfrm>
        <a:graphic>
          <a:graphicData uri="http://schemas.openxmlformats.org/presentationml/2006/ole">
            <mc:AlternateContent xmlns:mc="http://schemas.openxmlformats.org/markup-compatibility/2006">
              <mc:Choice xmlns:v="urn:schemas-microsoft-com:vml" Requires="v">
                <p:oleObj spid="_x0000_s28803" name="Planilha" r:id="rId8" imgW="1676445" imgH="2962170" progId="Excel.Sheet.12">
                  <p:embed/>
                </p:oleObj>
              </mc:Choice>
              <mc:Fallback>
                <p:oleObj name="Planilha" r:id="rId8" imgW="1676445" imgH="2962170" progId="Excel.Sheet.12">
                  <p:embed/>
                  <p:pic>
                    <p:nvPicPr>
                      <p:cNvPr id="0" name=""/>
                      <p:cNvPicPr/>
                      <p:nvPr/>
                    </p:nvPicPr>
                    <p:blipFill>
                      <a:blip r:embed="rId9"/>
                      <a:stretch>
                        <a:fillRect/>
                      </a:stretch>
                    </p:blipFill>
                    <p:spPr>
                      <a:xfrm>
                        <a:off x="827584" y="905256"/>
                        <a:ext cx="1676400" cy="2962275"/>
                      </a:xfrm>
                      <a:prstGeom prst="rect">
                        <a:avLst/>
                      </a:prstGeom>
                    </p:spPr>
                  </p:pic>
                </p:oleObj>
              </mc:Fallback>
            </mc:AlternateContent>
          </a:graphicData>
        </a:graphic>
      </p:graphicFrame>
      <p:cxnSp>
        <p:nvCxnSpPr>
          <p:cNvPr id="26" name="Conector de seta reta 25"/>
          <p:cNvCxnSpPr/>
          <p:nvPr/>
        </p:nvCxnSpPr>
        <p:spPr>
          <a:xfrm flipV="1">
            <a:off x="7308304" y="165030"/>
            <a:ext cx="0" cy="31665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2195736" y="3645024"/>
            <a:ext cx="309871" cy="216024"/>
          </a:xfrm>
          <a:prstGeom prst="ellipse">
            <a:avLst/>
          </a:prstGeom>
          <a:no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Elipse 29"/>
          <p:cNvSpPr/>
          <p:nvPr/>
        </p:nvSpPr>
        <p:spPr>
          <a:xfrm>
            <a:off x="2123728" y="2492896"/>
            <a:ext cx="309871" cy="216024"/>
          </a:xfrm>
          <a:prstGeom prst="ellipse">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Elipse 30"/>
          <p:cNvSpPr/>
          <p:nvPr/>
        </p:nvSpPr>
        <p:spPr>
          <a:xfrm>
            <a:off x="5973534" y="2024844"/>
            <a:ext cx="309871" cy="216024"/>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de seta reta 15"/>
          <p:cNvCxnSpPr>
            <a:endCxn id="11" idx="3"/>
          </p:cNvCxnSpPr>
          <p:nvPr/>
        </p:nvCxnSpPr>
        <p:spPr>
          <a:xfrm flipH="1">
            <a:off x="6344766" y="2297043"/>
            <a:ext cx="243458" cy="0"/>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Elipse 32"/>
          <p:cNvSpPr/>
          <p:nvPr/>
        </p:nvSpPr>
        <p:spPr>
          <a:xfrm>
            <a:off x="5974894" y="3140968"/>
            <a:ext cx="309871" cy="216024"/>
          </a:xfrm>
          <a:prstGeom prst="ellipse">
            <a:avLst/>
          </a:prstGeom>
          <a:noFill/>
          <a:ln>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39336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3" name="Retângulo 2"/>
          <p:cNvSpPr/>
          <p:nvPr/>
        </p:nvSpPr>
        <p:spPr>
          <a:xfrm>
            <a:off x="854249" y="371223"/>
            <a:ext cx="6840760" cy="4247317"/>
          </a:xfrm>
          <a:prstGeom prst="rect">
            <a:avLst/>
          </a:prstGeom>
        </p:spPr>
        <p:txBody>
          <a:bodyPr wrap="square">
            <a:spAutoFit/>
          </a:bodyPr>
          <a:lstStyle/>
          <a:p>
            <a:pPr algn="ctr"/>
            <a:r>
              <a:rPr lang="en-US" b="1" dirty="0"/>
              <a:t>75% of ordinary </a:t>
            </a:r>
            <a:r>
              <a:rPr lang="en-US" b="1" dirty="0" smtClean="0"/>
              <a:t>Portland cement </a:t>
            </a:r>
            <a:r>
              <a:rPr lang="en-US" b="1" dirty="0"/>
              <a:t>and 25% of slag </a:t>
            </a:r>
            <a:r>
              <a:rPr lang="en-US" b="1" dirty="0" smtClean="0"/>
              <a:t>SS-M4 and SS-M5</a:t>
            </a:r>
          </a:p>
          <a:p>
            <a:endParaRPr lang="en-US" dirty="0"/>
          </a:p>
          <a:p>
            <a:r>
              <a:rPr lang="en-US" dirty="0" smtClean="0"/>
              <a:t>- No volume soundness (under cold or hot water) – ISO EN 196-3</a:t>
            </a:r>
          </a:p>
          <a:p>
            <a:endParaRPr lang="en-US" dirty="0"/>
          </a:p>
          <a:p>
            <a:r>
              <a:rPr lang="en-US" dirty="0" smtClean="0"/>
              <a:t>- Autoclave test (ASTM C 151): </a:t>
            </a:r>
            <a:r>
              <a:rPr lang="en-US" dirty="0"/>
              <a:t>Expansion 10X lower (0,04</a:t>
            </a:r>
            <a:r>
              <a:rPr lang="en-US" dirty="0" smtClean="0"/>
              <a:t>% - M4 or 0,07% - M5) </a:t>
            </a:r>
            <a:r>
              <a:rPr lang="en-US" dirty="0"/>
              <a:t>than 75% cement and 25% SS slag (0,44%)</a:t>
            </a:r>
          </a:p>
          <a:p>
            <a:endParaRPr lang="en-US" dirty="0" smtClean="0"/>
          </a:p>
          <a:p>
            <a:endParaRPr lang="en-US" dirty="0"/>
          </a:p>
          <a:p>
            <a:pPr algn="ctr"/>
            <a:r>
              <a:rPr lang="en-US" dirty="0" smtClean="0"/>
              <a:t>Slag can be considered stabilized</a:t>
            </a:r>
          </a:p>
          <a:p>
            <a:pPr algn="ctr"/>
            <a:endParaRPr lang="en-US" dirty="0"/>
          </a:p>
          <a:p>
            <a:pPr marL="285750" indent="-285750">
              <a:buFontTx/>
              <a:buChar char="-"/>
            </a:pPr>
            <a:r>
              <a:rPr lang="en-US" dirty="0" smtClean="0"/>
              <a:t>Accumulated Heat (72 h) of cement sample with 25% SS-M5: 314 J/g &gt; 299 J/g (75% cement and 25% BF slag)</a:t>
            </a:r>
          </a:p>
          <a:p>
            <a:endParaRPr lang="en-US" dirty="0" smtClean="0"/>
          </a:p>
          <a:p>
            <a:endParaRPr lang="en-US" dirty="0"/>
          </a:p>
          <a:p>
            <a:endParaRPr lang="pt-BR" dirty="0"/>
          </a:p>
        </p:txBody>
      </p:sp>
      <p:graphicFrame>
        <p:nvGraphicFramePr>
          <p:cNvPr id="7" name="Gráfico 6"/>
          <p:cNvGraphicFramePr>
            <a:graphicFrameLocks/>
          </p:cNvGraphicFramePr>
          <p:nvPr>
            <p:extLst>
              <p:ext uri="{D42A27DB-BD31-4B8C-83A1-F6EECF244321}">
                <p14:modId xmlns:p14="http://schemas.microsoft.com/office/powerpoint/2010/main" val="437984873"/>
              </p:ext>
            </p:extLst>
          </p:nvPr>
        </p:nvGraphicFramePr>
        <p:xfrm>
          <a:off x="2771800" y="4058791"/>
          <a:ext cx="5099396" cy="2538561"/>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p:cNvSpPr txBox="1"/>
          <p:nvPr/>
        </p:nvSpPr>
        <p:spPr>
          <a:xfrm>
            <a:off x="395536" y="4923631"/>
            <a:ext cx="2234138" cy="369332"/>
          </a:xfrm>
          <a:prstGeom prst="rect">
            <a:avLst/>
          </a:prstGeom>
          <a:noFill/>
        </p:spPr>
        <p:txBody>
          <a:bodyPr wrap="none" rtlCol="0">
            <a:spAutoFit/>
          </a:bodyPr>
          <a:lstStyle/>
          <a:p>
            <a:r>
              <a:rPr lang="en-US" dirty="0" smtClean="0"/>
              <a:t>Compressive Strength</a:t>
            </a:r>
            <a:endParaRPr lang="en-US" dirty="0"/>
          </a:p>
        </p:txBody>
      </p:sp>
      <p:sp>
        <p:nvSpPr>
          <p:cNvPr id="8" name="CaixaDeTexto 7"/>
          <p:cNvSpPr txBox="1"/>
          <p:nvPr/>
        </p:nvSpPr>
        <p:spPr>
          <a:xfrm>
            <a:off x="5652120" y="3933056"/>
            <a:ext cx="1905001" cy="738664"/>
          </a:xfrm>
          <a:prstGeom prst="rect">
            <a:avLst/>
          </a:prstGeom>
          <a:noFill/>
        </p:spPr>
        <p:txBody>
          <a:bodyPr wrap="square" rtlCol="0">
            <a:spAutoFit/>
          </a:bodyPr>
          <a:lstStyle/>
          <a:p>
            <a:r>
              <a:rPr lang="en-US" sz="1400" dirty="0" smtClean="0"/>
              <a:t>Specified Strengths</a:t>
            </a:r>
          </a:p>
          <a:p>
            <a:r>
              <a:rPr lang="en-US" sz="1400" dirty="0" smtClean="0"/>
              <a:t>Standard NBR 11578 (similar to EN 197-1)</a:t>
            </a:r>
            <a:endParaRPr lang="en-US" sz="1400" dirty="0"/>
          </a:p>
        </p:txBody>
      </p:sp>
    </p:spTree>
    <p:extLst>
      <p:ext uri="{BB962C8B-B14F-4D97-AF65-F5344CB8AC3E}">
        <p14:creationId xmlns:p14="http://schemas.microsoft.com/office/powerpoint/2010/main" val="267625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14" name="CaixaDeTexto 13"/>
          <p:cNvSpPr txBox="1"/>
          <p:nvPr/>
        </p:nvSpPr>
        <p:spPr>
          <a:xfrm>
            <a:off x="3525205" y="186393"/>
            <a:ext cx="1949573" cy="523220"/>
          </a:xfrm>
          <a:prstGeom prst="rect">
            <a:avLst/>
          </a:prstGeom>
          <a:noFill/>
        </p:spPr>
        <p:txBody>
          <a:bodyPr wrap="none" rtlCol="0">
            <a:spAutoFit/>
          </a:bodyPr>
          <a:lstStyle/>
          <a:p>
            <a:r>
              <a:rPr lang="pt-BR" sz="2800" b="1" dirty="0" err="1" smtClean="0"/>
              <a:t>Conclusions</a:t>
            </a:r>
            <a:endParaRPr lang="pt-BR" sz="2800" b="1" dirty="0"/>
          </a:p>
        </p:txBody>
      </p:sp>
      <p:sp>
        <p:nvSpPr>
          <p:cNvPr id="9" name="Retângulo 8"/>
          <p:cNvSpPr/>
          <p:nvPr/>
        </p:nvSpPr>
        <p:spPr>
          <a:xfrm>
            <a:off x="251520" y="1064925"/>
            <a:ext cx="8496944" cy="5355312"/>
          </a:xfrm>
          <a:prstGeom prst="rect">
            <a:avLst/>
          </a:prstGeom>
        </p:spPr>
        <p:txBody>
          <a:bodyPr wrap="square">
            <a:spAutoFit/>
          </a:bodyPr>
          <a:lstStyle/>
          <a:p>
            <a:pPr marL="285750" indent="-285750">
              <a:buFontTx/>
              <a:buChar char="-"/>
            </a:pPr>
            <a:r>
              <a:rPr lang="en-US" dirty="0" smtClean="0"/>
              <a:t>Only </a:t>
            </a:r>
            <a:r>
              <a:rPr lang="en-US" dirty="0"/>
              <a:t>under cooling rates higher than 4°C/s was possible to achieve more than 95% of glassy phase in blast furnace slag</a:t>
            </a:r>
            <a:r>
              <a:rPr lang="en-US" dirty="0" smtClean="0"/>
              <a:t>.</a:t>
            </a:r>
          </a:p>
          <a:p>
            <a:pPr marL="285750" indent="-285750">
              <a:buFontTx/>
              <a:buChar char="-"/>
            </a:pPr>
            <a:endParaRPr lang="pt-BR" dirty="0"/>
          </a:p>
          <a:p>
            <a:pPr marL="285750" indent="-285750">
              <a:buFontTx/>
              <a:buChar char="-"/>
            </a:pPr>
            <a:r>
              <a:rPr lang="en-US" dirty="0" smtClean="0"/>
              <a:t>The </a:t>
            </a:r>
            <a:r>
              <a:rPr lang="en-US" dirty="0"/>
              <a:t>crystalline fraction of </a:t>
            </a:r>
            <a:r>
              <a:rPr lang="en-US" dirty="0" smtClean="0"/>
              <a:t>BF </a:t>
            </a:r>
            <a:r>
              <a:rPr lang="en-US" dirty="0"/>
              <a:t>slag showed phases: </a:t>
            </a:r>
            <a:r>
              <a:rPr lang="en-US" dirty="0" err="1"/>
              <a:t>akermanite</a:t>
            </a:r>
            <a:r>
              <a:rPr lang="en-US" dirty="0"/>
              <a:t>, </a:t>
            </a:r>
            <a:r>
              <a:rPr lang="en-US" dirty="0" err="1"/>
              <a:t>merwinite</a:t>
            </a:r>
            <a:r>
              <a:rPr lang="en-US" dirty="0"/>
              <a:t> and </a:t>
            </a:r>
            <a:r>
              <a:rPr lang="en-US" dirty="0" err="1"/>
              <a:t>melilite</a:t>
            </a:r>
            <a:r>
              <a:rPr lang="en-US" dirty="0"/>
              <a:t>, which are typically found in </a:t>
            </a:r>
            <a:r>
              <a:rPr lang="en-US" dirty="0" smtClean="0"/>
              <a:t>BF slags </a:t>
            </a:r>
            <a:r>
              <a:rPr lang="en-US" dirty="0"/>
              <a:t>cooled under slow rates</a:t>
            </a:r>
            <a:r>
              <a:rPr lang="en-US" dirty="0" smtClean="0"/>
              <a:t>.</a:t>
            </a:r>
          </a:p>
          <a:p>
            <a:pPr marL="285750" indent="-285750">
              <a:buFontTx/>
              <a:buChar char="-"/>
            </a:pPr>
            <a:endParaRPr lang="pt-BR" dirty="0"/>
          </a:p>
          <a:p>
            <a:pPr marL="285750" indent="-285750">
              <a:buFontTx/>
              <a:buChar char="-"/>
            </a:pPr>
            <a:r>
              <a:rPr lang="en-US" dirty="0" smtClean="0"/>
              <a:t>The </a:t>
            </a:r>
            <a:r>
              <a:rPr lang="pt-BR" dirty="0" err="1" smtClean="0"/>
              <a:t>SSlag</a:t>
            </a:r>
            <a:r>
              <a:rPr lang="en-US" dirty="0" smtClean="0"/>
              <a:t> </a:t>
            </a:r>
            <a:r>
              <a:rPr lang="en-US" dirty="0"/>
              <a:t>was mostly crystalline, even under fast cooling, showing phases typically found in this type of slag: </a:t>
            </a:r>
            <a:r>
              <a:rPr lang="en-US" dirty="0" err="1"/>
              <a:t>brownmillerite</a:t>
            </a:r>
            <a:r>
              <a:rPr lang="en-US" dirty="0"/>
              <a:t>, </a:t>
            </a:r>
            <a:r>
              <a:rPr lang="en-US" dirty="0" err="1"/>
              <a:t>larnite</a:t>
            </a:r>
            <a:r>
              <a:rPr lang="en-US" dirty="0"/>
              <a:t>, RO phase and lime. It also showed an increasing of </a:t>
            </a:r>
            <a:r>
              <a:rPr lang="en-US" dirty="0" err="1"/>
              <a:t>brownmillerite</a:t>
            </a:r>
            <a:r>
              <a:rPr lang="en-US" dirty="0"/>
              <a:t> under slower cooling, since the calcium ferrite or </a:t>
            </a:r>
            <a:r>
              <a:rPr lang="en-US" dirty="0" err="1"/>
              <a:t>brownmillerite</a:t>
            </a:r>
            <a:r>
              <a:rPr lang="en-US" dirty="0"/>
              <a:t> is one of the last phases to crystallize</a:t>
            </a:r>
            <a:r>
              <a:rPr lang="en-US" dirty="0" smtClean="0"/>
              <a:t>.</a:t>
            </a:r>
          </a:p>
          <a:p>
            <a:pPr marL="285750" indent="-285750">
              <a:buFontTx/>
              <a:buChar char="-"/>
            </a:pPr>
            <a:endParaRPr lang="pt-BR" dirty="0"/>
          </a:p>
          <a:p>
            <a:pPr marL="285750" indent="-285750">
              <a:buFontTx/>
              <a:buChar char="-"/>
            </a:pPr>
            <a:r>
              <a:rPr lang="en-US" dirty="0" smtClean="0"/>
              <a:t>Higher </a:t>
            </a:r>
            <a:r>
              <a:rPr lang="en-US" dirty="0"/>
              <a:t>silica and alumina and lower iron oxides in modified slags contributed to the glassy phase formation under fast cooling. Furthermore, the amount of RO phase decreased as consequence of iron oxides reduction as well as </a:t>
            </a:r>
            <a:r>
              <a:rPr lang="en-US" dirty="0" err="1"/>
              <a:t>MgO</a:t>
            </a:r>
            <a:r>
              <a:rPr lang="en-US" dirty="0"/>
              <a:t> stabilization in </a:t>
            </a:r>
            <a:r>
              <a:rPr lang="en-US" dirty="0" err="1" smtClean="0"/>
              <a:t>merwinite</a:t>
            </a:r>
            <a:r>
              <a:rPr lang="en-US" dirty="0"/>
              <a:t>, </a:t>
            </a:r>
            <a:r>
              <a:rPr lang="en-US" dirty="0" err="1"/>
              <a:t>monticellite</a:t>
            </a:r>
            <a:r>
              <a:rPr lang="en-US" dirty="0"/>
              <a:t> and </a:t>
            </a:r>
            <a:r>
              <a:rPr lang="en-US" dirty="0" err="1" smtClean="0"/>
              <a:t>arkemanite</a:t>
            </a:r>
            <a:r>
              <a:rPr lang="en-US" dirty="0" smtClean="0"/>
              <a:t>.</a:t>
            </a:r>
          </a:p>
          <a:p>
            <a:pPr marL="285750" indent="-285750">
              <a:buFontTx/>
              <a:buChar char="-"/>
            </a:pPr>
            <a:endParaRPr lang="en-US" dirty="0"/>
          </a:p>
          <a:p>
            <a:pPr marL="285750" indent="-285750">
              <a:buFontTx/>
              <a:buChar char="-"/>
            </a:pPr>
            <a:r>
              <a:rPr lang="en-US" dirty="0" err="1" smtClean="0"/>
              <a:t>MgO</a:t>
            </a:r>
            <a:r>
              <a:rPr lang="en-US" dirty="0"/>
              <a:t>/</a:t>
            </a:r>
            <a:r>
              <a:rPr lang="en-US" dirty="0" err="1" smtClean="0"/>
              <a:t>FeO</a:t>
            </a:r>
            <a:r>
              <a:rPr lang="en-US" dirty="0" smtClean="0"/>
              <a:t> ratio of RO phase in modified slags are lower than </a:t>
            </a:r>
            <a:r>
              <a:rPr lang="en-US" dirty="0" err="1" smtClean="0"/>
              <a:t>MgO</a:t>
            </a:r>
            <a:r>
              <a:rPr lang="en-US" dirty="0"/>
              <a:t>/</a:t>
            </a:r>
            <a:r>
              <a:rPr lang="en-US" dirty="0" err="1" smtClean="0"/>
              <a:t>FeO</a:t>
            </a:r>
            <a:r>
              <a:rPr lang="en-US" dirty="0" smtClean="0"/>
              <a:t> ratio of RO phase in </a:t>
            </a:r>
            <a:r>
              <a:rPr lang="en-US" dirty="0" err="1" smtClean="0"/>
              <a:t>SSlag</a:t>
            </a:r>
            <a:r>
              <a:rPr lang="en-US" dirty="0" smtClean="0"/>
              <a:t>, decreasing a possible expansion effect of RO phase. </a:t>
            </a:r>
          </a:p>
          <a:p>
            <a:pPr marL="285750" indent="-285750">
              <a:buFontTx/>
              <a:buChar char="-"/>
            </a:pPr>
            <a:endParaRPr lang="pt-BR" dirty="0"/>
          </a:p>
        </p:txBody>
      </p:sp>
    </p:spTree>
    <p:extLst>
      <p:ext uri="{BB962C8B-B14F-4D97-AF65-F5344CB8AC3E}">
        <p14:creationId xmlns:p14="http://schemas.microsoft.com/office/powerpoint/2010/main" val="168443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9" name="Retângulo 8"/>
          <p:cNvSpPr/>
          <p:nvPr/>
        </p:nvSpPr>
        <p:spPr>
          <a:xfrm>
            <a:off x="279480" y="1164808"/>
            <a:ext cx="8496944" cy="3693319"/>
          </a:xfrm>
          <a:prstGeom prst="rect">
            <a:avLst/>
          </a:prstGeom>
        </p:spPr>
        <p:txBody>
          <a:bodyPr wrap="square">
            <a:spAutoFit/>
          </a:bodyPr>
          <a:lstStyle/>
          <a:p>
            <a:pPr marL="285750" indent="-285750">
              <a:buFontTx/>
              <a:buChar char="-"/>
            </a:pPr>
            <a:r>
              <a:rPr lang="en-US" dirty="0" smtClean="0"/>
              <a:t>The stabilization of modified slags was demonstrated by volume soundness test carried out under cold and hot water, which did not show any expansion, or by low expansion (0,04 and 0,07%) observed in tests carried out in autoclave (ASTM C 151) with cement samples produced by a mixture between 75% of ordinary cement and 25% of modified slags.</a:t>
            </a:r>
          </a:p>
          <a:p>
            <a:pPr marL="285750" indent="-285750">
              <a:buFontTx/>
              <a:buChar char="-"/>
            </a:pPr>
            <a:endParaRPr lang="en-US" dirty="0" smtClean="0"/>
          </a:p>
          <a:p>
            <a:pPr marL="285750" indent="-285750">
              <a:buFontTx/>
              <a:buChar char="-"/>
            </a:pPr>
            <a:endParaRPr lang="pt-BR" dirty="0" smtClean="0"/>
          </a:p>
          <a:p>
            <a:pPr marL="285750" indent="-285750">
              <a:buFontTx/>
              <a:buChar char="-"/>
            </a:pPr>
            <a:r>
              <a:rPr lang="en-US" dirty="0" smtClean="0"/>
              <a:t>The </a:t>
            </a:r>
            <a:r>
              <a:rPr lang="en-US" dirty="0"/>
              <a:t>cement produced with this mixture generated an accumulated heat of 314 J/g in 72h, while the same mixture based on BF slag resulted in 299 J/g. The compressive strength in </a:t>
            </a:r>
            <a:r>
              <a:rPr lang="en-US" dirty="0" smtClean="0"/>
              <a:t>3</a:t>
            </a:r>
            <a:r>
              <a:rPr lang="en-US" dirty="0"/>
              <a:t>, 7 and 28 days were 29,9 MPa; 37,7 MPa and 41 MPa, respectively, values higher than minimum specified in the same ages according to standard NBR 11578</a:t>
            </a:r>
            <a:r>
              <a:rPr lang="en-US" dirty="0" smtClean="0"/>
              <a:t>.</a:t>
            </a:r>
          </a:p>
          <a:p>
            <a:pPr marL="285750" indent="-285750">
              <a:buFontTx/>
              <a:buChar char="-"/>
            </a:pPr>
            <a:endParaRPr lang="pt-BR" dirty="0"/>
          </a:p>
        </p:txBody>
      </p:sp>
      <p:sp>
        <p:nvSpPr>
          <p:cNvPr id="7" name="CaixaDeTexto 6"/>
          <p:cNvSpPr txBox="1"/>
          <p:nvPr/>
        </p:nvSpPr>
        <p:spPr>
          <a:xfrm>
            <a:off x="3525205" y="186393"/>
            <a:ext cx="1949573" cy="523220"/>
          </a:xfrm>
          <a:prstGeom prst="rect">
            <a:avLst/>
          </a:prstGeom>
          <a:noFill/>
        </p:spPr>
        <p:txBody>
          <a:bodyPr wrap="none" rtlCol="0">
            <a:spAutoFit/>
          </a:bodyPr>
          <a:lstStyle/>
          <a:p>
            <a:r>
              <a:rPr lang="pt-BR" sz="2800" b="1" dirty="0" err="1" smtClean="0"/>
              <a:t>Conclusions</a:t>
            </a:r>
            <a:endParaRPr lang="pt-BR" sz="2800" b="1" dirty="0"/>
          </a:p>
        </p:txBody>
      </p:sp>
    </p:spTree>
    <p:extLst>
      <p:ext uri="{BB962C8B-B14F-4D97-AF65-F5344CB8AC3E}">
        <p14:creationId xmlns:p14="http://schemas.microsoft.com/office/powerpoint/2010/main" val="2354853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59832" y="2137211"/>
            <a:ext cx="2040943" cy="584775"/>
          </a:xfrm>
          <a:prstGeom prst="rect">
            <a:avLst/>
          </a:prstGeom>
          <a:noFill/>
        </p:spPr>
        <p:txBody>
          <a:bodyPr wrap="none" rtlCol="0">
            <a:spAutoFit/>
          </a:bodyPr>
          <a:lstStyle/>
          <a:p>
            <a:pPr algn="ctr"/>
            <a:r>
              <a:rPr lang="pt-BR" sz="3200" dirty="0" err="1" smtClean="0"/>
              <a:t>Thank</a:t>
            </a:r>
            <a:r>
              <a:rPr lang="pt-BR" sz="3200" dirty="0" smtClean="0"/>
              <a:t> </a:t>
            </a:r>
            <a:r>
              <a:rPr lang="pt-BR" sz="3200" dirty="0" err="1" smtClean="0"/>
              <a:t>you</a:t>
            </a:r>
            <a:r>
              <a:rPr lang="pt-BR" sz="3200" dirty="0" smtClean="0"/>
              <a:t>!</a:t>
            </a:r>
            <a:endParaRPr lang="pt-BR" sz="3200" dirty="0"/>
          </a:p>
        </p:txBody>
      </p:sp>
      <p:sp>
        <p:nvSpPr>
          <p:cNvPr id="3" name="Retângulo 2"/>
          <p:cNvSpPr/>
          <p:nvPr/>
        </p:nvSpPr>
        <p:spPr>
          <a:xfrm>
            <a:off x="1259632" y="3645024"/>
            <a:ext cx="7020272" cy="2031325"/>
          </a:xfrm>
          <a:prstGeom prst="rect">
            <a:avLst/>
          </a:prstGeom>
        </p:spPr>
        <p:txBody>
          <a:bodyPr wrap="square">
            <a:spAutoFit/>
          </a:bodyPr>
          <a:lstStyle/>
          <a:p>
            <a:r>
              <a:rPr lang="en-US" dirty="0"/>
              <a:t>Contact:</a:t>
            </a:r>
            <a:endParaRPr lang="pt-BR" dirty="0"/>
          </a:p>
          <a:p>
            <a:r>
              <a:rPr lang="en-US" dirty="0" err="1"/>
              <a:t>João</a:t>
            </a:r>
            <a:r>
              <a:rPr lang="en-US" dirty="0"/>
              <a:t> Batista Ferreira </a:t>
            </a:r>
            <a:r>
              <a:rPr lang="en-US" dirty="0" err="1" smtClean="0"/>
              <a:t>Neto</a:t>
            </a:r>
            <a:endParaRPr lang="en-US" dirty="0" smtClean="0"/>
          </a:p>
          <a:p>
            <a:r>
              <a:rPr lang="en-US" dirty="0"/>
              <a:t>Laboratory of Metallurgical Processes</a:t>
            </a:r>
          </a:p>
          <a:p>
            <a:r>
              <a:rPr lang="en-US" dirty="0" smtClean="0"/>
              <a:t>Institute for Technological Research - IPT</a:t>
            </a:r>
            <a:endParaRPr lang="pt-BR" dirty="0"/>
          </a:p>
          <a:p>
            <a:r>
              <a:rPr lang="en-US" dirty="0" smtClean="0"/>
              <a:t>Sao Paulo - Brazil</a:t>
            </a:r>
            <a:endParaRPr lang="pt-BR" dirty="0"/>
          </a:p>
          <a:p>
            <a:r>
              <a:rPr lang="pt-BR" dirty="0"/>
              <a:t>Tel</a:t>
            </a:r>
            <a:r>
              <a:rPr lang="pt-BR" dirty="0" smtClean="0"/>
              <a:t>.: +</a:t>
            </a:r>
            <a:r>
              <a:rPr lang="pt-BR" dirty="0"/>
              <a:t>55 11 </a:t>
            </a:r>
            <a:r>
              <a:rPr lang="pt-BR" dirty="0" smtClean="0"/>
              <a:t>3767.4244</a:t>
            </a:r>
          </a:p>
          <a:p>
            <a:r>
              <a:rPr lang="pt-BR" dirty="0" smtClean="0"/>
              <a:t>jbfn@ipt.br</a:t>
            </a:r>
            <a:endParaRPr lang="pt-BR" dirty="0"/>
          </a:p>
        </p:txBody>
      </p:sp>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Tree>
    <p:extLst>
      <p:ext uri="{BB962C8B-B14F-4D97-AF65-F5344CB8AC3E}">
        <p14:creationId xmlns:p14="http://schemas.microsoft.com/office/powerpoint/2010/main" val="4013508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783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1143000"/>
          </a:xfrm>
        </p:spPr>
        <p:txBody>
          <a:bodyPr/>
          <a:lstStyle/>
          <a:p>
            <a:pPr algn="l"/>
            <a:r>
              <a:rPr lang="pt-BR" dirty="0" err="1" smtClean="0"/>
              <a:t>Heat</a:t>
            </a:r>
            <a:r>
              <a:rPr lang="pt-BR" dirty="0" smtClean="0"/>
              <a:t> </a:t>
            </a:r>
            <a:r>
              <a:rPr lang="pt-BR" dirty="0" err="1" smtClean="0"/>
              <a:t>transferring</a:t>
            </a:r>
            <a:r>
              <a:rPr lang="pt-BR" dirty="0" smtClean="0"/>
              <a:t> CFD </a:t>
            </a:r>
            <a:r>
              <a:rPr lang="pt-BR" dirty="0" err="1" smtClean="0"/>
              <a:t>model</a:t>
            </a:r>
            <a:endParaRPr lang="pt-BR" dirty="0"/>
          </a:p>
        </p:txBody>
      </p:sp>
      <p:sp>
        <p:nvSpPr>
          <p:cNvPr id="3" name="Espaço Reservado para Conteúdo 2"/>
          <p:cNvSpPr>
            <a:spLocks noGrp="1"/>
          </p:cNvSpPr>
          <p:nvPr>
            <p:ph idx="1"/>
          </p:nvPr>
        </p:nvSpPr>
        <p:spPr>
          <a:xfrm>
            <a:off x="169167" y="1252299"/>
            <a:ext cx="5050904" cy="5588731"/>
          </a:xfrm>
        </p:spPr>
        <p:txBody>
          <a:bodyPr>
            <a:normAutofit fontScale="92500" lnSpcReduction="20000"/>
          </a:bodyPr>
          <a:lstStyle/>
          <a:p>
            <a:pPr algn="just"/>
            <a:r>
              <a:rPr lang="pt-BR" sz="1800" dirty="0" err="1" smtClean="0"/>
              <a:t>Developed</a:t>
            </a:r>
            <a:r>
              <a:rPr lang="pt-BR" sz="1800" dirty="0" smtClean="0"/>
              <a:t> in COMSOL </a:t>
            </a:r>
            <a:r>
              <a:rPr lang="pt-BR" sz="1800" dirty="0" err="1" smtClean="0"/>
              <a:t>Multiphysics</a:t>
            </a:r>
            <a:r>
              <a:rPr lang="pt-BR" sz="1800" baseline="30000" dirty="0" err="1" smtClean="0"/>
              <a:t>tm</a:t>
            </a:r>
            <a:r>
              <a:rPr lang="pt-BR" sz="1800" dirty="0" smtClean="0"/>
              <a:t> software;</a:t>
            </a:r>
          </a:p>
          <a:p>
            <a:pPr algn="just"/>
            <a:endParaRPr lang="pt-BR" sz="1800" dirty="0" smtClean="0"/>
          </a:p>
          <a:p>
            <a:pPr algn="just"/>
            <a:r>
              <a:rPr lang="pt-BR" sz="1800" dirty="0" smtClean="0"/>
              <a:t>It </a:t>
            </a:r>
            <a:r>
              <a:rPr lang="pt-BR" sz="1800" dirty="0" err="1" smtClean="0"/>
              <a:t>was</a:t>
            </a:r>
            <a:r>
              <a:rPr lang="pt-BR" sz="1800" dirty="0" smtClean="0"/>
              <a:t> </a:t>
            </a:r>
            <a:r>
              <a:rPr lang="pt-BR" sz="1800" dirty="0" err="1" smtClean="0"/>
              <a:t>considered</a:t>
            </a:r>
            <a:r>
              <a:rPr lang="pt-BR" sz="1800" dirty="0" smtClean="0"/>
              <a:t> a 2D </a:t>
            </a:r>
            <a:r>
              <a:rPr lang="en-US" sz="1800" dirty="0" smtClean="0"/>
              <a:t>axisymmetric</a:t>
            </a:r>
            <a:r>
              <a:rPr lang="pt-BR" sz="1800" dirty="0" smtClean="0"/>
              <a:t> </a:t>
            </a:r>
            <a:r>
              <a:rPr lang="pt-BR" sz="1800" dirty="0" err="1" smtClean="0"/>
              <a:t>geometry</a:t>
            </a:r>
            <a:r>
              <a:rPr lang="pt-BR" sz="1800" dirty="0" smtClean="0"/>
              <a:t> for </a:t>
            </a:r>
            <a:r>
              <a:rPr lang="pt-BR" sz="1800" dirty="0" err="1" smtClean="0"/>
              <a:t>the</a:t>
            </a:r>
            <a:r>
              <a:rPr lang="pt-BR" sz="1800" dirty="0" smtClean="0"/>
              <a:t> </a:t>
            </a:r>
            <a:r>
              <a:rPr lang="pt-BR" sz="1800" dirty="0" err="1" smtClean="0"/>
              <a:t>assembly</a:t>
            </a:r>
            <a:r>
              <a:rPr lang="pt-BR" sz="1800" dirty="0" smtClean="0"/>
              <a:t>; </a:t>
            </a:r>
          </a:p>
          <a:p>
            <a:pPr algn="just"/>
            <a:endParaRPr lang="pt-BR" sz="1800" dirty="0" smtClean="0"/>
          </a:p>
          <a:p>
            <a:pPr algn="just"/>
            <a:r>
              <a:rPr lang="pt-BR" sz="1800" dirty="0" smtClean="0"/>
              <a:t>The </a:t>
            </a:r>
            <a:r>
              <a:rPr lang="pt-BR" sz="1800" dirty="0" err="1" smtClean="0"/>
              <a:t>mesh</a:t>
            </a:r>
            <a:r>
              <a:rPr lang="pt-BR" sz="1800" dirty="0" smtClean="0"/>
              <a:t> </a:t>
            </a:r>
            <a:r>
              <a:rPr lang="pt-BR" sz="1800" dirty="0" err="1" smtClean="0"/>
              <a:t>element</a:t>
            </a:r>
            <a:r>
              <a:rPr lang="pt-BR" sz="1800" dirty="0" smtClean="0"/>
              <a:t> </a:t>
            </a:r>
            <a:r>
              <a:rPr lang="pt-BR" sz="1800" dirty="0" err="1" smtClean="0"/>
              <a:t>size</a:t>
            </a:r>
            <a:r>
              <a:rPr lang="pt-BR" sz="1800" dirty="0" smtClean="0"/>
              <a:t> </a:t>
            </a:r>
            <a:r>
              <a:rPr lang="pt-BR" sz="1800" dirty="0" err="1" smtClean="0"/>
              <a:t>was</a:t>
            </a:r>
            <a:r>
              <a:rPr lang="pt-BR" sz="1800" dirty="0" smtClean="0"/>
              <a:t> </a:t>
            </a:r>
            <a:r>
              <a:rPr lang="pt-BR" sz="1800" dirty="0" err="1" smtClean="0"/>
              <a:t>less</a:t>
            </a:r>
            <a:r>
              <a:rPr lang="pt-BR" sz="1800" dirty="0" smtClean="0"/>
              <a:t> </a:t>
            </a:r>
            <a:r>
              <a:rPr lang="pt-BR" sz="1800" dirty="0" err="1" smtClean="0"/>
              <a:t>than</a:t>
            </a:r>
            <a:r>
              <a:rPr lang="pt-BR" sz="1800" dirty="0" smtClean="0"/>
              <a:t> 1 mm;</a:t>
            </a:r>
          </a:p>
          <a:p>
            <a:pPr algn="just"/>
            <a:endParaRPr lang="pt-BR" sz="1800" dirty="0" smtClean="0"/>
          </a:p>
          <a:p>
            <a:pPr algn="just"/>
            <a:r>
              <a:rPr lang="pt-BR" sz="1800" dirty="0" smtClean="0"/>
              <a:t>The </a:t>
            </a:r>
            <a:r>
              <a:rPr lang="pt-BR" sz="1800" dirty="0" err="1" smtClean="0"/>
              <a:t>physical</a:t>
            </a:r>
            <a:r>
              <a:rPr lang="pt-BR" sz="1800" dirty="0" smtClean="0"/>
              <a:t> </a:t>
            </a:r>
            <a:r>
              <a:rPr lang="pt-BR" sz="1800" dirty="0" err="1" smtClean="0"/>
              <a:t>properties</a:t>
            </a:r>
            <a:r>
              <a:rPr lang="pt-BR" sz="1800" dirty="0" smtClean="0"/>
              <a:t> </a:t>
            </a:r>
            <a:r>
              <a:rPr lang="pt-BR" sz="1800" dirty="0" err="1" smtClean="0"/>
              <a:t>of</a:t>
            </a:r>
            <a:r>
              <a:rPr lang="pt-BR" sz="1800" dirty="0" smtClean="0"/>
              <a:t> </a:t>
            </a:r>
            <a:r>
              <a:rPr lang="pt-BR" sz="1800" dirty="0" err="1" smtClean="0"/>
              <a:t>the</a:t>
            </a:r>
            <a:r>
              <a:rPr lang="pt-BR" sz="1800" dirty="0" smtClean="0"/>
              <a:t> </a:t>
            </a:r>
            <a:r>
              <a:rPr lang="pt-BR" sz="1800" dirty="0" err="1" smtClean="0"/>
              <a:t>slag</a:t>
            </a:r>
            <a:r>
              <a:rPr lang="pt-BR" sz="1800" dirty="0" smtClean="0"/>
              <a:t> </a:t>
            </a:r>
            <a:r>
              <a:rPr lang="pt-BR" sz="1800" dirty="0" err="1" smtClean="0"/>
              <a:t>was</a:t>
            </a:r>
            <a:r>
              <a:rPr lang="pt-BR" sz="1800" dirty="0" smtClean="0"/>
              <a:t> </a:t>
            </a:r>
            <a:r>
              <a:rPr lang="pt-BR" sz="1800" dirty="0" err="1" smtClean="0"/>
              <a:t>estimated</a:t>
            </a:r>
            <a:r>
              <a:rPr lang="pt-BR" sz="1800" dirty="0" smtClean="0"/>
              <a:t> </a:t>
            </a:r>
            <a:r>
              <a:rPr lang="pt-BR" sz="1800" dirty="0" err="1" smtClean="0"/>
              <a:t>according</a:t>
            </a:r>
            <a:r>
              <a:rPr lang="pt-BR" sz="1800" dirty="0" smtClean="0"/>
              <a:t> </a:t>
            </a:r>
            <a:r>
              <a:rPr lang="pt-BR" sz="1800" dirty="0" err="1" smtClean="0"/>
              <a:t>with</a:t>
            </a:r>
            <a:r>
              <a:rPr lang="pt-BR" sz="1800" dirty="0" smtClean="0"/>
              <a:t> Mills et al (2011)</a:t>
            </a:r>
            <a:r>
              <a:rPr lang="pt-BR" sz="1800" baseline="30000" dirty="0" smtClean="0"/>
              <a:t>[1]</a:t>
            </a:r>
            <a:r>
              <a:rPr lang="pt-BR" sz="1800" dirty="0" smtClean="0"/>
              <a:t>;</a:t>
            </a:r>
            <a:endParaRPr lang="pt-BR" sz="1800" baseline="30000" dirty="0" smtClean="0"/>
          </a:p>
          <a:p>
            <a:pPr algn="just"/>
            <a:endParaRPr lang="pt-BR" sz="1800" baseline="30000" dirty="0" smtClean="0"/>
          </a:p>
          <a:p>
            <a:pPr algn="just"/>
            <a:r>
              <a:rPr lang="pt-BR" sz="1800" dirty="0" err="1" smtClean="0"/>
              <a:t>Boundary</a:t>
            </a:r>
            <a:r>
              <a:rPr lang="pt-BR" sz="1800" dirty="0" smtClean="0"/>
              <a:t> </a:t>
            </a:r>
            <a:r>
              <a:rPr lang="pt-BR" sz="1800" dirty="0" err="1" smtClean="0"/>
              <a:t>conditions</a:t>
            </a:r>
            <a:r>
              <a:rPr lang="pt-BR" sz="1800" dirty="0" smtClean="0"/>
              <a:t>: </a:t>
            </a:r>
          </a:p>
          <a:p>
            <a:pPr lvl="1" algn="just"/>
            <a:r>
              <a:rPr lang="pt-BR" sz="1400" dirty="0" err="1" smtClean="0"/>
              <a:t>There</a:t>
            </a:r>
            <a:r>
              <a:rPr lang="pt-BR" sz="1400" dirty="0" smtClean="0"/>
              <a:t> </a:t>
            </a:r>
            <a:r>
              <a:rPr lang="pt-BR" sz="1400" dirty="0" err="1" smtClean="0"/>
              <a:t>is</a:t>
            </a:r>
            <a:r>
              <a:rPr lang="pt-BR" sz="1400" dirty="0" smtClean="0"/>
              <a:t> </a:t>
            </a:r>
            <a:r>
              <a:rPr lang="pt-BR" sz="1400" dirty="0" err="1" smtClean="0"/>
              <a:t>heat</a:t>
            </a:r>
            <a:r>
              <a:rPr lang="pt-BR" sz="1400" dirty="0" smtClean="0"/>
              <a:t> </a:t>
            </a:r>
            <a:r>
              <a:rPr lang="pt-BR" sz="1400" dirty="0" err="1" smtClean="0"/>
              <a:t>loss</a:t>
            </a:r>
            <a:r>
              <a:rPr lang="pt-BR" sz="1400" dirty="0" smtClean="0"/>
              <a:t> </a:t>
            </a:r>
            <a:r>
              <a:rPr lang="pt-BR" sz="1400" dirty="0" err="1" smtClean="0"/>
              <a:t>by</a:t>
            </a:r>
            <a:r>
              <a:rPr lang="pt-BR" sz="1400" dirty="0" smtClean="0"/>
              <a:t> </a:t>
            </a:r>
            <a:r>
              <a:rPr lang="pt-BR" sz="1400" dirty="0" err="1" smtClean="0"/>
              <a:t>radiation</a:t>
            </a:r>
            <a:r>
              <a:rPr lang="pt-BR" sz="1400" dirty="0" smtClean="0"/>
              <a:t> in </a:t>
            </a:r>
            <a:r>
              <a:rPr lang="pt-BR" sz="1400" dirty="0" err="1" smtClean="0"/>
              <a:t>the</a:t>
            </a:r>
            <a:r>
              <a:rPr lang="pt-BR" sz="1400" dirty="0" smtClean="0"/>
              <a:t> top </a:t>
            </a:r>
            <a:r>
              <a:rPr lang="pt-BR" sz="1400" dirty="0" err="1" smtClean="0"/>
              <a:t>of</a:t>
            </a:r>
            <a:r>
              <a:rPr lang="pt-BR" sz="1400" dirty="0" smtClean="0"/>
              <a:t> </a:t>
            </a:r>
            <a:r>
              <a:rPr lang="pt-BR" sz="1400" dirty="0" err="1" smtClean="0"/>
              <a:t>the</a:t>
            </a:r>
            <a:r>
              <a:rPr lang="pt-BR" sz="1400" dirty="0" smtClean="0"/>
              <a:t> </a:t>
            </a:r>
            <a:r>
              <a:rPr lang="pt-BR" sz="1400" dirty="0" err="1" smtClean="0"/>
              <a:t>geometry</a:t>
            </a:r>
            <a:r>
              <a:rPr lang="pt-BR" sz="1400" dirty="0" smtClean="0"/>
              <a:t> </a:t>
            </a:r>
            <a:r>
              <a:rPr lang="pt-BR" sz="1400" dirty="0" err="1" smtClean="0"/>
              <a:t>and</a:t>
            </a:r>
            <a:r>
              <a:rPr lang="pt-BR" sz="1400" dirty="0" smtClean="0"/>
              <a:t> </a:t>
            </a:r>
            <a:r>
              <a:rPr lang="pt-BR" sz="1400" dirty="0" err="1" smtClean="0"/>
              <a:t>by</a:t>
            </a:r>
            <a:r>
              <a:rPr lang="pt-BR" sz="1400" dirty="0" smtClean="0"/>
              <a:t> natural </a:t>
            </a:r>
            <a:r>
              <a:rPr lang="pt-BR" sz="1400" dirty="0" err="1" smtClean="0"/>
              <a:t>convection</a:t>
            </a:r>
            <a:r>
              <a:rPr lang="pt-BR" sz="1400" dirty="0" smtClean="0"/>
              <a:t> in </a:t>
            </a:r>
            <a:r>
              <a:rPr lang="pt-BR" sz="1400" dirty="0" err="1" smtClean="0"/>
              <a:t>the</a:t>
            </a:r>
            <a:r>
              <a:rPr lang="pt-BR" sz="1400" dirty="0" smtClean="0"/>
              <a:t> </a:t>
            </a:r>
            <a:r>
              <a:rPr lang="pt-BR" sz="1400" dirty="0" err="1" smtClean="0"/>
              <a:t>extern</a:t>
            </a:r>
            <a:r>
              <a:rPr lang="pt-BR" sz="1400" dirty="0" smtClean="0"/>
              <a:t> </a:t>
            </a:r>
            <a:r>
              <a:rPr lang="pt-BR" sz="1400" dirty="0" err="1" smtClean="0"/>
              <a:t>walls</a:t>
            </a:r>
            <a:r>
              <a:rPr lang="pt-BR" sz="1400" dirty="0" smtClean="0"/>
              <a:t>;</a:t>
            </a:r>
          </a:p>
          <a:p>
            <a:pPr lvl="1" algn="just"/>
            <a:endParaRPr lang="pt-BR" sz="1400" dirty="0"/>
          </a:p>
          <a:p>
            <a:pPr lvl="1" algn="just"/>
            <a:r>
              <a:rPr lang="pt-BR" sz="1400" dirty="0" smtClean="0"/>
              <a:t>At </a:t>
            </a:r>
            <a:r>
              <a:rPr lang="pt-BR" sz="1400" dirty="0" err="1" smtClean="0"/>
              <a:t>initial</a:t>
            </a:r>
            <a:r>
              <a:rPr lang="pt-BR" sz="1400" dirty="0" smtClean="0"/>
              <a:t> time, </a:t>
            </a:r>
            <a:r>
              <a:rPr lang="pt-BR" sz="1400" dirty="0" err="1" smtClean="0"/>
              <a:t>the</a:t>
            </a:r>
            <a:r>
              <a:rPr lang="pt-BR" sz="1400" dirty="0" smtClean="0"/>
              <a:t> </a:t>
            </a:r>
            <a:r>
              <a:rPr lang="pt-BR" sz="1400" dirty="0" err="1" smtClean="0"/>
              <a:t>temperature</a:t>
            </a:r>
            <a:r>
              <a:rPr lang="pt-BR" sz="1400" dirty="0" smtClean="0"/>
              <a:t> </a:t>
            </a:r>
            <a:r>
              <a:rPr lang="pt-BR" sz="1400" dirty="0" err="1" smtClean="0"/>
              <a:t>of</a:t>
            </a:r>
            <a:r>
              <a:rPr lang="pt-BR" sz="1400" dirty="0" smtClean="0"/>
              <a:t> </a:t>
            </a:r>
            <a:r>
              <a:rPr lang="pt-BR" sz="1400" dirty="0" err="1" smtClean="0"/>
              <a:t>the</a:t>
            </a:r>
            <a:r>
              <a:rPr lang="pt-BR" sz="1400" dirty="0" smtClean="0"/>
              <a:t> </a:t>
            </a:r>
            <a:r>
              <a:rPr lang="pt-BR" sz="1400" dirty="0" err="1" smtClean="0"/>
              <a:t>slag</a:t>
            </a:r>
            <a:r>
              <a:rPr lang="pt-BR" sz="1400" dirty="0" smtClean="0"/>
              <a:t> </a:t>
            </a:r>
            <a:r>
              <a:rPr lang="pt-BR" sz="1400" dirty="0" err="1" smtClean="0"/>
              <a:t>was</a:t>
            </a:r>
            <a:r>
              <a:rPr lang="pt-BR" sz="1400" dirty="0" smtClean="0"/>
              <a:t> set </a:t>
            </a:r>
            <a:r>
              <a:rPr lang="pt-BR" sz="1400" dirty="0" err="1" smtClean="0"/>
              <a:t>to</a:t>
            </a:r>
            <a:r>
              <a:rPr lang="pt-BR" sz="1400" dirty="0" smtClean="0"/>
              <a:t> 1500 – 1600 °C </a:t>
            </a:r>
            <a:r>
              <a:rPr lang="pt-BR" sz="1400" dirty="0" err="1" smtClean="0"/>
              <a:t>depending</a:t>
            </a:r>
            <a:r>
              <a:rPr lang="pt-BR" sz="1400" dirty="0" smtClean="0"/>
              <a:t> </a:t>
            </a:r>
            <a:r>
              <a:rPr lang="pt-BR" sz="1400" dirty="0" err="1" smtClean="0"/>
              <a:t>on</a:t>
            </a:r>
            <a:r>
              <a:rPr lang="pt-BR" sz="1400" dirty="0" smtClean="0"/>
              <a:t> </a:t>
            </a:r>
            <a:r>
              <a:rPr lang="pt-BR" sz="1400" dirty="0" err="1" smtClean="0"/>
              <a:t>the</a:t>
            </a:r>
            <a:r>
              <a:rPr lang="pt-BR" sz="1400" dirty="0" smtClean="0"/>
              <a:t> </a:t>
            </a:r>
            <a:r>
              <a:rPr lang="pt-BR" sz="1400" dirty="0" err="1" smtClean="0"/>
              <a:t>slag</a:t>
            </a:r>
            <a:r>
              <a:rPr lang="pt-BR" sz="1400" dirty="0" smtClean="0"/>
              <a:t> </a:t>
            </a:r>
            <a:r>
              <a:rPr lang="pt-BR" sz="1400" dirty="0" err="1" smtClean="0"/>
              <a:t>condition</a:t>
            </a:r>
            <a:r>
              <a:rPr lang="pt-BR" sz="1400" dirty="0" smtClean="0"/>
              <a:t>. The </a:t>
            </a:r>
            <a:r>
              <a:rPr lang="pt-BR" sz="1400" dirty="0" err="1" smtClean="0"/>
              <a:t>temperature</a:t>
            </a:r>
            <a:r>
              <a:rPr lang="pt-BR" sz="1400" dirty="0" smtClean="0"/>
              <a:t> </a:t>
            </a:r>
            <a:r>
              <a:rPr lang="pt-BR" sz="1400" dirty="0" err="1" smtClean="0"/>
              <a:t>of</a:t>
            </a:r>
            <a:r>
              <a:rPr lang="pt-BR" sz="1400" dirty="0" smtClean="0"/>
              <a:t> </a:t>
            </a:r>
            <a:r>
              <a:rPr lang="pt-BR" sz="1400" dirty="0" err="1" smtClean="0"/>
              <a:t>the</a:t>
            </a:r>
            <a:r>
              <a:rPr lang="pt-BR" sz="1400" dirty="0" smtClean="0"/>
              <a:t> </a:t>
            </a:r>
            <a:r>
              <a:rPr lang="pt-BR" sz="1400" dirty="0" err="1" smtClean="0"/>
              <a:t>mold</a:t>
            </a:r>
            <a:r>
              <a:rPr lang="pt-BR" sz="1400" dirty="0" smtClean="0"/>
              <a:t> </a:t>
            </a:r>
            <a:r>
              <a:rPr lang="pt-BR" sz="1400" dirty="0" err="1" smtClean="0"/>
              <a:t>and</a:t>
            </a:r>
            <a:r>
              <a:rPr lang="pt-BR" sz="1400" dirty="0" smtClean="0"/>
              <a:t> </a:t>
            </a:r>
            <a:r>
              <a:rPr lang="pt-BR" sz="1400" dirty="0" err="1" smtClean="0"/>
              <a:t>cooper</a:t>
            </a:r>
            <a:r>
              <a:rPr lang="pt-BR" sz="1400" dirty="0" smtClean="0"/>
              <a:t> </a:t>
            </a:r>
            <a:r>
              <a:rPr lang="pt-BR" sz="1400" dirty="0" err="1" smtClean="0"/>
              <a:t>plate</a:t>
            </a:r>
            <a:r>
              <a:rPr lang="pt-BR" sz="1400" dirty="0" smtClean="0"/>
              <a:t> </a:t>
            </a:r>
            <a:r>
              <a:rPr lang="pt-BR" sz="1400" dirty="0" err="1" smtClean="0"/>
              <a:t>was</a:t>
            </a:r>
            <a:r>
              <a:rPr lang="pt-BR" sz="1400" dirty="0" smtClean="0"/>
              <a:t> set </a:t>
            </a:r>
            <a:r>
              <a:rPr lang="pt-BR" sz="1400" dirty="0" err="1" smtClean="0"/>
              <a:t>to</a:t>
            </a:r>
            <a:r>
              <a:rPr lang="pt-BR" sz="1400" dirty="0" smtClean="0"/>
              <a:t> 600 °C. </a:t>
            </a:r>
          </a:p>
          <a:p>
            <a:pPr algn="just"/>
            <a:endParaRPr lang="pt-BR" sz="1800" dirty="0"/>
          </a:p>
          <a:p>
            <a:pPr algn="just"/>
            <a:r>
              <a:rPr lang="pt-BR" sz="1800" dirty="0" smtClean="0"/>
              <a:t>The </a:t>
            </a:r>
            <a:r>
              <a:rPr lang="pt-BR" sz="1800" dirty="0" err="1" smtClean="0"/>
              <a:t>contact</a:t>
            </a:r>
            <a:r>
              <a:rPr lang="pt-BR" sz="1800" dirty="0" smtClean="0"/>
              <a:t> </a:t>
            </a:r>
            <a:r>
              <a:rPr lang="pt-BR" sz="1800" dirty="0" err="1" smtClean="0"/>
              <a:t>between</a:t>
            </a:r>
            <a:r>
              <a:rPr lang="pt-BR" sz="1800" dirty="0" smtClean="0"/>
              <a:t> </a:t>
            </a:r>
            <a:r>
              <a:rPr lang="pt-BR" sz="1800" dirty="0" err="1" smtClean="0"/>
              <a:t>the</a:t>
            </a:r>
            <a:r>
              <a:rPr lang="pt-BR" sz="1800" dirty="0" smtClean="0"/>
              <a:t> </a:t>
            </a:r>
            <a:r>
              <a:rPr lang="pt-BR" sz="1800" dirty="0" err="1" smtClean="0"/>
              <a:t>slag</a:t>
            </a:r>
            <a:r>
              <a:rPr lang="pt-BR" sz="1800" dirty="0" smtClean="0"/>
              <a:t> </a:t>
            </a:r>
            <a:r>
              <a:rPr lang="pt-BR" sz="1800" dirty="0" err="1" smtClean="0"/>
              <a:t>and</a:t>
            </a:r>
            <a:r>
              <a:rPr lang="pt-BR" sz="1800" dirty="0" smtClean="0"/>
              <a:t> </a:t>
            </a:r>
            <a:r>
              <a:rPr lang="pt-BR" sz="1800" dirty="0" err="1" smtClean="0"/>
              <a:t>the</a:t>
            </a:r>
            <a:r>
              <a:rPr lang="pt-BR" sz="1800" dirty="0" smtClean="0"/>
              <a:t> </a:t>
            </a:r>
            <a:r>
              <a:rPr lang="pt-BR" sz="1800" dirty="0" err="1" smtClean="0"/>
              <a:t>cooper</a:t>
            </a:r>
            <a:r>
              <a:rPr lang="pt-BR" sz="1800" dirty="0" smtClean="0"/>
              <a:t> </a:t>
            </a:r>
            <a:r>
              <a:rPr lang="pt-BR" sz="1800" dirty="0" err="1" smtClean="0"/>
              <a:t>plate</a:t>
            </a:r>
            <a:r>
              <a:rPr lang="pt-BR" sz="1800" dirty="0" smtClean="0"/>
              <a:t> </a:t>
            </a:r>
            <a:r>
              <a:rPr lang="pt-BR" sz="1800" dirty="0" err="1" smtClean="0"/>
              <a:t>was</a:t>
            </a:r>
            <a:r>
              <a:rPr lang="pt-BR" sz="1800" dirty="0" smtClean="0"/>
              <a:t> </a:t>
            </a:r>
            <a:r>
              <a:rPr lang="pt-BR" sz="1800" dirty="0" err="1" smtClean="0"/>
              <a:t>adjusted</a:t>
            </a:r>
            <a:r>
              <a:rPr lang="pt-BR" sz="1800" dirty="0" smtClean="0"/>
              <a:t> for </a:t>
            </a:r>
            <a:r>
              <a:rPr lang="pt-BR" sz="1800" dirty="0" err="1" smtClean="0"/>
              <a:t>heat</a:t>
            </a:r>
            <a:r>
              <a:rPr lang="pt-BR" sz="1800" dirty="0" smtClean="0"/>
              <a:t> </a:t>
            </a:r>
            <a:r>
              <a:rPr lang="pt-BR" sz="1800" dirty="0" err="1" smtClean="0"/>
              <a:t>transferring</a:t>
            </a:r>
            <a:r>
              <a:rPr lang="pt-BR" sz="1800" dirty="0" smtClean="0"/>
              <a:t>, </a:t>
            </a:r>
            <a:r>
              <a:rPr lang="pt-BR" sz="1800" dirty="0" err="1" smtClean="0"/>
              <a:t>considering</a:t>
            </a:r>
            <a:r>
              <a:rPr lang="pt-BR" sz="1800" dirty="0" smtClean="0"/>
              <a:t> a </a:t>
            </a:r>
            <a:r>
              <a:rPr lang="pt-BR" sz="1800" dirty="0" err="1" smtClean="0"/>
              <a:t>convection</a:t>
            </a:r>
            <a:r>
              <a:rPr lang="pt-BR" sz="1800" dirty="0" smtClean="0"/>
              <a:t> </a:t>
            </a:r>
            <a:r>
              <a:rPr lang="pt-BR" sz="1800" dirty="0" err="1" smtClean="0"/>
              <a:t>coefficient</a:t>
            </a:r>
            <a:r>
              <a:rPr lang="pt-BR" sz="1800" dirty="0" smtClean="0"/>
              <a:t> </a:t>
            </a:r>
            <a:r>
              <a:rPr lang="pt-BR" sz="1800" dirty="0" err="1" smtClean="0"/>
              <a:t>of</a:t>
            </a:r>
            <a:r>
              <a:rPr lang="pt-BR" sz="1800" dirty="0" smtClean="0"/>
              <a:t> 200 W/m²°C. </a:t>
            </a:r>
            <a:r>
              <a:rPr lang="pt-BR" sz="1800" dirty="0" err="1" smtClean="0"/>
              <a:t>This</a:t>
            </a:r>
            <a:r>
              <a:rPr lang="pt-BR" sz="1800" dirty="0" smtClean="0"/>
              <a:t> </a:t>
            </a:r>
            <a:r>
              <a:rPr lang="pt-BR" sz="1800" dirty="0" err="1" smtClean="0"/>
              <a:t>coeficient</a:t>
            </a:r>
            <a:r>
              <a:rPr lang="pt-BR" sz="1800" dirty="0" smtClean="0"/>
              <a:t> </a:t>
            </a:r>
            <a:r>
              <a:rPr lang="pt-BR" sz="1800" dirty="0" err="1" smtClean="0"/>
              <a:t>was</a:t>
            </a:r>
            <a:r>
              <a:rPr lang="pt-BR" sz="1800" dirty="0" smtClean="0"/>
              <a:t> </a:t>
            </a:r>
            <a:r>
              <a:rPr lang="pt-BR" sz="1800" dirty="0" err="1" smtClean="0"/>
              <a:t>obtained</a:t>
            </a:r>
            <a:r>
              <a:rPr lang="pt-BR" sz="1800" dirty="0" smtClean="0"/>
              <a:t>  </a:t>
            </a:r>
            <a:r>
              <a:rPr lang="pt-BR" sz="1800" dirty="0" err="1" smtClean="0"/>
              <a:t>by</a:t>
            </a:r>
            <a:r>
              <a:rPr lang="pt-BR" sz="1800" dirty="0" smtClean="0"/>
              <a:t> </a:t>
            </a:r>
            <a:r>
              <a:rPr lang="pt-BR" sz="1800" dirty="0" err="1" smtClean="0"/>
              <a:t>comparision</a:t>
            </a:r>
            <a:r>
              <a:rPr lang="pt-BR" sz="1800" dirty="0" smtClean="0"/>
              <a:t> </a:t>
            </a:r>
            <a:r>
              <a:rPr lang="pt-BR" sz="1800" dirty="0" err="1" smtClean="0"/>
              <a:t>with</a:t>
            </a:r>
            <a:r>
              <a:rPr lang="pt-BR" sz="1800" dirty="0" smtClean="0"/>
              <a:t> experimental data;</a:t>
            </a:r>
          </a:p>
          <a:p>
            <a:endParaRPr lang="pt-BR" sz="1800" dirty="0"/>
          </a:p>
          <a:p>
            <a:pPr marL="0" indent="0">
              <a:buNone/>
            </a:pPr>
            <a:endParaRPr lang="pt-BR" sz="1800" dirty="0" smtClean="0"/>
          </a:p>
          <a:p>
            <a:endParaRPr lang="pt-BR" sz="1800" dirty="0"/>
          </a:p>
          <a:p>
            <a:endParaRPr lang="pt-BR" sz="1800" dirty="0"/>
          </a:p>
          <a:p>
            <a:endParaRPr lang="pt-BR" sz="2000" dirty="0" smtClean="0"/>
          </a:p>
          <a:p>
            <a:endParaRPr lang="pt-BR" sz="2000" dirty="0"/>
          </a:p>
          <a:p>
            <a:endParaRPr lang="pt-BR" sz="2000" dirty="0"/>
          </a:p>
        </p:txBody>
      </p:sp>
      <p:pic>
        <p:nvPicPr>
          <p:cNvPr id="4" name="Imagem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0" y="1170620"/>
            <a:ext cx="3600401" cy="4313914"/>
          </a:xfrm>
          <a:prstGeom prst="rect">
            <a:avLst/>
          </a:prstGeom>
          <a:noFill/>
          <a:ln>
            <a:noFill/>
          </a:ln>
        </p:spPr>
      </p:pic>
      <p:sp>
        <p:nvSpPr>
          <p:cNvPr id="5" name="Retângulo 4"/>
          <p:cNvSpPr/>
          <p:nvPr/>
        </p:nvSpPr>
        <p:spPr>
          <a:xfrm>
            <a:off x="5220071" y="5485413"/>
            <a:ext cx="3816424" cy="523220"/>
          </a:xfrm>
          <a:prstGeom prst="rect">
            <a:avLst/>
          </a:prstGeom>
        </p:spPr>
        <p:txBody>
          <a:bodyPr wrap="square">
            <a:spAutoFit/>
          </a:bodyPr>
          <a:lstStyle/>
          <a:p>
            <a:pPr algn="ctr"/>
            <a:r>
              <a:rPr lang="en-US" sz="1400" dirty="0" smtClean="0"/>
              <a:t>Fig A . Ceramic mold fixed over a copper plate cooled by water</a:t>
            </a:r>
            <a:endParaRPr lang="pt-BR" sz="1400" dirty="0" smtClean="0"/>
          </a:p>
        </p:txBody>
      </p:sp>
      <p:sp>
        <p:nvSpPr>
          <p:cNvPr id="6" name="Retângulo 5"/>
          <p:cNvSpPr/>
          <p:nvPr/>
        </p:nvSpPr>
        <p:spPr>
          <a:xfrm>
            <a:off x="107504" y="6442502"/>
            <a:ext cx="8910736" cy="415498"/>
          </a:xfrm>
          <a:prstGeom prst="rect">
            <a:avLst/>
          </a:prstGeom>
        </p:spPr>
        <p:txBody>
          <a:bodyPr wrap="square">
            <a:spAutoFit/>
          </a:bodyPr>
          <a:lstStyle/>
          <a:p>
            <a:r>
              <a:rPr lang="en-US" sz="1050" dirty="0" smtClean="0"/>
              <a:t>[1] K</a:t>
            </a:r>
            <a:r>
              <a:rPr lang="en-US" sz="1050" dirty="0"/>
              <a:t>. Mills, L. Yuan and R. Jones, "Estimating the physical properties of slags," </a:t>
            </a:r>
            <a:r>
              <a:rPr lang="en-US" sz="1050" i="1" dirty="0"/>
              <a:t>The Journal of The Southern African Institute of Mining and Metallurgy, </a:t>
            </a:r>
            <a:r>
              <a:rPr lang="en-US" sz="1050" dirty="0"/>
              <a:t>vol. 111, pp. 649-658, 2011</a:t>
            </a:r>
            <a:endParaRPr lang="pt-BR" sz="1050" dirty="0"/>
          </a:p>
        </p:txBody>
      </p:sp>
    </p:spTree>
    <p:extLst>
      <p:ext uri="{BB962C8B-B14F-4D97-AF65-F5344CB8AC3E}">
        <p14:creationId xmlns:p14="http://schemas.microsoft.com/office/powerpoint/2010/main" val="28795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dirty="0" err="1" smtClean="0"/>
              <a:t>Heat</a:t>
            </a:r>
            <a:r>
              <a:rPr lang="pt-BR" dirty="0" smtClean="0"/>
              <a:t> </a:t>
            </a:r>
            <a:r>
              <a:rPr lang="pt-BR" dirty="0" err="1" smtClean="0"/>
              <a:t>transferring</a:t>
            </a:r>
            <a:r>
              <a:rPr lang="pt-BR" dirty="0" smtClean="0"/>
              <a:t> </a:t>
            </a:r>
            <a:r>
              <a:rPr lang="pt-BR" dirty="0" err="1" smtClean="0"/>
              <a:t>model</a:t>
            </a:r>
            <a:endParaRPr lang="pt-BR" dirty="0"/>
          </a:p>
        </p:txBody>
      </p:sp>
      <p:sp>
        <p:nvSpPr>
          <p:cNvPr id="8" name="Retângulo 7"/>
          <p:cNvSpPr/>
          <p:nvPr/>
        </p:nvSpPr>
        <p:spPr>
          <a:xfrm>
            <a:off x="629815" y="6231895"/>
            <a:ext cx="4067944" cy="523220"/>
          </a:xfrm>
          <a:prstGeom prst="rect">
            <a:avLst/>
          </a:prstGeom>
        </p:spPr>
        <p:txBody>
          <a:bodyPr wrap="square">
            <a:spAutoFit/>
          </a:bodyPr>
          <a:lstStyle/>
          <a:p>
            <a:r>
              <a:rPr lang="en-US" sz="1400" dirty="0" smtClean="0"/>
              <a:t>Fig C . Model simulation and experimental data for BF slag for geometry B.</a:t>
            </a:r>
            <a:endParaRPr lang="pt-BR" sz="1400" dirty="0" smtClean="0"/>
          </a:p>
        </p:txBody>
      </p:sp>
      <p:pic>
        <p:nvPicPr>
          <p:cNvPr id="10" name="Imagem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 y="1237953"/>
            <a:ext cx="4548676" cy="3600000"/>
          </a:xfrm>
          <a:prstGeom prst="rect">
            <a:avLst/>
          </a:prstGeom>
          <a:noFill/>
          <a:ln>
            <a:noFill/>
          </a:ln>
        </p:spPr>
      </p:pic>
      <p:sp>
        <p:nvSpPr>
          <p:cNvPr id="12" name="Retângulo 11"/>
          <p:cNvSpPr/>
          <p:nvPr/>
        </p:nvSpPr>
        <p:spPr>
          <a:xfrm>
            <a:off x="4552425" y="1340768"/>
            <a:ext cx="4067944" cy="523220"/>
          </a:xfrm>
          <a:prstGeom prst="rect">
            <a:avLst/>
          </a:prstGeom>
        </p:spPr>
        <p:txBody>
          <a:bodyPr wrap="square">
            <a:spAutoFit/>
          </a:bodyPr>
          <a:lstStyle/>
          <a:p>
            <a:r>
              <a:rPr lang="en-US" sz="1400" dirty="0" smtClean="0"/>
              <a:t>Fig B . Model simulation and experimental data for BF slag for geometry A.</a:t>
            </a:r>
            <a:endParaRPr lang="pt-BR" sz="1400" dirty="0" smtClean="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818"/>
          <a:stretch/>
        </p:blipFill>
        <p:spPr bwMode="auto">
          <a:xfrm>
            <a:off x="4575819" y="3280650"/>
            <a:ext cx="4448086"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87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53610" y="1019176"/>
            <a:ext cx="8840921" cy="6463308"/>
          </a:xfrm>
          <a:prstGeom prst="rect">
            <a:avLst/>
          </a:prstGeom>
          <a:noFill/>
        </p:spPr>
        <p:txBody>
          <a:bodyPr wrap="square" rtlCol="0">
            <a:spAutoFit/>
          </a:bodyPr>
          <a:lstStyle/>
          <a:p>
            <a:pPr algn="ctr"/>
            <a:r>
              <a:rPr lang="en-US" altLang="pt-BR" dirty="0" smtClean="0"/>
              <a:t>Near future scenario: There will be a lack of BF slag to supply the demand of cement manufacturing in Brazil</a:t>
            </a:r>
            <a:br>
              <a:rPr lang="en-US" altLang="pt-BR" dirty="0" smtClean="0"/>
            </a:br>
            <a:r>
              <a:rPr lang="en-US" altLang="pt-BR" dirty="0" smtClean="0"/>
              <a:t/>
            </a:r>
            <a:br>
              <a:rPr lang="en-US" altLang="pt-BR" dirty="0" smtClean="0"/>
            </a:br>
            <a:r>
              <a:rPr lang="en-US" altLang="pt-BR" dirty="0" smtClean="0"/>
              <a:t>The steel production in Brazil has been around 32-34 millions t/y for last ten years. There is not any expectation of increasing X growth of construction industry in Brazil </a:t>
            </a:r>
            <a:br>
              <a:rPr lang="en-US" altLang="pt-BR" dirty="0" smtClean="0"/>
            </a:br>
            <a:r>
              <a:rPr lang="en-US" altLang="pt-BR" dirty="0" smtClean="0"/>
              <a:t/>
            </a:r>
            <a:br>
              <a:rPr lang="en-US" altLang="pt-BR" dirty="0" smtClean="0"/>
            </a:br>
            <a:r>
              <a:rPr lang="en-US" altLang="pt-BR" dirty="0" smtClean="0"/>
              <a:t>	</a:t>
            </a:r>
            <a:br>
              <a:rPr lang="en-US" altLang="pt-BR" dirty="0" smtClean="0"/>
            </a:br>
            <a:endParaRPr lang="en-US" altLang="pt-BR" dirty="0" smtClean="0"/>
          </a:p>
          <a:p>
            <a:pPr algn="ctr"/>
            <a:r>
              <a:rPr lang="en-US" altLang="pt-BR" dirty="0" smtClean="0"/>
              <a:t/>
            </a:r>
            <a:br>
              <a:rPr lang="en-US" altLang="pt-BR" dirty="0" smtClean="0"/>
            </a:br>
            <a:endParaRPr lang="en-US" altLang="pt-BR" dirty="0" smtClean="0"/>
          </a:p>
          <a:p>
            <a:pPr algn="ctr"/>
            <a:r>
              <a:rPr lang="en-US" altLang="pt-BR" dirty="0" smtClean="0"/>
              <a:t/>
            </a:r>
            <a:br>
              <a:rPr lang="en-US" altLang="pt-BR" dirty="0" smtClean="0"/>
            </a:br>
            <a:endParaRPr lang="en-US" altLang="pt-BR" dirty="0" smtClean="0"/>
          </a:p>
          <a:p>
            <a:endParaRPr lang="en-US" altLang="pt-BR" dirty="0"/>
          </a:p>
          <a:p>
            <a:r>
              <a:rPr lang="en-US" altLang="pt-BR" dirty="0" smtClean="0"/>
              <a:t/>
            </a:r>
            <a:br>
              <a:rPr lang="en-US" altLang="pt-BR" dirty="0" smtClean="0"/>
            </a:br>
            <a:endParaRPr lang="en-US" altLang="pt-BR" dirty="0" smtClean="0"/>
          </a:p>
          <a:p>
            <a:endParaRPr lang="en-US" dirty="0"/>
          </a:p>
          <a:p>
            <a:endParaRPr lang="en-GB" dirty="0" smtClean="0"/>
          </a:p>
          <a:p>
            <a:endParaRPr lang="en-GB" dirty="0"/>
          </a:p>
          <a:p>
            <a:r>
              <a:rPr lang="en-GB" dirty="0" smtClean="0"/>
              <a:t>Steel </a:t>
            </a:r>
            <a:r>
              <a:rPr lang="en-GB" dirty="0"/>
              <a:t>slag could be an alternative as cement mineral admixture, partially substituting the BF </a:t>
            </a:r>
            <a:r>
              <a:rPr lang="en-GB" dirty="0" smtClean="0"/>
              <a:t>slag</a:t>
            </a:r>
          </a:p>
          <a:p>
            <a:r>
              <a:rPr lang="en-US" altLang="pt-BR" dirty="0" smtClean="0"/>
              <a:t/>
            </a:r>
            <a:br>
              <a:rPr lang="en-US" altLang="pt-BR" dirty="0" smtClean="0"/>
            </a:br>
            <a:r>
              <a:rPr lang="en-US" altLang="pt-BR" dirty="0" smtClean="0"/>
              <a:t>	</a:t>
            </a:r>
          </a:p>
          <a:p>
            <a:endParaRPr lang="pt-BR" dirty="0"/>
          </a:p>
        </p:txBody>
      </p:sp>
      <p:pic>
        <p:nvPicPr>
          <p:cNvPr id="7172" name="Picture 5" descr="Imagem9.png"/>
          <p:cNvPicPr>
            <a:picLocks noChangeAspect="1"/>
          </p:cNvPicPr>
          <p:nvPr/>
        </p:nvPicPr>
        <p:blipFill>
          <a:blip r:embed="rId2" cstate="print">
            <a:extLst>
              <a:ext uri="{28A0092B-C50C-407E-A947-70E740481C1C}">
                <a14:useLocalDpi xmlns:a14="http://schemas.microsoft.com/office/drawing/2010/main" val="0"/>
              </a:ext>
            </a:extLst>
          </a:blip>
          <a:srcRect l="14999" t="24429" r="24167" b="32565"/>
          <a:stretch>
            <a:fillRect/>
          </a:stretch>
        </p:blipFill>
        <p:spPr bwMode="auto">
          <a:xfrm>
            <a:off x="7816463" y="-25398"/>
            <a:ext cx="1364049" cy="6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692494449"/>
              </p:ext>
            </p:extLst>
          </p:nvPr>
        </p:nvGraphicFramePr>
        <p:xfrm>
          <a:off x="1403648" y="2708920"/>
          <a:ext cx="5616624"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4" name="CaixaDeTexto 3"/>
          <p:cNvSpPr txBox="1"/>
          <p:nvPr/>
        </p:nvSpPr>
        <p:spPr>
          <a:xfrm>
            <a:off x="7164288" y="3604499"/>
            <a:ext cx="1440160" cy="738664"/>
          </a:xfrm>
          <a:prstGeom prst="rect">
            <a:avLst/>
          </a:prstGeom>
          <a:noFill/>
        </p:spPr>
        <p:txBody>
          <a:bodyPr wrap="square" rtlCol="0">
            <a:spAutoFit/>
          </a:bodyPr>
          <a:lstStyle/>
          <a:p>
            <a:pPr algn="ctr"/>
            <a:r>
              <a:rPr lang="pt-BR" sz="1400" dirty="0" err="1" smtClean="0">
                <a:solidFill>
                  <a:srgbClr val="0000FF"/>
                </a:solidFill>
              </a:rPr>
              <a:t>Production</a:t>
            </a:r>
            <a:r>
              <a:rPr lang="pt-BR" sz="1400" dirty="0" smtClean="0">
                <a:solidFill>
                  <a:srgbClr val="0000FF"/>
                </a:solidFill>
              </a:rPr>
              <a:t> </a:t>
            </a:r>
            <a:r>
              <a:rPr lang="pt-BR" sz="1400" dirty="0" err="1" smtClean="0">
                <a:solidFill>
                  <a:srgbClr val="0000FF"/>
                </a:solidFill>
              </a:rPr>
              <a:t>of</a:t>
            </a:r>
            <a:r>
              <a:rPr lang="pt-BR" sz="1400" dirty="0" smtClean="0">
                <a:solidFill>
                  <a:srgbClr val="0000FF"/>
                </a:solidFill>
              </a:rPr>
              <a:t> </a:t>
            </a:r>
            <a:r>
              <a:rPr lang="pt-BR" sz="1400" dirty="0" err="1" smtClean="0">
                <a:solidFill>
                  <a:srgbClr val="0000FF"/>
                </a:solidFill>
              </a:rPr>
              <a:t>crude</a:t>
            </a:r>
            <a:r>
              <a:rPr lang="pt-BR" sz="1400" dirty="0" smtClean="0">
                <a:solidFill>
                  <a:srgbClr val="0000FF"/>
                </a:solidFill>
              </a:rPr>
              <a:t> </a:t>
            </a:r>
            <a:r>
              <a:rPr lang="pt-BR" sz="1400" dirty="0" err="1" smtClean="0">
                <a:solidFill>
                  <a:srgbClr val="0000FF"/>
                </a:solidFill>
              </a:rPr>
              <a:t>steel</a:t>
            </a:r>
            <a:r>
              <a:rPr lang="pt-BR" sz="1400" dirty="0" smtClean="0">
                <a:solidFill>
                  <a:srgbClr val="0000FF"/>
                </a:solidFill>
              </a:rPr>
              <a:t> in </a:t>
            </a:r>
            <a:r>
              <a:rPr lang="pt-BR" sz="1400" dirty="0" err="1" smtClean="0">
                <a:solidFill>
                  <a:srgbClr val="0000FF"/>
                </a:solidFill>
              </a:rPr>
              <a:t>Brazil</a:t>
            </a:r>
            <a:r>
              <a:rPr lang="pt-BR" sz="1400" dirty="0" smtClean="0">
                <a:solidFill>
                  <a:srgbClr val="0000FF"/>
                </a:solidFill>
              </a:rPr>
              <a:t> (x1.000 t)</a:t>
            </a:r>
            <a:endParaRPr lang="pt-BR" sz="1400" dirty="0">
              <a:solidFill>
                <a:srgbClr val="0000FF"/>
              </a:solidFill>
            </a:endParaRPr>
          </a:p>
        </p:txBody>
      </p:sp>
      <p:sp>
        <p:nvSpPr>
          <p:cNvPr id="2" name="Retângulo 1"/>
          <p:cNvSpPr/>
          <p:nvPr/>
        </p:nvSpPr>
        <p:spPr>
          <a:xfrm>
            <a:off x="539552" y="312222"/>
            <a:ext cx="6192688" cy="538609"/>
          </a:xfrm>
          <a:prstGeom prst="rect">
            <a:avLst/>
          </a:prstGeom>
        </p:spPr>
        <p:txBody>
          <a:bodyPr wrap="square">
            <a:spAutoFit/>
          </a:bodyPr>
          <a:lstStyle/>
          <a:p>
            <a:pPr algn="ctr"/>
            <a:r>
              <a:rPr lang="en-US" b="1" dirty="0" smtClean="0"/>
              <a:t>Blast Furnace slag X Steel Slag → Cement Industry in Brazil</a:t>
            </a:r>
          </a:p>
          <a:p>
            <a:pPr algn="ctr"/>
            <a:endParaRPr lang="pt-BR" sz="1100" dirty="0">
              <a:solidFill>
                <a:srgbClr val="FF0000"/>
              </a:solidFill>
            </a:endParaRPr>
          </a:p>
        </p:txBody>
      </p:sp>
      <p:sp>
        <p:nvSpPr>
          <p:cNvPr id="5" name="CaixaDeTexto 4"/>
          <p:cNvSpPr txBox="1"/>
          <p:nvPr/>
        </p:nvSpPr>
        <p:spPr>
          <a:xfrm>
            <a:off x="8460432" y="6466821"/>
            <a:ext cx="621965" cy="369332"/>
          </a:xfrm>
          <a:prstGeom prst="rect">
            <a:avLst/>
          </a:prstGeom>
          <a:noFill/>
        </p:spPr>
        <p:txBody>
          <a:bodyPr wrap="none" rtlCol="0">
            <a:spAutoFit/>
          </a:bodyPr>
          <a:lstStyle/>
          <a:p>
            <a:r>
              <a:rPr lang="pt-BR" dirty="0" err="1" smtClean="0">
                <a:solidFill>
                  <a:schemeClr val="bg1">
                    <a:lumMod val="85000"/>
                  </a:schemeClr>
                </a:solidFill>
              </a:rPr>
              <a:t>conc</a:t>
            </a:r>
            <a:endParaRPr lang="pt-BR" dirty="0">
              <a:solidFill>
                <a:schemeClr val="bg1">
                  <a:lumMod val="85000"/>
                </a:schemeClr>
              </a:solidFill>
            </a:endParaRPr>
          </a:p>
        </p:txBody>
      </p:sp>
    </p:spTree>
    <p:extLst>
      <p:ext uri="{BB962C8B-B14F-4D97-AF65-F5344CB8AC3E}">
        <p14:creationId xmlns:p14="http://schemas.microsoft.com/office/powerpoint/2010/main" val="270968821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2312505050"/>
              </p:ext>
            </p:extLst>
          </p:nvPr>
        </p:nvGraphicFramePr>
        <p:xfrm>
          <a:off x="246063" y="1555750"/>
          <a:ext cx="8474075" cy="3206750"/>
        </p:xfrm>
        <a:graphic>
          <a:graphicData uri="http://schemas.openxmlformats.org/presentationml/2006/ole">
            <mc:AlternateContent xmlns:mc="http://schemas.openxmlformats.org/markup-compatibility/2006">
              <mc:Choice xmlns:v="urn:schemas-microsoft-com:vml" Requires="v">
                <p:oleObj spid="_x0000_s36872" name="Documento" r:id="rId4" imgW="5907053" imgH="2241114" progId="Word.Document.12">
                  <p:embed/>
                </p:oleObj>
              </mc:Choice>
              <mc:Fallback>
                <p:oleObj name="Documento" r:id="rId4" imgW="5907053" imgH="2241114" progId="Word.Document.12">
                  <p:embed/>
                  <p:pic>
                    <p:nvPicPr>
                      <p:cNvPr id="0" name=""/>
                      <p:cNvPicPr/>
                      <p:nvPr/>
                    </p:nvPicPr>
                    <p:blipFill>
                      <a:blip r:embed="rId5"/>
                      <a:stretch>
                        <a:fillRect/>
                      </a:stretch>
                    </p:blipFill>
                    <p:spPr>
                      <a:xfrm>
                        <a:off x="246063" y="1555750"/>
                        <a:ext cx="8474075" cy="3206750"/>
                      </a:xfrm>
                      <a:prstGeom prst="rect">
                        <a:avLst/>
                      </a:prstGeom>
                    </p:spPr>
                  </p:pic>
                </p:oleObj>
              </mc:Fallback>
            </mc:AlternateContent>
          </a:graphicData>
        </a:graphic>
      </p:graphicFrame>
    </p:spTree>
    <p:extLst>
      <p:ext uri="{BB962C8B-B14F-4D97-AF65-F5344CB8AC3E}">
        <p14:creationId xmlns:p14="http://schemas.microsoft.com/office/powerpoint/2010/main" val="2427744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 name="Objeto 2"/>
          <p:cNvGraphicFramePr>
            <a:graphicFrameLocks noChangeAspect="1"/>
          </p:cNvGraphicFramePr>
          <p:nvPr>
            <p:extLst>
              <p:ext uri="{D42A27DB-BD31-4B8C-83A1-F6EECF244321}">
                <p14:modId xmlns:p14="http://schemas.microsoft.com/office/powerpoint/2010/main" val="571400893"/>
              </p:ext>
            </p:extLst>
          </p:nvPr>
        </p:nvGraphicFramePr>
        <p:xfrm>
          <a:off x="1547664" y="1268760"/>
          <a:ext cx="5514975" cy="4314825"/>
        </p:xfrm>
        <a:graphic>
          <a:graphicData uri="http://schemas.openxmlformats.org/presentationml/2006/ole">
            <mc:AlternateContent xmlns:mc="http://schemas.openxmlformats.org/markup-compatibility/2006">
              <mc:Choice xmlns:v="urn:schemas-microsoft-com:vml" Requires="v">
                <p:oleObj spid="_x0000_s32778" r:id="rId4" imgW="4276954" imgH="3024835" progId="Origin50.Graph">
                  <p:embed/>
                </p:oleObj>
              </mc:Choice>
              <mc:Fallback>
                <p:oleObj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10468" t="9120" r="12250" b="5345"/>
                      <a:stretch>
                        <a:fillRect/>
                      </a:stretch>
                    </p:blipFill>
                    <p:spPr bwMode="auto">
                      <a:xfrm>
                        <a:off x="1547664" y="1268760"/>
                        <a:ext cx="5514975" cy="4314825"/>
                      </a:xfrm>
                      <a:prstGeom prst="rect">
                        <a:avLst/>
                      </a:prstGeom>
                      <a:noFill/>
                    </p:spPr>
                  </p:pic>
                </p:oleObj>
              </mc:Fallback>
            </mc:AlternateContent>
          </a:graphicData>
        </a:graphic>
      </p:graphicFrame>
      <p:sp>
        <p:nvSpPr>
          <p:cNvPr id="6" name="CaixaDeTexto 5"/>
          <p:cNvSpPr txBox="1"/>
          <p:nvPr/>
        </p:nvSpPr>
        <p:spPr>
          <a:xfrm>
            <a:off x="827584" y="476672"/>
            <a:ext cx="861133" cy="369332"/>
          </a:xfrm>
          <a:prstGeom prst="rect">
            <a:avLst/>
          </a:prstGeom>
          <a:noFill/>
        </p:spPr>
        <p:txBody>
          <a:bodyPr wrap="none" rtlCol="0">
            <a:spAutoFit/>
          </a:bodyPr>
          <a:lstStyle/>
          <a:p>
            <a:r>
              <a:rPr lang="pt-BR" b="1" dirty="0" smtClean="0"/>
              <a:t>BF </a:t>
            </a:r>
            <a:r>
              <a:rPr lang="pt-BR" b="1" dirty="0" err="1" smtClean="0"/>
              <a:t>Slag</a:t>
            </a:r>
            <a:endParaRPr lang="pt-BR" b="1" dirty="0"/>
          </a:p>
        </p:txBody>
      </p:sp>
    </p:spTree>
    <p:extLst>
      <p:ext uri="{BB962C8B-B14F-4D97-AF65-F5344CB8AC3E}">
        <p14:creationId xmlns:p14="http://schemas.microsoft.com/office/powerpoint/2010/main" val="3632730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CaixaDeTexto 5"/>
          <p:cNvSpPr txBox="1"/>
          <p:nvPr/>
        </p:nvSpPr>
        <p:spPr>
          <a:xfrm>
            <a:off x="827584" y="476672"/>
            <a:ext cx="843501" cy="369332"/>
          </a:xfrm>
          <a:prstGeom prst="rect">
            <a:avLst/>
          </a:prstGeom>
          <a:noFill/>
        </p:spPr>
        <p:txBody>
          <a:bodyPr wrap="none" rtlCol="0">
            <a:spAutoFit/>
          </a:bodyPr>
          <a:lstStyle/>
          <a:p>
            <a:r>
              <a:rPr lang="pt-BR" b="1" dirty="0" smtClean="0"/>
              <a:t>SS </a:t>
            </a:r>
            <a:r>
              <a:rPr lang="pt-BR" b="1" dirty="0" err="1" smtClean="0"/>
              <a:t>Slag</a:t>
            </a:r>
            <a:endParaRPr lang="pt-BR"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143617309"/>
              </p:ext>
            </p:extLst>
          </p:nvPr>
        </p:nvGraphicFramePr>
        <p:xfrm>
          <a:off x="1249334" y="1124744"/>
          <a:ext cx="5676900" cy="4314825"/>
        </p:xfrm>
        <a:graphic>
          <a:graphicData uri="http://schemas.openxmlformats.org/presentationml/2006/ole">
            <mc:AlternateContent xmlns:mc="http://schemas.openxmlformats.org/markup-compatibility/2006">
              <mc:Choice xmlns:v="urn:schemas-microsoft-com:vml" Requires="v">
                <p:oleObj spid="_x0000_s33802" r:id="rId4" imgW="4276954" imgH="3024835" progId="Origin50.Graph">
                  <p:embed/>
                </p:oleObj>
              </mc:Choice>
              <mc:Fallback>
                <p:oleObj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10245" t="10378" r="11581" b="5661"/>
                      <a:stretch>
                        <a:fillRect/>
                      </a:stretch>
                    </p:blipFill>
                    <p:spPr bwMode="auto">
                      <a:xfrm>
                        <a:off x="1249334" y="1124744"/>
                        <a:ext cx="5676900"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344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 name="Objeto 8"/>
          <p:cNvGraphicFramePr>
            <a:graphicFrameLocks noChangeAspect="1"/>
          </p:cNvGraphicFramePr>
          <p:nvPr>
            <p:extLst>
              <p:ext uri="{D42A27DB-BD31-4B8C-83A1-F6EECF244321}">
                <p14:modId xmlns:p14="http://schemas.microsoft.com/office/powerpoint/2010/main" val="3415602298"/>
              </p:ext>
            </p:extLst>
          </p:nvPr>
        </p:nvGraphicFramePr>
        <p:xfrm>
          <a:off x="1429672" y="1628800"/>
          <a:ext cx="5619750" cy="4314825"/>
        </p:xfrm>
        <a:graphic>
          <a:graphicData uri="http://schemas.openxmlformats.org/presentationml/2006/ole">
            <mc:AlternateContent xmlns:mc="http://schemas.openxmlformats.org/markup-compatibility/2006">
              <mc:Choice xmlns:v="urn:schemas-microsoft-com:vml" Requires="v">
                <p:oleObj spid="_x0000_s34826" r:id="rId4" imgW="4276954" imgH="3024835" progId="Origin50.Graph">
                  <p:embed/>
                </p:oleObj>
              </mc:Choice>
              <mc:Fallback>
                <p:oleObj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11136" t="10378" r="11581" b="5661"/>
                      <a:stretch>
                        <a:fillRect/>
                      </a:stretch>
                    </p:blipFill>
                    <p:spPr bwMode="auto">
                      <a:xfrm>
                        <a:off x="1429672" y="1628800"/>
                        <a:ext cx="5619750"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aixaDeTexto 9"/>
          <p:cNvSpPr txBox="1"/>
          <p:nvPr/>
        </p:nvSpPr>
        <p:spPr>
          <a:xfrm>
            <a:off x="539552" y="524947"/>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(SS-M1)</a:t>
            </a:r>
            <a:endParaRPr lang="pt-BR" b="1" dirty="0"/>
          </a:p>
        </p:txBody>
      </p:sp>
      <p:grpSp>
        <p:nvGrpSpPr>
          <p:cNvPr id="13" name="Grupo 12"/>
          <p:cNvGrpSpPr/>
          <p:nvPr/>
        </p:nvGrpSpPr>
        <p:grpSpPr>
          <a:xfrm>
            <a:off x="1954554" y="2492896"/>
            <a:ext cx="2905478" cy="1512168"/>
            <a:chOff x="1954554" y="2492896"/>
            <a:chExt cx="2905478" cy="1512168"/>
          </a:xfrm>
        </p:grpSpPr>
        <p:sp>
          <p:nvSpPr>
            <p:cNvPr id="11" name="Retângulo 10"/>
            <p:cNvSpPr/>
            <p:nvPr/>
          </p:nvSpPr>
          <p:spPr>
            <a:xfrm>
              <a:off x="1954554" y="2492896"/>
              <a:ext cx="117728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644008" y="3789040"/>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259462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539552" y="524947"/>
            <a:ext cx="2830005" cy="369332"/>
          </a:xfrm>
          <a:prstGeom prst="rect">
            <a:avLst/>
          </a:prstGeom>
          <a:noFill/>
        </p:spPr>
        <p:txBody>
          <a:bodyPr wrap="none" rtlCol="0">
            <a:spAutoFit/>
          </a:bodyPr>
          <a:lstStyle/>
          <a:p>
            <a:r>
              <a:rPr lang="pt-BR" b="1" dirty="0" err="1" smtClean="0"/>
              <a:t>Modified</a:t>
            </a:r>
            <a:r>
              <a:rPr lang="pt-BR" b="1" dirty="0" smtClean="0"/>
              <a:t> Steel </a:t>
            </a:r>
            <a:r>
              <a:rPr lang="pt-BR" b="1" dirty="0" err="1" smtClean="0"/>
              <a:t>Slag</a:t>
            </a:r>
            <a:r>
              <a:rPr lang="pt-BR" b="1" dirty="0" smtClean="0"/>
              <a:t> (SS-M2)</a:t>
            </a:r>
            <a:endParaRPr lang="pt-BR" b="1"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 name="Objeto 7"/>
          <p:cNvGraphicFramePr>
            <a:graphicFrameLocks noChangeAspect="1"/>
          </p:cNvGraphicFramePr>
          <p:nvPr>
            <p:extLst>
              <p:ext uri="{D42A27DB-BD31-4B8C-83A1-F6EECF244321}">
                <p14:modId xmlns:p14="http://schemas.microsoft.com/office/powerpoint/2010/main" val="2532560272"/>
              </p:ext>
            </p:extLst>
          </p:nvPr>
        </p:nvGraphicFramePr>
        <p:xfrm>
          <a:off x="1331640" y="1268760"/>
          <a:ext cx="5400675" cy="4314825"/>
        </p:xfrm>
        <a:graphic>
          <a:graphicData uri="http://schemas.openxmlformats.org/presentationml/2006/ole">
            <mc:AlternateContent xmlns:mc="http://schemas.openxmlformats.org/markup-compatibility/2006">
              <mc:Choice xmlns:v="urn:schemas-microsoft-com:vml" Requires="v">
                <p:oleObj spid="_x0000_s35850" r:id="rId4" imgW="4276954" imgH="3024835" progId="Origin50.Graph">
                  <p:embed/>
                </p:oleObj>
              </mc:Choice>
              <mc:Fallback>
                <p:oleObj r:id="rId4" imgW="4276954" imgH="3024835"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13364" t="8490" r="10913" b="5807"/>
                      <a:stretch>
                        <a:fillRect/>
                      </a:stretch>
                    </p:blipFill>
                    <p:spPr bwMode="auto">
                      <a:xfrm>
                        <a:off x="1331640" y="1268760"/>
                        <a:ext cx="5400675"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7060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517476363"/>
              </p:ext>
            </p:extLst>
          </p:nvPr>
        </p:nvGraphicFramePr>
        <p:xfrm>
          <a:off x="-424544" y="1124744"/>
          <a:ext cx="6362207" cy="4005627"/>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tângulo 1"/>
          <p:cNvSpPr>
            <a:spLocks noChangeArrowheads="1"/>
          </p:cNvSpPr>
          <p:nvPr/>
        </p:nvSpPr>
        <p:spPr bwMode="auto">
          <a:xfrm>
            <a:off x="1691680" y="5091626"/>
            <a:ext cx="457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pt-BR" altLang="pt-BR" sz="1400" dirty="0" err="1" smtClean="0">
                <a:latin typeface="Arial" pitchFamily="34" charset="0"/>
              </a:rPr>
              <a:t>Crude</a:t>
            </a:r>
            <a:r>
              <a:rPr lang="pt-BR" altLang="pt-BR" sz="1400" dirty="0" smtClean="0">
                <a:latin typeface="Arial" pitchFamily="34" charset="0"/>
              </a:rPr>
              <a:t> Steel </a:t>
            </a:r>
            <a:r>
              <a:rPr lang="pt-BR" altLang="pt-BR" sz="1400" dirty="0" err="1" smtClean="0">
                <a:latin typeface="Arial" pitchFamily="34" charset="0"/>
              </a:rPr>
              <a:t>production</a:t>
            </a:r>
            <a:r>
              <a:rPr lang="pt-BR" altLang="pt-BR" sz="1400" dirty="0" smtClean="0">
                <a:latin typeface="Arial" pitchFamily="34" charset="0"/>
              </a:rPr>
              <a:t> in </a:t>
            </a:r>
            <a:r>
              <a:rPr lang="pt-BR" altLang="pt-BR" sz="1400" dirty="0" err="1" smtClean="0">
                <a:latin typeface="Arial" pitchFamily="34" charset="0"/>
              </a:rPr>
              <a:t>Brazil</a:t>
            </a:r>
            <a:r>
              <a:rPr lang="pt-BR" altLang="pt-BR" sz="1400" dirty="0">
                <a:latin typeface="Arial" pitchFamily="34" charset="0"/>
              </a:rPr>
              <a:t> </a:t>
            </a:r>
            <a:endParaRPr lang="pt-BR" altLang="pt-BR" sz="1400" dirty="0" smtClean="0">
              <a:latin typeface="Arial" pitchFamily="34" charset="0"/>
            </a:endParaRPr>
          </a:p>
          <a:p>
            <a:pPr eaLnBrk="1" hangingPunct="1">
              <a:spcBef>
                <a:spcPct val="0"/>
              </a:spcBef>
              <a:buFontTx/>
              <a:buNone/>
            </a:pPr>
            <a:r>
              <a:rPr lang="pt-BR" altLang="pt-BR" sz="1100" dirty="0" err="1" smtClean="0">
                <a:latin typeface="Arial" pitchFamily="34" charset="0"/>
              </a:rPr>
              <a:t>Source</a:t>
            </a:r>
            <a:r>
              <a:rPr lang="pt-BR" altLang="pt-BR" sz="1100" dirty="0" smtClean="0">
                <a:latin typeface="Arial" pitchFamily="34" charset="0"/>
              </a:rPr>
              <a:t>: </a:t>
            </a:r>
            <a:r>
              <a:rPr lang="pt-BR" altLang="pt-BR" sz="1100" dirty="0">
                <a:latin typeface="Arial" pitchFamily="34" charset="0"/>
              </a:rPr>
              <a:t>Instituto Aço Brasil</a:t>
            </a:r>
          </a:p>
        </p:txBody>
      </p:sp>
      <p:sp>
        <p:nvSpPr>
          <p:cNvPr id="3" name="CaixaDeTexto 2"/>
          <p:cNvSpPr txBox="1">
            <a:spLocks noChangeArrowheads="1"/>
          </p:cNvSpPr>
          <p:nvPr/>
        </p:nvSpPr>
        <p:spPr bwMode="auto">
          <a:xfrm>
            <a:off x="4725572" y="2712930"/>
            <a:ext cx="428053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pt-BR" altLang="pt-BR" sz="2000" dirty="0">
                <a:solidFill>
                  <a:srgbClr val="0000FF"/>
                </a:solidFill>
                <a:latin typeface="Arial" pitchFamily="34" charset="0"/>
              </a:rPr>
              <a:t>26,6 </a:t>
            </a:r>
            <a:r>
              <a:rPr lang="pt-BR" altLang="pt-BR" sz="2000" dirty="0" smtClean="0">
                <a:solidFill>
                  <a:srgbClr val="0000FF"/>
                </a:solidFill>
                <a:latin typeface="Arial" pitchFamily="34" charset="0"/>
              </a:rPr>
              <a:t>MT </a:t>
            </a:r>
            <a:r>
              <a:rPr lang="pt-BR" altLang="pt-BR" sz="2000" dirty="0" err="1" smtClean="0">
                <a:solidFill>
                  <a:srgbClr val="0000FF"/>
                </a:solidFill>
                <a:latin typeface="Arial" pitchFamily="34" charset="0"/>
              </a:rPr>
              <a:t>steel</a:t>
            </a:r>
            <a:r>
              <a:rPr lang="pt-BR" altLang="pt-BR" sz="2000" dirty="0" smtClean="0">
                <a:solidFill>
                  <a:srgbClr val="0000FF"/>
                </a:solidFill>
                <a:latin typeface="Arial" pitchFamily="34" charset="0"/>
              </a:rPr>
              <a:t> </a:t>
            </a:r>
            <a:r>
              <a:rPr lang="pt-BR" altLang="pt-BR" sz="2000" dirty="0">
                <a:solidFill>
                  <a:srgbClr val="0000FF"/>
                </a:solidFill>
                <a:latin typeface="Arial" pitchFamily="34" charset="0"/>
              </a:rPr>
              <a:t>x 120 </a:t>
            </a:r>
            <a:r>
              <a:rPr lang="pt-BR" altLang="pt-BR" sz="2000" dirty="0" smtClean="0">
                <a:solidFill>
                  <a:srgbClr val="0000FF"/>
                </a:solidFill>
                <a:latin typeface="Arial" pitchFamily="34" charset="0"/>
              </a:rPr>
              <a:t>kg </a:t>
            </a:r>
            <a:r>
              <a:rPr lang="pt-BR" altLang="pt-BR" sz="2000" dirty="0" err="1" smtClean="0">
                <a:solidFill>
                  <a:srgbClr val="0000FF"/>
                </a:solidFill>
                <a:latin typeface="Arial" pitchFamily="34" charset="0"/>
              </a:rPr>
              <a:t>SSlag</a:t>
            </a:r>
            <a:r>
              <a:rPr lang="pt-BR" altLang="pt-BR" sz="2000" dirty="0" smtClean="0">
                <a:solidFill>
                  <a:srgbClr val="0000FF"/>
                </a:solidFill>
                <a:latin typeface="Arial" pitchFamily="34" charset="0"/>
              </a:rPr>
              <a:t>/t </a:t>
            </a:r>
            <a:r>
              <a:rPr lang="pt-BR" altLang="pt-BR" sz="2000" dirty="0" err="1" smtClean="0">
                <a:solidFill>
                  <a:srgbClr val="0000FF"/>
                </a:solidFill>
                <a:latin typeface="Arial" pitchFamily="34" charset="0"/>
              </a:rPr>
              <a:t>steel</a:t>
            </a:r>
            <a:endParaRPr lang="pt-BR" altLang="pt-BR" sz="2000" dirty="0">
              <a:solidFill>
                <a:srgbClr val="0000FF"/>
              </a:solidFill>
              <a:latin typeface="Arial" pitchFamily="34" charset="0"/>
            </a:endParaRPr>
          </a:p>
          <a:p>
            <a:pPr algn="ctr" eaLnBrk="1" hangingPunct="1">
              <a:spcBef>
                <a:spcPct val="0"/>
              </a:spcBef>
              <a:buFontTx/>
              <a:buNone/>
            </a:pPr>
            <a:r>
              <a:rPr lang="pt-BR" altLang="pt-BR" sz="2000" dirty="0">
                <a:solidFill>
                  <a:srgbClr val="0000FF"/>
                </a:solidFill>
                <a:latin typeface="Arial" pitchFamily="34" charset="0"/>
              </a:rPr>
              <a:t>=</a:t>
            </a:r>
          </a:p>
          <a:p>
            <a:pPr algn="ctr" eaLnBrk="1" hangingPunct="1">
              <a:spcBef>
                <a:spcPct val="0"/>
              </a:spcBef>
              <a:buFontTx/>
              <a:buNone/>
            </a:pPr>
            <a:r>
              <a:rPr lang="pt-BR" altLang="pt-BR" sz="2000" b="1" dirty="0">
                <a:solidFill>
                  <a:srgbClr val="0000FF"/>
                </a:solidFill>
                <a:latin typeface="Arial" pitchFamily="34" charset="0"/>
              </a:rPr>
              <a:t>3,2 </a:t>
            </a:r>
            <a:r>
              <a:rPr lang="pt-BR" altLang="pt-BR" sz="2000" b="1" dirty="0" err="1" smtClean="0">
                <a:solidFill>
                  <a:srgbClr val="0000FF"/>
                </a:solidFill>
                <a:latin typeface="Arial" pitchFamily="34" charset="0"/>
              </a:rPr>
              <a:t>Mt</a:t>
            </a:r>
            <a:r>
              <a:rPr lang="pt-BR" altLang="pt-BR" sz="2000" b="1" dirty="0" smtClean="0">
                <a:solidFill>
                  <a:srgbClr val="0000FF"/>
                </a:solidFill>
                <a:latin typeface="Arial" pitchFamily="34" charset="0"/>
              </a:rPr>
              <a:t> </a:t>
            </a:r>
            <a:r>
              <a:rPr lang="pt-BR" altLang="pt-BR" sz="2000" b="1" dirty="0" err="1" smtClean="0">
                <a:solidFill>
                  <a:srgbClr val="0000FF"/>
                </a:solidFill>
                <a:latin typeface="Arial" pitchFamily="34" charset="0"/>
              </a:rPr>
              <a:t>of</a:t>
            </a:r>
            <a:r>
              <a:rPr lang="pt-BR" altLang="pt-BR" sz="2000" b="1" dirty="0" smtClean="0">
                <a:solidFill>
                  <a:srgbClr val="0000FF"/>
                </a:solidFill>
                <a:latin typeface="Arial" pitchFamily="34" charset="0"/>
              </a:rPr>
              <a:t> Steel </a:t>
            </a:r>
            <a:r>
              <a:rPr lang="pt-BR" altLang="pt-BR" sz="2000" b="1" dirty="0" err="1" smtClean="0">
                <a:solidFill>
                  <a:srgbClr val="0000FF"/>
                </a:solidFill>
                <a:latin typeface="Arial" pitchFamily="34" charset="0"/>
              </a:rPr>
              <a:t>Slag</a:t>
            </a:r>
            <a:r>
              <a:rPr lang="pt-BR" altLang="pt-BR" sz="2000" b="1" dirty="0" smtClean="0">
                <a:solidFill>
                  <a:srgbClr val="0000FF"/>
                </a:solidFill>
                <a:latin typeface="Arial" pitchFamily="34" charset="0"/>
              </a:rPr>
              <a:t> (BOF)</a:t>
            </a:r>
          </a:p>
          <a:p>
            <a:pPr algn="ctr" eaLnBrk="1" hangingPunct="1">
              <a:spcBef>
                <a:spcPct val="0"/>
              </a:spcBef>
              <a:buFontTx/>
              <a:buNone/>
            </a:pPr>
            <a:endParaRPr lang="pt-BR" altLang="pt-BR" sz="2000" dirty="0">
              <a:solidFill>
                <a:srgbClr val="0000FF"/>
              </a:solidFill>
              <a:latin typeface="Arial" pitchFamily="34" charset="0"/>
            </a:endParaRPr>
          </a:p>
          <a:p>
            <a:pPr algn="ctr" eaLnBrk="1" hangingPunct="1">
              <a:spcBef>
                <a:spcPct val="0"/>
              </a:spcBef>
              <a:buFontTx/>
              <a:buNone/>
            </a:pPr>
            <a:r>
              <a:rPr lang="en-US" altLang="pt-BR" sz="2000" dirty="0"/>
              <a:t>(~4 millions t of BF slag</a:t>
            </a:r>
            <a:r>
              <a:rPr lang="en-US" altLang="pt-BR" sz="2000" dirty="0" smtClean="0"/>
              <a:t>)</a:t>
            </a:r>
            <a:endParaRPr lang="pt-BR" altLang="pt-BR" sz="2000" dirty="0">
              <a:solidFill>
                <a:srgbClr val="0000FF"/>
              </a:solidFill>
              <a:latin typeface="Arial" pitchFamily="34" charset="0"/>
            </a:endParaRPr>
          </a:p>
        </p:txBody>
      </p:sp>
      <p:pic>
        <p:nvPicPr>
          <p:cNvPr id="10"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7" name="CaixaDeTexto 6"/>
          <p:cNvSpPr txBox="1"/>
          <p:nvPr/>
        </p:nvSpPr>
        <p:spPr>
          <a:xfrm>
            <a:off x="0" y="6488668"/>
            <a:ext cx="460382" cy="369332"/>
          </a:xfrm>
          <a:prstGeom prst="rect">
            <a:avLst/>
          </a:prstGeom>
          <a:noFill/>
        </p:spPr>
        <p:txBody>
          <a:bodyPr wrap="none" rtlCol="0">
            <a:spAutoFit/>
          </a:bodyPr>
          <a:lstStyle/>
          <a:p>
            <a:r>
              <a:rPr lang="pt-BR" dirty="0" smtClean="0">
                <a:solidFill>
                  <a:schemeClr val="bg1">
                    <a:lumMod val="85000"/>
                  </a:schemeClr>
                </a:solidFill>
              </a:rPr>
              <a:t>T a</a:t>
            </a:r>
            <a:endParaRPr lang="pt-BR" dirty="0">
              <a:solidFill>
                <a:schemeClr val="bg1">
                  <a:lumMod val="85000"/>
                </a:schemeClr>
              </a:solidFill>
            </a:endParaRPr>
          </a:p>
        </p:txBody>
      </p:sp>
    </p:spTree>
    <p:extLst>
      <p:ext uri="{BB962C8B-B14F-4D97-AF65-F5344CB8AC3E}">
        <p14:creationId xmlns:p14="http://schemas.microsoft.com/office/powerpoint/2010/main" val="5969555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207540941"/>
              </p:ext>
            </p:extLst>
          </p:nvPr>
        </p:nvGraphicFramePr>
        <p:xfrm>
          <a:off x="1225648" y="1596383"/>
          <a:ext cx="6684865" cy="2984745"/>
        </p:xfrm>
        <a:graphic>
          <a:graphicData uri="http://schemas.openxmlformats.org/drawingml/2006/table">
            <a:tbl>
              <a:tblPr firstRow="1" firstCol="1" bandRow="1">
                <a:tableStyleId>{93296810-A885-4BE3-A3E7-6D5BEEA58F35}</a:tableStyleId>
              </a:tblPr>
              <a:tblGrid>
                <a:gridCol w="2506764"/>
                <a:gridCol w="1694689"/>
                <a:gridCol w="2483412"/>
              </a:tblGrid>
              <a:tr h="461001">
                <a:tc>
                  <a:txBody>
                    <a:bodyPr/>
                    <a:lstStyle/>
                    <a:p>
                      <a:pPr>
                        <a:lnSpc>
                          <a:spcPct val="115000"/>
                        </a:lnSpc>
                      </a:pPr>
                      <a:endParaRPr lang="pt-BR" sz="1600" dirty="0">
                        <a:effectLst/>
                        <a:latin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BF </a:t>
                      </a:r>
                      <a:r>
                        <a:rPr lang="pt-BR" sz="1600" dirty="0" err="1" smtClean="0">
                          <a:effectLst/>
                        </a:rPr>
                        <a:t>Slag</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Steel </a:t>
                      </a:r>
                      <a:r>
                        <a:rPr lang="pt-BR" sz="1600" dirty="0" err="1" smtClean="0">
                          <a:effectLst/>
                        </a:rPr>
                        <a:t>Slag</a:t>
                      </a:r>
                      <a:r>
                        <a:rPr lang="pt-BR" sz="1600" dirty="0" smtClean="0">
                          <a:effectLst/>
                        </a:rPr>
                        <a:t> (</a:t>
                      </a:r>
                      <a:r>
                        <a:rPr lang="pt-BR" sz="1600" dirty="0" err="1" smtClean="0">
                          <a:effectLst/>
                        </a:rPr>
                        <a:t>Brazil</a:t>
                      </a:r>
                      <a:r>
                        <a:rPr lang="pt-BR" sz="1600" dirty="0" smtClean="0">
                          <a:effectLst/>
                        </a:rPr>
                        <a:t>)</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err="1">
                          <a:effectLst/>
                        </a:rPr>
                        <a:t>CaO</a:t>
                      </a:r>
                      <a:r>
                        <a:rPr lang="pt-BR" sz="1600" dirty="0">
                          <a:effectLst/>
                        </a:rPr>
                        <a:t> (%)</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a:effectLst/>
                        </a:rPr>
                        <a:t>41-44</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36-46</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err="1">
                          <a:effectLst/>
                        </a:rPr>
                        <a:t>MgO</a:t>
                      </a:r>
                      <a:r>
                        <a:rPr lang="pt-BR" sz="1600" dirty="0">
                          <a:effectLst/>
                        </a:rPr>
                        <a:t> (%)</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a:effectLst/>
                        </a:rPr>
                        <a:t>6-7</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5-12</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a:effectLst/>
                        </a:rPr>
                        <a:t>SiO</a:t>
                      </a:r>
                      <a:r>
                        <a:rPr lang="pt-BR" sz="1600" baseline="-25000">
                          <a:effectLst/>
                        </a:rPr>
                        <a:t>2</a:t>
                      </a:r>
                      <a:r>
                        <a:rPr lang="pt-BR" sz="1600">
                          <a:effectLst/>
                        </a:rPr>
                        <a:t> (%)</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a:effectLst/>
                        </a:rPr>
                        <a:t>35-40</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10-16</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a:effectLst/>
                        </a:rPr>
                        <a:t>Al</a:t>
                      </a:r>
                      <a:r>
                        <a:rPr lang="pt-BR" sz="1600" baseline="-25000" dirty="0">
                          <a:effectLst/>
                        </a:rPr>
                        <a:t>2</a:t>
                      </a:r>
                      <a:r>
                        <a:rPr lang="pt-BR" sz="1600" dirty="0">
                          <a:effectLst/>
                        </a:rPr>
                        <a:t>O</a:t>
                      </a:r>
                      <a:r>
                        <a:rPr lang="pt-BR" sz="1600" baseline="-25000" dirty="0">
                          <a:effectLst/>
                        </a:rPr>
                        <a:t>3</a:t>
                      </a:r>
                      <a:r>
                        <a:rPr lang="pt-BR" sz="1600" dirty="0">
                          <a:effectLst/>
                        </a:rPr>
                        <a:t> (%)</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a:effectLst/>
                        </a:rPr>
                        <a:t>10-13</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1-4</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a:effectLst/>
                        </a:rPr>
                        <a:t>FeO (%)</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a:effectLst/>
                        </a:rPr>
                        <a:t>&lt; 1,8</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14-22</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smtClean="0">
                          <a:effectLst/>
                          <a:latin typeface="Calibri"/>
                          <a:ea typeface="Calibri"/>
                          <a:cs typeface="Times New Roman"/>
                        </a:rPr>
                        <a:t>Fe</a:t>
                      </a:r>
                      <a:r>
                        <a:rPr lang="pt-BR" sz="1600" b="1" kern="1200" baseline="-25000" dirty="0" smtClean="0">
                          <a:solidFill>
                            <a:schemeClr val="lt1"/>
                          </a:solidFill>
                          <a:effectLst/>
                          <a:latin typeface="+mn-lt"/>
                          <a:ea typeface="+mn-ea"/>
                          <a:cs typeface="+mn-cs"/>
                        </a:rPr>
                        <a:t>2</a:t>
                      </a:r>
                      <a:r>
                        <a:rPr lang="pt-BR" sz="1600" dirty="0" smtClean="0">
                          <a:effectLst/>
                          <a:latin typeface="Calibri"/>
                          <a:ea typeface="Calibri"/>
                          <a:cs typeface="Times New Roman"/>
                        </a:rPr>
                        <a:t>O</a:t>
                      </a:r>
                      <a:r>
                        <a:rPr lang="pt-BR" sz="1600" b="1" kern="1200" baseline="-25000" dirty="0" smtClean="0">
                          <a:solidFill>
                            <a:schemeClr val="lt1"/>
                          </a:solidFill>
                          <a:effectLst/>
                          <a:latin typeface="+mn-lt"/>
                          <a:ea typeface="+mn-ea"/>
                          <a:cs typeface="+mn-cs"/>
                        </a:rPr>
                        <a:t>3</a:t>
                      </a:r>
                      <a:r>
                        <a:rPr lang="pt-BR" sz="1600" dirty="0" smtClean="0">
                          <a:effectLst/>
                          <a:latin typeface="Calibri"/>
                          <a:ea typeface="Calibri"/>
                          <a:cs typeface="Times New Roman"/>
                        </a:rPr>
                        <a:t> (%)</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latin typeface="Calibri"/>
                          <a:ea typeface="Calibri"/>
                          <a:cs typeface="Times New Roman"/>
                        </a:rPr>
                        <a:t>-</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latin typeface="Calibri"/>
                          <a:ea typeface="Calibri"/>
                          <a:cs typeface="Times New Roman"/>
                        </a:rPr>
                        <a:t>13,6</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a:effectLst/>
                        </a:rPr>
                        <a:t>S (total)</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a:effectLst/>
                        </a:rPr>
                        <a:t>0,8-1,1</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0,1-0,3</a:t>
                      </a:r>
                      <a:endParaRPr lang="pt-BR" sz="1600" dirty="0">
                        <a:effectLst/>
                        <a:latin typeface="Calibri"/>
                        <a:ea typeface="Calibri"/>
                        <a:cs typeface="Times New Roman"/>
                      </a:endParaRPr>
                    </a:p>
                  </a:txBody>
                  <a:tcPr marL="44453" marR="44453" marT="0" marB="0" anchor="b"/>
                </a:tc>
              </a:tr>
              <a:tr h="230506">
                <a:tc>
                  <a:txBody>
                    <a:bodyPr/>
                    <a:lstStyle/>
                    <a:p>
                      <a:pPr algn="ctr">
                        <a:lnSpc>
                          <a:spcPct val="115000"/>
                        </a:lnSpc>
                        <a:spcAft>
                          <a:spcPts val="0"/>
                        </a:spcAft>
                      </a:pPr>
                      <a:r>
                        <a:rPr lang="pt-BR" sz="1600" dirty="0">
                          <a:effectLst/>
                        </a:rPr>
                        <a:t>P</a:t>
                      </a:r>
                      <a:r>
                        <a:rPr lang="pt-BR" sz="1600" baseline="-25000" dirty="0">
                          <a:effectLst/>
                        </a:rPr>
                        <a:t>2</a:t>
                      </a:r>
                      <a:r>
                        <a:rPr lang="pt-BR" sz="1600" dirty="0">
                          <a:effectLst/>
                        </a:rPr>
                        <a:t>O</a:t>
                      </a:r>
                      <a:r>
                        <a:rPr lang="pt-BR" sz="1600" baseline="-25000" dirty="0">
                          <a:effectLst/>
                        </a:rPr>
                        <a:t>5</a:t>
                      </a:r>
                      <a:r>
                        <a:rPr lang="pt-BR" sz="1600" dirty="0">
                          <a:effectLst/>
                        </a:rPr>
                        <a:t> (%)</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a:effectLst/>
                        </a:rPr>
                        <a:t>-</a:t>
                      </a:r>
                      <a:endParaRPr lang="pt-BR" sz="160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1,0-2,5</a:t>
                      </a:r>
                      <a:endParaRPr lang="pt-BR" sz="1600" dirty="0">
                        <a:effectLst/>
                        <a:latin typeface="Calibri"/>
                        <a:ea typeface="Calibri"/>
                        <a:cs typeface="Times New Roman"/>
                      </a:endParaRPr>
                    </a:p>
                  </a:txBody>
                  <a:tcPr marL="44453" marR="44453" marT="0" marB="0" anchor="b"/>
                </a:tc>
              </a:tr>
              <a:tr h="232866">
                <a:tc>
                  <a:txBody>
                    <a:bodyPr/>
                    <a:lstStyle/>
                    <a:p>
                      <a:pPr algn="ctr">
                        <a:lnSpc>
                          <a:spcPct val="115000"/>
                        </a:lnSpc>
                        <a:spcAft>
                          <a:spcPts val="0"/>
                        </a:spcAft>
                      </a:pPr>
                      <a:r>
                        <a:rPr lang="pt-BR" sz="1600" dirty="0" err="1" smtClean="0">
                          <a:effectLst/>
                        </a:rPr>
                        <a:t>Basicity</a:t>
                      </a:r>
                      <a:r>
                        <a:rPr lang="pt-BR" sz="1600" dirty="0" smtClean="0">
                          <a:effectLst/>
                        </a:rPr>
                        <a:t> </a:t>
                      </a:r>
                      <a:r>
                        <a:rPr lang="pt-BR" sz="1600" dirty="0">
                          <a:effectLst/>
                        </a:rPr>
                        <a:t>(CaO+MgO)/SiO</a:t>
                      </a:r>
                      <a:r>
                        <a:rPr lang="pt-BR" sz="1600" baseline="-25000" dirty="0">
                          <a:effectLst/>
                        </a:rPr>
                        <a:t>2</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smtClean="0">
                          <a:effectLst/>
                        </a:rPr>
                        <a:t>1,2-1,4</a:t>
                      </a:r>
                      <a:endParaRPr lang="pt-BR" sz="1600" dirty="0">
                        <a:effectLst/>
                        <a:latin typeface="Calibri"/>
                        <a:ea typeface="Calibri"/>
                        <a:cs typeface="Times New Roman"/>
                      </a:endParaRPr>
                    </a:p>
                  </a:txBody>
                  <a:tcPr marL="44453" marR="44453" marT="0" marB="0" anchor="b"/>
                </a:tc>
                <a:tc>
                  <a:txBody>
                    <a:bodyPr/>
                    <a:lstStyle/>
                    <a:p>
                      <a:pPr algn="ctr">
                        <a:lnSpc>
                          <a:spcPct val="115000"/>
                        </a:lnSpc>
                        <a:spcAft>
                          <a:spcPts val="0"/>
                        </a:spcAft>
                      </a:pPr>
                      <a:r>
                        <a:rPr lang="pt-BR" sz="1600" dirty="0">
                          <a:effectLst/>
                        </a:rPr>
                        <a:t>&gt; </a:t>
                      </a:r>
                      <a:r>
                        <a:rPr lang="pt-BR" sz="1600" dirty="0" smtClean="0">
                          <a:effectLst/>
                        </a:rPr>
                        <a:t>3,0</a:t>
                      </a:r>
                      <a:endParaRPr lang="pt-BR" sz="1600" dirty="0">
                        <a:effectLst/>
                        <a:latin typeface="Calibri"/>
                        <a:ea typeface="Calibri"/>
                        <a:cs typeface="Times New Roman"/>
                      </a:endParaRPr>
                    </a:p>
                  </a:txBody>
                  <a:tcPr marL="44453" marR="44453" marT="0" marB="0" anchor="b"/>
                </a:tc>
              </a:tr>
            </a:tbl>
          </a:graphicData>
        </a:graphic>
      </p:graphicFrame>
      <p:sp>
        <p:nvSpPr>
          <p:cNvPr id="2" name="Retângulo 1"/>
          <p:cNvSpPr/>
          <p:nvPr/>
        </p:nvSpPr>
        <p:spPr>
          <a:xfrm>
            <a:off x="181480" y="4678685"/>
            <a:ext cx="8783008" cy="1846659"/>
          </a:xfrm>
          <a:prstGeom prst="rect">
            <a:avLst/>
          </a:prstGeom>
        </p:spPr>
        <p:txBody>
          <a:bodyPr wrap="square">
            <a:spAutoFit/>
          </a:bodyPr>
          <a:lstStyle/>
          <a:p>
            <a:pPr algn="just">
              <a:spcBef>
                <a:spcPct val="0"/>
              </a:spcBef>
              <a:defRPr/>
            </a:pPr>
            <a:r>
              <a:rPr lang="en-US" altLang="pt-BR" dirty="0"/>
              <a:t>Technological barriers to be overcome:</a:t>
            </a:r>
          </a:p>
          <a:p>
            <a:pPr lvl="2">
              <a:spcBef>
                <a:spcPct val="0"/>
              </a:spcBef>
              <a:defRPr/>
            </a:pPr>
            <a:r>
              <a:rPr lang="en-US" altLang="pt-BR" sz="1600" dirty="0">
                <a:latin typeface="Arial" pitchFamily="34" charset="0"/>
              </a:rPr>
              <a:t>- </a:t>
            </a:r>
            <a:r>
              <a:rPr lang="en-US" altLang="pt-BR" sz="1600" dirty="0" smtClean="0">
                <a:latin typeface="Arial" pitchFamily="34" charset="0"/>
              </a:rPr>
              <a:t>Chemical </a:t>
            </a:r>
            <a:r>
              <a:rPr lang="en-US" altLang="pt-BR" sz="1600" dirty="0">
                <a:latin typeface="Arial" pitchFamily="34" charset="0"/>
              </a:rPr>
              <a:t>composition </a:t>
            </a:r>
            <a:r>
              <a:rPr lang="en-US" altLang="pt-BR" sz="1600" dirty="0" smtClean="0">
                <a:latin typeface="Arial" pitchFamily="34" charset="0"/>
              </a:rPr>
              <a:t>modification </a:t>
            </a:r>
            <a:r>
              <a:rPr lang="en-US" altLang="pt-BR" sz="1600" dirty="0">
                <a:latin typeface="Arial" pitchFamily="34" charset="0"/>
              </a:rPr>
              <a:t>(decreasing of free </a:t>
            </a:r>
            <a:r>
              <a:rPr lang="en-US" altLang="pt-BR" sz="1600" dirty="0" err="1">
                <a:latin typeface="Arial" pitchFamily="34" charset="0"/>
              </a:rPr>
              <a:t>CaO</a:t>
            </a:r>
            <a:r>
              <a:rPr lang="en-US" altLang="pt-BR" sz="1600" dirty="0">
                <a:latin typeface="Arial" pitchFamily="34" charset="0"/>
              </a:rPr>
              <a:t> and </a:t>
            </a:r>
            <a:r>
              <a:rPr lang="en-US" altLang="pt-BR" sz="1600" dirty="0" err="1">
                <a:latin typeface="Arial" pitchFamily="34" charset="0"/>
              </a:rPr>
              <a:t>MgO</a:t>
            </a:r>
            <a:r>
              <a:rPr lang="en-US" altLang="pt-BR" sz="1600" dirty="0">
                <a:latin typeface="Arial" pitchFamily="34" charset="0"/>
              </a:rPr>
              <a:t>, Fe</a:t>
            </a:r>
            <a:r>
              <a:rPr lang="en-US" altLang="pt-BR" sz="1600" baseline="-25000" dirty="0">
                <a:latin typeface="Arial" pitchFamily="34" charset="0"/>
              </a:rPr>
              <a:t>2</a:t>
            </a:r>
            <a:r>
              <a:rPr lang="en-US" altLang="pt-BR" sz="1600" dirty="0">
                <a:latin typeface="Arial" pitchFamily="34" charset="0"/>
              </a:rPr>
              <a:t>O</a:t>
            </a:r>
            <a:r>
              <a:rPr lang="en-US" altLang="pt-BR" sz="1600" baseline="-25000" dirty="0">
                <a:latin typeface="Arial" pitchFamily="34" charset="0"/>
              </a:rPr>
              <a:t>3</a:t>
            </a:r>
            <a:r>
              <a:rPr lang="en-US" altLang="pt-BR" sz="1600" dirty="0">
                <a:latin typeface="Arial" pitchFamily="34" charset="0"/>
              </a:rPr>
              <a:t>/</a:t>
            </a:r>
            <a:r>
              <a:rPr lang="en-US" altLang="pt-BR" sz="1600" dirty="0" err="1">
                <a:latin typeface="Arial" pitchFamily="34" charset="0"/>
              </a:rPr>
              <a:t>FeO</a:t>
            </a:r>
            <a:r>
              <a:rPr lang="en-US" altLang="pt-BR" sz="1600" dirty="0">
                <a:latin typeface="Arial" pitchFamily="34" charset="0"/>
              </a:rPr>
              <a:t> and Fe)</a:t>
            </a:r>
          </a:p>
          <a:p>
            <a:pPr lvl="2">
              <a:spcBef>
                <a:spcPct val="0"/>
              </a:spcBef>
              <a:buFontTx/>
              <a:buChar char="-"/>
              <a:defRPr/>
            </a:pPr>
            <a:r>
              <a:rPr lang="en-US" altLang="pt-BR" sz="1600" dirty="0" smtClean="0">
                <a:latin typeface="Arial" pitchFamily="34" charset="0"/>
              </a:rPr>
              <a:t> Transformation of mineralogical phases  </a:t>
            </a:r>
            <a:r>
              <a:rPr lang="en-US" altLang="pt-BR" sz="1600" dirty="0">
                <a:latin typeface="Arial" pitchFamily="34" charset="0"/>
              </a:rPr>
              <a:t>(appropriate phases with hydraulic activity for cement </a:t>
            </a:r>
            <a:r>
              <a:rPr lang="en-US" altLang="pt-BR" sz="1600" dirty="0" smtClean="0">
                <a:latin typeface="Arial" pitchFamily="34" charset="0"/>
              </a:rPr>
              <a:t>production</a:t>
            </a:r>
            <a:endParaRPr lang="en-US" altLang="pt-BR" sz="1600" dirty="0">
              <a:latin typeface="Arial" pitchFamily="34" charset="0"/>
            </a:endParaRPr>
          </a:p>
          <a:p>
            <a:pPr lvl="2">
              <a:spcBef>
                <a:spcPct val="0"/>
              </a:spcBef>
              <a:buFontTx/>
              <a:buChar char="-"/>
              <a:defRPr/>
            </a:pPr>
            <a:r>
              <a:rPr lang="en-US" altLang="pt-BR" sz="1600" dirty="0" smtClean="0">
                <a:latin typeface="Arial" pitchFamily="34" charset="0"/>
              </a:rPr>
              <a:t> </a:t>
            </a:r>
            <a:r>
              <a:rPr lang="en-US" altLang="pt-BR" sz="1600" dirty="0">
                <a:latin typeface="Arial" pitchFamily="34" charset="0"/>
              </a:rPr>
              <a:t>L</a:t>
            </a:r>
            <a:r>
              <a:rPr lang="en-US" altLang="pt-BR" sz="1600" dirty="0" smtClean="0">
                <a:latin typeface="Arial" pitchFamily="34" charset="0"/>
              </a:rPr>
              <a:t>ow </a:t>
            </a:r>
            <a:r>
              <a:rPr lang="en-US" altLang="pt-BR" sz="1600" dirty="0">
                <a:latin typeface="Arial" pitchFamily="34" charset="0"/>
              </a:rPr>
              <a:t>cost </a:t>
            </a:r>
            <a:r>
              <a:rPr lang="en-US" altLang="pt-BR" sz="1600" dirty="0" smtClean="0">
                <a:latin typeface="Arial" pitchFamily="34" charset="0"/>
              </a:rPr>
              <a:t>by-products/residues </a:t>
            </a:r>
            <a:r>
              <a:rPr lang="en-US" altLang="pt-BR" sz="1600" dirty="0">
                <a:latin typeface="Arial" pitchFamily="34" charset="0"/>
              </a:rPr>
              <a:t>must be used as transforming agents</a:t>
            </a:r>
          </a:p>
          <a:p>
            <a:pPr lvl="2">
              <a:spcBef>
                <a:spcPct val="0"/>
              </a:spcBef>
              <a:buFontTx/>
              <a:buChar char="-"/>
              <a:defRPr/>
            </a:pPr>
            <a:r>
              <a:rPr lang="en-US" altLang="pt-BR" sz="1600" dirty="0" smtClean="0">
                <a:latin typeface="Arial" pitchFamily="34" charset="0"/>
              </a:rPr>
              <a:t> Use </a:t>
            </a:r>
            <a:r>
              <a:rPr lang="en-US" altLang="pt-BR" sz="1600" dirty="0">
                <a:latin typeface="Arial" pitchFamily="34" charset="0"/>
              </a:rPr>
              <a:t>of </a:t>
            </a:r>
            <a:r>
              <a:rPr lang="en-US" altLang="pt-BR" sz="1600" dirty="0" smtClean="0">
                <a:latin typeface="Arial" pitchFamily="34" charset="0"/>
              </a:rPr>
              <a:t>heat content </a:t>
            </a:r>
            <a:r>
              <a:rPr lang="en-US" altLang="pt-BR" sz="1600" dirty="0">
                <a:latin typeface="Arial" pitchFamily="34" charset="0"/>
              </a:rPr>
              <a:t>in </a:t>
            </a:r>
            <a:r>
              <a:rPr lang="en-US" altLang="pt-BR" sz="1600" dirty="0" err="1" smtClean="0">
                <a:latin typeface="Arial" pitchFamily="34" charset="0"/>
              </a:rPr>
              <a:t>SSlag</a:t>
            </a:r>
            <a:r>
              <a:rPr lang="en-US" altLang="pt-BR" sz="1600" dirty="0" smtClean="0">
                <a:latin typeface="Arial" pitchFamily="34" charset="0"/>
              </a:rPr>
              <a:t> </a:t>
            </a:r>
            <a:r>
              <a:rPr lang="en-US" altLang="pt-BR" sz="1600" dirty="0">
                <a:latin typeface="Arial" pitchFamily="34" charset="0"/>
              </a:rPr>
              <a:t>for </a:t>
            </a:r>
            <a:r>
              <a:rPr lang="en-US" altLang="pt-BR" sz="1600" dirty="0" smtClean="0">
                <a:latin typeface="Arial" pitchFamily="34" charset="0"/>
              </a:rPr>
              <a:t>modification process</a:t>
            </a:r>
            <a:endParaRPr lang="en-US" altLang="pt-BR" sz="1600" dirty="0">
              <a:latin typeface="Arial" pitchFamily="34" charset="0"/>
            </a:endParaRPr>
          </a:p>
        </p:txBody>
      </p:sp>
      <p:sp>
        <p:nvSpPr>
          <p:cNvPr id="3" name="Retângulo 2"/>
          <p:cNvSpPr/>
          <p:nvPr/>
        </p:nvSpPr>
        <p:spPr>
          <a:xfrm>
            <a:off x="338964" y="346844"/>
            <a:ext cx="7558874" cy="923330"/>
          </a:xfrm>
          <a:prstGeom prst="rect">
            <a:avLst/>
          </a:prstGeom>
        </p:spPr>
        <p:txBody>
          <a:bodyPr wrap="square">
            <a:spAutoFit/>
          </a:bodyPr>
          <a:lstStyle/>
          <a:p>
            <a:pPr algn="just">
              <a:spcBef>
                <a:spcPct val="0"/>
              </a:spcBef>
            </a:pPr>
            <a:r>
              <a:rPr lang="en-US" altLang="pt-BR" b="1" dirty="0" smtClean="0"/>
              <a:t>Objective:</a:t>
            </a:r>
            <a:r>
              <a:rPr lang="en-US" altLang="pt-BR" dirty="0" smtClean="0"/>
              <a:t> Development </a:t>
            </a:r>
            <a:r>
              <a:rPr lang="en-US" altLang="pt-BR" dirty="0"/>
              <a:t>of </a:t>
            </a:r>
            <a:r>
              <a:rPr lang="en-US" altLang="pt-BR" b="1" dirty="0" err="1"/>
              <a:t>autogenous</a:t>
            </a:r>
            <a:r>
              <a:rPr lang="en-US" altLang="pt-BR" b="1" dirty="0"/>
              <a:t> process </a:t>
            </a:r>
            <a:r>
              <a:rPr lang="en-US" altLang="pt-BR" dirty="0"/>
              <a:t>of </a:t>
            </a:r>
            <a:r>
              <a:rPr lang="en-US" altLang="pt-BR" b="1" dirty="0"/>
              <a:t>liquid </a:t>
            </a:r>
            <a:r>
              <a:rPr lang="en-US" altLang="pt-BR" b="1" dirty="0" smtClean="0"/>
              <a:t>Steel Slag modification </a:t>
            </a:r>
            <a:r>
              <a:rPr lang="en-US" altLang="pt-BR" dirty="0"/>
              <a:t>aiming its application as raw material in the </a:t>
            </a:r>
            <a:r>
              <a:rPr lang="en-US" altLang="pt-BR" dirty="0" err="1"/>
              <a:t>portland</a:t>
            </a:r>
            <a:r>
              <a:rPr lang="en-US" altLang="pt-BR" dirty="0"/>
              <a:t> cement manufacturing, </a:t>
            </a:r>
            <a:r>
              <a:rPr lang="en-US" altLang="pt-BR" b="1" dirty="0"/>
              <a:t>partially substituting the </a:t>
            </a:r>
            <a:r>
              <a:rPr lang="en-US" altLang="pt-BR" b="1" dirty="0" smtClean="0"/>
              <a:t>BF slag</a:t>
            </a:r>
            <a:endParaRPr lang="en-US" altLang="pt-BR" b="1" dirty="0"/>
          </a:p>
        </p:txBody>
      </p:sp>
      <p:pic>
        <p:nvPicPr>
          <p:cNvPr id="9"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4" name="Retângulo 3"/>
          <p:cNvSpPr/>
          <p:nvPr/>
        </p:nvSpPr>
        <p:spPr>
          <a:xfrm>
            <a:off x="4139952" y="4365104"/>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156176" y="4365104"/>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4211960" y="3140968"/>
            <a:ext cx="86409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6156176" y="3140968"/>
            <a:ext cx="108012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4211960" y="2924944"/>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6156176" y="2924944"/>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450150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7" name="Retângulo 6"/>
          <p:cNvSpPr/>
          <p:nvPr/>
        </p:nvSpPr>
        <p:spPr>
          <a:xfrm>
            <a:off x="711850" y="0"/>
            <a:ext cx="7326560" cy="707886"/>
          </a:xfrm>
          <a:prstGeom prst="rect">
            <a:avLst/>
          </a:prstGeom>
        </p:spPr>
        <p:txBody>
          <a:bodyPr wrap="square">
            <a:spAutoFit/>
          </a:bodyPr>
          <a:lstStyle/>
          <a:p>
            <a:pPr algn="ctr"/>
            <a:r>
              <a:rPr lang="en-US" sz="2000" b="1" dirty="0"/>
              <a:t>Effect of cooling rate and chemical </a:t>
            </a:r>
            <a:r>
              <a:rPr lang="en-US" sz="2000" b="1" dirty="0" smtClean="0"/>
              <a:t>composition on </a:t>
            </a:r>
            <a:r>
              <a:rPr lang="en-US" sz="2000" b="1" dirty="0"/>
              <a:t>slags crystallization</a:t>
            </a:r>
            <a:endParaRPr lang="pt-BR"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697" y="2355608"/>
            <a:ext cx="134023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446" y="4886348"/>
            <a:ext cx="1427410" cy="144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2080446" y="6028016"/>
            <a:ext cx="1173367" cy="3064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12"/>
          <p:cNvCxnSpPr/>
          <p:nvPr/>
        </p:nvCxnSpPr>
        <p:spPr>
          <a:xfrm flipV="1">
            <a:off x="1813653" y="6334445"/>
            <a:ext cx="266793" cy="1724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1179285" y="6516052"/>
            <a:ext cx="1282659" cy="369332"/>
          </a:xfrm>
          <a:prstGeom prst="rect">
            <a:avLst/>
          </a:prstGeom>
          <a:noFill/>
        </p:spPr>
        <p:txBody>
          <a:bodyPr wrap="none" rtlCol="0">
            <a:spAutoFit/>
          </a:bodyPr>
          <a:lstStyle/>
          <a:p>
            <a:r>
              <a:rPr lang="pt-BR" dirty="0" err="1" smtClean="0"/>
              <a:t>Glassy</a:t>
            </a:r>
            <a:r>
              <a:rPr lang="pt-BR" dirty="0" smtClean="0"/>
              <a:t> </a:t>
            </a:r>
            <a:r>
              <a:rPr lang="pt-BR" dirty="0" err="1" smtClean="0"/>
              <a:t>layer</a:t>
            </a:r>
            <a:endParaRPr lang="pt-BR"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88" y="2571632"/>
            <a:ext cx="1717313" cy="18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04518">
            <a:off x="598935" y="1481714"/>
            <a:ext cx="763963" cy="115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ixaDeTexto 15"/>
          <p:cNvSpPr txBox="1"/>
          <p:nvPr/>
        </p:nvSpPr>
        <p:spPr>
          <a:xfrm>
            <a:off x="1943789" y="4039425"/>
            <a:ext cx="941543" cy="430887"/>
          </a:xfrm>
          <a:prstGeom prst="rect">
            <a:avLst/>
          </a:prstGeom>
          <a:noFill/>
        </p:spPr>
        <p:txBody>
          <a:bodyPr wrap="square" rtlCol="0">
            <a:spAutoFit/>
          </a:bodyPr>
          <a:lstStyle/>
          <a:p>
            <a:r>
              <a:rPr lang="pt-BR" sz="1050" dirty="0" smtClean="0"/>
              <a:t>Cu </a:t>
            </a:r>
            <a:r>
              <a:rPr lang="pt-BR" sz="1050" dirty="0" err="1" smtClean="0"/>
              <a:t>Chilled</a:t>
            </a:r>
            <a:r>
              <a:rPr lang="pt-BR" sz="1050" dirty="0" smtClean="0"/>
              <a:t> </a:t>
            </a:r>
            <a:r>
              <a:rPr lang="pt-BR" sz="1050" dirty="0" err="1" smtClean="0"/>
              <a:t>plate</a:t>
            </a:r>
            <a:endParaRPr lang="pt-BR" sz="1050" dirty="0"/>
          </a:p>
        </p:txBody>
      </p:sp>
      <p:sp>
        <p:nvSpPr>
          <p:cNvPr id="17" name="CaixaDeTexto 16"/>
          <p:cNvSpPr txBox="1"/>
          <p:nvPr/>
        </p:nvSpPr>
        <p:spPr>
          <a:xfrm>
            <a:off x="276191" y="3210088"/>
            <a:ext cx="452432" cy="276999"/>
          </a:xfrm>
          <a:prstGeom prst="rect">
            <a:avLst/>
          </a:prstGeom>
          <a:noFill/>
        </p:spPr>
        <p:txBody>
          <a:bodyPr wrap="none" rtlCol="0">
            <a:spAutoFit/>
          </a:bodyPr>
          <a:lstStyle/>
          <a:p>
            <a:r>
              <a:rPr lang="pt-BR" sz="1200" dirty="0" smtClean="0"/>
              <a:t>TC 3</a:t>
            </a:r>
            <a:endParaRPr lang="pt-BR" sz="1200" dirty="0"/>
          </a:p>
        </p:txBody>
      </p:sp>
      <p:sp>
        <p:nvSpPr>
          <p:cNvPr id="25" name="CaixaDeTexto 24"/>
          <p:cNvSpPr txBox="1"/>
          <p:nvPr/>
        </p:nvSpPr>
        <p:spPr>
          <a:xfrm>
            <a:off x="281101" y="3362488"/>
            <a:ext cx="452432" cy="276999"/>
          </a:xfrm>
          <a:prstGeom prst="rect">
            <a:avLst/>
          </a:prstGeom>
          <a:noFill/>
        </p:spPr>
        <p:txBody>
          <a:bodyPr wrap="none" rtlCol="0">
            <a:spAutoFit/>
          </a:bodyPr>
          <a:lstStyle/>
          <a:p>
            <a:r>
              <a:rPr lang="pt-BR" sz="1200" dirty="0" smtClean="0"/>
              <a:t>TC 2</a:t>
            </a:r>
            <a:endParaRPr lang="pt-BR" sz="1200" dirty="0"/>
          </a:p>
        </p:txBody>
      </p:sp>
      <p:sp>
        <p:nvSpPr>
          <p:cNvPr id="26" name="CaixaDeTexto 25"/>
          <p:cNvSpPr txBox="1"/>
          <p:nvPr/>
        </p:nvSpPr>
        <p:spPr>
          <a:xfrm>
            <a:off x="281101" y="3518769"/>
            <a:ext cx="452432" cy="276999"/>
          </a:xfrm>
          <a:prstGeom prst="rect">
            <a:avLst/>
          </a:prstGeom>
          <a:noFill/>
        </p:spPr>
        <p:txBody>
          <a:bodyPr wrap="none" rtlCol="0">
            <a:spAutoFit/>
          </a:bodyPr>
          <a:lstStyle/>
          <a:p>
            <a:r>
              <a:rPr lang="pt-BR" sz="1200" dirty="0" smtClean="0"/>
              <a:t>TC 1</a:t>
            </a:r>
            <a:endParaRPr lang="pt-BR" sz="1200" dirty="0"/>
          </a:p>
        </p:txBody>
      </p:sp>
      <p:cxnSp>
        <p:nvCxnSpPr>
          <p:cNvPr id="29" name="Conector de seta reta 28"/>
          <p:cNvCxnSpPr/>
          <p:nvPr/>
        </p:nvCxnSpPr>
        <p:spPr>
          <a:xfrm flipH="1">
            <a:off x="2003222" y="2661503"/>
            <a:ext cx="210440" cy="216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2317709" y="2630182"/>
            <a:ext cx="593280" cy="29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919776" y="2199838"/>
            <a:ext cx="818543" cy="461665"/>
          </a:xfrm>
          <a:prstGeom prst="rect">
            <a:avLst/>
          </a:prstGeom>
          <a:noFill/>
        </p:spPr>
        <p:txBody>
          <a:bodyPr wrap="square" rtlCol="0">
            <a:spAutoFit/>
          </a:bodyPr>
          <a:lstStyle/>
          <a:p>
            <a:r>
              <a:rPr lang="pt-BR" sz="1200" dirty="0" err="1" smtClean="0"/>
              <a:t>Ceramic</a:t>
            </a:r>
            <a:r>
              <a:rPr lang="pt-BR" sz="1200" dirty="0" smtClean="0"/>
              <a:t> </a:t>
            </a:r>
            <a:r>
              <a:rPr lang="pt-BR" sz="1200" dirty="0" err="1" smtClean="0"/>
              <a:t>mold</a:t>
            </a:r>
            <a:endParaRPr lang="pt-BR" dirty="0"/>
          </a:p>
        </p:txBody>
      </p:sp>
      <p:cxnSp>
        <p:nvCxnSpPr>
          <p:cNvPr id="35" name="Conector de seta reta 34"/>
          <p:cNvCxnSpPr/>
          <p:nvPr/>
        </p:nvCxnSpPr>
        <p:spPr>
          <a:xfrm flipH="1" flipV="1">
            <a:off x="1870006" y="3940762"/>
            <a:ext cx="238436" cy="143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a:stCxn id="16" idx="0"/>
          </p:cNvCxnSpPr>
          <p:nvPr/>
        </p:nvCxnSpPr>
        <p:spPr>
          <a:xfrm flipV="1">
            <a:off x="2414561" y="3795768"/>
            <a:ext cx="620398" cy="2436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980916" y="4398254"/>
            <a:ext cx="681597" cy="261610"/>
          </a:xfrm>
          <a:prstGeom prst="rect">
            <a:avLst/>
          </a:prstGeom>
          <a:noFill/>
        </p:spPr>
        <p:txBody>
          <a:bodyPr wrap="none" rtlCol="0">
            <a:spAutoFit/>
          </a:bodyPr>
          <a:lstStyle/>
          <a:p>
            <a:r>
              <a:rPr lang="pt-BR" sz="1050" dirty="0" err="1" smtClean="0"/>
              <a:t>Water</a:t>
            </a:r>
            <a:r>
              <a:rPr lang="pt-BR" sz="1050" dirty="0" smtClean="0"/>
              <a:t> in</a:t>
            </a:r>
            <a:endParaRPr lang="pt-BR" dirty="0"/>
          </a:p>
        </p:txBody>
      </p:sp>
      <p:sp>
        <p:nvSpPr>
          <p:cNvPr id="40" name="CaixaDeTexto 39"/>
          <p:cNvSpPr txBox="1"/>
          <p:nvPr/>
        </p:nvSpPr>
        <p:spPr>
          <a:xfrm>
            <a:off x="1543007" y="4405948"/>
            <a:ext cx="744114" cy="253916"/>
          </a:xfrm>
          <a:prstGeom prst="rect">
            <a:avLst/>
          </a:prstGeom>
          <a:noFill/>
        </p:spPr>
        <p:txBody>
          <a:bodyPr wrap="none" rtlCol="0">
            <a:spAutoFit/>
          </a:bodyPr>
          <a:lstStyle/>
          <a:p>
            <a:r>
              <a:rPr lang="pt-BR" sz="1050" dirty="0" err="1" smtClean="0"/>
              <a:t>Water</a:t>
            </a:r>
            <a:r>
              <a:rPr lang="pt-BR" sz="1050" dirty="0" smtClean="0"/>
              <a:t> out</a:t>
            </a:r>
            <a:endParaRPr lang="pt-BR" dirty="0"/>
          </a:p>
        </p:txBody>
      </p:sp>
      <p:sp>
        <p:nvSpPr>
          <p:cNvPr id="30" name="CaixaDeTexto 29"/>
          <p:cNvSpPr txBox="1"/>
          <p:nvPr/>
        </p:nvSpPr>
        <p:spPr>
          <a:xfrm>
            <a:off x="1296481" y="3040809"/>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sp>
        <p:nvSpPr>
          <p:cNvPr id="32" name="CaixaDeTexto 31"/>
          <p:cNvSpPr txBox="1"/>
          <p:nvPr/>
        </p:nvSpPr>
        <p:spPr>
          <a:xfrm>
            <a:off x="1239573" y="1432387"/>
            <a:ext cx="946093" cy="261610"/>
          </a:xfrm>
          <a:prstGeom prst="rect">
            <a:avLst/>
          </a:prstGeom>
          <a:noFill/>
        </p:spPr>
        <p:txBody>
          <a:bodyPr wrap="none" rtlCol="0">
            <a:spAutoFit/>
          </a:bodyPr>
          <a:lstStyle/>
          <a:p>
            <a:r>
              <a:rPr lang="pt-BR" sz="1100" dirty="0" err="1" smtClean="0"/>
              <a:t>MgO</a:t>
            </a:r>
            <a:r>
              <a:rPr lang="pt-BR" sz="1100" dirty="0" smtClean="0"/>
              <a:t> </a:t>
            </a:r>
            <a:r>
              <a:rPr lang="pt-BR" sz="1100" dirty="0" err="1" smtClean="0"/>
              <a:t>crucible</a:t>
            </a:r>
            <a:endParaRPr lang="pt-BR" dirty="0"/>
          </a:p>
        </p:txBody>
      </p:sp>
      <p:cxnSp>
        <p:nvCxnSpPr>
          <p:cNvPr id="43" name="Conector de seta reta 42"/>
          <p:cNvCxnSpPr/>
          <p:nvPr/>
        </p:nvCxnSpPr>
        <p:spPr>
          <a:xfrm flipH="1">
            <a:off x="968845" y="1563520"/>
            <a:ext cx="327636" cy="160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CaixaDeTexto 44"/>
          <p:cNvSpPr txBox="1"/>
          <p:nvPr/>
        </p:nvSpPr>
        <p:spPr>
          <a:xfrm>
            <a:off x="2397454" y="5091912"/>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sp>
        <p:nvSpPr>
          <p:cNvPr id="34" name="CaixaDeTexto 33"/>
          <p:cNvSpPr txBox="1"/>
          <p:nvPr/>
        </p:nvSpPr>
        <p:spPr>
          <a:xfrm>
            <a:off x="693783" y="745007"/>
            <a:ext cx="2983766" cy="369332"/>
          </a:xfrm>
          <a:prstGeom prst="rect">
            <a:avLst/>
          </a:prstGeom>
          <a:noFill/>
        </p:spPr>
        <p:txBody>
          <a:bodyPr wrap="none" rtlCol="0">
            <a:spAutoFit/>
          </a:bodyPr>
          <a:lstStyle/>
          <a:p>
            <a:r>
              <a:rPr lang="pt-BR" b="1" dirty="0" err="1" smtClean="0">
                <a:solidFill>
                  <a:srgbClr val="0000FF"/>
                </a:solidFill>
              </a:rPr>
              <a:t>Lab</a:t>
            </a:r>
            <a:r>
              <a:rPr lang="pt-BR" b="1" dirty="0" smtClean="0">
                <a:solidFill>
                  <a:srgbClr val="0000FF"/>
                </a:solidFill>
              </a:rPr>
              <a:t> </a:t>
            </a:r>
            <a:r>
              <a:rPr lang="pt-BR" b="1" dirty="0" err="1" smtClean="0">
                <a:solidFill>
                  <a:srgbClr val="0000FF"/>
                </a:solidFill>
              </a:rPr>
              <a:t>Scale</a:t>
            </a:r>
            <a:r>
              <a:rPr lang="pt-BR" b="1" dirty="0" smtClean="0">
                <a:solidFill>
                  <a:srgbClr val="0000FF"/>
                </a:solidFill>
              </a:rPr>
              <a:t> (1 kg </a:t>
            </a:r>
            <a:r>
              <a:rPr lang="pt-BR" b="1" dirty="0" err="1" smtClean="0">
                <a:solidFill>
                  <a:srgbClr val="0000FF"/>
                </a:solidFill>
              </a:rPr>
              <a:t>modified</a:t>
            </a:r>
            <a:r>
              <a:rPr lang="pt-BR" b="1" dirty="0" smtClean="0">
                <a:solidFill>
                  <a:srgbClr val="0000FF"/>
                </a:solidFill>
              </a:rPr>
              <a:t> </a:t>
            </a:r>
            <a:r>
              <a:rPr lang="pt-BR" b="1" dirty="0" err="1" smtClean="0">
                <a:solidFill>
                  <a:srgbClr val="0000FF"/>
                </a:solidFill>
              </a:rPr>
              <a:t>slag</a:t>
            </a:r>
            <a:r>
              <a:rPr lang="pt-BR" b="1" dirty="0" smtClean="0">
                <a:solidFill>
                  <a:srgbClr val="0000FF"/>
                </a:solidFill>
              </a:rPr>
              <a:t>)</a:t>
            </a:r>
            <a:endParaRPr lang="pt-BR" b="1" dirty="0">
              <a:solidFill>
                <a:srgbClr val="0000FF"/>
              </a:solidFill>
            </a:endParaRPr>
          </a:p>
        </p:txBody>
      </p:sp>
      <p:sp>
        <p:nvSpPr>
          <p:cNvPr id="33" name="CaixaDeTexto 32"/>
          <p:cNvSpPr txBox="1"/>
          <p:nvPr/>
        </p:nvSpPr>
        <p:spPr>
          <a:xfrm>
            <a:off x="1045902" y="2009979"/>
            <a:ext cx="1648208" cy="261610"/>
          </a:xfrm>
          <a:prstGeom prst="rect">
            <a:avLst/>
          </a:prstGeom>
          <a:noFill/>
        </p:spPr>
        <p:txBody>
          <a:bodyPr wrap="none" rtlCol="0">
            <a:spAutoFit/>
          </a:bodyPr>
          <a:lstStyle/>
          <a:p>
            <a:r>
              <a:rPr lang="pt-BR" sz="1100" dirty="0" smtClean="0">
                <a:solidFill>
                  <a:srgbClr val="FF0000"/>
                </a:solidFill>
              </a:rPr>
              <a:t>SS </a:t>
            </a:r>
            <a:r>
              <a:rPr lang="pt-BR" sz="1100" dirty="0" err="1" smtClean="0">
                <a:solidFill>
                  <a:srgbClr val="FF0000"/>
                </a:solidFill>
              </a:rPr>
              <a:t>slag</a:t>
            </a:r>
            <a:r>
              <a:rPr lang="pt-BR" sz="1100" dirty="0" smtClean="0">
                <a:solidFill>
                  <a:srgbClr val="FF0000"/>
                </a:solidFill>
              </a:rPr>
              <a:t> + </a:t>
            </a:r>
            <a:r>
              <a:rPr lang="pt-BR" sz="1100" dirty="0" err="1" smtClean="0">
                <a:solidFill>
                  <a:srgbClr val="FF0000"/>
                </a:solidFill>
              </a:rPr>
              <a:t>modyfing</a:t>
            </a:r>
            <a:r>
              <a:rPr lang="pt-BR" sz="1100" dirty="0" smtClean="0">
                <a:solidFill>
                  <a:srgbClr val="FF0000"/>
                </a:solidFill>
              </a:rPr>
              <a:t> </a:t>
            </a:r>
            <a:r>
              <a:rPr lang="pt-BR" sz="1100" dirty="0" err="1" smtClean="0">
                <a:solidFill>
                  <a:srgbClr val="FF0000"/>
                </a:solidFill>
              </a:rPr>
              <a:t>agents</a:t>
            </a:r>
            <a:endParaRPr lang="pt-BR" sz="1100" dirty="0">
              <a:solidFill>
                <a:srgbClr val="FF0000"/>
              </a:solidFill>
            </a:endParaRPr>
          </a:p>
        </p:txBody>
      </p:sp>
      <p:sp>
        <p:nvSpPr>
          <p:cNvPr id="37" name="CaixaDeTexto 36"/>
          <p:cNvSpPr txBox="1"/>
          <p:nvPr/>
        </p:nvSpPr>
        <p:spPr>
          <a:xfrm>
            <a:off x="0" y="6488668"/>
            <a:ext cx="1098570" cy="369332"/>
          </a:xfrm>
          <a:prstGeom prst="rect">
            <a:avLst/>
          </a:prstGeom>
          <a:noFill/>
        </p:spPr>
        <p:txBody>
          <a:bodyPr wrap="none" rtlCol="0">
            <a:spAutoFit/>
          </a:bodyPr>
          <a:lstStyle/>
          <a:p>
            <a:r>
              <a:rPr lang="pt-BR" dirty="0" smtClean="0">
                <a:solidFill>
                  <a:schemeClr val="bg1">
                    <a:lumMod val="85000"/>
                  </a:schemeClr>
                </a:solidFill>
              </a:rPr>
              <a:t>SS rem </a:t>
            </a:r>
            <a:r>
              <a:rPr lang="pt-BR" dirty="0" err="1" smtClean="0">
                <a:solidFill>
                  <a:schemeClr val="bg1">
                    <a:lumMod val="85000"/>
                  </a:schemeClr>
                </a:solidFill>
              </a:rPr>
              <a:t>ch</a:t>
            </a:r>
            <a:endParaRPr lang="pt-BR" dirty="0">
              <a:solidFill>
                <a:schemeClr val="bg1">
                  <a:lumMod val="85000"/>
                </a:schemeClr>
              </a:solidFill>
            </a:endParaRPr>
          </a:p>
        </p:txBody>
      </p:sp>
    </p:spTree>
    <p:extLst>
      <p:ext uri="{BB962C8B-B14F-4D97-AF65-F5344CB8AC3E}">
        <p14:creationId xmlns:p14="http://schemas.microsoft.com/office/powerpoint/2010/main" val="278635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7" name="Retângulo 6"/>
          <p:cNvSpPr/>
          <p:nvPr/>
        </p:nvSpPr>
        <p:spPr>
          <a:xfrm>
            <a:off x="711850" y="0"/>
            <a:ext cx="7326560" cy="707886"/>
          </a:xfrm>
          <a:prstGeom prst="rect">
            <a:avLst/>
          </a:prstGeom>
        </p:spPr>
        <p:txBody>
          <a:bodyPr wrap="square">
            <a:spAutoFit/>
          </a:bodyPr>
          <a:lstStyle/>
          <a:p>
            <a:pPr algn="ctr"/>
            <a:r>
              <a:rPr lang="en-US" sz="2000" b="1" dirty="0" smtClean="0"/>
              <a:t>Effect </a:t>
            </a:r>
            <a:r>
              <a:rPr lang="en-US" sz="2000" b="1" dirty="0"/>
              <a:t>of cooling rate and chemical composition </a:t>
            </a:r>
            <a:r>
              <a:rPr lang="en-US" sz="2000" b="1" dirty="0" smtClean="0"/>
              <a:t>on </a:t>
            </a:r>
            <a:r>
              <a:rPr lang="en-US" sz="2000" b="1" dirty="0"/>
              <a:t>slags crystallization</a:t>
            </a:r>
            <a:endParaRPr lang="pt-BR"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863" y="1268760"/>
            <a:ext cx="41814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d:\Users\joswaldo\Desktop\Nova pasta (2)\WP_20141029_11_58_37_Pro.jpg"/>
          <p:cNvPicPr>
            <a:picLocks noChangeAspect="1" noChangeArrowheads="1"/>
          </p:cNvPicPr>
          <p:nvPr/>
        </p:nvPicPr>
        <p:blipFill>
          <a:blip r:embed="rId4" cstate="print">
            <a:extLst>
              <a:ext uri="{28A0092B-C50C-407E-A947-70E740481C1C}">
                <a14:useLocalDpi xmlns:a14="http://schemas.microsoft.com/office/drawing/2010/main" val="0"/>
              </a:ext>
            </a:extLst>
          </a:blip>
          <a:srcRect t="20050" b="28513"/>
          <a:stretch>
            <a:fillRect/>
          </a:stretch>
        </p:blipFill>
        <p:spPr bwMode="auto">
          <a:xfrm>
            <a:off x="4641583" y="4581128"/>
            <a:ext cx="2031017" cy="171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Users\joswaldo\Desktop\Nova pasta (2)\WP_20141029_12_02_39_Pro.jpg"/>
          <p:cNvPicPr>
            <a:picLocks noChangeAspect="1" noChangeArrowheads="1"/>
          </p:cNvPicPr>
          <p:nvPr/>
        </p:nvPicPr>
        <p:blipFill>
          <a:blip r:embed="rId5" cstate="print">
            <a:extLst>
              <a:ext uri="{28A0092B-C50C-407E-A947-70E740481C1C}">
                <a14:useLocalDpi xmlns:a14="http://schemas.microsoft.com/office/drawing/2010/main" val="0"/>
              </a:ext>
            </a:extLst>
          </a:blip>
          <a:srcRect l="19405" t="18703" r="25063" b="2333"/>
          <a:stretch>
            <a:fillRect/>
          </a:stretch>
        </p:blipFill>
        <p:spPr bwMode="auto">
          <a:xfrm>
            <a:off x="6478470" y="4581128"/>
            <a:ext cx="2269994" cy="16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3697" y="2355608"/>
            <a:ext cx="134023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0446" y="4886348"/>
            <a:ext cx="1427410" cy="144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ângulo 7"/>
          <p:cNvSpPr/>
          <p:nvPr/>
        </p:nvSpPr>
        <p:spPr>
          <a:xfrm>
            <a:off x="2080446" y="6028016"/>
            <a:ext cx="1173367" cy="3064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12"/>
          <p:cNvCxnSpPr/>
          <p:nvPr/>
        </p:nvCxnSpPr>
        <p:spPr>
          <a:xfrm flipV="1">
            <a:off x="1813653" y="6334445"/>
            <a:ext cx="266793" cy="1724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1179285" y="6516052"/>
            <a:ext cx="1282659" cy="369332"/>
          </a:xfrm>
          <a:prstGeom prst="rect">
            <a:avLst/>
          </a:prstGeom>
          <a:noFill/>
        </p:spPr>
        <p:txBody>
          <a:bodyPr wrap="none" rtlCol="0">
            <a:spAutoFit/>
          </a:bodyPr>
          <a:lstStyle/>
          <a:p>
            <a:r>
              <a:rPr lang="pt-BR" dirty="0" err="1" smtClean="0"/>
              <a:t>Glassy</a:t>
            </a:r>
            <a:r>
              <a:rPr lang="pt-BR" dirty="0" smtClean="0"/>
              <a:t> </a:t>
            </a:r>
            <a:r>
              <a:rPr lang="pt-BR" dirty="0" err="1" smtClean="0"/>
              <a:t>layer</a:t>
            </a:r>
            <a:endParaRPr lang="pt-BR" dirty="0"/>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388" y="2571632"/>
            <a:ext cx="1717313" cy="18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04518">
            <a:off x="598935" y="1481714"/>
            <a:ext cx="763963" cy="115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ixaDeTexto 15"/>
          <p:cNvSpPr txBox="1"/>
          <p:nvPr/>
        </p:nvSpPr>
        <p:spPr>
          <a:xfrm>
            <a:off x="1943789" y="4039425"/>
            <a:ext cx="941543" cy="430887"/>
          </a:xfrm>
          <a:prstGeom prst="rect">
            <a:avLst/>
          </a:prstGeom>
          <a:noFill/>
        </p:spPr>
        <p:txBody>
          <a:bodyPr wrap="square" rtlCol="0">
            <a:spAutoFit/>
          </a:bodyPr>
          <a:lstStyle/>
          <a:p>
            <a:r>
              <a:rPr lang="pt-BR" sz="1050" dirty="0" smtClean="0"/>
              <a:t>Cu </a:t>
            </a:r>
            <a:r>
              <a:rPr lang="pt-BR" sz="1050" dirty="0" err="1" smtClean="0"/>
              <a:t>Chilled</a:t>
            </a:r>
            <a:r>
              <a:rPr lang="pt-BR" sz="1050" dirty="0" smtClean="0"/>
              <a:t> </a:t>
            </a:r>
            <a:r>
              <a:rPr lang="pt-BR" sz="1050" dirty="0" err="1" smtClean="0"/>
              <a:t>plate</a:t>
            </a:r>
            <a:endParaRPr lang="pt-BR" sz="1050" dirty="0"/>
          </a:p>
        </p:txBody>
      </p:sp>
      <p:sp>
        <p:nvSpPr>
          <p:cNvPr id="17" name="CaixaDeTexto 16"/>
          <p:cNvSpPr txBox="1"/>
          <p:nvPr/>
        </p:nvSpPr>
        <p:spPr>
          <a:xfrm>
            <a:off x="276191" y="3210088"/>
            <a:ext cx="452432" cy="276999"/>
          </a:xfrm>
          <a:prstGeom prst="rect">
            <a:avLst/>
          </a:prstGeom>
          <a:noFill/>
        </p:spPr>
        <p:txBody>
          <a:bodyPr wrap="none" rtlCol="0">
            <a:spAutoFit/>
          </a:bodyPr>
          <a:lstStyle/>
          <a:p>
            <a:r>
              <a:rPr lang="pt-BR" sz="1200" dirty="0" smtClean="0"/>
              <a:t>TC 3</a:t>
            </a:r>
            <a:endParaRPr lang="pt-BR" sz="1200" dirty="0"/>
          </a:p>
        </p:txBody>
      </p:sp>
      <p:sp>
        <p:nvSpPr>
          <p:cNvPr id="25" name="CaixaDeTexto 24"/>
          <p:cNvSpPr txBox="1"/>
          <p:nvPr/>
        </p:nvSpPr>
        <p:spPr>
          <a:xfrm>
            <a:off x="281101" y="3362488"/>
            <a:ext cx="452432" cy="276999"/>
          </a:xfrm>
          <a:prstGeom prst="rect">
            <a:avLst/>
          </a:prstGeom>
          <a:noFill/>
        </p:spPr>
        <p:txBody>
          <a:bodyPr wrap="none" rtlCol="0">
            <a:spAutoFit/>
          </a:bodyPr>
          <a:lstStyle/>
          <a:p>
            <a:r>
              <a:rPr lang="pt-BR" sz="1200" dirty="0" smtClean="0"/>
              <a:t>TC 2</a:t>
            </a:r>
            <a:endParaRPr lang="pt-BR" sz="1200" dirty="0"/>
          </a:p>
        </p:txBody>
      </p:sp>
      <p:sp>
        <p:nvSpPr>
          <p:cNvPr id="26" name="CaixaDeTexto 25"/>
          <p:cNvSpPr txBox="1"/>
          <p:nvPr/>
        </p:nvSpPr>
        <p:spPr>
          <a:xfrm>
            <a:off x="281101" y="3518769"/>
            <a:ext cx="452432" cy="276999"/>
          </a:xfrm>
          <a:prstGeom prst="rect">
            <a:avLst/>
          </a:prstGeom>
          <a:noFill/>
        </p:spPr>
        <p:txBody>
          <a:bodyPr wrap="none" rtlCol="0">
            <a:spAutoFit/>
          </a:bodyPr>
          <a:lstStyle/>
          <a:p>
            <a:r>
              <a:rPr lang="pt-BR" sz="1200" dirty="0" smtClean="0"/>
              <a:t>TC 1</a:t>
            </a:r>
            <a:endParaRPr lang="pt-BR" sz="1200" dirty="0"/>
          </a:p>
        </p:txBody>
      </p:sp>
      <p:cxnSp>
        <p:nvCxnSpPr>
          <p:cNvPr id="29" name="Conector de seta reta 28"/>
          <p:cNvCxnSpPr/>
          <p:nvPr/>
        </p:nvCxnSpPr>
        <p:spPr>
          <a:xfrm flipH="1">
            <a:off x="2003222" y="2661503"/>
            <a:ext cx="210440" cy="216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2317709" y="2630182"/>
            <a:ext cx="593280" cy="2917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1919776" y="2199838"/>
            <a:ext cx="818543" cy="461665"/>
          </a:xfrm>
          <a:prstGeom prst="rect">
            <a:avLst/>
          </a:prstGeom>
          <a:noFill/>
        </p:spPr>
        <p:txBody>
          <a:bodyPr wrap="square" rtlCol="0">
            <a:spAutoFit/>
          </a:bodyPr>
          <a:lstStyle/>
          <a:p>
            <a:r>
              <a:rPr lang="pt-BR" sz="1200" dirty="0" err="1" smtClean="0"/>
              <a:t>Ceramic</a:t>
            </a:r>
            <a:r>
              <a:rPr lang="pt-BR" sz="1200" dirty="0" smtClean="0"/>
              <a:t> </a:t>
            </a:r>
            <a:r>
              <a:rPr lang="pt-BR" sz="1200" dirty="0" err="1" smtClean="0"/>
              <a:t>mold</a:t>
            </a:r>
            <a:endParaRPr lang="pt-BR" dirty="0"/>
          </a:p>
        </p:txBody>
      </p:sp>
      <p:cxnSp>
        <p:nvCxnSpPr>
          <p:cNvPr id="35" name="Conector de seta reta 34"/>
          <p:cNvCxnSpPr/>
          <p:nvPr/>
        </p:nvCxnSpPr>
        <p:spPr>
          <a:xfrm flipH="1" flipV="1">
            <a:off x="1870006" y="3940762"/>
            <a:ext cx="238436" cy="143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Conector de seta reta 35"/>
          <p:cNvCxnSpPr>
            <a:stCxn id="16" idx="0"/>
          </p:cNvCxnSpPr>
          <p:nvPr/>
        </p:nvCxnSpPr>
        <p:spPr>
          <a:xfrm flipV="1">
            <a:off x="2414561" y="3795768"/>
            <a:ext cx="620398" cy="2436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980916" y="4398254"/>
            <a:ext cx="681597" cy="261610"/>
          </a:xfrm>
          <a:prstGeom prst="rect">
            <a:avLst/>
          </a:prstGeom>
          <a:noFill/>
        </p:spPr>
        <p:txBody>
          <a:bodyPr wrap="none" rtlCol="0">
            <a:spAutoFit/>
          </a:bodyPr>
          <a:lstStyle/>
          <a:p>
            <a:r>
              <a:rPr lang="pt-BR" sz="1050" dirty="0" err="1" smtClean="0"/>
              <a:t>Water</a:t>
            </a:r>
            <a:r>
              <a:rPr lang="pt-BR" sz="1050" dirty="0" smtClean="0"/>
              <a:t> in</a:t>
            </a:r>
            <a:endParaRPr lang="pt-BR" dirty="0"/>
          </a:p>
        </p:txBody>
      </p:sp>
      <p:sp>
        <p:nvSpPr>
          <p:cNvPr id="40" name="CaixaDeTexto 39"/>
          <p:cNvSpPr txBox="1"/>
          <p:nvPr/>
        </p:nvSpPr>
        <p:spPr>
          <a:xfrm>
            <a:off x="1543007" y="4405948"/>
            <a:ext cx="744114" cy="253916"/>
          </a:xfrm>
          <a:prstGeom prst="rect">
            <a:avLst/>
          </a:prstGeom>
          <a:noFill/>
        </p:spPr>
        <p:txBody>
          <a:bodyPr wrap="none" rtlCol="0">
            <a:spAutoFit/>
          </a:bodyPr>
          <a:lstStyle/>
          <a:p>
            <a:r>
              <a:rPr lang="pt-BR" sz="1050" dirty="0" err="1" smtClean="0"/>
              <a:t>Water</a:t>
            </a:r>
            <a:r>
              <a:rPr lang="pt-BR" sz="1050" dirty="0" smtClean="0"/>
              <a:t> out</a:t>
            </a:r>
            <a:endParaRPr lang="pt-BR" dirty="0"/>
          </a:p>
        </p:txBody>
      </p:sp>
      <p:sp>
        <p:nvSpPr>
          <p:cNvPr id="30" name="CaixaDeTexto 29"/>
          <p:cNvSpPr txBox="1"/>
          <p:nvPr/>
        </p:nvSpPr>
        <p:spPr>
          <a:xfrm>
            <a:off x="1296481" y="3040809"/>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sp>
        <p:nvSpPr>
          <p:cNvPr id="32" name="CaixaDeTexto 31"/>
          <p:cNvSpPr txBox="1"/>
          <p:nvPr/>
        </p:nvSpPr>
        <p:spPr>
          <a:xfrm>
            <a:off x="1239573" y="1432387"/>
            <a:ext cx="946093" cy="261610"/>
          </a:xfrm>
          <a:prstGeom prst="rect">
            <a:avLst/>
          </a:prstGeom>
          <a:noFill/>
        </p:spPr>
        <p:txBody>
          <a:bodyPr wrap="none" rtlCol="0">
            <a:spAutoFit/>
          </a:bodyPr>
          <a:lstStyle/>
          <a:p>
            <a:r>
              <a:rPr lang="pt-BR" sz="1100" dirty="0" err="1" smtClean="0"/>
              <a:t>MgO</a:t>
            </a:r>
            <a:r>
              <a:rPr lang="pt-BR" sz="1100" dirty="0" smtClean="0"/>
              <a:t> </a:t>
            </a:r>
            <a:r>
              <a:rPr lang="pt-BR" sz="1100" dirty="0" err="1" smtClean="0"/>
              <a:t>crucible</a:t>
            </a:r>
            <a:endParaRPr lang="pt-BR" dirty="0"/>
          </a:p>
        </p:txBody>
      </p:sp>
      <p:cxnSp>
        <p:nvCxnSpPr>
          <p:cNvPr id="43" name="Conector de seta reta 42"/>
          <p:cNvCxnSpPr/>
          <p:nvPr/>
        </p:nvCxnSpPr>
        <p:spPr>
          <a:xfrm flipH="1">
            <a:off x="968845" y="1563520"/>
            <a:ext cx="327636" cy="160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CaixaDeTexto 44"/>
          <p:cNvSpPr txBox="1"/>
          <p:nvPr/>
        </p:nvSpPr>
        <p:spPr>
          <a:xfrm>
            <a:off x="2397454" y="5091912"/>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sp>
        <p:nvSpPr>
          <p:cNvPr id="34" name="CaixaDeTexto 33"/>
          <p:cNvSpPr txBox="1"/>
          <p:nvPr/>
        </p:nvSpPr>
        <p:spPr>
          <a:xfrm>
            <a:off x="693783" y="745007"/>
            <a:ext cx="2983766" cy="369332"/>
          </a:xfrm>
          <a:prstGeom prst="rect">
            <a:avLst/>
          </a:prstGeom>
          <a:noFill/>
        </p:spPr>
        <p:txBody>
          <a:bodyPr wrap="none" rtlCol="0">
            <a:spAutoFit/>
          </a:bodyPr>
          <a:lstStyle/>
          <a:p>
            <a:r>
              <a:rPr lang="pt-BR" b="1" dirty="0" err="1" smtClean="0">
                <a:solidFill>
                  <a:srgbClr val="0000FF"/>
                </a:solidFill>
              </a:rPr>
              <a:t>Lab</a:t>
            </a:r>
            <a:r>
              <a:rPr lang="pt-BR" b="1" dirty="0" smtClean="0">
                <a:solidFill>
                  <a:srgbClr val="0000FF"/>
                </a:solidFill>
              </a:rPr>
              <a:t> </a:t>
            </a:r>
            <a:r>
              <a:rPr lang="pt-BR" b="1" dirty="0" err="1" smtClean="0">
                <a:solidFill>
                  <a:srgbClr val="0000FF"/>
                </a:solidFill>
              </a:rPr>
              <a:t>Scale</a:t>
            </a:r>
            <a:r>
              <a:rPr lang="pt-BR" b="1" dirty="0" smtClean="0">
                <a:solidFill>
                  <a:srgbClr val="0000FF"/>
                </a:solidFill>
              </a:rPr>
              <a:t> (1 kg </a:t>
            </a:r>
            <a:r>
              <a:rPr lang="pt-BR" b="1" dirty="0" err="1" smtClean="0">
                <a:solidFill>
                  <a:srgbClr val="0000FF"/>
                </a:solidFill>
              </a:rPr>
              <a:t>modified</a:t>
            </a:r>
            <a:r>
              <a:rPr lang="pt-BR" b="1" dirty="0" smtClean="0">
                <a:solidFill>
                  <a:srgbClr val="0000FF"/>
                </a:solidFill>
              </a:rPr>
              <a:t> </a:t>
            </a:r>
            <a:r>
              <a:rPr lang="pt-BR" b="1" dirty="0" err="1" smtClean="0">
                <a:solidFill>
                  <a:srgbClr val="0000FF"/>
                </a:solidFill>
              </a:rPr>
              <a:t>slag</a:t>
            </a:r>
            <a:r>
              <a:rPr lang="pt-BR" b="1" dirty="0" smtClean="0">
                <a:solidFill>
                  <a:srgbClr val="0000FF"/>
                </a:solidFill>
              </a:rPr>
              <a:t>)</a:t>
            </a:r>
            <a:endParaRPr lang="pt-BR" b="1" dirty="0">
              <a:solidFill>
                <a:srgbClr val="0000FF"/>
              </a:solidFill>
            </a:endParaRPr>
          </a:p>
        </p:txBody>
      </p:sp>
      <p:sp>
        <p:nvSpPr>
          <p:cNvPr id="47" name="CaixaDeTexto 46"/>
          <p:cNvSpPr txBox="1"/>
          <p:nvPr/>
        </p:nvSpPr>
        <p:spPr>
          <a:xfrm>
            <a:off x="4780761" y="754647"/>
            <a:ext cx="3322000" cy="369332"/>
          </a:xfrm>
          <a:prstGeom prst="rect">
            <a:avLst/>
          </a:prstGeom>
          <a:noFill/>
        </p:spPr>
        <p:txBody>
          <a:bodyPr wrap="none" rtlCol="0">
            <a:spAutoFit/>
          </a:bodyPr>
          <a:lstStyle/>
          <a:p>
            <a:r>
              <a:rPr lang="pt-BR" b="1" dirty="0" err="1" smtClean="0">
                <a:solidFill>
                  <a:srgbClr val="0000FF"/>
                </a:solidFill>
              </a:rPr>
              <a:t>Pilot</a:t>
            </a:r>
            <a:r>
              <a:rPr lang="pt-BR" b="1" dirty="0" smtClean="0">
                <a:solidFill>
                  <a:srgbClr val="0000FF"/>
                </a:solidFill>
              </a:rPr>
              <a:t> </a:t>
            </a:r>
            <a:r>
              <a:rPr lang="pt-BR" b="1" dirty="0" err="1" smtClean="0">
                <a:solidFill>
                  <a:srgbClr val="0000FF"/>
                </a:solidFill>
              </a:rPr>
              <a:t>Scale</a:t>
            </a:r>
            <a:r>
              <a:rPr lang="pt-BR" b="1" dirty="0" smtClean="0">
                <a:solidFill>
                  <a:srgbClr val="0000FF"/>
                </a:solidFill>
              </a:rPr>
              <a:t> (300 kg </a:t>
            </a:r>
            <a:r>
              <a:rPr lang="pt-BR" b="1" dirty="0" err="1" smtClean="0">
                <a:solidFill>
                  <a:srgbClr val="0000FF"/>
                </a:solidFill>
              </a:rPr>
              <a:t>modified</a:t>
            </a:r>
            <a:r>
              <a:rPr lang="pt-BR" b="1" dirty="0" smtClean="0">
                <a:solidFill>
                  <a:srgbClr val="0000FF"/>
                </a:solidFill>
              </a:rPr>
              <a:t> </a:t>
            </a:r>
            <a:r>
              <a:rPr lang="pt-BR" b="1" dirty="0" err="1" smtClean="0">
                <a:solidFill>
                  <a:srgbClr val="0000FF"/>
                </a:solidFill>
              </a:rPr>
              <a:t>slag</a:t>
            </a:r>
            <a:r>
              <a:rPr lang="pt-BR" b="1" dirty="0" smtClean="0">
                <a:solidFill>
                  <a:srgbClr val="0000FF"/>
                </a:solidFill>
              </a:rPr>
              <a:t>)</a:t>
            </a:r>
            <a:endParaRPr lang="pt-BR" b="1" dirty="0">
              <a:solidFill>
                <a:srgbClr val="0000FF"/>
              </a:solidFill>
            </a:endParaRPr>
          </a:p>
        </p:txBody>
      </p:sp>
      <p:sp>
        <p:nvSpPr>
          <p:cNvPr id="37" name="CaixaDeTexto 36"/>
          <p:cNvSpPr txBox="1"/>
          <p:nvPr/>
        </p:nvSpPr>
        <p:spPr>
          <a:xfrm>
            <a:off x="1045902" y="2009979"/>
            <a:ext cx="1648208" cy="261610"/>
          </a:xfrm>
          <a:prstGeom prst="rect">
            <a:avLst/>
          </a:prstGeom>
          <a:noFill/>
        </p:spPr>
        <p:txBody>
          <a:bodyPr wrap="none" rtlCol="0">
            <a:spAutoFit/>
          </a:bodyPr>
          <a:lstStyle/>
          <a:p>
            <a:r>
              <a:rPr lang="pt-BR" sz="1100" dirty="0" smtClean="0">
                <a:solidFill>
                  <a:srgbClr val="FF0000"/>
                </a:solidFill>
              </a:rPr>
              <a:t>SS </a:t>
            </a:r>
            <a:r>
              <a:rPr lang="pt-BR" sz="1100" dirty="0" err="1" smtClean="0">
                <a:solidFill>
                  <a:srgbClr val="FF0000"/>
                </a:solidFill>
              </a:rPr>
              <a:t>slag</a:t>
            </a:r>
            <a:r>
              <a:rPr lang="pt-BR" sz="1100" dirty="0" smtClean="0">
                <a:solidFill>
                  <a:srgbClr val="FF0000"/>
                </a:solidFill>
              </a:rPr>
              <a:t> + </a:t>
            </a:r>
            <a:r>
              <a:rPr lang="pt-BR" sz="1100" dirty="0" err="1" smtClean="0">
                <a:solidFill>
                  <a:srgbClr val="FF0000"/>
                </a:solidFill>
              </a:rPr>
              <a:t>modyfing</a:t>
            </a:r>
            <a:r>
              <a:rPr lang="pt-BR" sz="1100" dirty="0" smtClean="0">
                <a:solidFill>
                  <a:srgbClr val="FF0000"/>
                </a:solidFill>
              </a:rPr>
              <a:t> </a:t>
            </a:r>
            <a:r>
              <a:rPr lang="pt-BR" sz="1100" dirty="0" err="1" smtClean="0">
                <a:solidFill>
                  <a:srgbClr val="FF0000"/>
                </a:solidFill>
              </a:rPr>
              <a:t>agents</a:t>
            </a:r>
            <a:endParaRPr lang="pt-BR" sz="1100" dirty="0">
              <a:solidFill>
                <a:srgbClr val="FF0000"/>
              </a:solidFill>
            </a:endParaRPr>
          </a:p>
        </p:txBody>
      </p:sp>
      <p:sp>
        <p:nvSpPr>
          <p:cNvPr id="49" name="CaixaDeTexto 48"/>
          <p:cNvSpPr txBox="1"/>
          <p:nvPr/>
        </p:nvSpPr>
        <p:spPr>
          <a:xfrm>
            <a:off x="5024392" y="2835480"/>
            <a:ext cx="1689886" cy="261610"/>
          </a:xfrm>
          <a:prstGeom prst="rect">
            <a:avLst/>
          </a:prstGeom>
          <a:noFill/>
        </p:spPr>
        <p:txBody>
          <a:bodyPr wrap="none" rtlCol="0">
            <a:spAutoFit/>
          </a:bodyPr>
          <a:lstStyle/>
          <a:p>
            <a:r>
              <a:rPr lang="pt-BR" sz="1100" b="1" dirty="0" smtClean="0">
                <a:solidFill>
                  <a:srgbClr val="FF0000"/>
                </a:solidFill>
              </a:rPr>
              <a:t>SS </a:t>
            </a:r>
            <a:r>
              <a:rPr lang="pt-BR" sz="1100" b="1" dirty="0" err="1" smtClean="0">
                <a:solidFill>
                  <a:srgbClr val="FF0000"/>
                </a:solidFill>
              </a:rPr>
              <a:t>slag</a:t>
            </a:r>
            <a:r>
              <a:rPr lang="pt-BR" sz="1100" b="1" dirty="0" smtClean="0">
                <a:solidFill>
                  <a:srgbClr val="FF0000"/>
                </a:solidFill>
              </a:rPr>
              <a:t> + </a:t>
            </a:r>
            <a:r>
              <a:rPr lang="pt-BR" sz="1100" b="1" dirty="0" err="1" smtClean="0">
                <a:solidFill>
                  <a:srgbClr val="FF0000"/>
                </a:solidFill>
              </a:rPr>
              <a:t>modyfing</a:t>
            </a:r>
            <a:r>
              <a:rPr lang="pt-BR" sz="1100" b="1" dirty="0" smtClean="0">
                <a:solidFill>
                  <a:srgbClr val="FF0000"/>
                </a:solidFill>
              </a:rPr>
              <a:t> </a:t>
            </a:r>
            <a:r>
              <a:rPr lang="pt-BR" sz="1100" b="1" dirty="0" err="1" smtClean="0">
                <a:solidFill>
                  <a:srgbClr val="FF0000"/>
                </a:solidFill>
              </a:rPr>
              <a:t>agents</a:t>
            </a:r>
            <a:endParaRPr lang="pt-BR" sz="1100" b="1" dirty="0">
              <a:solidFill>
                <a:srgbClr val="FF0000"/>
              </a:solidFill>
            </a:endParaRPr>
          </a:p>
        </p:txBody>
      </p:sp>
    </p:spTree>
    <p:extLst>
      <p:ext uri="{BB962C8B-B14F-4D97-AF65-F5344CB8AC3E}">
        <p14:creationId xmlns:p14="http://schemas.microsoft.com/office/powerpoint/2010/main" val="323274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5"/>
            <a:ext cx="5314691" cy="360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051720" y="980728"/>
            <a:ext cx="721672" cy="461665"/>
          </a:xfrm>
          <a:prstGeom prst="rect">
            <a:avLst/>
          </a:prstGeom>
          <a:noFill/>
        </p:spPr>
        <p:txBody>
          <a:bodyPr wrap="none" rtlCol="0">
            <a:spAutoFit/>
          </a:bodyPr>
          <a:lstStyle/>
          <a:p>
            <a:r>
              <a:rPr lang="pt-BR" sz="2400" b="1" dirty="0" smtClean="0"/>
              <a:t>XRF</a:t>
            </a:r>
            <a:r>
              <a:rPr lang="pt-BR" dirty="0" smtClean="0"/>
              <a:t> </a:t>
            </a:r>
            <a:endParaRPr lang="pt-BR" dirty="0"/>
          </a:p>
        </p:txBody>
      </p:sp>
      <p:sp>
        <p:nvSpPr>
          <p:cNvPr id="3" name="Chave direita 2"/>
          <p:cNvSpPr/>
          <p:nvPr/>
        </p:nvSpPr>
        <p:spPr>
          <a:xfrm rot="5400000">
            <a:off x="5179146" y="3834028"/>
            <a:ext cx="572001" cy="2938427"/>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p:cNvSpPr txBox="1"/>
          <p:nvPr/>
        </p:nvSpPr>
        <p:spPr>
          <a:xfrm>
            <a:off x="4298186" y="5620598"/>
            <a:ext cx="2339167" cy="400110"/>
          </a:xfrm>
          <a:prstGeom prst="rect">
            <a:avLst/>
          </a:prstGeom>
          <a:noFill/>
        </p:spPr>
        <p:txBody>
          <a:bodyPr wrap="none" rtlCol="0">
            <a:spAutoFit/>
          </a:bodyPr>
          <a:lstStyle/>
          <a:p>
            <a:r>
              <a:rPr lang="pt-BR" sz="2000" b="1" dirty="0" err="1" smtClean="0">
                <a:solidFill>
                  <a:srgbClr val="00B050"/>
                </a:solidFill>
              </a:rPr>
              <a:t>Modified</a:t>
            </a:r>
            <a:r>
              <a:rPr lang="pt-BR" sz="2000" b="1" dirty="0" smtClean="0">
                <a:solidFill>
                  <a:srgbClr val="00B050"/>
                </a:solidFill>
              </a:rPr>
              <a:t> Steel </a:t>
            </a:r>
            <a:r>
              <a:rPr lang="pt-BR" sz="2000" b="1" dirty="0" err="1" smtClean="0">
                <a:solidFill>
                  <a:srgbClr val="00B050"/>
                </a:solidFill>
              </a:rPr>
              <a:t>Slags</a:t>
            </a:r>
            <a:endParaRPr lang="pt-BR" sz="2000" b="1" dirty="0">
              <a:solidFill>
                <a:srgbClr val="00B050"/>
              </a:solidFill>
            </a:endParaRPr>
          </a:p>
        </p:txBody>
      </p:sp>
      <p:sp>
        <p:nvSpPr>
          <p:cNvPr id="8" name="Seta para a direita 7"/>
          <p:cNvSpPr/>
          <p:nvPr/>
        </p:nvSpPr>
        <p:spPr>
          <a:xfrm rot="10800000">
            <a:off x="7092280" y="206084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rot="10800000">
            <a:off x="7020273" y="4797151"/>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a direita 10"/>
          <p:cNvSpPr/>
          <p:nvPr/>
        </p:nvSpPr>
        <p:spPr>
          <a:xfrm rot="10800000">
            <a:off x="7020272" y="35010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have direita 8"/>
          <p:cNvSpPr/>
          <p:nvPr/>
        </p:nvSpPr>
        <p:spPr>
          <a:xfrm>
            <a:off x="6934363" y="1916832"/>
            <a:ext cx="85909"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58286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3" descr="logo-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13" y="0"/>
            <a:ext cx="123348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2771800" y="6259016"/>
            <a:ext cx="6337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0070C0"/>
                </a:solidFill>
              </a:rPr>
              <a:t>4</a:t>
            </a:r>
            <a:r>
              <a:rPr lang="en-GB" sz="1400" baseline="30000" dirty="0">
                <a:solidFill>
                  <a:srgbClr val="0070C0"/>
                </a:solidFill>
              </a:rPr>
              <a:t>th</a:t>
            </a:r>
            <a:r>
              <a:rPr lang="en-GB" sz="1400" dirty="0">
                <a:solidFill>
                  <a:srgbClr val="0070C0"/>
                </a:solidFill>
              </a:rPr>
              <a:t> International Slag Valorisation Symposium  |  Leuven  |  15-17/04/2015</a:t>
            </a:r>
            <a:endParaRPr lang="en-US" sz="1100" b="1" dirty="0">
              <a:solidFill>
                <a:srgbClr val="0070C0"/>
              </a:solidFill>
              <a:latin typeface="Arial" charset="0"/>
            </a:endParaRPr>
          </a:p>
        </p:txBody>
      </p:sp>
      <p:sp>
        <p:nvSpPr>
          <p:cNvPr id="2" name="CaixaDeTexto 1"/>
          <p:cNvSpPr txBox="1"/>
          <p:nvPr/>
        </p:nvSpPr>
        <p:spPr>
          <a:xfrm>
            <a:off x="1619672" y="467380"/>
            <a:ext cx="1906932" cy="369332"/>
          </a:xfrm>
          <a:prstGeom prst="rect">
            <a:avLst/>
          </a:prstGeom>
          <a:noFill/>
        </p:spPr>
        <p:txBody>
          <a:bodyPr wrap="none" rtlCol="0">
            <a:spAutoFit/>
          </a:bodyPr>
          <a:lstStyle/>
          <a:p>
            <a:r>
              <a:rPr lang="pt-BR" b="1" dirty="0" err="1" smtClean="0"/>
              <a:t>Blast</a:t>
            </a:r>
            <a:r>
              <a:rPr lang="pt-BR" b="1" dirty="0" smtClean="0"/>
              <a:t> </a:t>
            </a:r>
            <a:r>
              <a:rPr lang="pt-BR" b="1" dirty="0" err="1" smtClean="0"/>
              <a:t>Furnace</a:t>
            </a:r>
            <a:r>
              <a:rPr lang="pt-BR" b="1" dirty="0" smtClean="0"/>
              <a:t> </a:t>
            </a:r>
            <a:r>
              <a:rPr lang="pt-BR" b="1" dirty="0" err="1" smtClean="0"/>
              <a:t>Slag</a:t>
            </a:r>
            <a:endParaRPr lang="pt-BR" b="1" dirty="0"/>
          </a:p>
        </p:txBody>
      </p:sp>
      <p:graphicFrame>
        <p:nvGraphicFramePr>
          <p:cNvPr id="7" name="Objeto 6"/>
          <p:cNvGraphicFramePr>
            <a:graphicFrameLocks noChangeAspect="1"/>
          </p:cNvGraphicFramePr>
          <p:nvPr>
            <p:extLst>
              <p:ext uri="{D42A27DB-BD31-4B8C-83A1-F6EECF244321}">
                <p14:modId xmlns:p14="http://schemas.microsoft.com/office/powerpoint/2010/main" val="568068001"/>
              </p:ext>
            </p:extLst>
          </p:nvPr>
        </p:nvGraphicFramePr>
        <p:xfrm>
          <a:off x="934068" y="1340768"/>
          <a:ext cx="1676400" cy="2962275"/>
        </p:xfrm>
        <a:graphic>
          <a:graphicData uri="http://schemas.openxmlformats.org/presentationml/2006/ole">
            <mc:AlternateContent xmlns:mc="http://schemas.openxmlformats.org/markup-compatibility/2006">
              <mc:Choice xmlns:v="urn:schemas-microsoft-com:vml" Requires="v">
                <p:oleObj spid="_x0000_s10394" name="Planilha" r:id="rId5" imgW="1676445" imgH="2962170" progId="Excel.Sheet.12">
                  <p:embed/>
                </p:oleObj>
              </mc:Choice>
              <mc:Fallback>
                <p:oleObj name="Planilha" r:id="rId5" imgW="1676445" imgH="2962170" progId="Excel.Sheet.12">
                  <p:embed/>
                  <p:pic>
                    <p:nvPicPr>
                      <p:cNvPr id="0" name=""/>
                      <p:cNvPicPr/>
                      <p:nvPr/>
                    </p:nvPicPr>
                    <p:blipFill>
                      <a:blip r:embed="rId6"/>
                      <a:stretch>
                        <a:fillRect/>
                      </a:stretch>
                    </p:blipFill>
                    <p:spPr>
                      <a:xfrm>
                        <a:off x="934068" y="1340768"/>
                        <a:ext cx="1676400" cy="2962275"/>
                      </a:xfrm>
                      <a:prstGeom prst="rect">
                        <a:avLst/>
                      </a:prstGeom>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906857759"/>
              </p:ext>
            </p:extLst>
          </p:nvPr>
        </p:nvGraphicFramePr>
        <p:xfrm>
          <a:off x="3275856" y="1340768"/>
          <a:ext cx="3144625" cy="2952328"/>
        </p:xfrm>
        <a:graphic>
          <a:graphicData uri="http://schemas.openxmlformats.org/presentationml/2006/ole">
            <mc:AlternateContent xmlns:mc="http://schemas.openxmlformats.org/markup-compatibility/2006">
              <mc:Choice xmlns:v="urn:schemas-microsoft-com:vml" Requires="v">
                <p:oleObj spid="_x0000_s10395" name="Planilha" r:id="rId8" imgW="2647996" imgH="2486037" progId="Excel.Sheet.12">
                  <p:embed/>
                </p:oleObj>
              </mc:Choice>
              <mc:Fallback>
                <p:oleObj name="Planilha" r:id="rId8" imgW="2647996" imgH="2486037" progId="Excel.Sheet.12">
                  <p:embed/>
                  <p:pic>
                    <p:nvPicPr>
                      <p:cNvPr id="0" name=""/>
                      <p:cNvPicPr/>
                      <p:nvPr/>
                    </p:nvPicPr>
                    <p:blipFill>
                      <a:blip r:embed="rId9"/>
                      <a:stretch>
                        <a:fillRect/>
                      </a:stretch>
                    </p:blipFill>
                    <p:spPr>
                      <a:xfrm>
                        <a:off x="3275856" y="1340768"/>
                        <a:ext cx="3144625" cy="2952328"/>
                      </a:xfrm>
                      <a:prstGeom prst="rect">
                        <a:avLst/>
                      </a:prstGeom>
                    </p:spPr>
                  </p:pic>
                </p:oleObj>
              </mc:Fallback>
            </mc:AlternateContent>
          </a:graphicData>
        </a:graphic>
      </p:graphicFrame>
      <p:sp>
        <p:nvSpPr>
          <p:cNvPr id="9" name="CaixaDeTexto 8"/>
          <p:cNvSpPr txBox="1"/>
          <p:nvPr/>
        </p:nvSpPr>
        <p:spPr>
          <a:xfrm>
            <a:off x="458219" y="4284919"/>
            <a:ext cx="2385589" cy="261610"/>
          </a:xfrm>
          <a:prstGeom prst="rect">
            <a:avLst/>
          </a:prstGeom>
          <a:noFill/>
        </p:spPr>
        <p:txBody>
          <a:bodyPr wrap="none" rtlCol="0">
            <a:spAutoFit/>
          </a:bodyPr>
          <a:lstStyle/>
          <a:p>
            <a:r>
              <a:rPr lang="pt-BR" sz="1100" dirty="0" err="1" smtClean="0"/>
              <a:t>Obs</a:t>
            </a:r>
            <a:r>
              <a:rPr lang="pt-BR" sz="1100" dirty="0" smtClean="0"/>
              <a:t>: </a:t>
            </a:r>
            <a:r>
              <a:rPr lang="pt-BR" sz="1100" dirty="0" err="1"/>
              <a:t>S</a:t>
            </a:r>
            <a:r>
              <a:rPr lang="pt-BR" sz="1100" dirty="0" err="1" smtClean="0"/>
              <a:t>lag</a:t>
            </a:r>
            <a:r>
              <a:rPr lang="pt-BR" sz="1100" dirty="0" smtClean="0"/>
              <a:t> </a:t>
            </a:r>
            <a:r>
              <a:rPr lang="pt-BR" sz="1100" dirty="0" err="1" smtClean="0"/>
              <a:t>remelted</a:t>
            </a:r>
            <a:r>
              <a:rPr lang="pt-BR" sz="1100" dirty="0"/>
              <a:t> </a:t>
            </a:r>
            <a:r>
              <a:rPr lang="pt-BR" sz="1100" dirty="0" smtClean="0"/>
              <a:t>in </a:t>
            </a:r>
            <a:r>
              <a:rPr lang="pt-BR" sz="1100" dirty="0" err="1" smtClean="0"/>
              <a:t>graphite</a:t>
            </a:r>
            <a:r>
              <a:rPr lang="pt-BR" sz="1100" dirty="0" smtClean="0"/>
              <a:t> </a:t>
            </a:r>
            <a:r>
              <a:rPr lang="pt-BR" sz="1100" dirty="0" err="1" smtClean="0"/>
              <a:t>crucible</a:t>
            </a:r>
            <a:endParaRPr lang="pt-BR" sz="1100" dirty="0"/>
          </a:p>
        </p:txBody>
      </p:sp>
      <p:sp>
        <p:nvSpPr>
          <p:cNvPr id="10" name="CaixaDeTexto 9"/>
          <p:cNvSpPr txBox="1"/>
          <p:nvPr/>
        </p:nvSpPr>
        <p:spPr>
          <a:xfrm>
            <a:off x="481052" y="4683495"/>
            <a:ext cx="3469891" cy="1477328"/>
          </a:xfrm>
          <a:prstGeom prst="rect">
            <a:avLst/>
          </a:prstGeom>
          <a:noFill/>
        </p:spPr>
        <p:txBody>
          <a:bodyPr wrap="square" rtlCol="0">
            <a:spAutoFit/>
          </a:bodyPr>
          <a:lstStyle/>
          <a:p>
            <a:r>
              <a:rPr lang="en-US" dirty="0" err="1" smtClean="0"/>
              <a:t>Merwinite</a:t>
            </a:r>
            <a:r>
              <a:rPr lang="en-US" dirty="0" smtClean="0"/>
              <a:t>, </a:t>
            </a:r>
            <a:r>
              <a:rPr lang="en-US" dirty="0" err="1" smtClean="0"/>
              <a:t>Akermanite</a:t>
            </a:r>
            <a:r>
              <a:rPr lang="en-US" dirty="0" smtClean="0"/>
              <a:t>, </a:t>
            </a:r>
            <a:r>
              <a:rPr lang="en-US" dirty="0" err="1" smtClean="0"/>
              <a:t>Melilite</a:t>
            </a:r>
            <a:r>
              <a:rPr lang="en-US" dirty="0" smtClean="0"/>
              <a:t> (solid solution between </a:t>
            </a:r>
            <a:r>
              <a:rPr lang="en-US" dirty="0" err="1" smtClean="0"/>
              <a:t>Akermanite</a:t>
            </a:r>
            <a:r>
              <a:rPr lang="en-US" dirty="0" smtClean="0"/>
              <a:t> and </a:t>
            </a:r>
            <a:r>
              <a:rPr lang="en-US" dirty="0" err="1" smtClean="0"/>
              <a:t>Gehlenite</a:t>
            </a:r>
            <a:r>
              <a:rPr lang="en-US" dirty="0" smtClean="0"/>
              <a:t>)</a:t>
            </a:r>
          </a:p>
          <a:p>
            <a:r>
              <a:rPr lang="en-US" dirty="0" smtClean="0"/>
              <a:t>Typically found in BF slag cooled slowly</a:t>
            </a:r>
            <a:endParaRPr lang="en-US" dirty="0"/>
          </a:p>
        </p:txBody>
      </p:sp>
      <p:sp>
        <p:nvSpPr>
          <p:cNvPr id="3" name="CaixaDeTexto 2"/>
          <p:cNvSpPr txBox="1"/>
          <p:nvPr/>
        </p:nvSpPr>
        <p:spPr>
          <a:xfrm>
            <a:off x="1475656" y="972869"/>
            <a:ext cx="535724" cy="369332"/>
          </a:xfrm>
          <a:prstGeom prst="rect">
            <a:avLst/>
          </a:prstGeom>
          <a:noFill/>
        </p:spPr>
        <p:txBody>
          <a:bodyPr wrap="none" rtlCol="0">
            <a:spAutoFit/>
          </a:bodyPr>
          <a:lstStyle/>
          <a:p>
            <a:r>
              <a:rPr lang="pt-BR" dirty="0" smtClean="0"/>
              <a:t>XRF</a:t>
            </a:r>
            <a:endParaRPr lang="pt-BR" dirty="0"/>
          </a:p>
        </p:txBody>
      </p:sp>
      <p:sp>
        <p:nvSpPr>
          <p:cNvPr id="11" name="CaixaDeTexto 10"/>
          <p:cNvSpPr txBox="1"/>
          <p:nvPr/>
        </p:nvSpPr>
        <p:spPr>
          <a:xfrm>
            <a:off x="4499992" y="972869"/>
            <a:ext cx="1527726" cy="369332"/>
          </a:xfrm>
          <a:prstGeom prst="rect">
            <a:avLst/>
          </a:prstGeom>
          <a:noFill/>
        </p:spPr>
        <p:txBody>
          <a:bodyPr wrap="none" rtlCol="0">
            <a:spAutoFit/>
          </a:bodyPr>
          <a:lstStyle/>
          <a:p>
            <a:r>
              <a:rPr lang="pt-BR" dirty="0" smtClean="0"/>
              <a:t>XRD (</a:t>
            </a:r>
            <a:r>
              <a:rPr lang="en-US" dirty="0" err="1" smtClean="0"/>
              <a:t>Rietveld</a:t>
            </a:r>
            <a:r>
              <a:rPr lang="en-US" dirty="0" smtClean="0"/>
              <a:t>)</a:t>
            </a:r>
            <a:endParaRPr lang="pt-BR" dirty="0"/>
          </a:p>
        </p:txBody>
      </p:sp>
      <p:pic>
        <p:nvPicPr>
          <p:cNvPr id="13" name="Picture 5" descr="D:\Users\catiaf\AppData\Local\Temp\Rar$DI24.376\2500x-1p2mm.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4653136"/>
            <a:ext cx="156369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Users\catiaf\AppData\Local\Temp\Rar$DI18.784\2500x-2p6m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0117" y="3027311"/>
            <a:ext cx="179844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Users\catiaf\AppData\Local\Temp\Rar$DI73.488\20000x-2p6m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6256" y="4797152"/>
            <a:ext cx="1772304" cy="163211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de seta reta 16"/>
          <p:cNvCxnSpPr/>
          <p:nvPr/>
        </p:nvCxnSpPr>
        <p:spPr>
          <a:xfrm flipH="1">
            <a:off x="4788024" y="4284919"/>
            <a:ext cx="216024" cy="3985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a:off x="5595631" y="4271787"/>
            <a:ext cx="1254486" cy="9574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5617239" y="4284919"/>
            <a:ext cx="1254486" cy="2531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tângulo 11"/>
          <p:cNvSpPr/>
          <p:nvPr/>
        </p:nvSpPr>
        <p:spPr>
          <a:xfrm>
            <a:off x="7762408" y="3645024"/>
            <a:ext cx="265976" cy="21037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 name="Conector reto 18"/>
          <p:cNvCxnSpPr/>
          <p:nvPr/>
        </p:nvCxnSpPr>
        <p:spPr>
          <a:xfrm flipH="1">
            <a:off x="6876256" y="3855403"/>
            <a:ext cx="873082" cy="9417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8028384" y="3855403"/>
            <a:ext cx="620176" cy="9417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89965" y="764704"/>
            <a:ext cx="1717313" cy="189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22"/>
          <p:cNvSpPr txBox="1"/>
          <p:nvPr/>
        </p:nvSpPr>
        <p:spPr>
          <a:xfrm>
            <a:off x="8305366" y="2232497"/>
            <a:ext cx="941543" cy="430887"/>
          </a:xfrm>
          <a:prstGeom prst="rect">
            <a:avLst/>
          </a:prstGeom>
          <a:noFill/>
        </p:spPr>
        <p:txBody>
          <a:bodyPr wrap="square" rtlCol="0">
            <a:spAutoFit/>
          </a:bodyPr>
          <a:lstStyle/>
          <a:p>
            <a:r>
              <a:rPr lang="pt-BR" sz="1050" dirty="0" smtClean="0"/>
              <a:t>Cu </a:t>
            </a:r>
            <a:r>
              <a:rPr lang="pt-BR" sz="1050" dirty="0" err="1" smtClean="0"/>
              <a:t>Chilled</a:t>
            </a:r>
            <a:r>
              <a:rPr lang="pt-BR" sz="1050" dirty="0" smtClean="0"/>
              <a:t> </a:t>
            </a:r>
            <a:r>
              <a:rPr lang="pt-BR" sz="1050" dirty="0" err="1" smtClean="0"/>
              <a:t>plate</a:t>
            </a:r>
            <a:endParaRPr lang="pt-BR" sz="1050" dirty="0"/>
          </a:p>
        </p:txBody>
      </p:sp>
      <p:cxnSp>
        <p:nvCxnSpPr>
          <p:cNvPr id="29" name="Conector de seta reta 28"/>
          <p:cNvCxnSpPr/>
          <p:nvPr/>
        </p:nvCxnSpPr>
        <p:spPr>
          <a:xfrm flipH="1" flipV="1">
            <a:off x="8231583" y="2133834"/>
            <a:ext cx="238436" cy="143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flipV="1">
            <a:off x="4873116" y="1714044"/>
            <a:ext cx="1349758" cy="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7342493" y="2591326"/>
            <a:ext cx="681597" cy="261610"/>
          </a:xfrm>
          <a:prstGeom prst="rect">
            <a:avLst/>
          </a:prstGeom>
          <a:noFill/>
        </p:spPr>
        <p:txBody>
          <a:bodyPr wrap="none" rtlCol="0">
            <a:spAutoFit/>
          </a:bodyPr>
          <a:lstStyle/>
          <a:p>
            <a:r>
              <a:rPr lang="pt-BR" sz="1050" dirty="0" err="1" smtClean="0"/>
              <a:t>Water</a:t>
            </a:r>
            <a:r>
              <a:rPr lang="pt-BR" sz="1050" dirty="0" smtClean="0"/>
              <a:t> in</a:t>
            </a:r>
            <a:endParaRPr lang="pt-BR" dirty="0"/>
          </a:p>
        </p:txBody>
      </p:sp>
      <p:sp>
        <p:nvSpPr>
          <p:cNvPr id="32" name="CaixaDeTexto 31"/>
          <p:cNvSpPr txBox="1"/>
          <p:nvPr/>
        </p:nvSpPr>
        <p:spPr>
          <a:xfrm>
            <a:off x="7904584" y="2599020"/>
            <a:ext cx="744114" cy="253916"/>
          </a:xfrm>
          <a:prstGeom prst="rect">
            <a:avLst/>
          </a:prstGeom>
          <a:noFill/>
        </p:spPr>
        <p:txBody>
          <a:bodyPr wrap="none" rtlCol="0">
            <a:spAutoFit/>
          </a:bodyPr>
          <a:lstStyle/>
          <a:p>
            <a:r>
              <a:rPr lang="pt-BR" sz="1050" dirty="0" err="1" smtClean="0"/>
              <a:t>Water</a:t>
            </a:r>
            <a:r>
              <a:rPr lang="pt-BR" sz="1050" dirty="0" smtClean="0"/>
              <a:t> out</a:t>
            </a:r>
            <a:endParaRPr lang="pt-BR" dirty="0"/>
          </a:p>
        </p:txBody>
      </p:sp>
      <p:sp>
        <p:nvSpPr>
          <p:cNvPr id="33" name="CaixaDeTexto 32"/>
          <p:cNvSpPr txBox="1"/>
          <p:nvPr/>
        </p:nvSpPr>
        <p:spPr>
          <a:xfrm>
            <a:off x="7658058" y="1233881"/>
            <a:ext cx="479618" cy="307777"/>
          </a:xfrm>
          <a:prstGeom prst="rect">
            <a:avLst/>
          </a:prstGeom>
          <a:noFill/>
        </p:spPr>
        <p:txBody>
          <a:bodyPr wrap="none" rtlCol="0">
            <a:spAutoFit/>
          </a:bodyPr>
          <a:lstStyle/>
          <a:p>
            <a:r>
              <a:rPr lang="pt-BR" sz="1400" dirty="0" err="1">
                <a:solidFill>
                  <a:schemeClr val="bg1"/>
                </a:solidFill>
              </a:rPr>
              <a:t>S</a:t>
            </a:r>
            <a:r>
              <a:rPr lang="pt-BR" sz="1400" dirty="0" err="1" smtClean="0">
                <a:solidFill>
                  <a:schemeClr val="bg1"/>
                </a:solidFill>
              </a:rPr>
              <a:t>lag</a:t>
            </a:r>
            <a:endParaRPr lang="pt-BR" dirty="0">
              <a:solidFill>
                <a:schemeClr val="bg1"/>
              </a:solidFill>
            </a:endParaRPr>
          </a:p>
        </p:txBody>
      </p:sp>
      <p:cxnSp>
        <p:nvCxnSpPr>
          <p:cNvPr id="34" name="Conector de seta reta 33"/>
          <p:cNvCxnSpPr/>
          <p:nvPr/>
        </p:nvCxnSpPr>
        <p:spPr>
          <a:xfrm flipV="1">
            <a:off x="8504753" y="1284266"/>
            <a:ext cx="0" cy="6325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122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4331</TotalTime>
  <Words>2232</Words>
  <Application>Microsoft Office PowerPoint</Application>
  <PresentationFormat>Apresentação na tela (4:3)</PresentationFormat>
  <Paragraphs>480</Paragraphs>
  <Slides>34</Slides>
  <Notes>2</Notes>
  <HiddenSlides>0</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34</vt:i4>
      </vt:variant>
    </vt:vector>
  </HeadingPairs>
  <TitlesOfParts>
    <vt:vector size="38" baseType="lpstr">
      <vt:lpstr>Tema do Office</vt:lpstr>
      <vt:lpstr>Planilha</vt:lpstr>
      <vt:lpstr>Microsoft Word Document</vt:lpstr>
      <vt:lpstr>Origin50.Graph</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Heat transferring CFD model</vt:lpstr>
      <vt:lpstr>Heat transferring model</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xx</dc:creator>
  <cp:lastModifiedBy>Joao Batista Ferreira Neto</cp:lastModifiedBy>
  <cp:revision>125</cp:revision>
  <dcterms:created xsi:type="dcterms:W3CDTF">2015-02-05T18:19:04Z</dcterms:created>
  <dcterms:modified xsi:type="dcterms:W3CDTF">2015-04-15T20:11:02Z</dcterms:modified>
</cp:coreProperties>
</file>