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22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6" y="312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6CA01A-FF33-4DF5-B1C8-D8353BB62C70}" type="doc">
      <dgm:prSet loTypeId="urn:microsoft.com/office/officeart/2005/8/layout/vList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F65B47B-62B9-4A27-8664-4C3DDDB5969A}">
      <dgm:prSet phldrT="[Text]" custT="1"/>
      <dgm:spPr/>
      <dgm:t>
        <a:bodyPr/>
        <a:lstStyle/>
        <a:p>
          <a:r>
            <a:rPr lang="en-GB" sz="2600" b="1" dirty="0" smtClean="0">
              <a:solidFill>
                <a:schemeClr val="accent4">
                  <a:lumMod val="60000"/>
                  <a:lumOff val="40000"/>
                </a:schemeClr>
              </a:solidFill>
              <a:cs typeface="Times New Roman" panose="02020603050405020304" pitchFamily="18" charset="0"/>
            </a:rPr>
            <a:t>Solid-phase characterization</a:t>
          </a:r>
        </a:p>
        <a:p>
          <a:r>
            <a:rPr lang="en-GB" sz="2400" dirty="0" smtClean="0">
              <a:cs typeface="Times New Roman" panose="02020603050405020304" pitchFamily="18" charset="0"/>
            </a:rPr>
            <a:t>X</a:t>
          </a:r>
          <a:r>
            <a:rPr lang="en-US" sz="2400" dirty="0" smtClean="0">
              <a:cs typeface="Times New Roman" panose="02020603050405020304" pitchFamily="18" charset="0"/>
            </a:rPr>
            <a:t>-ray diffraction (XRD) </a:t>
          </a:r>
        </a:p>
        <a:p>
          <a:r>
            <a:rPr lang="en-US" sz="2400" dirty="0" smtClean="0">
              <a:cs typeface="Times New Roman" panose="02020603050405020304" pitchFamily="18" charset="0"/>
            </a:rPr>
            <a:t>Field Emission Gun Electron Probe Micro Analysis (FEG-EPMA)</a:t>
          </a:r>
          <a:endParaRPr lang="en-US" sz="2400" dirty="0"/>
        </a:p>
      </dgm:t>
    </dgm:pt>
    <dgm:pt modelId="{F60BEAFC-CA91-4296-8591-BE9D04FE5E27}" type="parTrans" cxnId="{B3141C64-A48A-4D44-B6E1-8294A276268F}">
      <dgm:prSet/>
      <dgm:spPr/>
      <dgm:t>
        <a:bodyPr/>
        <a:lstStyle/>
        <a:p>
          <a:endParaRPr lang="en-US"/>
        </a:p>
      </dgm:t>
    </dgm:pt>
    <dgm:pt modelId="{2F966B38-A468-4968-AA66-3B37751DD76B}" type="sibTrans" cxnId="{B3141C64-A48A-4D44-B6E1-8294A276268F}">
      <dgm:prSet/>
      <dgm:spPr/>
      <dgm:t>
        <a:bodyPr/>
        <a:lstStyle/>
        <a:p>
          <a:endParaRPr lang="en-US"/>
        </a:p>
      </dgm:t>
    </dgm:pt>
    <dgm:pt modelId="{F417EC43-05C6-4393-A32F-7E83FE77B8E5}">
      <dgm:prSet phldrT="[Text]" custT="1"/>
      <dgm:spPr/>
      <dgm:t>
        <a:bodyPr/>
        <a:lstStyle/>
        <a:p>
          <a:r>
            <a:rPr lang="en-US" sz="2600" b="1" dirty="0" smtClean="0">
              <a:solidFill>
                <a:schemeClr val="accent4">
                  <a:lumMod val="60000"/>
                  <a:lumOff val="40000"/>
                </a:schemeClr>
              </a:solidFill>
              <a:cs typeface="Times New Roman" panose="02020603050405020304" pitchFamily="18" charset="0"/>
            </a:rPr>
            <a:t>The influence of pH on release of toxic elements</a:t>
          </a:r>
          <a:endParaRPr lang="en-US" sz="2600" dirty="0" smtClean="0">
            <a:solidFill>
              <a:schemeClr val="accent4">
                <a:lumMod val="60000"/>
                <a:lumOff val="40000"/>
              </a:schemeClr>
            </a:solidFill>
            <a:cs typeface="Times New Roman" panose="02020603050405020304" pitchFamily="18" charset="0"/>
          </a:endParaRPr>
        </a:p>
        <a:p>
          <a:r>
            <a:rPr lang="en-US" sz="2400" dirty="0" smtClean="0">
              <a:cs typeface="Times New Roman" panose="02020603050405020304" pitchFamily="18" charset="0"/>
            </a:rPr>
            <a:t>Batch </a:t>
          </a:r>
          <a:r>
            <a:rPr lang="en-GB" sz="2400" dirty="0" smtClean="0">
              <a:cs typeface="Times New Roman" panose="02020603050405020304" pitchFamily="18" charset="0"/>
            </a:rPr>
            <a:t>extractions (24 h) with different concentrations of HNO</a:t>
          </a:r>
          <a:r>
            <a:rPr lang="en-GB" sz="2400" baseline="-25000" dirty="0" smtClean="0">
              <a:cs typeface="Times New Roman" panose="02020603050405020304" pitchFamily="18" charset="0"/>
            </a:rPr>
            <a:t>3</a:t>
          </a:r>
          <a:r>
            <a:rPr lang="en-GB" sz="2400" dirty="0" smtClean="0">
              <a:cs typeface="Times New Roman" panose="02020603050405020304" pitchFamily="18" charset="0"/>
            </a:rPr>
            <a:t> </a:t>
          </a:r>
        </a:p>
      </dgm:t>
    </dgm:pt>
    <dgm:pt modelId="{BAFB8D8C-E1B8-4858-8F36-D66960AFE3AB}" type="parTrans" cxnId="{793E07E9-C458-478A-AE18-6DC261C1C6E3}">
      <dgm:prSet/>
      <dgm:spPr/>
      <dgm:t>
        <a:bodyPr/>
        <a:lstStyle/>
        <a:p>
          <a:endParaRPr lang="en-US"/>
        </a:p>
      </dgm:t>
    </dgm:pt>
    <dgm:pt modelId="{D7030024-F45F-49C7-9DA0-49414BDDBCEC}" type="sibTrans" cxnId="{793E07E9-C458-478A-AE18-6DC261C1C6E3}">
      <dgm:prSet/>
      <dgm:spPr/>
      <dgm:t>
        <a:bodyPr/>
        <a:lstStyle/>
        <a:p>
          <a:endParaRPr lang="en-US"/>
        </a:p>
      </dgm:t>
    </dgm:pt>
    <dgm:pt modelId="{7998C63F-7E7A-4563-A4E9-074FA9BB56FD}">
      <dgm:prSet phldrT="[Text]" custT="1"/>
      <dgm:spPr/>
      <dgm:t>
        <a:bodyPr/>
        <a:lstStyle/>
        <a:p>
          <a:r>
            <a:rPr lang="en-GB" sz="2400" dirty="0" err="1" smtClean="0">
              <a:cs typeface="Times New Roman" panose="02020603050405020304" pitchFamily="18" charset="0"/>
            </a:rPr>
            <a:t>pH</a:t>
          </a:r>
          <a:r>
            <a:rPr lang="en-GB" sz="2400" baseline="-25000" dirty="0" err="1" smtClean="0">
              <a:cs typeface="Times New Roman" panose="02020603050405020304" pitchFamily="18" charset="0"/>
            </a:rPr>
            <a:t>stat</a:t>
          </a:r>
          <a:r>
            <a:rPr lang="en-GB" sz="2400" dirty="0" smtClean="0">
              <a:cs typeface="Times New Roman" panose="02020603050405020304" pitchFamily="18" charset="0"/>
            </a:rPr>
            <a:t> (pH = 10, 96 h) experiment</a:t>
          </a:r>
          <a:endParaRPr lang="en-US" sz="2400" dirty="0"/>
        </a:p>
      </dgm:t>
    </dgm:pt>
    <dgm:pt modelId="{1022883F-89B6-450F-946A-914468CBF162}" type="parTrans" cxnId="{50C47549-1B34-45D5-98AA-F8CC1D1ED331}">
      <dgm:prSet/>
      <dgm:spPr/>
      <dgm:t>
        <a:bodyPr/>
        <a:lstStyle/>
        <a:p>
          <a:endParaRPr lang="en-US"/>
        </a:p>
      </dgm:t>
    </dgm:pt>
    <dgm:pt modelId="{7264E50E-4FEA-44A3-BFA6-D6DF77806525}" type="sibTrans" cxnId="{50C47549-1B34-45D5-98AA-F8CC1D1ED331}">
      <dgm:prSet/>
      <dgm:spPr/>
      <dgm:t>
        <a:bodyPr/>
        <a:lstStyle/>
        <a:p>
          <a:endParaRPr lang="en-US"/>
        </a:p>
      </dgm:t>
    </dgm:pt>
    <dgm:pt modelId="{E09398FE-796B-41E0-A819-AA79F606521D}">
      <dgm:prSet phldrT="[Text]" phldr="1" custT="1"/>
      <dgm:spPr/>
      <dgm:t>
        <a:bodyPr/>
        <a:lstStyle/>
        <a:p>
          <a:endParaRPr lang="en-US" sz="2000" dirty="0"/>
        </a:p>
      </dgm:t>
    </dgm:pt>
    <dgm:pt modelId="{09DFA1C3-68F2-4988-BCDB-90DD77209601}" type="parTrans" cxnId="{BE5C6576-78F4-4371-9759-5F2C52AF4D5E}">
      <dgm:prSet/>
      <dgm:spPr/>
      <dgm:t>
        <a:bodyPr/>
        <a:lstStyle/>
        <a:p>
          <a:endParaRPr lang="en-US"/>
        </a:p>
      </dgm:t>
    </dgm:pt>
    <dgm:pt modelId="{E59B6EAF-5F2A-4E52-B501-7E505B3740DC}" type="sibTrans" cxnId="{BE5C6576-78F4-4371-9759-5F2C52AF4D5E}">
      <dgm:prSet/>
      <dgm:spPr/>
      <dgm:t>
        <a:bodyPr/>
        <a:lstStyle/>
        <a:p>
          <a:endParaRPr lang="en-US"/>
        </a:p>
      </dgm:t>
    </dgm:pt>
    <dgm:pt modelId="{68621417-0604-4DC0-9C6F-7B670FB1A1B1}" type="pres">
      <dgm:prSet presAssocID="{A36CA01A-FF33-4DF5-B1C8-D8353BB62C7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0419E7-0C3A-4E21-A8A8-BDD962E69A7D}" type="pres">
      <dgm:prSet presAssocID="{AF65B47B-62B9-4A27-8664-4C3DDDB5969A}" presName="comp" presStyleCnt="0"/>
      <dgm:spPr/>
      <dgm:t>
        <a:bodyPr/>
        <a:lstStyle/>
        <a:p>
          <a:endParaRPr lang="en-US"/>
        </a:p>
      </dgm:t>
    </dgm:pt>
    <dgm:pt modelId="{038A7B5B-7552-48F0-8548-A661D095ECE0}" type="pres">
      <dgm:prSet presAssocID="{AF65B47B-62B9-4A27-8664-4C3DDDB5969A}" presName="box" presStyleLbl="node1" presStyleIdx="0" presStyleCnt="3"/>
      <dgm:spPr/>
      <dgm:t>
        <a:bodyPr/>
        <a:lstStyle/>
        <a:p>
          <a:endParaRPr lang="en-US"/>
        </a:p>
      </dgm:t>
    </dgm:pt>
    <dgm:pt modelId="{E21402E4-16E6-47C3-878D-28A27A35957D}" type="pres">
      <dgm:prSet presAssocID="{AF65B47B-62B9-4A27-8664-4C3DDDB5969A}" presName="img" presStyleLbl="fgImgPlace1" presStyleIdx="0" presStyleCnt="3" custLinFactNeighborX="970" custLinFactNeighborY="-11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88F43F5-8991-4203-BBA3-593B3E984642}" type="pres">
      <dgm:prSet presAssocID="{AF65B47B-62B9-4A27-8664-4C3DDDB5969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8CE10-19E3-47B3-9F53-A6F9CC811592}" type="pres">
      <dgm:prSet presAssocID="{2F966B38-A468-4968-AA66-3B37751DD76B}" presName="spacer" presStyleCnt="0"/>
      <dgm:spPr/>
      <dgm:t>
        <a:bodyPr/>
        <a:lstStyle/>
        <a:p>
          <a:endParaRPr lang="en-US"/>
        </a:p>
      </dgm:t>
    </dgm:pt>
    <dgm:pt modelId="{B956C75F-9FA0-4777-A2BD-15EBF72A7140}" type="pres">
      <dgm:prSet presAssocID="{F417EC43-05C6-4393-A32F-7E83FE77B8E5}" presName="comp" presStyleCnt="0"/>
      <dgm:spPr/>
      <dgm:t>
        <a:bodyPr/>
        <a:lstStyle/>
        <a:p>
          <a:endParaRPr lang="en-US"/>
        </a:p>
      </dgm:t>
    </dgm:pt>
    <dgm:pt modelId="{E0F52315-5A03-4ED7-BABD-04DFBB43EF92}" type="pres">
      <dgm:prSet presAssocID="{F417EC43-05C6-4393-A32F-7E83FE77B8E5}" presName="box" presStyleLbl="node1" presStyleIdx="1" presStyleCnt="3"/>
      <dgm:spPr/>
      <dgm:t>
        <a:bodyPr/>
        <a:lstStyle/>
        <a:p>
          <a:endParaRPr lang="en-US"/>
        </a:p>
      </dgm:t>
    </dgm:pt>
    <dgm:pt modelId="{79331B34-3721-430F-9D77-F813C9CA53E8}" type="pres">
      <dgm:prSet presAssocID="{F417EC43-05C6-4393-A32F-7E83FE77B8E5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A591D65-A83B-4BA8-89DA-480F14B156EB}" type="pres">
      <dgm:prSet presAssocID="{F417EC43-05C6-4393-A32F-7E83FE77B8E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CF0CC-FB9C-4530-875B-A4D3B38CE227}" type="pres">
      <dgm:prSet presAssocID="{D7030024-F45F-49C7-9DA0-49414BDDBCEC}" presName="spacer" presStyleCnt="0"/>
      <dgm:spPr/>
      <dgm:t>
        <a:bodyPr/>
        <a:lstStyle/>
        <a:p>
          <a:endParaRPr lang="en-US"/>
        </a:p>
      </dgm:t>
    </dgm:pt>
    <dgm:pt modelId="{583DB443-5B95-48D6-9B35-DA69194AED98}" type="pres">
      <dgm:prSet presAssocID="{7998C63F-7E7A-4563-A4E9-074FA9BB56FD}" presName="comp" presStyleCnt="0"/>
      <dgm:spPr/>
      <dgm:t>
        <a:bodyPr/>
        <a:lstStyle/>
        <a:p>
          <a:endParaRPr lang="en-US"/>
        </a:p>
      </dgm:t>
    </dgm:pt>
    <dgm:pt modelId="{5A4793CC-D155-40C0-A8F2-68343AD46CFC}" type="pres">
      <dgm:prSet presAssocID="{7998C63F-7E7A-4563-A4E9-074FA9BB56FD}" presName="box" presStyleLbl="node1" presStyleIdx="2" presStyleCnt="3" custLinFactNeighborY="7082"/>
      <dgm:spPr/>
      <dgm:t>
        <a:bodyPr/>
        <a:lstStyle/>
        <a:p>
          <a:endParaRPr lang="en-US"/>
        </a:p>
      </dgm:t>
    </dgm:pt>
    <dgm:pt modelId="{C75A994F-46CD-404F-B0A7-86445C5F07D1}" type="pres">
      <dgm:prSet presAssocID="{7998C63F-7E7A-4563-A4E9-074FA9BB56FD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49F7532-502E-4813-B01F-5EA7CD46EED1}" type="pres">
      <dgm:prSet presAssocID="{7998C63F-7E7A-4563-A4E9-074FA9BB56F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4BEDA1-449F-4061-984A-81A9382BCED3}" type="presOf" srcId="{A36CA01A-FF33-4DF5-B1C8-D8353BB62C70}" destId="{68621417-0604-4DC0-9C6F-7B670FB1A1B1}" srcOrd="0" destOrd="0" presId="urn:microsoft.com/office/officeart/2005/8/layout/vList4"/>
    <dgm:cxn modelId="{BE5C6576-78F4-4371-9759-5F2C52AF4D5E}" srcId="{7998C63F-7E7A-4563-A4E9-074FA9BB56FD}" destId="{E09398FE-796B-41E0-A819-AA79F606521D}" srcOrd="0" destOrd="0" parTransId="{09DFA1C3-68F2-4988-BCDB-90DD77209601}" sibTransId="{E59B6EAF-5F2A-4E52-B501-7E505B3740DC}"/>
    <dgm:cxn modelId="{793E07E9-C458-478A-AE18-6DC261C1C6E3}" srcId="{A36CA01A-FF33-4DF5-B1C8-D8353BB62C70}" destId="{F417EC43-05C6-4393-A32F-7E83FE77B8E5}" srcOrd="1" destOrd="0" parTransId="{BAFB8D8C-E1B8-4858-8F36-D66960AFE3AB}" sibTransId="{D7030024-F45F-49C7-9DA0-49414BDDBCEC}"/>
    <dgm:cxn modelId="{E985D8C5-8D60-43FE-AD63-3488F1EAC341}" type="presOf" srcId="{AF65B47B-62B9-4A27-8664-4C3DDDB5969A}" destId="{788F43F5-8991-4203-BBA3-593B3E984642}" srcOrd="1" destOrd="0" presId="urn:microsoft.com/office/officeart/2005/8/layout/vList4"/>
    <dgm:cxn modelId="{B3141C64-A48A-4D44-B6E1-8294A276268F}" srcId="{A36CA01A-FF33-4DF5-B1C8-D8353BB62C70}" destId="{AF65B47B-62B9-4A27-8664-4C3DDDB5969A}" srcOrd="0" destOrd="0" parTransId="{F60BEAFC-CA91-4296-8591-BE9D04FE5E27}" sibTransId="{2F966B38-A468-4968-AA66-3B37751DD76B}"/>
    <dgm:cxn modelId="{56395307-1603-4450-B50F-457D8EB5C78D}" type="presOf" srcId="{7998C63F-7E7A-4563-A4E9-074FA9BB56FD}" destId="{5A4793CC-D155-40C0-A8F2-68343AD46CFC}" srcOrd="0" destOrd="0" presId="urn:microsoft.com/office/officeart/2005/8/layout/vList4"/>
    <dgm:cxn modelId="{50C47549-1B34-45D5-98AA-F8CC1D1ED331}" srcId="{A36CA01A-FF33-4DF5-B1C8-D8353BB62C70}" destId="{7998C63F-7E7A-4563-A4E9-074FA9BB56FD}" srcOrd="2" destOrd="0" parTransId="{1022883F-89B6-450F-946A-914468CBF162}" sibTransId="{7264E50E-4FEA-44A3-BFA6-D6DF77806525}"/>
    <dgm:cxn modelId="{DFEC20CA-3CBF-4A1F-808B-9C16A067338A}" type="presOf" srcId="{F417EC43-05C6-4393-A32F-7E83FE77B8E5}" destId="{5A591D65-A83B-4BA8-89DA-480F14B156EB}" srcOrd="1" destOrd="0" presId="urn:microsoft.com/office/officeart/2005/8/layout/vList4"/>
    <dgm:cxn modelId="{0DCE1A31-099B-4912-B537-715F993C413E}" type="presOf" srcId="{E09398FE-796B-41E0-A819-AA79F606521D}" destId="{A49F7532-502E-4813-B01F-5EA7CD46EED1}" srcOrd="1" destOrd="1" presId="urn:microsoft.com/office/officeart/2005/8/layout/vList4"/>
    <dgm:cxn modelId="{7941AC0A-B17E-4A80-98FF-B59225C94D7D}" type="presOf" srcId="{E09398FE-796B-41E0-A819-AA79F606521D}" destId="{5A4793CC-D155-40C0-A8F2-68343AD46CFC}" srcOrd="0" destOrd="1" presId="urn:microsoft.com/office/officeart/2005/8/layout/vList4"/>
    <dgm:cxn modelId="{728ECBE0-9C22-45E1-B7B9-758CEEC22AAE}" type="presOf" srcId="{AF65B47B-62B9-4A27-8664-4C3DDDB5969A}" destId="{038A7B5B-7552-48F0-8548-A661D095ECE0}" srcOrd="0" destOrd="0" presId="urn:microsoft.com/office/officeart/2005/8/layout/vList4"/>
    <dgm:cxn modelId="{4B7B5134-8906-40EB-9624-B29DA5191E0A}" type="presOf" srcId="{F417EC43-05C6-4393-A32F-7E83FE77B8E5}" destId="{E0F52315-5A03-4ED7-BABD-04DFBB43EF92}" srcOrd="0" destOrd="0" presId="urn:microsoft.com/office/officeart/2005/8/layout/vList4"/>
    <dgm:cxn modelId="{AAF9BA04-5376-4C96-BC06-ADEF24EC6EBF}" type="presOf" srcId="{7998C63F-7E7A-4563-A4E9-074FA9BB56FD}" destId="{A49F7532-502E-4813-B01F-5EA7CD46EED1}" srcOrd="1" destOrd="0" presId="urn:microsoft.com/office/officeart/2005/8/layout/vList4"/>
    <dgm:cxn modelId="{6349D4D6-8CD5-4EF9-B862-685AA543ACA8}" type="presParOf" srcId="{68621417-0604-4DC0-9C6F-7B670FB1A1B1}" destId="{680419E7-0C3A-4E21-A8A8-BDD962E69A7D}" srcOrd="0" destOrd="0" presId="urn:microsoft.com/office/officeart/2005/8/layout/vList4"/>
    <dgm:cxn modelId="{D3DA2C1C-DF7C-4C0D-BB2D-E4B1E9C5B478}" type="presParOf" srcId="{680419E7-0C3A-4E21-A8A8-BDD962E69A7D}" destId="{038A7B5B-7552-48F0-8548-A661D095ECE0}" srcOrd="0" destOrd="0" presId="urn:microsoft.com/office/officeart/2005/8/layout/vList4"/>
    <dgm:cxn modelId="{0AF849B2-1147-4FB6-8ECD-BB6411EC8D7C}" type="presParOf" srcId="{680419E7-0C3A-4E21-A8A8-BDD962E69A7D}" destId="{E21402E4-16E6-47C3-878D-28A27A35957D}" srcOrd="1" destOrd="0" presId="urn:microsoft.com/office/officeart/2005/8/layout/vList4"/>
    <dgm:cxn modelId="{1ADD8886-AE24-4F33-A1AC-0239F1A734AC}" type="presParOf" srcId="{680419E7-0C3A-4E21-A8A8-BDD962E69A7D}" destId="{788F43F5-8991-4203-BBA3-593B3E984642}" srcOrd="2" destOrd="0" presId="urn:microsoft.com/office/officeart/2005/8/layout/vList4"/>
    <dgm:cxn modelId="{B7783DD0-5617-47D6-A4EB-A4385A7FB0C7}" type="presParOf" srcId="{68621417-0604-4DC0-9C6F-7B670FB1A1B1}" destId="{6238CE10-19E3-47B3-9F53-A6F9CC811592}" srcOrd="1" destOrd="0" presId="urn:microsoft.com/office/officeart/2005/8/layout/vList4"/>
    <dgm:cxn modelId="{BB5BDBDF-B320-4D8F-A2D0-1D0DEF4BEDBF}" type="presParOf" srcId="{68621417-0604-4DC0-9C6F-7B670FB1A1B1}" destId="{B956C75F-9FA0-4777-A2BD-15EBF72A7140}" srcOrd="2" destOrd="0" presId="urn:microsoft.com/office/officeart/2005/8/layout/vList4"/>
    <dgm:cxn modelId="{55058CF2-C0FA-4B03-AB15-D8B3A9AF1148}" type="presParOf" srcId="{B956C75F-9FA0-4777-A2BD-15EBF72A7140}" destId="{E0F52315-5A03-4ED7-BABD-04DFBB43EF92}" srcOrd="0" destOrd="0" presId="urn:microsoft.com/office/officeart/2005/8/layout/vList4"/>
    <dgm:cxn modelId="{0896AF9C-60A3-4A53-A289-F6F6BA236129}" type="presParOf" srcId="{B956C75F-9FA0-4777-A2BD-15EBF72A7140}" destId="{79331B34-3721-430F-9D77-F813C9CA53E8}" srcOrd="1" destOrd="0" presId="urn:microsoft.com/office/officeart/2005/8/layout/vList4"/>
    <dgm:cxn modelId="{99149EB2-5523-4A9C-BC13-3ADCD2F3AECA}" type="presParOf" srcId="{B956C75F-9FA0-4777-A2BD-15EBF72A7140}" destId="{5A591D65-A83B-4BA8-89DA-480F14B156EB}" srcOrd="2" destOrd="0" presId="urn:microsoft.com/office/officeart/2005/8/layout/vList4"/>
    <dgm:cxn modelId="{CF854067-EAAC-4C9A-855A-73EE02687196}" type="presParOf" srcId="{68621417-0604-4DC0-9C6F-7B670FB1A1B1}" destId="{3ECCF0CC-FB9C-4530-875B-A4D3B38CE227}" srcOrd="3" destOrd="0" presId="urn:microsoft.com/office/officeart/2005/8/layout/vList4"/>
    <dgm:cxn modelId="{ED669C9C-2FF6-41BF-93AD-61ECB866BA9D}" type="presParOf" srcId="{68621417-0604-4DC0-9C6F-7B670FB1A1B1}" destId="{583DB443-5B95-48D6-9B35-DA69194AED98}" srcOrd="4" destOrd="0" presId="urn:microsoft.com/office/officeart/2005/8/layout/vList4"/>
    <dgm:cxn modelId="{15763059-2054-41F5-B7EB-D9B0F383EF38}" type="presParOf" srcId="{583DB443-5B95-48D6-9B35-DA69194AED98}" destId="{5A4793CC-D155-40C0-A8F2-68343AD46CFC}" srcOrd="0" destOrd="0" presId="urn:microsoft.com/office/officeart/2005/8/layout/vList4"/>
    <dgm:cxn modelId="{3029E455-AF34-45CC-BD80-6012D13F9678}" type="presParOf" srcId="{583DB443-5B95-48D6-9B35-DA69194AED98}" destId="{C75A994F-46CD-404F-B0A7-86445C5F07D1}" srcOrd="1" destOrd="0" presId="urn:microsoft.com/office/officeart/2005/8/layout/vList4"/>
    <dgm:cxn modelId="{041D744F-4E86-4EC9-8271-59A1BAEEC073}" type="presParOf" srcId="{583DB443-5B95-48D6-9B35-DA69194AED98}" destId="{A49F7532-502E-4813-B01F-5EA7CD46EED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A7B5B-7552-48F0-8548-A661D095ECE0}">
      <dsp:nvSpPr>
        <dsp:cNvPr id="0" name=""/>
        <dsp:cNvSpPr/>
      </dsp:nvSpPr>
      <dsp:spPr>
        <a:xfrm>
          <a:off x="0" y="0"/>
          <a:ext cx="9067592" cy="16933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smtClean="0">
              <a:solidFill>
                <a:schemeClr val="accent4">
                  <a:lumMod val="60000"/>
                  <a:lumOff val="40000"/>
                </a:schemeClr>
              </a:solidFill>
              <a:cs typeface="Times New Roman" panose="02020603050405020304" pitchFamily="18" charset="0"/>
            </a:rPr>
            <a:t>Solid-phase characterization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cs typeface="Times New Roman" panose="02020603050405020304" pitchFamily="18" charset="0"/>
            </a:rPr>
            <a:t>X</a:t>
          </a:r>
          <a:r>
            <a:rPr lang="en-US" sz="2400" kern="1200" dirty="0" smtClean="0">
              <a:cs typeface="Times New Roman" panose="02020603050405020304" pitchFamily="18" charset="0"/>
            </a:rPr>
            <a:t>-ray diffraction (XRD) 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cs typeface="Times New Roman" panose="02020603050405020304" pitchFamily="18" charset="0"/>
            </a:rPr>
            <a:t>Field Emission Gun Electron Probe Micro Analysis (FEG-EPMA)</a:t>
          </a:r>
          <a:endParaRPr lang="en-US" sz="2400" kern="1200" dirty="0"/>
        </a:p>
      </dsp:txBody>
      <dsp:txXfrm>
        <a:off x="1982851" y="0"/>
        <a:ext cx="7084740" cy="1693333"/>
      </dsp:txXfrm>
    </dsp:sp>
    <dsp:sp modelId="{E21402E4-16E6-47C3-878D-28A27A35957D}">
      <dsp:nvSpPr>
        <dsp:cNvPr id="0" name=""/>
        <dsp:cNvSpPr/>
      </dsp:nvSpPr>
      <dsp:spPr>
        <a:xfrm>
          <a:off x="186924" y="153565"/>
          <a:ext cx="1813518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52315-5A03-4ED7-BABD-04DFBB43EF92}">
      <dsp:nvSpPr>
        <dsp:cNvPr id="0" name=""/>
        <dsp:cNvSpPr/>
      </dsp:nvSpPr>
      <dsp:spPr>
        <a:xfrm>
          <a:off x="0" y="1862666"/>
          <a:ext cx="9067592" cy="16933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accent4">
                  <a:lumMod val="60000"/>
                  <a:lumOff val="40000"/>
                </a:schemeClr>
              </a:solidFill>
              <a:cs typeface="Times New Roman" panose="02020603050405020304" pitchFamily="18" charset="0"/>
            </a:rPr>
            <a:t>The influence of pH on release of toxic elements</a:t>
          </a:r>
          <a:endParaRPr lang="en-US" sz="2600" kern="1200" dirty="0" smtClean="0">
            <a:solidFill>
              <a:schemeClr val="accent4">
                <a:lumMod val="60000"/>
                <a:lumOff val="40000"/>
              </a:schemeClr>
            </a:solidFill>
            <a:cs typeface="Times New Roman" panose="02020603050405020304" pitchFamily="18" charset="0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cs typeface="Times New Roman" panose="02020603050405020304" pitchFamily="18" charset="0"/>
            </a:rPr>
            <a:t>Batch </a:t>
          </a:r>
          <a:r>
            <a:rPr lang="en-GB" sz="2400" kern="1200" dirty="0" smtClean="0">
              <a:cs typeface="Times New Roman" panose="02020603050405020304" pitchFamily="18" charset="0"/>
            </a:rPr>
            <a:t>extractions (24 h) with different concentrations of HNO</a:t>
          </a:r>
          <a:r>
            <a:rPr lang="en-GB" sz="2400" kern="1200" baseline="-25000" dirty="0" smtClean="0">
              <a:cs typeface="Times New Roman" panose="02020603050405020304" pitchFamily="18" charset="0"/>
            </a:rPr>
            <a:t>3</a:t>
          </a:r>
          <a:r>
            <a:rPr lang="en-GB" sz="2400" kern="1200" dirty="0" smtClean="0">
              <a:cs typeface="Times New Roman" panose="02020603050405020304" pitchFamily="18" charset="0"/>
            </a:rPr>
            <a:t> </a:t>
          </a:r>
        </a:p>
      </dsp:txBody>
      <dsp:txXfrm>
        <a:off x="1982851" y="1862666"/>
        <a:ext cx="7084740" cy="1693333"/>
      </dsp:txXfrm>
    </dsp:sp>
    <dsp:sp modelId="{79331B34-3721-430F-9D77-F813C9CA53E8}">
      <dsp:nvSpPr>
        <dsp:cNvPr id="0" name=""/>
        <dsp:cNvSpPr/>
      </dsp:nvSpPr>
      <dsp:spPr>
        <a:xfrm>
          <a:off x="169333" y="2032000"/>
          <a:ext cx="1813518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793CC-D155-40C0-A8F2-68343AD46CFC}">
      <dsp:nvSpPr>
        <dsp:cNvPr id="0" name=""/>
        <dsp:cNvSpPr/>
      </dsp:nvSpPr>
      <dsp:spPr>
        <a:xfrm>
          <a:off x="0" y="3725333"/>
          <a:ext cx="9067592" cy="16933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>
              <a:cs typeface="Times New Roman" panose="02020603050405020304" pitchFamily="18" charset="0"/>
            </a:rPr>
            <a:t>pH</a:t>
          </a:r>
          <a:r>
            <a:rPr lang="en-GB" sz="2400" kern="1200" baseline="-25000" dirty="0" err="1" smtClean="0">
              <a:cs typeface="Times New Roman" panose="02020603050405020304" pitchFamily="18" charset="0"/>
            </a:rPr>
            <a:t>stat</a:t>
          </a:r>
          <a:r>
            <a:rPr lang="en-GB" sz="2400" kern="1200" dirty="0" smtClean="0">
              <a:cs typeface="Times New Roman" panose="02020603050405020304" pitchFamily="18" charset="0"/>
            </a:rPr>
            <a:t> (pH = 10, 96 h) experiment</a:t>
          </a:r>
          <a:endParaRPr lang="en-U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1982851" y="3725333"/>
        <a:ext cx="7084740" cy="1693333"/>
      </dsp:txXfrm>
    </dsp:sp>
    <dsp:sp modelId="{C75A994F-46CD-404F-B0A7-86445C5F07D1}">
      <dsp:nvSpPr>
        <dsp:cNvPr id="0" name=""/>
        <dsp:cNvSpPr/>
      </dsp:nvSpPr>
      <dsp:spPr>
        <a:xfrm>
          <a:off x="169333" y="3894666"/>
          <a:ext cx="1813518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FED0-C804-4681-A22B-294BE159F14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9F56-90BE-4BD4-8FE8-4204328FD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7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FED0-C804-4681-A22B-294BE159F14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9F56-90BE-4BD4-8FE8-4204328FD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0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FED0-C804-4681-A22B-294BE159F14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9F56-90BE-4BD4-8FE8-4204328FD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9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FED0-C804-4681-A22B-294BE159F14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9F56-90BE-4BD4-8FE8-4204328FD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7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FED0-C804-4681-A22B-294BE159F14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9F56-90BE-4BD4-8FE8-4204328FD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8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FED0-C804-4681-A22B-294BE159F14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9F56-90BE-4BD4-8FE8-4204328FD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1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FED0-C804-4681-A22B-294BE159F14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9F56-90BE-4BD4-8FE8-4204328FD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FED0-C804-4681-A22B-294BE159F14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9F56-90BE-4BD4-8FE8-4204328FD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3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FED0-C804-4681-A22B-294BE159F14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9F56-90BE-4BD4-8FE8-4204328FD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1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FED0-C804-4681-A22B-294BE159F14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9F56-90BE-4BD4-8FE8-4204328FD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5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FED0-C804-4681-A22B-294BE159F14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9F56-90BE-4BD4-8FE8-4204328FD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9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0FED0-C804-4681-A22B-294BE159F14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29F56-90BE-4BD4-8FE8-4204328FD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1" y="520108"/>
            <a:ext cx="11810999" cy="23876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4000" b="1" dirty="0">
                <a:solidFill>
                  <a:srgbClr val="C00000"/>
                </a:solidFill>
              </a:rPr>
              <a:t>Solid-phase characterization of blasted copper slag in relation to the potential release of toxic elements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1" y="3429000"/>
            <a:ext cx="11595100" cy="2535989"/>
          </a:xfrm>
        </p:spPr>
        <p:txBody>
          <a:bodyPr>
            <a:normAutofit/>
          </a:bodyPr>
          <a:lstStyle/>
          <a:p>
            <a:pPr algn="l">
              <a:spcBef>
                <a:spcPct val="20000"/>
              </a:spcBef>
              <a:buSzPct val="80000"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Tran Thi Thu Dung</a:t>
            </a:r>
            <a:r>
              <a:rPr lang="en-US" b="1" i="1" baseline="30000" dirty="0" smtClean="0">
                <a:solidFill>
                  <a:schemeClr val="accent6">
                    <a:lumMod val="50000"/>
                  </a:schemeClr>
                </a:solidFill>
              </a:rPr>
              <a:t>1,3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Valérie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Cappuyns</a:t>
            </a:r>
            <a:r>
              <a:rPr lang="en-US" b="1" i="1" baseline="30000" dirty="0" smtClean="0">
                <a:solidFill>
                  <a:schemeClr val="accent6">
                    <a:lumMod val="50000"/>
                  </a:schemeClr>
                </a:solidFill>
              </a:rPr>
              <a:t>1, 2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, Elvira Vassilieva</a:t>
            </a:r>
            <a:r>
              <a:rPr lang="en-US" b="1" i="1" baseline="300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Asefeh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Golreihan</a:t>
            </a:r>
            <a:r>
              <a:rPr lang="en-US" b="1" i="1" baseline="300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, Nguyen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Ky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Phung</a:t>
            </a:r>
            <a:r>
              <a:rPr lang="en-US" b="1" i="1" baseline="30000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, Rudy Swennen</a:t>
            </a:r>
            <a:r>
              <a:rPr lang="en-US" b="1" i="1" baseline="300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  <a:p>
            <a:pPr algn="l"/>
            <a:r>
              <a:rPr lang="en-US" sz="1800" b="1" i="1" baseline="300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</a:rPr>
              <a:t>Department of Earth and Environmental Sciences, KU Leuven, 3001 Leuven, Belgium </a:t>
            </a:r>
          </a:p>
          <a:p>
            <a:pPr algn="l"/>
            <a:r>
              <a:rPr lang="en-GB" sz="1800" b="1" i="1" baseline="30000" dirty="0" smtClean="0">
                <a:solidFill>
                  <a:schemeClr val="accent6">
                    <a:lumMod val="50000"/>
                  </a:schemeClr>
                </a:solidFill>
              </a:rPr>
              <a:t>2 </a:t>
            </a:r>
            <a:r>
              <a:rPr lang="en-GB" sz="1800" b="1" i="1" dirty="0" err="1" smtClean="0">
                <a:solidFill>
                  <a:schemeClr val="accent6">
                    <a:lumMod val="50000"/>
                  </a:schemeClr>
                </a:solidFill>
              </a:rPr>
              <a:t>Center</a:t>
            </a:r>
            <a:r>
              <a:rPr lang="en-GB" sz="1800" b="1" i="1" dirty="0" smtClean="0">
                <a:solidFill>
                  <a:schemeClr val="accent6">
                    <a:lumMod val="50000"/>
                  </a:schemeClr>
                </a:solidFill>
              </a:rPr>
              <a:t> for Economics and Corporate sustainability (CEDON), </a:t>
            </a:r>
            <a: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</a:rPr>
              <a:t>KU Leuven</a:t>
            </a:r>
            <a:r>
              <a:rPr lang="en-GB" sz="1800" b="1" i="1" dirty="0" smtClean="0">
                <a:solidFill>
                  <a:schemeClr val="accent6">
                    <a:lumMod val="50000"/>
                  </a:schemeClr>
                </a:solidFill>
              </a:rPr>
              <a:t>, 1000 Brussels, Belgium</a:t>
            </a:r>
            <a:endParaRPr lang="en-US" sz="18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en-US" sz="1800" b="1" i="1" baseline="300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</a:rPr>
              <a:t> Faculty of Environment, VNUH-HCMUS, Ho Chi Minh City, Vietnam</a:t>
            </a:r>
          </a:p>
          <a:p>
            <a:pPr algn="l"/>
            <a:r>
              <a:rPr lang="en-US" sz="1800" b="1" i="1" baseline="30000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</a:rPr>
              <a:t>Department of Science and Technology</a:t>
            </a:r>
            <a:r>
              <a:rPr lang="en-GB" sz="1800" b="1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GB" sz="1800" b="1" i="1" dirty="0" err="1" smtClean="0">
                <a:solidFill>
                  <a:schemeClr val="accent6">
                    <a:lumMod val="50000"/>
                  </a:schemeClr>
                </a:solidFill>
              </a:rPr>
              <a:t>Ho</a:t>
            </a:r>
            <a:r>
              <a:rPr lang="en-GB" sz="1800" b="1" i="1" dirty="0" smtClean="0">
                <a:solidFill>
                  <a:schemeClr val="accent6">
                    <a:lumMod val="50000"/>
                  </a:schemeClr>
                </a:solidFill>
              </a:rPr>
              <a:t> Chi Minh City, Vietnam</a:t>
            </a:r>
            <a:endParaRPr lang="en-US" sz="18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23"/>
            <a:ext cx="3643183" cy="1206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180" y="46646"/>
            <a:ext cx="2103090" cy="1323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8423"/>
            <a:ext cx="1479830" cy="1323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590" y="5769360"/>
            <a:ext cx="3269240" cy="10886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1041" y="6183766"/>
            <a:ext cx="452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67405"/>
            <a:r>
              <a:rPr lang="en-US" sz="2400" b="1" dirty="0">
                <a:solidFill>
                  <a:srgbClr val="F19D19">
                    <a:lumMod val="75000"/>
                  </a:srgbClr>
                </a:solidFill>
                <a:latin typeface="Calibri Light"/>
              </a:rPr>
              <a:t>15-17 April 2015, Leuven, Belgium</a:t>
            </a:r>
          </a:p>
        </p:txBody>
      </p:sp>
    </p:spTree>
    <p:extLst>
      <p:ext uri="{BB962C8B-B14F-4D97-AF65-F5344CB8AC3E}">
        <p14:creationId xmlns:p14="http://schemas.microsoft.com/office/powerpoint/2010/main" val="335290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04"/>
    </mc:Choice>
    <mc:Fallback>
      <p:transition spd="slow" advTm="3500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7"/>
            <a:ext cx="2999296" cy="71905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Introduction-Objectives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>Background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40" y="1019809"/>
            <a:ext cx="10515600" cy="4351338"/>
          </a:xfrm>
        </p:spPr>
        <p:txBody>
          <a:bodyPr>
            <a:normAutofit/>
          </a:bodyPr>
          <a:lstStyle/>
          <a:p>
            <a:r>
              <a:rPr lang="en-GB" sz="2400" dirty="0" smtClean="0">
                <a:cs typeface="Times New Roman" panose="02020603050405020304" pitchFamily="18" charset="0"/>
              </a:rPr>
              <a:t>The slag in the present study has been used as a blasting agent in a shipyard located in South-Central Vietnam</a:t>
            </a:r>
            <a:r>
              <a:rPr lang="en-GB" sz="2400" dirty="0" smtClean="0"/>
              <a:t> 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0" y="2099795"/>
            <a:ext cx="11642895" cy="2215361"/>
            <a:chOff x="77226" y="3149906"/>
            <a:chExt cx="11642895" cy="22153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26" y="3210791"/>
              <a:ext cx="3870490" cy="201655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5548" y="3224125"/>
              <a:ext cx="2597103" cy="20669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84292" y="3149906"/>
              <a:ext cx="2835829" cy="2215361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 flipV="1">
              <a:off x="1962150" y="3224125"/>
              <a:ext cx="2873398" cy="117166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971675" y="4395788"/>
              <a:ext cx="2863873" cy="88892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ight Arrow 26"/>
            <p:cNvSpPr/>
            <p:nvPr/>
          </p:nvSpPr>
          <p:spPr>
            <a:xfrm>
              <a:off x="7432651" y="4257586"/>
              <a:ext cx="1451641" cy="13820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35548" y="4519337"/>
            <a:ext cx="2597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Dump site</a:t>
            </a:r>
            <a:endParaRPr lang="en-US" sz="2200" dirty="0"/>
          </a:p>
        </p:txBody>
      </p:sp>
      <p:sp>
        <p:nvSpPr>
          <p:cNvPr id="30" name="TextBox 29"/>
          <p:cNvSpPr txBox="1"/>
          <p:nvPr/>
        </p:nvSpPr>
        <p:spPr>
          <a:xfrm>
            <a:off x="8697743" y="4519337"/>
            <a:ext cx="3494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Blasted copper slag sample</a:t>
            </a:r>
            <a:endParaRPr lang="en-US" sz="2200" dirty="0"/>
          </a:p>
        </p:txBody>
      </p:sp>
      <p:sp>
        <p:nvSpPr>
          <p:cNvPr id="32" name="TextBox 31"/>
          <p:cNvSpPr txBox="1"/>
          <p:nvPr/>
        </p:nvSpPr>
        <p:spPr>
          <a:xfrm>
            <a:off x="199132" y="5154405"/>
            <a:ext cx="11869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2200" dirty="0" smtClean="0">
                <a:cs typeface="Times New Roman" panose="02020603050405020304" pitchFamily="18" charset="0"/>
              </a:rPr>
              <a:t>Investigate the relationship between the occurrence and the potential mobility of toxic elements.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2200" dirty="0" smtClean="0">
                <a:cs typeface="Times New Roman" panose="02020603050405020304" pitchFamily="18" charset="0"/>
              </a:rPr>
              <a:t>Examine the pH conditions under which the toxic elements may be mobilized.</a:t>
            </a:r>
            <a:endParaRPr lang="en-GB" sz="2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56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974"/>
    </mc:Choice>
    <mc:Fallback>
      <p:transition spd="slow" advTm="55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16595289"/>
              </p:ext>
            </p:extLst>
          </p:nvPr>
        </p:nvGraphicFramePr>
        <p:xfrm>
          <a:off x="1440513" y="1079429"/>
          <a:ext cx="906759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882" y="0"/>
            <a:ext cx="370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Methodology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65" y="0"/>
            <a:ext cx="4919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203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Office Theme</vt:lpstr>
      <vt:lpstr>Solid-phase characterization of blasted copper slag in relation to the potential release of toxic elements</vt:lpstr>
      <vt:lpstr>Introduction-Objectives Background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Solid-phase characterization of blasted copper slag in relation to the potential release of toxic elements</dc:title>
  <dc:creator>Tran Thi Thu Dung</dc:creator>
  <cp:lastModifiedBy>Tran Thi Thu Dung</cp:lastModifiedBy>
  <cp:revision>21</cp:revision>
  <dcterms:created xsi:type="dcterms:W3CDTF">2015-04-09T14:28:02Z</dcterms:created>
  <dcterms:modified xsi:type="dcterms:W3CDTF">2015-04-15T20:10:13Z</dcterms:modified>
</cp:coreProperties>
</file>