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42" r:id="rId3"/>
    <p:sldId id="434" r:id="rId4"/>
    <p:sldId id="345" r:id="rId5"/>
    <p:sldId id="436" r:id="rId6"/>
    <p:sldId id="466" r:id="rId7"/>
    <p:sldId id="435" r:id="rId8"/>
    <p:sldId id="375" r:id="rId9"/>
    <p:sldId id="376" r:id="rId10"/>
    <p:sldId id="463" r:id="rId11"/>
    <p:sldId id="471" r:id="rId12"/>
    <p:sldId id="391" r:id="rId13"/>
    <p:sldId id="467" r:id="rId14"/>
    <p:sldId id="456" r:id="rId15"/>
    <p:sldId id="468" r:id="rId16"/>
    <p:sldId id="470" r:id="rId17"/>
    <p:sldId id="442" r:id="rId18"/>
    <p:sldId id="333" r:id="rId19"/>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pitchFamily="34" charset="0"/>
      </a:defRPr>
    </a:lvl1pPr>
    <a:lvl2pPr marL="457200" algn="l" rtl="0" fontAlgn="base">
      <a:spcBef>
        <a:spcPct val="0"/>
      </a:spcBef>
      <a:spcAft>
        <a:spcPct val="0"/>
      </a:spcAft>
      <a:defRPr sz="7600" b="1" kern="1200">
        <a:solidFill>
          <a:srgbClr val="FFD624"/>
        </a:solidFill>
        <a:latin typeface="Verdana" pitchFamily="34" charset="0"/>
        <a:ea typeface="+mn-ea"/>
        <a:cs typeface="Arial" pitchFamily="34" charset="0"/>
      </a:defRPr>
    </a:lvl2pPr>
    <a:lvl3pPr marL="914400" algn="l" rtl="0" fontAlgn="base">
      <a:spcBef>
        <a:spcPct val="0"/>
      </a:spcBef>
      <a:spcAft>
        <a:spcPct val="0"/>
      </a:spcAft>
      <a:defRPr sz="7600" b="1" kern="1200">
        <a:solidFill>
          <a:srgbClr val="FFD624"/>
        </a:solidFill>
        <a:latin typeface="Verdana" pitchFamily="34" charset="0"/>
        <a:ea typeface="+mn-ea"/>
        <a:cs typeface="Arial" pitchFamily="34" charset="0"/>
      </a:defRPr>
    </a:lvl3pPr>
    <a:lvl4pPr marL="1371600" algn="l" rtl="0" fontAlgn="base">
      <a:spcBef>
        <a:spcPct val="0"/>
      </a:spcBef>
      <a:spcAft>
        <a:spcPct val="0"/>
      </a:spcAft>
      <a:defRPr sz="7600" b="1" kern="1200">
        <a:solidFill>
          <a:srgbClr val="FFD624"/>
        </a:solidFill>
        <a:latin typeface="Verdana" pitchFamily="34" charset="0"/>
        <a:ea typeface="+mn-ea"/>
        <a:cs typeface="Arial" pitchFamily="34" charset="0"/>
      </a:defRPr>
    </a:lvl4pPr>
    <a:lvl5pPr marL="1828800" algn="l" rtl="0" fontAlgn="base">
      <a:spcBef>
        <a:spcPct val="0"/>
      </a:spcBef>
      <a:spcAft>
        <a:spcPct val="0"/>
      </a:spcAft>
      <a:defRPr sz="7600" b="1" kern="1200">
        <a:solidFill>
          <a:srgbClr val="FFD624"/>
        </a:solidFill>
        <a:latin typeface="Verdana" pitchFamily="34" charset="0"/>
        <a:ea typeface="+mn-ea"/>
        <a:cs typeface="Arial" pitchFamily="34" charset="0"/>
      </a:defRPr>
    </a:lvl5pPr>
    <a:lvl6pPr marL="2286000" algn="l" defTabSz="914400" rtl="0" eaLnBrk="1" latinLnBrk="0" hangingPunct="1">
      <a:defRPr sz="7600" b="1" kern="1200">
        <a:solidFill>
          <a:srgbClr val="FFD624"/>
        </a:solidFill>
        <a:latin typeface="Verdana" pitchFamily="34" charset="0"/>
        <a:ea typeface="+mn-ea"/>
        <a:cs typeface="Arial" pitchFamily="34" charset="0"/>
      </a:defRPr>
    </a:lvl6pPr>
    <a:lvl7pPr marL="2743200" algn="l" defTabSz="914400" rtl="0" eaLnBrk="1" latinLnBrk="0" hangingPunct="1">
      <a:defRPr sz="7600" b="1" kern="1200">
        <a:solidFill>
          <a:srgbClr val="FFD624"/>
        </a:solidFill>
        <a:latin typeface="Verdana" pitchFamily="34" charset="0"/>
        <a:ea typeface="+mn-ea"/>
        <a:cs typeface="Arial" pitchFamily="34" charset="0"/>
      </a:defRPr>
    </a:lvl7pPr>
    <a:lvl8pPr marL="3200400" algn="l" defTabSz="914400" rtl="0" eaLnBrk="1" latinLnBrk="0" hangingPunct="1">
      <a:defRPr sz="7600" b="1" kern="1200">
        <a:solidFill>
          <a:srgbClr val="FFD624"/>
        </a:solidFill>
        <a:latin typeface="Verdana" pitchFamily="34" charset="0"/>
        <a:ea typeface="+mn-ea"/>
        <a:cs typeface="Arial" pitchFamily="34" charset="0"/>
      </a:defRPr>
    </a:lvl8pPr>
    <a:lvl9pPr marL="3657600" algn="l" defTabSz="914400" rtl="0" eaLnBrk="1" latinLnBrk="0" hangingPunct="1">
      <a:defRPr sz="7600" b="1" kern="1200">
        <a:solidFill>
          <a:srgbClr val="FFD62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3EBC80"/>
    <a:srgbClr val="BDDEFF"/>
    <a:srgbClr val="808080"/>
    <a:srgbClr val="3166CF"/>
    <a:srgbClr val="99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p:cViewPr>
        <p:scale>
          <a:sx n="57" d="100"/>
          <a:sy n="57" d="100"/>
        </p:scale>
        <p:origin x="-38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88" y="-90"/>
      </p:cViewPr>
      <p:guideLst>
        <p:guide orient="horz" pos="3104"/>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7.6732503901193114E-2"/>
          <c:y val="7.9575596816976124E-2"/>
          <c:w val="0.91897887257063626"/>
          <c:h val="0.75862068965517238"/>
        </c:manualLayout>
      </c:layout>
      <c:barChart>
        <c:barDir val="col"/>
        <c:grouping val="stacked"/>
        <c:varyColors val="0"/>
        <c:ser>
          <c:idx val="0"/>
          <c:order val="0"/>
          <c:tx>
            <c:strRef>
              <c:f>Sheet1!$A$2</c:f>
              <c:strCache>
                <c:ptCount val="1"/>
                <c:pt idx="0">
                  <c:v>Coal</c:v>
                </c:pt>
              </c:strCache>
            </c:strRef>
          </c:tx>
          <c:spPr>
            <a:solidFill>
              <a:srgbClr val="90C4F4"/>
            </a:solidFill>
          </c:spPr>
          <c:invertIfNegative val="0"/>
          <c:dLbls>
            <c:txPr>
              <a:bodyPr/>
              <a:lstStyle/>
              <a:p>
                <a:pPr>
                  <a:defRPr sz="1800" b="1"/>
                </a:pPr>
                <a:endParaRPr lang="nl-BE"/>
              </a:p>
            </c:txPr>
            <c:showLegendKey val="0"/>
            <c:showVal val="1"/>
            <c:showCatName val="0"/>
            <c:showSerName val="0"/>
            <c:showPercent val="0"/>
            <c:showBubbleSize val="0"/>
            <c:showLeaderLines val="0"/>
          </c:dLbls>
          <c:cat>
            <c:numRef>
              <c:f>Sheet1!$B$1:$N$1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Sheet1!$B$2:$N$2</c:f>
              <c:numCache>
                <c:formatCode>General</c:formatCode>
                <c:ptCount val="12"/>
                <c:pt idx="0">
                  <c:v>34</c:v>
                </c:pt>
                <c:pt idx="1">
                  <c:v>35</c:v>
                </c:pt>
                <c:pt idx="2">
                  <c:v>36</c:v>
                </c:pt>
                <c:pt idx="3">
                  <c:v>36</c:v>
                </c:pt>
                <c:pt idx="4">
                  <c:v>21</c:v>
                </c:pt>
                <c:pt idx="5">
                  <c:v>23</c:v>
                </c:pt>
                <c:pt idx="6">
                  <c:v>33</c:v>
                </c:pt>
                <c:pt idx="7">
                  <c:v>22</c:v>
                </c:pt>
                <c:pt idx="8">
                  <c:v>24</c:v>
                </c:pt>
                <c:pt idx="9">
                  <c:v>37</c:v>
                </c:pt>
                <c:pt idx="10">
                  <c:v>40</c:v>
                </c:pt>
                <c:pt idx="11">
                  <c:v>37</c:v>
                </c:pt>
              </c:numCache>
            </c:numRef>
          </c:val>
        </c:ser>
        <c:ser>
          <c:idx val="1"/>
          <c:order val="1"/>
          <c:tx>
            <c:strRef>
              <c:f>Sheet1!$A$3</c:f>
              <c:strCache>
                <c:ptCount val="1"/>
                <c:pt idx="0">
                  <c:v>Steel</c:v>
                </c:pt>
              </c:strCache>
            </c:strRef>
          </c:tx>
          <c:spPr>
            <a:solidFill>
              <a:srgbClr val="0F5494"/>
            </a:solidFill>
          </c:spPr>
          <c:invertIfNegative val="0"/>
          <c:dLbls>
            <c:txPr>
              <a:bodyPr/>
              <a:lstStyle/>
              <a:p>
                <a:pPr>
                  <a:defRPr sz="1800" b="1">
                    <a:solidFill>
                      <a:schemeClr val="bg1"/>
                    </a:solidFill>
                  </a:defRPr>
                </a:pPr>
                <a:endParaRPr lang="nl-BE"/>
              </a:p>
            </c:txPr>
            <c:showLegendKey val="0"/>
            <c:showVal val="1"/>
            <c:showCatName val="0"/>
            <c:showSerName val="0"/>
            <c:showPercent val="0"/>
            <c:showBubbleSize val="0"/>
            <c:showLeaderLines val="0"/>
          </c:dLbls>
          <c:cat>
            <c:numRef>
              <c:f>Sheet1!$B$1:$N$1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Sheet1!$B$3:$N$3</c:f>
              <c:numCache>
                <c:formatCode>General</c:formatCode>
                <c:ptCount val="12"/>
                <c:pt idx="0">
                  <c:v>143</c:v>
                </c:pt>
                <c:pt idx="1">
                  <c:v>173</c:v>
                </c:pt>
                <c:pt idx="2">
                  <c:v>154</c:v>
                </c:pt>
                <c:pt idx="3">
                  <c:v>143</c:v>
                </c:pt>
                <c:pt idx="4">
                  <c:v>97</c:v>
                </c:pt>
                <c:pt idx="5">
                  <c:v>99</c:v>
                </c:pt>
                <c:pt idx="6">
                  <c:v>130</c:v>
                </c:pt>
                <c:pt idx="7">
                  <c:v>125</c:v>
                </c:pt>
                <c:pt idx="8">
                  <c:v>135</c:v>
                </c:pt>
                <c:pt idx="9">
                  <c:v>163</c:v>
                </c:pt>
                <c:pt idx="10">
                  <c:v>187</c:v>
                </c:pt>
                <c:pt idx="11">
                  <c:v>156</c:v>
                </c:pt>
              </c:numCache>
            </c:numRef>
          </c:val>
        </c:ser>
        <c:dLbls>
          <c:showLegendKey val="0"/>
          <c:showVal val="0"/>
          <c:showCatName val="0"/>
          <c:showSerName val="0"/>
          <c:showPercent val="0"/>
          <c:showBubbleSize val="0"/>
        </c:dLbls>
        <c:gapWidth val="70"/>
        <c:overlap val="100"/>
        <c:axId val="98801152"/>
        <c:axId val="98802688"/>
      </c:barChart>
      <c:catAx>
        <c:axId val="98801152"/>
        <c:scaling>
          <c:orientation val="minMax"/>
        </c:scaling>
        <c:delete val="0"/>
        <c:axPos val="b"/>
        <c:numFmt formatCode="General" sourceLinked="1"/>
        <c:majorTickMark val="none"/>
        <c:minorTickMark val="none"/>
        <c:tickLblPos val="nextTo"/>
        <c:txPr>
          <a:bodyPr rot="0" vert="horz"/>
          <a:lstStyle/>
          <a:p>
            <a:pPr>
              <a:defRPr sz="1800"/>
            </a:pPr>
            <a:endParaRPr lang="nl-BE"/>
          </a:p>
        </c:txPr>
        <c:crossAx val="98802688"/>
        <c:crosses val="autoZero"/>
        <c:auto val="1"/>
        <c:lblAlgn val="ctr"/>
        <c:lblOffset val="100"/>
        <c:tickMarkSkip val="1"/>
        <c:noMultiLvlLbl val="0"/>
      </c:catAx>
      <c:valAx>
        <c:axId val="98802688"/>
        <c:scaling>
          <c:orientation val="minMax"/>
          <c:max val="230"/>
          <c:min val="0"/>
        </c:scaling>
        <c:delete val="0"/>
        <c:axPos val="l"/>
        <c:majorGridlines/>
        <c:numFmt formatCode="General" sourceLinked="1"/>
        <c:majorTickMark val="none"/>
        <c:minorTickMark val="none"/>
        <c:tickLblPos val="nextTo"/>
        <c:txPr>
          <a:bodyPr rot="0" vert="horz"/>
          <a:lstStyle/>
          <a:p>
            <a:pPr>
              <a:defRPr sz="1800"/>
            </a:pPr>
            <a:endParaRPr lang="nl-BE"/>
          </a:p>
        </c:txPr>
        <c:crossAx val="98801152"/>
        <c:crosses val="autoZero"/>
        <c:crossBetween val="between"/>
      </c:valAx>
      <c:spPr>
        <a:solidFill>
          <a:schemeClr val="bg2">
            <a:lumMod val="40000"/>
            <a:lumOff val="60000"/>
          </a:schemeClr>
        </a:solidFill>
        <a:ln>
          <a:solidFill>
            <a:schemeClr val="bg1">
              <a:lumMod val="50000"/>
            </a:schemeClr>
          </a:solidFill>
        </a:ln>
      </c:spPr>
    </c:plotArea>
    <c:legend>
      <c:legendPos val="r"/>
      <c:layout>
        <c:manualLayout>
          <c:xMode val="edge"/>
          <c:yMode val="edge"/>
          <c:x val="0.62420081382205095"/>
          <c:y val="8.6069034917466911E-2"/>
          <c:w val="0.1129115735108023"/>
          <c:h val="0.19785692056903831"/>
        </c:manualLayout>
      </c:layout>
      <c:overlay val="0"/>
      <c:txPr>
        <a:bodyPr/>
        <a:lstStyle/>
        <a:p>
          <a:pPr>
            <a:defRPr sz="2000"/>
          </a:pPr>
          <a:endParaRPr lang="nl-BE"/>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2318"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t" anchorCtr="0" compatLnSpc="1">
            <a:prstTxWarp prst="textNoShape">
              <a:avLst/>
            </a:prstTxWarp>
          </a:bodyPr>
          <a:lstStyle>
            <a:lvl1pPr defTabSz="909687">
              <a:defRPr sz="1200" b="0">
                <a:solidFill>
                  <a:schemeClr val="tx1"/>
                </a:solidFill>
                <a:latin typeface="Arial" charset="0"/>
                <a:cs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804892" y="0"/>
            <a:ext cx="2912317"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t" anchorCtr="0" compatLnSpc="1">
            <a:prstTxWarp prst="textNoShape">
              <a:avLst/>
            </a:prstTxWarp>
          </a:bodyPr>
          <a:lstStyle>
            <a:lvl1pPr algn="r" defTabSz="909687">
              <a:defRPr sz="1200" b="0">
                <a:solidFill>
                  <a:schemeClr val="tx1"/>
                </a:solidFill>
                <a:latin typeface="Arial" charset="0"/>
                <a:cs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9359648"/>
            <a:ext cx="2912318"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b" anchorCtr="0" compatLnSpc="1">
            <a:prstTxWarp prst="textNoShape">
              <a:avLst/>
            </a:prstTxWarp>
          </a:bodyPr>
          <a:lstStyle>
            <a:lvl1pPr defTabSz="909687">
              <a:defRPr sz="1200" b="0">
                <a:solidFill>
                  <a:schemeClr val="tx1"/>
                </a:solidFill>
                <a:latin typeface="Arial" charset="0"/>
                <a:cs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804892" y="9359648"/>
            <a:ext cx="2912317"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b" anchorCtr="0" compatLnSpc="1">
            <a:prstTxWarp prst="textNoShape">
              <a:avLst/>
            </a:prstTxWarp>
          </a:bodyPr>
          <a:lstStyle>
            <a:lvl1pPr algn="r" defTabSz="909687">
              <a:defRPr sz="1200" b="0">
                <a:solidFill>
                  <a:schemeClr val="tx1"/>
                </a:solidFill>
                <a:latin typeface="Arial" charset="0"/>
                <a:cs typeface="Arial" charset="0"/>
              </a:defRPr>
            </a:lvl1pPr>
          </a:lstStyle>
          <a:p>
            <a:pPr>
              <a:defRPr/>
            </a:pPr>
            <a:fld id="{3C2D728A-8168-480A-8237-16E45C2EE59D}" type="slidenum">
              <a:rPr lang="en-GB"/>
              <a:pPr>
                <a:defRPr/>
              </a:pPr>
              <a:t>‹#›</a:t>
            </a:fld>
            <a:endParaRPr lang="en-GB"/>
          </a:p>
        </p:txBody>
      </p:sp>
    </p:spTree>
    <p:extLst>
      <p:ext uri="{BB962C8B-B14F-4D97-AF65-F5344CB8AC3E}">
        <p14:creationId xmlns:p14="http://schemas.microsoft.com/office/powerpoint/2010/main" val="237340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2318"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t" anchorCtr="0" compatLnSpc="1">
            <a:prstTxWarp prst="textNoShape">
              <a:avLst/>
            </a:prstTxWarp>
          </a:bodyPr>
          <a:lstStyle>
            <a:lvl1pPr defTabSz="909687">
              <a:defRPr sz="1200" b="0">
                <a:solidFill>
                  <a:schemeClr val="tx1"/>
                </a:solidFill>
                <a:latin typeface="Arial" charset="0"/>
                <a:cs typeface="Arial" charset="0"/>
              </a:defRPr>
            </a:lvl1pPr>
          </a:lstStyle>
          <a:p>
            <a:pPr>
              <a:defRPr/>
            </a:pPr>
            <a:endParaRPr lang="en-US"/>
          </a:p>
        </p:txBody>
      </p:sp>
      <p:sp>
        <p:nvSpPr>
          <p:cNvPr id="36867" name="Rectangle 3"/>
          <p:cNvSpPr>
            <a:spLocks noGrp="1" noChangeArrowheads="1"/>
          </p:cNvSpPr>
          <p:nvPr>
            <p:ph type="dt" idx="1"/>
          </p:nvPr>
        </p:nvSpPr>
        <p:spPr bwMode="auto">
          <a:xfrm>
            <a:off x="3804892" y="0"/>
            <a:ext cx="2912317"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t" anchorCtr="0" compatLnSpc="1">
            <a:prstTxWarp prst="textNoShape">
              <a:avLst/>
            </a:prstTxWarp>
          </a:bodyPr>
          <a:lstStyle>
            <a:lvl1pPr algn="r" defTabSz="909687">
              <a:defRPr sz="1200" b="0">
                <a:solidFill>
                  <a:schemeClr val="tx1"/>
                </a:solidFill>
                <a:latin typeface="Arial" charset="0"/>
                <a:cs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896938" y="739775"/>
            <a:ext cx="4924425" cy="3694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2157" y="4680987"/>
            <a:ext cx="5373986" cy="443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59648"/>
            <a:ext cx="2912318"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b" anchorCtr="0" compatLnSpc="1">
            <a:prstTxWarp prst="textNoShape">
              <a:avLst/>
            </a:prstTxWarp>
          </a:bodyPr>
          <a:lstStyle>
            <a:lvl1pPr defTabSz="909687">
              <a:defRPr sz="1200" b="0">
                <a:solidFill>
                  <a:schemeClr val="tx1"/>
                </a:solidFill>
                <a:latin typeface="Arial" charset="0"/>
                <a:cs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04892" y="9359648"/>
            <a:ext cx="2912317" cy="4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81" tIns="45090" rIns="90181" bIns="45090" numCol="1" anchor="b" anchorCtr="0" compatLnSpc="1">
            <a:prstTxWarp prst="textNoShape">
              <a:avLst/>
            </a:prstTxWarp>
          </a:bodyPr>
          <a:lstStyle>
            <a:lvl1pPr algn="r" defTabSz="909687">
              <a:defRPr sz="1200" b="0">
                <a:solidFill>
                  <a:schemeClr val="tx1"/>
                </a:solidFill>
                <a:latin typeface="Arial" charset="0"/>
                <a:cs typeface="Arial" charset="0"/>
              </a:defRPr>
            </a:lvl1pPr>
          </a:lstStyle>
          <a:p>
            <a:pPr>
              <a:defRPr/>
            </a:pPr>
            <a:fld id="{3923D914-8C7C-47D1-8912-93AA383FAE6B}" type="slidenum">
              <a:rPr lang="en-GB"/>
              <a:pPr>
                <a:defRPr/>
              </a:pPr>
              <a:t>‹#›</a:t>
            </a:fld>
            <a:endParaRPr lang="en-GB"/>
          </a:p>
        </p:txBody>
      </p:sp>
    </p:spTree>
    <p:extLst>
      <p:ext uri="{BB962C8B-B14F-4D97-AF65-F5344CB8AC3E}">
        <p14:creationId xmlns:p14="http://schemas.microsoft.com/office/powerpoint/2010/main" val="4200368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895350" y="738188"/>
            <a:ext cx="4929188" cy="3697287"/>
          </a:xfrm>
          <a:ln/>
        </p:spPr>
      </p:sp>
      <p:sp>
        <p:nvSpPr>
          <p:cNvPr id="77827" name="Rectangle 3"/>
          <p:cNvSpPr>
            <a:spLocks noGrp="1" noChangeArrowheads="1"/>
          </p:cNvSpPr>
          <p:nvPr>
            <p:ph type="body" idx="1"/>
          </p:nvPr>
        </p:nvSpPr>
        <p:spPr>
          <a:noFill/>
        </p:spPr>
        <p:txBody>
          <a:bodyPr/>
          <a:lstStyle/>
          <a:p>
            <a:endParaRPr lang="fr-FR" alt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96938" y="738188"/>
            <a:ext cx="4927600" cy="3697287"/>
          </a:xfrm>
          <a:ln/>
        </p:spPr>
      </p:sp>
      <p:sp>
        <p:nvSpPr>
          <p:cNvPr id="54275" name="Rectangle 3"/>
          <p:cNvSpPr>
            <a:spLocks noGrp="1" noChangeArrowheads="1"/>
          </p:cNvSpPr>
          <p:nvPr>
            <p:ph type="body" idx="1"/>
          </p:nvPr>
        </p:nvSpPr>
        <p:spPr>
          <a:noFill/>
        </p:spPr>
        <p:txBody>
          <a:bodyPr/>
          <a:lstStyle/>
          <a:p>
            <a:endParaRPr lang="en-US" alt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96938" y="738188"/>
            <a:ext cx="4927600" cy="3697287"/>
          </a:xfrm>
          <a:ln/>
        </p:spPr>
      </p:sp>
      <p:sp>
        <p:nvSpPr>
          <p:cNvPr id="56323" name="Rectangle 3"/>
          <p:cNvSpPr>
            <a:spLocks noGrp="1" noChangeArrowheads="1"/>
          </p:cNvSpPr>
          <p:nvPr>
            <p:ph type="body" idx="1"/>
          </p:nvPr>
        </p:nvSpPr>
        <p:spPr>
          <a:noFill/>
        </p:spPr>
        <p:txBody>
          <a:bodyPr/>
          <a:lstStyle/>
          <a:p>
            <a:endParaRPr lang="en-US" alt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98525" y="738188"/>
            <a:ext cx="4929188" cy="3697287"/>
          </a:xfrm>
          <a:ln/>
        </p:spPr>
      </p:sp>
      <p:sp>
        <p:nvSpPr>
          <p:cNvPr id="55299" name="Rectangle 3"/>
          <p:cNvSpPr>
            <a:spLocks noGrp="1" noChangeArrowheads="1"/>
          </p:cNvSpPr>
          <p:nvPr>
            <p:ph type="body" idx="1"/>
          </p:nvPr>
        </p:nvSpPr>
        <p:spPr>
          <a:noFill/>
        </p:spPr>
        <p:txBody>
          <a:bodyPr/>
          <a:lstStyle/>
          <a:p>
            <a:endParaRPr lang="en-US" alt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5038" eaLnBrk="0" hangingPunct="0">
              <a:defRPr sz="7600" b="1">
                <a:solidFill>
                  <a:srgbClr val="FFD624"/>
                </a:solidFill>
                <a:latin typeface="Verdana" pitchFamily="34" charset="0"/>
                <a:cs typeface="Arial" pitchFamily="34" charset="0"/>
              </a:defRPr>
            </a:lvl1pPr>
            <a:lvl2pPr marL="742950" indent="-285750" defTabSz="935038" eaLnBrk="0" hangingPunct="0">
              <a:defRPr sz="7600" b="1">
                <a:solidFill>
                  <a:srgbClr val="FFD624"/>
                </a:solidFill>
                <a:latin typeface="Verdana" pitchFamily="34" charset="0"/>
                <a:cs typeface="Arial" pitchFamily="34" charset="0"/>
              </a:defRPr>
            </a:lvl2pPr>
            <a:lvl3pPr marL="1143000" indent="-228600" defTabSz="935038" eaLnBrk="0" hangingPunct="0">
              <a:defRPr sz="7600" b="1">
                <a:solidFill>
                  <a:srgbClr val="FFD624"/>
                </a:solidFill>
                <a:latin typeface="Verdana" pitchFamily="34" charset="0"/>
                <a:cs typeface="Arial" pitchFamily="34" charset="0"/>
              </a:defRPr>
            </a:lvl3pPr>
            <a:lvl4pPr marL="1600200" indent="-228600" defTabSz="935038" eaLnBrk="0" hangingPunct="0">
              <a:defRPr sz="7600" b="1">
                <a:solidFill>
                  <a:srgbClr val="FFD624"/>
                </a:solidFill>
                <a:latin typeface="Verdana" pitchFamily="34" charset="0"/>
                <a:cs typeface="Arial" pitchFamily="34" charset="0"/>
              </a:defRPr>
            </a:lvl4pPr>
            <a:lvl5pPr marL="2057400" indent="-228600" defTabSz="935038" eaLnBrk="0" hangingPunct="0">
              <a:defRPr sz="7600" b="1">
                <a:solidFill>
                  <a:srgbClr val="FFD624"/>
                </a:solidFill>
                <a:latin typeface="Verdana" pitchFamily="34" charset="0"/>
                <a:cs typeface="Arial" pitchFamily="34" charset="0"/>
              </a:defRPr>
            </a:lvl5pPr>
            <a:lvl6pPr marL="25146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C41C350F-287F-4150-87CF-AE7B466C2D59}" type="slidenum">
              <a:rPr lang="en-GB" altLang="de-DE" sz="1200" b="0" smtClean="0">
                <a:solidFill>
                  <a:schemeClr val="tx1"/>
                </a:solidFill>
                <a:latin typeface="Arial" pitchFamily="34" charset="0"/>
              </a:rPr>
              <a:pPr eaLnBrk="1" hangingPunct="1"/>
              <a:t>8</a:t>
            </a:fld>
            <a:endParaRPr lang="en-GB" altLang="de-DE" sz="1200" b="0" smtClean="0">
              <a:solidFill>
                <a:schemeClr val="tx1"/>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eaLnBrk="0" hangingPunct="0">
              <a:defRPr sz="7600" b="1">
                <a:solidFill>
                  <a:srgbClr val="FFD624"/>
                </a:solidFill>
                <a:latin typeface="Verdana" pitchFamily="34" charset="0"/>
                <a:cs typeface="Arial" pitchFamily="34" charset="0"/>
              </a:defRPr>
            </a:lvl1pPr>
            <a:lvl2pPr marL="742950" indent="-285750" defTabSz="935038" eaLnBrk="0" hangingPunct="0">
              <a:defRPr sz="7600" b="1">
                <a:solidFill>
                  <a:srgbClr val="FFD624"/>
                </a:solidFill>
                <a:latin typeface="Verdana" pitchFamily="34" charset="0"/>
                <a:cs typeface="Arial" pitchFamily="34" charset="0"/>
              </a:defRPr>
            </a:lvl2pPr>
            <a:lvl3pPr marL="1143000" indent="-228600" defTabSz="935038" eaLnBrk="0" hangingPunct="0">
              <a:defRPr sz="7600" b="1">
                <a:solidFill>
                  <a:srgbClr val="FFD624"/>
                </a:solidFill>
                <a:latin typeface="Verdana" pitchFamily="34" charset="0"/>
                <a:cs typeface="Arial" pitchFamily="34" charset="0"/>
              </a:defRPr>
            </a:lvl3pPr>
            <a:lvl4pPr marL="1600200" indent="-228600" defTabSz="935038" eaLnBrk="0" hangingPunct="0">
              <a:defRPr sz="7600" b="1">
                <a:solidFill>
                  <a:srgbClr val="FFD624"/>
                </a:solidFill>
                <a:latin typeface="Verdana" pitchFamily="34" charset="0"/>
                <a:cs typeface="Arial" pitchFamily="34" charset="0"/>
              </a:defRPr>
            </a:lvl4pPr>
            <a:lvl5pPr marL="2057400" indent="-228600" defTabSz="935038" eaLnBrk="0" hangingPunct="0">
              <a:defRPr sz="7600" b="1">
                <a:solidFill>
                  <a:srgbClr val="FFD624"/>
                </a:solidFill>
                <a:latin typeface="Verdana" pitchFamily="34" charset="0"/>
                <a:cs typeface="Arial" pitchFamily="34" charset="0"/>
              </a:defRPr>
            </a:lvl5pPr>
            <a:lvl6pPr marL="25146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defTabSz="935038"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5F0CDB8A-2B2F-4A31-BF51-A0AEDB7A2F5C}" type="slidenum">
              <a:rPr lang="en-GB" altLang="de-DE" sz="1200" b="0" smtClean="0">
                <a:solidFill>
                  <a:schemeClr val="tx1"/>
                </a:solidFill>
                <a:latin typeface="Arial" pitchFamily="34" charset="0"/>
              </a:rPr>
              <a:pPr eaLnBrk="1" hangingPunct="1"/>
              <a:t>9</a:t>
            </a:fld>
            <a:endParaRPr lang="en-GB" altLang="de-DE" sz="1200" b="0" smtClean="0">
              <a:solidFill>
                <a:schemeClr val="tx1"/>
              </a:solidFill>
              <a:latin typeface="Arial" pitchFamily="34" charset="0"/>
            </a:endParaRPr>
          </a:p>
        </p:txBody>
      </p:sp>
      <p:sp>
        <p:nvSpPr>
          <p:cNvPr id="59395" name="Rectangle 2"/>
          <p:cNvSpPr>
            <a:spLocks noGrp="1" noRot="1" noChangeAspect="1" noChangeArrowheads="1" noTextEdit="1"/>
          </p:cNvSpPr>
          <p:nvPr>
            <p:ph type="sldImg"/>
          </p:nvPr>
        </p:nvSpPr>
        <p:spPr>
          <a:xfrm>
            <a:off x="933450" y="771525"/>
            <a:ext cx="4914900" cy="3686175"/>
          </a:xfrm>
          <a:ln/>
        </p:spPr>
      </p:sp>
      <p:sp>
        <p:nvSpPr>
          <p:cNvPr id="59396" name="Rectangle 3"/>
          <p:cNvSpPr>
            <a:spLocks noGrp="1" noChangeArrowheads="1"/>
          </p:cNvSpPr>
          <p:nvPr>
            <p:ph type="body" idx="1"/>
          </p:nvPr>
        </p:nvSpPr>
        <p:spPr>
          <a:xfrm>
            <a:off x="913305" y="4687967"/>
            <a:ext cx="4870958" cy="4457640"/>
          </a:xfrm>
          <a:noFill/>
        </p:spPr>
        <p:txBody>
          <a:bodyPr/>
          <a:lstStyle/>
          <a:p>
            <a:pPr eaLnBrk="1" hangingPunct="1"/>
            <a:r>
              <a:rPr lang="en-GB" altLang="de-DE" sz="2400" smtClean="0">
                <a:latin typeface="Arial" pitchFamily="34" charset="0"/>
              </a:rPr>
              <a:t>Taking a look at the technical groups defined in the legal basis of the Programme you can see that the scope for reserch topics is very wide, from steelmaking to casting and rolling</a:t>
            </a:r>
          </a:p>
          <a:p>
            <a:pPr eaLnBrk="1" hangingPunct="1"/>
            <a:r>
              <a:rPr lang="fr-BE" altLang="de-DE" sz="2400" smtClean="0">
                <a:latin typeface="Arial" pitchFamily="34" charset="0"/>
              </a:rPr>
              <a:t>New steel grades, applications, including appliances, and social and environmentel issues. Both emissions and working conditions</a:t>
            </a:r>
            <a:endParaRPr lang="en-GB" altLang="de-DE" sz="24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9638" eaLnBrk="0" hangingPunct="0">
              <a:defRPr sz="7600" b="1">
                <a:solidFill>
                  <a:srgbClr val="FFD624"/>
                </a:solidFill>
                <a:latin typeface="Verdana" pitchFamily="34" charset="0"/>
                <a:cs typeface="Arial" pitchFamily="34" charset="0"/>
              </a:defRPr>
            </a:lvl1pPr>
            <a:lvl2pPr marL="742950" indent="-285750" defTabSz="909638" eaLnBrk="0" hangingPunct="0">
              <a:defRPr sz="7600" b="1">
                <a:solidFill>
                  <a:srgbClr val="FFD624"/>
                </a:solidFill>
                <a:latin typeface="Verdana" pitchFamily="34" charset="0"/>
                <a:cs typeface="Arial" pitchFamily="34" charset="0"/>
              </a:defRPr>
            </a:lvl2pPr>
            <a:lvl3pPr marL="1143000" indent="-228600" defTabSz="909638" eaLnBrk="0" hangingPunct="0">
              <a:defRPr sz="7600" b="1">
                <a:solidFill>
                  <a:srgbClr val="FFD624"/>
                </a:solidFill>
                <a:latin typeface="Verdana" pitchFamily="34" charset="0"/>
                <a:cs typeface="Arial" pitchFamily="34" charset="0"/>
              </a:defRPr>
            </a:lvl3pPr>
            <a:lvl4pPr marL="1600200" indent="-228600" defTabSz="909638" eaLnBrk="0" hangingPunct="0">
              <a:defRPr sz="7600" b="1">
                <a:solidFill>
                  <a:srgbClr val="FFD624"/>
                </a:solidFill>
                <a:latin typeface="Verdana" pitchFamily="34" charset="0"/>
                <a:cs typeface="Arial" pitchFamily="34" charset="0"/>
              </a:defRPr>
            </a:lvl4pPr>
            <a:lvl5pPr marL="2057400" indent="-228600" defTabSz="909638" eaLnBrk="0" hangingPunct="0">
              <a:defRPr sz="7600" b="1">
                <a:solidFill>
                  <a:srgbClr val="FFD624"/>
                </a:solidFill>
                <a:latin typeface="Verdana" pitchFamily="34" charset="0"/>
                <a:cs typeface="Arial" pitchFamily="34" charset="0"/>
              </a:defRPr>
            </a:lvl5pPr>
            <a:lvl6pPr marL="2514600" indent="-228600" defTabSz="909638"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defTabSz="909638"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defTabSz="909638"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defTabSz="909638"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F7F43BAD-8BDC-48AF-AC83-231B6D343779}" type="slidenum">
              <a:rPr lang="en-GB" altLang="de-DE" sz="1200" b="0" smtClean="0">
                <a:solidFill>
                  <a:srgbClr val="000000"/>
                </a:solidFill>
                <a:latin typeface="Arial" pitchFamily="34" charset="0"/>
              </a:rPr>
              <a:pPr eaLnBrk="1" hangingPunct="1"/>
              <a:t>12</a:t>
            </a:fld>
            <a:endParaRPr lang="en-GB" altLang="de-DE" sz="1200" b="0" smtClean="0">
              <a:solidFill>
                <a:srgbClr val="000000"/>
              </a:solidFill>
              <a:latin typeface="Arial" pitchFamily="34" charset="0"/>
            </a:endParaRPr>
          </a:p>
        </p:txBody>
      </p:sp>
      <p:sp>
        <p:nvSpPr>
          <p:cNvPr id="73731" name="Rectangle 2"/>
          <p:cNvSpPr>
            <a:spLocks noGrp="1" noRot="1" noChangeAspect="1" noChangeArrowheads="1" noTextEdit="1"/>
          </p:cNvSpPr>
          <p:nvPr>
            <p:ph type="sldImg"/>
          </p:nvPr>
        </p:nvSpPr>
        <p:spPr>
          <a:xfrm>
            <a:off x="900113" y="739775"/>
            <a:ext cx="4924425" cy="3694113"/>
          </a:xfrm>
          <a:ln/>
        </p:spPr>
      </p:sp>
      <p:sp>
        <p:nvSpPr>
          <p:cNvPr id="73732" name="Rectangle 3"/>
          <p:cNvSpPr>
            <a:spLocks noGrp="1" noChangeArrowheads="1"/>
          </p:cNvSpPr>
          <p:nvPr>
            <p:ph type="body" idx="1"/>
          </p:nvPr>
        </p:nvSpPr>
        <p:spPr>
          <a:xfrm>
            <a:off x="671067" y="4680987"/>
            <a:ext cx="5376167" cy="4434375"/>
          </a:xfrm>
          <a:noFill/>
        </p:spPr>
        <p:txBody>
          <a:bodyPr/>
          <a:lstStyle/>
          <a:p>
            <a:endParaRPr lang="en-US" altLang="de-D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896938" y="739775"/>
            <a:ext cx="4924425" cy="3694113"/>
          </a:xfrm>
          <a:ln/>
        </p:spPr>
      </p:sp>
      <p:sp>
        <p:nvSpPr>
          <p:cNvPr id="81923" name="Rectangle 3"/>
          <p:cNvSpPr>
            <a:spLocks noGrp="1" noChangeArrowheads="1"/>
          </p:cNvSpPr>
          <p:nvPr>
            <p:ph type="body" idx="1"/>
          </p:nvPr>
        </p:nvSpPr>
        <p:spPr>
          <a:xfrm>
            <a:off x="893415" y="4682774"/>
            <a:ext cx="4931472" cy="4434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5038" eaLnBrk="0" hangingPunct="0">
              <a:defRPr sz="7600" b="1">
                <a:solidFill>
                  <a:srgbClr val="FFD624"/>
                </a:solidFill>
                <a:latin typeface="Verdana" pitchFamily="34" charset="0"/>
              </a:defRPr>
            </a:lvl1pPr>
            <a:lvl2pPr marL="742950" indent="-285750" defTabSz="935038" eaLnBrk="0" hangingPunct="0">
              <a:defRPr sz="7600" b="1">
                <a:solidFill>
                  <a:srgbClr val="FFD624"/>
                </a:solidFill>
                <a:latin typeface="Verdana" pitchFamily="34" charset="0"/>
              </a:defRPr>
            </a:lvl2pPr>
            <a:lvl3pPr marL="1143000" indent="-228600" defTabSz="935038" eaLnBrk="0" hangingPunct="0">
              <a:defRPr sz="7600" b="1">
                <a:solidFill>
                  <a:srgbClr val="FFD624"/>
                </a:solidFill>
                <a:latin typeface="Verdana" pitchFamily="34" charset="0"/>
              </a:defRPr>
            </a:lvl3pPr>
            <a:lvl4pPr marL="1600200" indent="-228600" defTabSz="935038" eaLnBrk="0" hangingPunct="0">
              <a:defRPr sz="7600" b="1">
                <a:solidFill>
                  <a:srgbClr val="FFD624"/>
                </a:solidFill>
                <a:latin typeface="Verdana" pitchFamily="34" charset="0"/>
              </a:defRPr>
            </a:lvl4pPr>
            <a:lvl5pPr marL="2057400" indent="-228600" defTabSz="935038" eaLnBrk="0" hangingPunct="0">
              <a:defRPr sz="7600" b="1">
                <a:solidFill>
                  <a:srgbClr val="FFD624"/>
                </a:solidFill>
                <a:latin typeface="Verdana" pitchFamily="34" charset="0"/>
              </a:defRPr>
            </a:lvl5pPr>
            <a:lvl6pPr marL="2514600" indent="-228600" defTabSz="935038" eaLnBrk="0" fontAlgn="base" hangingPunct="0">
              <a:spcBef>
                <a:spcPct val="0"/>
              </a:spcBef>
              <a:spcAft>
                <a:spcPct val="0"/>
              </a:spcAft>
              <a:defRPr sz="7600" b="1">
                <a:solidFill>
                  <a:srgbClr val="FFD624"/>
                </a:solidFill>
                <a:latin typeface="Verdana" pitchFamily="34" charset="0"/>
              </a:defRPr>
            </a:lvl6pPr>
            <a:lvl7pPr marL="2971800" indent="-228600" defTabSz="935038" eaLnBrk="0" fontAlgn="base" hangingPunct="0">
              <a:spcBef>
                <a:spcPct val="0"/>
              </a:spcBef>
              <a:spcAft>
                <a:spcPct val="0"/>
              </a:spcAft>
              <a:defRPr sz="7600" b="1">
                <a:solidFill>
                  <a:srgbClr val="FFD624"/>
                </a:solidFill>
                <a:latin typeface="Verdana" pitchFamily="34" charset="0"/>
              </a:defRPr>
            </a:lvl7pPr>
            <a:lvl8pPr marL="3429000" indent="-228600" defTabSz="935038" eaLnBrk="0" fontAlgn="base" hangingPunct="0">
              <a:spcBef>
                <a:spcPct val="0"/>
              </a:spcBef>
              <a:spcAft>
                <a:spcPct val="0"/>
              </a:spcAft>
              <a:defRPr sz="7600" b="1">
                <a:solidFill>
                  <a:srgbClr val="FFD624"/>
                </a:solidFill>
                <a:latin typeface="Verdana" pitchFamily="34" charset="0"/>
              </a:defRPr>
            </a:lvl8pPr>
            <a:lvl9pPr marL="3886200" indent="-228600" defTabSz="935038" eaLnBrk="0" fontAlgn="base" hangingPunct="0">
              <a:spcBef>
                <a:spcPct val="0"/>
              </a:spcBef>
              <a:spcAft>
                <a:spcPct val="0"/>
              </a:spcAft>
              <a:defRPr sz="7600" b="1">
                <a:solidFill>
                  <a:srgbClr val="FFD624"/>
                </a:solidFill>
                <a:latin typeface="Verdana" pitchFamily="34" charset="0"/>
              </a:defRPr>
            </a:lvl9pPr>
          </a:lstStyle>
          <a:p>
            <a:pPr eaLnBrk="1" hangingPunct="1"/>
            <a:fld id="{89571138-4D87-4356-87A3-F285B58F068B}" type="slidenum">
              <a:rPr lang="en-GB" sz="1200" b="0" smtClean="0">
                <a:solidFill>
                  <a:schemeClr val="tx1"/>
                </a:solidFill>
                <a:latin typeface="Arial" pitchFamily="34" charset="0"/>
              </a:rPr>
              <a:pPr eaLnBrk="1" hangingPunct="1"/>
              <a:t>16</a:t>
            </a:fld>
            <a:endParaRPr lang="en-GB" sz="1200" b="0" smtClean="0">
              <a:solidFill>
                <a:schemeClr val="tx1"/>
              </a:solidFill>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pitchFamily="34" charset="0"/>
              </a:defRPr>
            </a:lvl1pPr>
            <a:lvl2pPr marL="742950" indent="-285750" defTabSz="457200" eaLnBrk="0" hangingPunct="0">
              <a:defRPr sz="7600" b="1">
                <a:solidFill>
                  <a:srgbClr val="FFD624"/>
                </a:solidFill>
                <a:latin typeface="Verdana" pitchFamily="34" charset="0"/>
                <a:cs typeface="Arial" pitchFamily="34" charset="0"/>
              </a:defRPr>
            </a:lvl2pPr>
            <a:lvl3pPr marL="1143000" indent="-228600" defTabSz="457200" eaLnBrk="0" hangingPunct="0">
              <a:defRPr sz="7600" b="1">
                <a:solidFill>
                  <a:srgbClr val="FFD624"/>
                </a:solidFill>
                <a:latin typeface="Verdana" pitchFamily="34" charset="0"/>
                <a:cs typeface="Arial" pitchFamily="34" charset="0"/>
              </a:defRPr>
            </a:lvl3pPr>
            <a:lvl4pPr marL="1600200" indent="-228600" defTabSz="457200" eaLnBrk="0" hangingPunct="0">
              <a:defRPr sz="7600" b="1">
                <a:solidFill>
                  <a:srgbClr val="FFD624"/>
                </a:solidFill>
                <a:latin typeface="Verdana" pitchFamily="34" charset="0"/>
                <a:cs typeface="Arial" pitchFamily="34" charset="0"/>
              </a:defRPr>
            </a:lvl4pPr>
            <a:lvl5pPr marL="2057400" indent="-228600" defTabSz="457200" eaLnBrk="0" hangingPunct="0">
              <a:defRPr sz="7600" b="1">
                <a:solidFill>
                  <a:srgbClr val="FFD624"/>
                </a:solidFill>
                <a:latin typeface="Verdana" pitchFamily="34" charset="0"/>
                <a:cs typeface="Arial"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eaLnBrk="1" hangingPunct="1">
              <a:defRPr/>
            </a:pPr>
            <a:endParaRPr lang="en-US" altLang="de-DE"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fld id="{525D6C9C-3BC5-418A-8249-B0098FF78CC5}" type="datetime1">
              <a:rPr lang="en-US" smtClean="0"/>
              <a:t>4/17/2015</a:t>
            </a:fld>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2BA469E5-A67C-46F1-9601-B83CA9D3E0FF}" type="slidenum">
              <a:rPr lang="en-GB"/>
              <a:pPr>
                <a:defRPr/>
              </a:pPr>
              <a:t>‹#›</a:t>
            </a:fld>
            <a:endParaRPr lang="en-GB"/>
          </a:p>
        </p:txBody>
      </p:sp>
    </p:spTree>
    <p:extLst>
      <p:ext uri="{BB962C8B-B14F-4D97-AF65-F5344CB8AC3E}">
        <p14:creationId xmlns:p14="http://schemas.microsoft.com/office/powerpoint/2010/main" val="141789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12043128-94B2-48CD-B78A-B5C9B45912C1}"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5F21E8-6A0B-4970-9608-36BB65F8574F}" type="slidenum">
              <a:rPr lang="en-GB"/>
              <a:pPr>
                <a:defRPr/>
              </a:pPr>
              <a:t>‹#›</a:t>
            </a:fld>
            <a:endParaRPr lang="en-GB"/>
          </a:p>
        </p:txBody>
      </p:sp>
    </p:spTree>
    <p:extLst>
      <p:ext uri="{BB962C8B-B14F-4D97-AF65-F5344CB8AC3E}">
        <p14:creationId xmlns:p14="http://schemas.microsoft.com/office/powerpoint/2010/main" val="7784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CFDE4E9-8341-4C87-BC35-FD6EAB2E0ACD}"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F89340-3F80-4B81-8964-315B15681628}" type="slidenum">
              <a:rPr lang="en-GB"/>
              <a:pPr>
                <a:defRPr/>
              </a:pPr>
              <a:t>‹#›</a:t>
            </a:fld>
            <a:endParaRPr lang="en-GB"/>
          </a:p>
        </p:txBody>
      </p:sp>
    </p:spTree>
    <p:extLst>
      <p:ext uri="{BB962C8B-B14F-4D97-AF65-F5344CB8AC3E}">
        <p14:creationId xmlns:p14="http://schemas.microsoft.com/office/powerpoint/2010/main" val="134089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492375"/>
            <a:ext cx="82296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F3F06179-6581-47A4-86BE-BFD78B8F0E8F}"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3AE964-7444-4826-97AD-8E015EDCD979}" type="slidenum">
              <a:rPr lang="en-GB"/>
              <a:pPr>
                <a:defRPr/>
              </a:pPr>
              <a:t>‹#›</a:t>
            </a:fld>
            <a:endParaRPr lang="en-GB"/>
          </a:p>
        </p:txBody>
      </p:sp>
    </p:spTree>
    <p:extLst>
      <p:ext uri="{BB962C8B-B14F-4D97-AF65-F5344CB8AC3E}">
        <p14:creationId xmlns:p14="http://schemas.microsoft.com/office/powerpoint/2010/main" val="663504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fld id="{4308D8B0-C314-4AF5-9633-5930290845B1}"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21D211-8F95-4392-AA47-C8354E64C848}" type="slidenum">
              <a:rPr lang="en-GB"/>
              <a:pPr>
                <a:defRPr/>
              </a:pPr>
              <a:t>‹#›</a:t>
            </a:fld>
            <a:endParaRPr lang="en-GB"/>
          </a:p>
        </p:txBody>
      </p:sp>
    </p:spTree>
    <p:extLst>
      <p:ext uri="{BB962C8B-B14F-4D97-AF65-F5344CB8AC3E}">
        <p14:creationId xmlns:p14="http://schemas.microsoft.com/office/powerpoint/2010/main" val="14846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2492375"/>
            <a:ext cx="4038600" cy="3529013"/>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fld id="{47890D86-0BD4-4531-98CC-B7347159E648}" type="datetime1">
              <a:rPr lang="en-US" smtClean="0"/>
              <a:t>4/17/2015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7548DC-4387-4D46-A01F-7CDE50B99F63}" type="slidenum">
              <a:rPr lang="en-GB"/>
              <a:pPr>
                <a:defRPr/>
              </a:pPr>
              <a:t>‹#›</a:t>
            </a:fld>
            <a:endParaRPr lang="en-GB"/>
          </a:p>
        </p:txBody>
      </p:sp>
    </p:spTree>
    <p:extLst>
      <p:ext uri="{BB962C8B-B14F-4D97-AF65-F5344CB8AC3E}">
        <p14:creationId xmlns:p14="http://schemas.microsoft.com/office/powerpoint/2010/main" val="128471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2592C9C-F3E8-4B89-8EF1-1BF46B7C2EC1}"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1EC9BA-6CB6-44E8-9E8E-3A238012CAC6}" type="slidenum">
              <a:rPr lang="en-GB"/>
              <a:pPr>
                <a:defRPr/>
              </a:pPr>
              <a:t>‹#›</a:t>
            </a:fld>
            <a:endParaRPr lang="en-GB"/>
          </a:p>
        </p:txBody>
      </p:sp>
    </p:spTree>
    <p:extLst>
      <p:ext uri="{BB962C8B-B14F-4D97-AF65-F5344CB8AC3E}">
        <p14:creationId xmlns:p14="http://schemas.microsoft.com/office/powerpoint/2010/main" val="1469712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CDDE8331-5F9A-4D89-9FFF-BC70E5260157}" type="datetime1">
              <a:rPr lang="en-US" smtClean="0"/>
              <a:t>4/17/2015</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EBC13F75-513C-48EA-A958-CF71E906BFAD}" type="slidenum">
              <a:rPr lang="en-GB"/>
              <a:pPr>
                <a:defRPr/>
              </a:pPr>
              <a:t>‹#›</a:t>
            </a:fld>
            <a:endParaRPr lang="en-GB"/>
          </a:p>
        </p:txBody>
      </p:sp>
    </p:spTree>
    <p:extLst>
      <p:ext uri="{BB962C8B-B14F-4D97-AF65-F5344CB8AC3E}">
        <p14:creationId xmlns:p14="http://schemas.microsoft.com/office/powerpoint/2010/main" val="220926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FA0B459-8244-4A17-9657-99B720931475}" type="datetime1">
              <a:rPr lang="en-US" smtClean="0"/>
              <a:t>4/17/2015</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2A414B-4FE5-4C1E-B0A6-136A5DB02EEA}" type="slidenum">
              <a:rPr lang="en-GB"/>
              <a:pPr>
                <a:defRPr/>
              </a:pPr>
              <a:t>‹#›</a:t>
            </a:fld>
            <a:endParaRPr lang="en-GB"/>
          </a:p>
        </p:txBody>
      </p:sp>
    </p:spTree>
    <p:extLst>
      <p:ext uri="{BB962C8B-B14F-4D97-AF65-F5344CB8AC3E}">
        <p14:creationId xmlns:p14="http://schemas.microsoft.com/office/powerpoint/2010/main" val="184021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F4ED0ED-4691-443E-B6BE-A8C1DF693D52}" type="datetime1">
              <a:rPr lang="en-US" smtClean="0"/>
              <a:t>4/17/2015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7BB286-46DD-4ADB-AD66-45C058446DD2}" type="slidenum">
              <a:rPr lang="en-GB"/>
              <a:pPr>
                <a:defRPr/>
              </a:pPr>
              <a:t>‹#›</a:t>
            </a:fld>
            <a:endParaRPr lang="en-GB"/>
          </a:p>
        </p:txBody>
      </p:sp>
    </p:spTree>
    <p:extLst>
      <p:ext uri="{BB962C8B-B14F-4D97-AF65-F5344CB8AC3E}">
        <p14:creationId xmlns:p14="http://schemas.microsoft.com/office/powerpoint/2010/main" val="316924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09600"/>
            <a:ext cx="7669213"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Footer Placeholder 2"/>
          <p:cNvSpPr>
            <a:spLocks noGrp="1"/>
          </p:cNvSpPr>
          <p:nvPr>
            <p:ph type="ftr" sz="quarter" idx="10"/>
          </p:nvPr>
        </p:nvSpPr>
        <p:spPr>
          <a:xfrm>
            <a:off x="746125" y="6543675"/>
            <a:ext cx="2895600" cy="314325"/>
          </a:xfrm>
        </p:spPr>
        <p:txBody>
          <a:bodyPr/>
          <a:lstStyle>
            <a:lvl1pPr>
              <a:defRPr/>
            </a:lvl1pPr>
          </a:lstStyle>
          <a:p>
            <a:pPr>
              <a:defRPr/>
            </a:pPr>
            <a:r>
              <a:rPr lang="fr-BE" smtClean="0"/>
              <a:t>A. Haigh, METEC 2011</a:t>
            </a:r>
            <a:endParaRPr lang="en-GB"/>
          </a:p>
        </p:txBody>
      </p:sp>
      <p:sp>
        <p:nvSpPr>
          <p:cNvPr id="4" name="Slide Number Placeholder 3"/>
          <p:cNvSpPr>
            <a:spLocks noGrp="1"/>
          </p:cNvSpPr>
          <p:nvPr>
            <p:ph type="sldNum" sz="quarter" idx="11"/>
          </p:nvPr>
        </p:nvSpPr>
        <p:spPr>
          <a:xfrm>
            <a:off x="0" y="6497638"/>
            <a:ext cx="647700" cy="360362"/>
          </a:xfrm>
        </p:spPr>
        <p:txBody>
          <a:bodyPr/>
          <a:lstStyle>
            <a:lvl1pPr>
              <a:defRPr/>
            </a:lvl1pPr>
          </a:lstStyle>
          <a:p>
            <a:pPr>
              <a:defRPr/>
            </a:pPr>
            <a:fld id="{4BF27BE4-3CF5-428B-BAD7-D0A3E7F91995}" type="slidenum">
              <a:rPr lang="en-GB"/>
              <a:pPr>
                <a:defRPr/>
              </a:pPr>
              <a:t>‹#›</a:t>
            </a:fld>
            <a:r>
              <a:rPr lang="en-GB"/>
              <a:t> </a:t>
            </a:r>
          </a:p>
        </p:txBody>
      </p:sp>
    </p:spTree>
    <p:extLst>
      <p:ext uri="{BB962C8B-B14F-4D97-AF65-F5344CB8AC3E}">
        <p14:creationId xmlns:p14="http://schemas.microsoft.com/office/powerpoint/2010/main" val="28364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E840F49-EC6E-418D-AC36-3612F8272099}"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F3F589-6F37-48D2-8A28-E6B172CEE31A}" type="slidenum">
              <a:rPr lang="en-GB"/>
              <a:pPr>
                <a:defRPr/>
              </a:pPr>
              <a:t>‹#›</a:t>
            </a:fld>
            <a:endParaRPr lang="en-GB"/>
          </a:p>
        </p:txBody>
      </p:sp>
    </p:spTree>
    <p:extLst>
      <p:ext uri="{BB962C8B-B14F-4D97-AF65-F5344CB8AC3E}">
        <p14:creationId xmlns:p14="http://schemas.microsoft.com/office/powerpoint/2010/main" val="260149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FB778C-AD2A-4657-83FB-653899763451}" type="datetime1">
              <a:rPr lang="en-US" smtClean="0"/>
              <a:t>4/17/2015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0CA94A4-436D-4035-AB8F-39197F47F5EF}" type="slidenum">
              <a:rPr lang="en-GB"/>
              <a:pPr>
                <a:defRPr/>
              </a:pPr>
              <a:t>‹#›</a:t>
            </a:fld>
            <a:endParaRPr lang="en-GB"/>
          </a:p>
        </p:txBody>
      </p:sp>
    </p:spTree>
    <p:extLst>
      <p:ext uri="{BB962C8B-B14F-4D97-AF65-F5344CB8AC3E}">
        <p14:creationId xmlns:p14="http://schemas.microsoft.com/office/powerpoint/2010/main" val="93230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3212DCD2-F994-4A87-A033-3FB2D0C12ED5}" type="datetime1">
              <a:rPr lang="en-US" smtClean="0"/>
              <a:t>4/17/2015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5553F97-827D-4106-AFA7-235A5651A28F}" type="slidenum">
              <a:rPr lang="en-GB"/>
              <a:pPr>
                <a:defRPr/>
              </a:pPr>
              <a:t>‹#›</a:t>
            </a:fld>
            <a:endParaRPr lang="en-GB"/>
          </a:p>
        </p:txBody>
      </p:sp>
    </p:spTree>
    <p:extLst>
      <p:ext uri="{BB962C8B-B14F-4D97-AF65-F5344CB8AC3E}">
        <p14:creationId xmlns:p14="http://schemas.microsoft.com/office/powerpoint/2010/main" val="239171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4A597259-8051-4F07-9CA7-16C95412D9F8}" type="datetime1">
              <a:rPr lang="en-US" smtClean="0"/>
              <a:t>4/17/2015</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69920B0-CE2D-460A-8D09-79002C19D414}" type="slidenum">
              <a:rPr lang="en-GB"/>
              <a:pPr>
                <a:defRPr/>
              </a:pPr>
              <a:t>‹#›</a:t>
            </a:fld>
            <a:endParaRPr lang="en-GB"/>
          </a:p>
        </p:txBody>
      </p:sp>
    </p:spTree>
    <p:extLst>
      <p:ext uri="{BB962C8B-B14F-4D97-AF65-F5344CB8AC3E}">
        <p14:creationId xmlns:p14="http://schemas.microsoft.com/office/powerpoint/2010/main" val="224499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8B9883A2-287F-4A6A-B512-438EEE38ABF2}" type="datetime1">
              <a:rPr lang="en-US" smtClean="0"/>
              <a:t>4/17/2015</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1EA9F33-DCEB-4131-86A9-13AD2DAD4771}" type="slidenum">
              <a:rPr lang="en-GB"/>
              <a:pPr>
                <a:defRPr/>
              </a:pPr>
              <a:t>‹#›</a:t>
            </a:fld>
            <a:endParaRPr lang="en-GB"/>
          </a:p>
        </p:txBody>
      </p:sp>
    </p:spTree>
    <p:extLst>
      <p:ext uri="{BB962C8B-B14F-4D97-AF65-F5344CB8AC3E}">
        <p14:creationId xmlns:p14="http://schemas.microsoft.com/office/powerpoint/2010/main" val="12127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FA64F1-CF0C-4C9E-9CA0-C7640D6720A2}" type="datetime1">
              <a:rPr lang="en-US" smtClean="0"/>
              <a:t>4/17/2015</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C88D421-4AEE-44E3-9958-A5A025076C30}" type="slidenum">
              <a:rPr lang="en-GB"/>
              <a:pPr>
                <a:defRPr/>
              </a:pPr>
              <a:t>‹#›</a:t>
            </a:fld>
            <a:endParaRPr lang="en-GB"/>
          </a:p>
        </p:txBody>
      </p:sp>
    </p:spTree>
    <p:extLst>
      <p:ext uri="{BB962C8B-B14F-4D97-AF65-F5344CB8AC3E}">
        <p14:creationId xmlns:p14="http://schemas.microsoft.com/office/powerpoint/2010/main" val="82023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8FBB53-DD58-4592-A38C-B35D9D4305D0}" type="datetime1">
              <a:rPr lang="en-US" smtClean="0"/>
              <a:t>4/17/2015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D9E6840-477F-49CA-8D96-4140F2E6B3CA}" type="slidenum">
              <a:rPr lang="en-GB"/>
              <a:pPr>
                <a:defRPr/>
              </a:pPr>
              <a:t>‹#›</a:t>
            </a:fld>
            <a:endParaRPr lang="en-GB"/>
          </a:p>
        </p:txBody>
      </p:sp>
    </p:spTree>
    <p:extLst>
      <p:ext uri="{BB962C8B-B14F-4D97-AF65-F5344CB8AC3E}">
        <p14:creationId xmlns:p14="http://schemas.microsoft.com/office/powerpoint/2010/main" val="314603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1B14B1-5E8D-4F9F-968E-62CD8236F553}" type="datetime1">
              <a:rPr lang="en-US" smtClean="0"/>
              <a:t>4/17/2015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967DC9-5E0A-4A6B-9CB2-EC7A8FE92023}" type="slidenum">
              <a:rPr lang="en-GB"/>
              <a:pPr>
                <a:defRPr/>
              </a:pPr>
              <a:t>‹#›</a:t>
            </a:fld>
            <a:endParaRPr lang="en-GB"/>
          </a:p>
        </p:txBody>
      </p:sp>
    </p:spTree>
    <p:extLst>
      <p:ext uri="{BB962C8B-B14F-4D97-AF65-F5344CB8AC3E}">
        <p14:creationId xmlns:p14="http://schemas.microsoft.com/office/powerpoint/2010/main" val="338307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de-DE" smtClean="0"/>
              <a:t>Second level</a:t>
            </a:r>
            <a:endParaRPr lang="en-GB" altLang="de-DE" smtClean="0"/>
          </a:p>
          <a:p>
            <a:pPr lvl="1"/>
            <a:r>
              <a:rPr lang="en-GB" altLang="de-DE" smtClean="0"/>
              <a:t>Third level</a:t>
            </a:r>
          </a:p>
          <a:p>
            <a:pPr lvl="2"/>
            <a:r>
              <a:rPr lang="en-GB" altLang="de-DE"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cs typeface="Arial" charset="0"/>
              </a:defRPr>
            </a:lvl1pPr>
          </a:lstStyle>
          <a:p>
            <a:pPr>
              <a:defRPr/>
            </a:pPr>
            <a:fld id="{D0AA148A-4F40-4E1C-8796-16C8866482E9}" type="datetime1">
              <a:rPr lang="en-US" smtClean="0"/>
              <a:t>4/17/2015</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1C570706-87B6-4AEE-A7A5-FC3E6834EBE7}"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33" name="Picture 17" descr="LOGO CE_Vertical_EN_NEG_quadri_H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8"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9" r:id="rId19"/>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cordis.europa.eu/coal-steel-rtd/"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ec.europa.eu/research/participants/portal/desktop/en/experts/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179512" y="2492896"/>
            <a:ext cx="8891588" cy="1296987"/>
          </a:xfrm>
        </p:spPr>
        <p:txBody>
          <a:bodyPr/>
          <a:lstStyle/>
          <a:p>
            <a:pPr indent="0" algn="ctr" eaLnBrk="1" hangingPunct="1"/>
            <a:r>
              <a:rPr lang="en-GB" altLang="de-DE" sz="3600" dirty="0">
                <a:solidFill>
                  <a:schemeClr val="bg1"/>
                </a:solidFill>
              </a:rPr>
              <a:t>Funding opportunities under the EC- </a:t>
            </a:r>
            <a:r>
              <a:rPr lang="en-GB" altLang="de-DE" sz="3600" dirty="0" smtClean="0">
                <a:solidFill>
                  <a:schemeClr val="bg1"/>
                </a:solidFill>
              </a:rPr>
              <a:t>RFCS Programme</a:t>
            </a:r>
          </a:p>
        </p:txBody>
      </p:sp>
      <p:sp>
        <p:nvSpPr>
          <p:cNvPr id="3078" name="Rectangle 4"/>
          <p:cNvSpPr>
            <a:spLocks noChangeArrowheads="1"/>
          </p:cNvSpPr>
          <p:nvPr/>
        </p:nvSpPr>
        <p:spPr bwMode="auto">
          <a:xfrm>
            <a:off x="4782923" y="5301208"/>
            <a:ext cx="4464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FFFFFF"/>
              </a:buClr>
            </a:pPr>
            <a:r>
              <a:rPr lang="en-GB" altLang="de-DE" sz="1800" dirty="0" smtClean="0">
                <a:solidFill>
                  <a:srgbClr val="FFFFFF"/>
                </a:solidFill>
              </a:rPr>
              <a:t>Bjorn </a:t>
            </a:r>
            <a:r>
              <a:rPr lang="en-GB" altLang="de-DE" sz="1800" dirty="0" err="1" smtClean="0">
                <a:solidFill>
                  <a:srgbClr val="FFFFFF"/>
                </a:solidFill>
              </a:rPr>
              <a:t>Debecker</a:t>
            </a:r>
            <a:r>
              <a:rPr lang="en-GB" altLang="de-DE" sz="1800" dirty="0" smtClean="0">
                <a:solidFill>
                  <a:srgbClr val="FFFFFF"/>
                </a:solidFill>
              </a:rPr>
              <a:t> </a:t>
            </a:r>
            <a:endParaRPr lang="en-GB" altLang="de-DE" sz="1800" dirty="0">
              <a:solidFill>
                <a:srgbClr val="FFFFFF"/>
              </a:solidFill>
            </a:endParaRPr>
          </a:p>
          <a:p>
            <a:pPr>
              <a:buClr>
                <a:srgbClr val="FFFFFF"/>
              </a:buClr>
            </a:pPr>
            <a:r>
              <a:rPr lang="en-GB" altLang="de-DE" sz="1800" dirty="0">
                <a:solidFill>
                  <a:srgbClr val="FFFFFF"/>
                </a:solidFill>
              </a:rPr>
              <a:t>European Commission</a:t>
            </a:r>
          </a:p>
          <a:p>
            <a:pPr>
              <a:buClr>
                <a:srgbClr val="FFFFFF"/>
              </a:buClr>
            </a:pPr>
            <a:r>
              <a:rPr lang="en-GB" altLang="de-DE" sz="1800" dirty="0">
                <a:solidFill>
                  <a:srgbClr val="FFFFFF"/>
                </a:solidFill>
              </a:rPr>
              <a:t>DG Research and Innovation</a:t>
            </a:r>
          </a:p>
          <a:p>
            <a:pPr>
              <a:buClr>
                <a:srgbClr val="FFFFFF"/>
              </a:buClr>
            </a:pPr>
            <a:r>
              <a:rPr lang="en-GB" altLang="de-DE" sz="1800" dirty="0">
                <a:solidFill>
                  <a:srgbClr val="FFFFFF"/>
                </a:solidFill>
              </a:rPr>
              <a:t>Research Fund for Coal and Steel</a:t>
            </a:r>
          </a:p>
          <a:p>
            <a:pPr>
              <a:lnSpc>
                <a:spcPct val="80000"/>
              </a:lnSpc>
              <a:spcBef>
                <a:spcPct val="20000"/>
              </a:spcBef>
              <a:buClr>
                <a:schemeClr val="bg1"/>
              </a:buClr>
            </a:pPr>
            <a:endParaRPr lang="en-GB" altLang="de-DE" sz="1800" b="0" dirty="0">
              <a:solidFill>
                <a:schemeClr val="bg1"/>
              </a:solidFill>
            </a:endParaRPr>
          </a:p>
        </p:txBody>
      </p:sp>
      <p:sp>
        <p:nvSpPr>
          <p:cNvPr id="6" name="Rectangle 4"/>
          <p:cNvSpPr>
            <a:spLocks noChangeArrowheads="1"/>
          </p:cNvSpPr>
          <p:nvPr/>
        </p:nvSpPr>
        <p:spPr bwMode="auto">
          <a:xfrm>
            <a:off x="0" y="5818815"/>
            <a:ext cx="44640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FFFFFF"/>
              </a:buClr>
            </a:pPr>
            <a:r>
              <a:rPr lang="en-GB" altLang="de-DE" sz="1800" dirty="0">
                <a:solidFill>
                  <a:srgbClr val="FFFFFF"/>
                </a:solidFill>
              </a:rPr>
              <a:t>Slag Valorisation </a:t>
            </a:r>
            <a:r>
              <a:rPr lang="en-GB" altLang="de-DE" sz="1800" dirty="0" smtClean="0">
                <a:solidFill>
                  <a:srgbClr val="FFFFFF"/>
                </a:solidFill>
              </a:rPr>
              <a:t>Symposium</a:t>
            </a:r>
          </a:p>
          <a:p>
            <a:pPr>
              <a:buClr>
                <a:srgbClr val="FFFFFF"/>
              </a:buClr>
            </a:pPr>
            <a:r>
              <a:rPr lang="en-GB" altLang="de-DE" sz="1800" dirty="0" smtClean="0">
                <a:solidFill>
                  <a:srgbClr val="FFFFFF"/>
                </a:solidFill>
              </a:rPr>
              <a:t>17/4/2015 Leuven </a:t>
            </a:r>
            <a:endParaRPr lang="en-GB" altLang="de-DE" sz="1800" b="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
          <p:cNvSpPr>
            <a:spLocks noGrp="1"/>
          </p:cNvSpPr>
          <p:nvPr>
            <p:ph type="title"/>
          </p:nvPr>
        </p:nvSpPr>
        <p:spPr>
          <a:xfrm>
            <a:off x="395536" y="1268760"/>
            <a:ext cx="8229600" cy="649287"/>
          </a:xfrm>
        </p:spPr>
        <p:txBody>
          <a:bodyPr/>
          <a:lstStyle/>
          <a:p>
            <a:r>
              <a:rPr lang="en-GB" altLang="de-DE" sz="3200" dirty="0" smtClean="0">
                <a:latin typeface="+mn-lt"/>
              </a:rPr>
              <a:t>Annual Research Priorities</a:t>
            </a:r>
            <a:endParaRPr lang="de-DE" altLang="de-DE" sz="3200" dirty="0" smtClean="0">
              <a:latin typeface="+mn-lt"/>
            </a:endParaRPr>
          </a:p>
        </p:txBody>
      </p:sp>
      <p:sp>
        <p:nvSpPr>
          <p:cNvPr id="19459" name="Inhaltsplatzhalter 3"/>
          <p:cNvSpPr>
            <a:spLocks noGrp="1"/>
          </p:cNvSpPr>
          <p:nvPr>
            <p:ph idx="1"/>
          </p:nvPr>
        </p:nvSpPr>
        <p:spPr>
          <a:xfrm>
            <a:off x="251520" y="1916832"/>
            <a:ext cx="8568952" cy="4608513"/>
          </a:xfrm>
        </p:spPr>
        <p:txBody>
          <a:bodyPr/>
          <a:lstStyle/>
          <a:p>
            <a:pPr>
              <a:spcAft>
                <a:spcPts val="600"/>
              </a:spcAft>
              <a:buClr>
                <a:srgbClr val="0F5494"/>
              </a:buClr>
              <a:buFont typeface="Wingdings" panose="05000000000000000000" pitchFamily="2" charset="2"/>
              <a:buChar char="Ø"/>
              <a:defRPr/>
            </a:pPr>
            <a:r>
              <a:rPr lang="en-GB" sz="2000" i="0" dirty="0" smtClean="0"/>
              <a:t>The </a:t>
            </a:r>
            <a:r>
              <a:rPr lang="en-GB" sz="2000" i="0" dirty="0"/>
              <a:t>long-term strategy of the RFCS is based </a:t>
            </a:r>
            <a:r>
              <a:rPr lang="en-GB" sz="2000" i="0" dirty="0" smtClean="0"/>
              <a:t>on </a:t>
            </a:r>
            <a:r>
              <a:rPr lang="en-GB" sz="2000" i="0" dirty="0" err="1" smtClean="0"/>
              <a:t>annualy</a:t>
            </a:r>
            <a:r>
              <a:rPr lang="en-GB" sz="2000" i="0" dirty="0" smtClean="0"/>
              <a:t> updated </a:t>
            </a:r>
            <a:r>
              <a:rPr lang="en-GB" sz="2000" i="0" dirty="0"/>
              <a:t>priorities identified </a:t>
            </a:r>
            <a:r>
              <a:rPr lang="en-GB" sz="2000" i="0" dirty="0" smtClean="0"/>
              <a:t>by stakeholder platforms (ESTEP,…)</a:t>
            </a:r>
            <a:endParaRPr lang="en-GB" sz="2000" i="0" dirty="0"/>
          </a:p>
          <a:p>
            <a:pPr>
              <a:spcAft>
                <a:spcPts val="600"/>
              </a:spcAft>
              <a:buClr>
                <a:srgbClr val="0F5494"/>
              </a:buClr>
              <a:buFont typeface="Wingdings" panose="05000000000000000000" pitchFamily="2" charset="2"/>
              <a:buChar char="Ø"/>
              <a:defRPr/>
            </a:pPr>
            <a:r>
              <a:rPr lang="fr-BE" sz="2000" i="0" dirty="0" err="1" smtClean="0"/>
              <a:t>Proposals</a:t>
            </a:r>
            <a:r>
              <a:rPr lang="fr-BE" sz="2000" i="0" dirty="0" smtClean="0"/>
              <a:t> </a:t>
            </a:r>
            <a:r>
              <a:rPr lang="fr-BE" sz="2000" i="0" dirty="0" err="1"/>
              <a:t>adressing</a:t>
            </a:r>
            <a:r>
              <a:rPr lang="fr-BE" sz="2000" i="0" dirty="0"/>
              <a:t> an </a:t>
            </a:r>
            <a:r>
              <a:rPr lang="fr-BE" sz="2000" i="0" dirty="0" err="1"/>
              <a:t>annual</a:t>
            </a:r>
            <a:r>
              <a:rPr lang="fr-BE" sz="2000" i="0" dirty="0"/>
              <a:t> </a:t>
            </a:r>
            <a:r>
              <a:rPr lang="fr-BE" sz="2000" i="0" dirty="0" err="1"/>
              <a:t>research</a:t>
            </a:r>
            <a:r>
              <a:rPr lang="fr-BE" sz="2000" i="0" dirty="0"/>
              <a:t> </a:t>
            </a:r>
            <a:r>
              <a:rPr lang="fr-BE" sz="2000" i="0" dirty="0" err="1"/>
              <a:t>priority</a:t>
            </a:r>
            <a:r>
              <a:rPr lang="fr-BE" sz="2000" i="0" dirty="0"/>
              <a:t> </a:t>
            </a:r>
            <a:r>
              <a:rPr lang="fr-BE" sz="2000" i="0" dirty="0" err="1"/>
              <a:t>receive</a:t>
            </a:r>
            <a:r>
              <a:rPr lang="fr-BE" sz="2000" i="0" dirty="0"/>
              <a:t> 1 extra point </a:t>
            </a:r>
            <a:r>
              <a:rPr lang="fr-BE" sz="2000" i="0" dirty="0" smtClean="0"/>
              <a:t>in </a:t>
            </a:r>
            <a:r>
              <a:rPr lang="fr-BE" sz="2000" i="0" dirty="0" err="1" smtClean="0"/>
              <a:t>evaluations</a:t>
            </a:r>
            <a:endParaRPr lang="fr-BE" sz="2000" i="0" dirty="0" smtClean="0"/>
          </a:p>
          <a:p>
            <a:pPr>
              <a:spcAft>
                <a:spcPts val="600"/>
              </a:spcAft>
              <a:buClr>
                <a:srgbClr val="0F5494"/>
              </a:buClr>
              <a:buFont typeface="Wingdings" panose="05000000000000000000" pitchFamily="2" charset="2"/>
              <a:buChar char="Ø"/>
              <a:defRPr/>
            </a:pPr>
            <a:r>
              <a:rPr lang="fr-BE" sz="2000" i="0" dirty="0" smtClean="0"/>
              <a:t>9 </a:t>
            </a:r>
            <a:r>
              <a:rPr lang="fr-BE" sz="2000" i="0" dirty="0" err="1" smtClean="0"/>
              <a:t>Annual</a:t>
            </a:r>
            <a:r>
              <a:rPr lang="fr-BE" sz="2000" i="0" dirty="0" smtClean="0"/>
              <a:t> </a:t>
            </a:r>
            <a:r>
              <a:rPr lang="fr-BE" sz="2000" i="0" dirty="0" err="1" smtClean="0"/>
              <a:t>Steel</a:t>
            </a:r>
            <a:r>
              <a:rPr lang="fr-BE" sz="2000" i="0" dirty="0" smtClean="0"/>
              <a:t> </a:t>
            </a:r>
            <a:r>
              <a:rPr lang="fr-BE" sz="2000" i="0" dirty="0" err="1" smtClean="0"/>
              <a:t>Priorities</a:t>
            </a:r>
            <a:r>
              <a:rPr lang="fr-BE" sz="2000" i="0" dirty="0" smtClean="0"/>
              <a:t> </a:t>
            </a:r>
            <a:r>
              <a:rPr lang="fr-BE" sz="2000" i="0" dirty="0" err="1" smtClean="0"/>
              <a:t>in</a:t>
            </a:r>
            <a:r>
              <a:rPr lang="fr-BE" sz="2000" i="0" dirty="0" smtClean="0"/>
              <a:t> 2015, </a:t>
            </a:r>
            <a:r>
              <a:rPr lang="fr-BE" sz="2000" i="0" dirty="0" err="1" smtClean="0"/>
              <a:t>among</a:t>
            </a:r>
            <a:r>
              <a:rPr lang="fr-BE" sz="2000" i="0" dirty="0" smtClean="0"/>
              <a:t> </a:t>
            </a:r>
            <a:r>
              <a:rPr lang="fr-BE" sz="2000" i="0" dirty="0" err="1" smtClean="0"/>
              <a:t>which</a:t>
            </a:r>
            <a:r>
              <a:rPr lang="fr-BE" sz="2000" i="0" dirty="0" smtClean="0"/>
              <a:t>:</a:t>
            </a:r>
          </a:p>
          <a:p>
            <a:pPr>
              <a:spcAft>
                <a:spcPts val="600"/>
              </a:spcAft>
              <a:buClr>
                <a:srgbClr val="0F5494"/>
              </a:buClr>
              <a:buFont typeface="Wingdings" panose="05000000000000000000" pitchFamily="2" charset="2"/>
              <a:buChar char="Ø"/>
              <a:defRPr/>
            </a:pPr>
            <a:endParaRPr lang="en-GB" sz="2000" i="0" dirty="0"/>
          </a:p>
          <a:p>
            <a:pPr>
              <a:buClr>
                <a:srgbClr val="0F5494"/>
              </a:buClr>
              <a:buFont typeface="Wingdings" panose="05000000000000000000" pitchFamily="2" charset="2"/>
              <a:buChar char="Ø"/>
              <a:defRPr/>
            </a:pPr>
            <a:endParaRPr lang="en-GB" sz="2000" i="0" dirty="0"/>
          </a:p>
          <a:p>
            <a:pPr marL="0" indent="0">
              <a:buFontTx/>
              <a:buNone/>
              <a:defRPr/>
            </a:pPr>
            <a:endParaRPr lang="en-GB" altLang="de-DE" sz="2000" i="0" dirty="0" smtClean="0"/>
          </a:p>
        </p:txBody>
      </p:sp>
      <p:sp>
        <p:nvSpPr>
          <p:cNvPr id="2" name="Foliennummernplatzhalter 1"/>
          <p:cNvSpPr>
            <a:spLocks noGrp="1"/>
          </p:cNvSpPr>
          <p:nvPr>
            <p:ph type="sldNum" sz="quarter" idx="12"/>
          </p:nvPr>
        </p:nvSpPr>
        <p:spPr>
          <a:xfrm>
            <a:off x="8394700" y="6381750"/>
            <a:ext cx="658813" cy="476250"/>
          </a:xfrm>
        </p:spPr>
        <p:txBody>
          <a:bodyPr/>
          <a:lstStyle/>
          <a:p>
            <a:pPr>
              <a:defRPr/>
            </a:pPr>
            <a:fld id="{2D4766DB-7321-45D6-B34E-EB849D27036B}" type="slidenum">
              <a:rPr lang="en-GB" smtClean="0"/>
              <a:pPr>
                <a:defRPr/>
              </a:pPr>
              <a:t>10</a:t>
            </a:fld>
            <a:endParaRPr lang="en-GB" dirty="0"/>
          </a:p>
        </p:txBody>
      </p:sp>
      <p:sp>
        <p:nvSpPr>
          <p:cNvPr id="6" name="Rectangle 3"/>
          <p:cNvSpPr txBox="1">
            <a:spLocks noChangeArrowheads="1"/>
          </p:cNvSpPr>
          <p:nvPr/>
        </p:nvSpPr>
        <p:spPr bwMode="auto">
          <a:xfrm>
            <a:off x="724355" y="4221087"/>
            <a:ext cx="8316416" cy="20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600"/>
              </a:spcAft>
              <a:buClr>
                <a:srgbClr val="0F5494"/>
              </a:buClr>
              <a:buFontTx/>
              <a:buNone/>
            </a:pPr>
            <a:r>
              <a:rPr lang="en-GB" altLang="de-DE" sz="1800" b="0" i="0" kern="0" dirty="0" smtClean="0"/>
              <a:t>3. New or improved resource efficient processes to </a:t>
            </a:r>
            <a:r>
              <a:rPr lang="en-GB" altLang="de-DE" sz="1800" i="0" kern="0" dirty="0" smtClean="0"/>
              <a:t>transform low quality primary raw materials or secondary raw materials </a:t>
            </a:r>
            <a:r>
              <a:rPr lang="en-GB" altLang="de-DE" sz="1800" b="0" i="0" kern="0" dirty="0" smtClean="0"/>
              <a:t>(e.g. slag, dust, scale, sludge, low quality scrap) </a:t>
            </a:r>
            <a:r>
              <a:rPr lang="en-GB" altLang="de-DE" sz="1800" i="0" kern="0" dirty="0" smtClean="0"/>
              <a:t>into valuable products</a:t>
            </a:r>
          </a:p>
          <a:p>
            <a:pPr marL="0" indent="0">
              <a:spcAft>
                <a:spcPts val="600"/>
              </a:spcAft>
              <a:buClr>
                <a:srgbClr val="0F5494"/>
              </a:buClr>
              <a:buFontTx/>
              <a:buNone/>
            </a:pPr>
            <a:r>
              <a:rPr lang="en-GB" altLang="de-DE" sz="1800" b="0" i="0" kern="0" dirty="0" smtClean="0"/>
              <a:t>4. Solutions directly aiming at </a:t>
            </a:r>
            <a:r>
              <a:rPr lang="en-GB" altLang="de-DE" sz="1800" i="0" kern="0" dirty="0" smtClean="0"/>
              <a:t>minimizing the ecological footprint </a:t>
            </a:r>
            <a:r>
              <a:rPr lang="en-GB" altLang="de-DE" sz="1800" b="0" i="0" kern="0" dirty="0" smtClean="0"/>
              <a:t>of the Steel Works with respect to one of the following issues: air, water, soil, biodiversity and CO2 emissions</a:t>
            </a:r>
          </a:p>
        </p:txBody>
      </p:sp>
    </p:spTree>
    <p:extLst>
      <p:ext uri="{BB962C8B-B14F-4D97-AF65-F5344CB8AC3E}">
        <p14:creationId xmlns:p14="http://schemas.microsoft.com/office/powerpoint/2010/main" val="215772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
          <p:cNvSpPr>
            <a:spLocks noGrp="1"/>
          </p:cNvSpPr>
          <p:nvPr>
            <p:ph type="title"/>
          </p:nvPr>
        </p:nvSpPr>
        <p:spPr>
          <a:xfrm>
            <a:off x="107504" y="1268760"/>
            <a:ext cx="9361040" cy="649287"/>
          </a:xfrm>
        </p:spPr>
        <p:txBody>
          <a:bodyPr/>
          <a:lstStyle/>
          <a:p>
            <a:r>
              <a:rPr lang="en-GB" altLang="de-DE" sz="3200" dirty="0" smtClean="0">
                <a:latin typeface="+mn-lt"/>
              </a:rPr>
              <a:t>RFCS Slag Valorisation projects</a:t>
            </a:r>
            <a:endParaRPr lang="de-DE" altLang="de-DE" sz="3200" dirty="0" smtClean="0">
              <a:latin typeface="+mn-lt"/>
            </a:endParaRPr>
          </a:p>
        </p:txBody>
      </p:sp>
      <p:sp>
        <p:nvSpPr>
          <p:cNvPr id="19459" name="Inhaltsplatzhalter 3"/>
          <p:cNvSpPr>
            <a:spLocks noGrp="1"/>
          </p:cNvSpPr>
          <p:nvPr>
            <p:ph idx="1"/>
          </p:nvPr>
        </p:nvSpPr>
        <p:spPr>
          <a:xfrm>
            <a:off x="251520" y="1916832"/>
            <a:ext cx="8568952" cy="4608513"/>
          </a:xfrm>
        </p:spPr>
        <p:txBody>
          <a:bodyPr/>
          <a:lstStyle/>
          <a:p>
            <a:pPr>
              <a:spcAft>
                <a:spcPts val="600"/>
              </a:spcAft>
              <a:buClr>
                <a:srgbClr val="0F5494"/>
              </a:buClr>
              <a:buFont typeface="Wingdings" panose="05000000000000000000" pitchFamily="2" charset="2"/>
              <a:buChar char="Ø"/>
              <a:defRPr/>
            </a:pPr>
            <a:endParaRPr lang="fr-BE" sz="2000" b="1" i="0" dirty="0" smtClean="0"/>
          </a:p>
          <a:p>
            <a:pPr>
              <a:spcAft>
                <a:spcPts val="600"/>
              </a:spcAft>
              <a:buClr>
                <a:srgbClr val="0F5494"/>
              </a:buClr>
              <a:buFont typeface="Wingdings" panose="05000000000000000000" pitchFamily="2" charset="2"/>
              <a:buChar char="Ø"/>
              <a:defRPr/>
            </a:pPr>
            <a:r>
              <a:rPr lang="fr-BE" sz="1800" b="1" i="0" dirty="0" smtClean="0"/>
              <a:t>RFSR-CT-2013-00032 PSP-BOF </a:t>
            </a:r>
            <a:r>
              <a:rPr lang="en-GB" sz="1800" i="0" dirty="0"/>
              <a:t>Removal of Phosphorus from </a:t>
            </a:r>
            <a:r>
              <a:rPr lang="en-GB" sz="1800" i="0" dirty="0" smtClean="0"/>
              <a:t>BOF-slag (</a:t>
            </a:r>
            <a:r>
              <a:rPr lang="en-GB" sz="1800" i="0" dirty="0"/>
              <a:t>to separate useable </a:t>
            </a:r>
            <a:r>
              <a:rPr lang="en-GB" sz="1800" i="0" dirty="0" smtClean="0"/>
              <a:t>slag substances</a:t>
            </a:r>
            <a:r>
              <a:rPr lang="en-GB" sz="1800" i="0" smtClean="0"/>
              <a:t>) </a:t>
            </a:r>
            <a:endParaRPr lang="en-GB" sz="1600"/>
          </a:p>
          <a:p>
            <a:pPr>
              <a:spcAft>
                <a:spcPts val="600"/>
              </a:spcAft>
              <a:buClr>
                <a:srgbClr val="0F5494"/>
              </a:buClr>
              <a:buFont typeface="Wingdings" panose="05000000000000000000" pitchFamily="2" charset="2"/>
              <a:buChar char="Ø"/>
              <a:defRPr/>
            </a:pPr>
            <a:r>
              <a:rPr lang="en-GB" sz="1800" b="1" i="0" smtClean="0"/>
              <a:t>RFSR-CT-2012-00006</a:t>
            </a:r>
            <a:r>
              <a:rPr lang="fr-BE" sz="1800" b="1" i="0" dirty="0" smtClean="0"/>
              <a:t> </a:t>
            </a:r>
            <a:r>
              <a:rPr lang="fr-BE" sz="1800" b="1" i="0" dirty="0" smtClean="0"/>
              <a:t>SLACON </a:t>
            </a:r>
            <a:r>
              <a:rPr lang="en-GB" sz="1800" i="0" dirty="0"/>
              <a:t>Control of slag quality for utilisation in the construction </a:t>
            </a:r>
            <a:r>
              <a:rPr lang="en-GB" sz="1800" i="0" dirty="0" smtClean="0"/>
              <a:t>industry </a:t>
            </a:r>
            <a:r>
              <a:rPr lang="en-GB" sz="1600" dirty="0" smtClean="0"/>
              <a:t>(cf. presentation D. Mudersbach; poster B. </a:t>
            </a:r>
            <a:r>
              <a:rPr lang="en-GB" sz="1600" dirty="0" err="1" smtClean="0"/>
              <a:t>Wendler</a:t>
            </a:r>
            <a:r>
              <a:rPr lang="en-GB" sz="1600" dirty="0" smtClean="0"/>
              <a:t>)</a:t>
            </a:r>
          </a:p>
          <a:p>
            <a:pPr>
              <a:spcAft>
                <a:spcPts val="600"/>
              </a:spcAft>
              <a:buClr>
                <a:srgbClr val="0F5494"/>
              </a:buClr>
              <a:buFont typeface="Wingdings" panose="05000000000000000000" pitchFamily="2" charset="2"/>
              <a:buChar char="Ø"/>
              <a:defRPr/>
            </a:pPr>
            <a:r>
              <a:rPr lang="en-GB" sz="1800" b="1" i="0" dirty="0"/>
              <a:t>RFSR-CT-2011-00037</a:t>
            </a:r>
            <a:r>
              <a:rPr lang="en-GB" sz="1800" i="0" dirty="0"/>
              <a:t> </a:t>
            </a:r>
            <a:r>
              <a:rPr lang="en-GB" sz="1800" b="1" i="0" dirty="0"/>
              <a:t>SLAGFERTILISER </a:t>
            </a:r>
            <a:r>
              <a:rPr lang="en-GB" sz="1800" i="0" dirty="0"/>
              <a:t>Impact of long-term application of blast furnace and steel slags as liming materials on soil </a:t>
            </a:r>
            <a:r>
              <a:rPr lang="en-GB" sz="1800" i="0" dirty="0" smtClean="0"/>
              <a:t>fertility, crop </a:t>
            </a:r>
            <a:r>
              <a:rPr lang="en-GB" sz="1800" i="0" dirty="0"/>
              <a:t>yields and plant </a:t>
            </a:r>
            <a:r>
              <a:rPr lang="en-GB" sz="1800" i="0" dirty="0" smtClean="0"/>
              <a:t>health</a:t>
            </a:r>
          </a:p>
          <a:p>
            <a:pPr>
              <a:spcAft>
                <a:spcPts val="600"/>
              </a:spcAft>
              <a:buClr>
                <a:srgbClr val="0F5494"/>
              </a:buClr>
              <a:buFont typeface="Wingdings" panose="05000000000000000000" pitchFamily="2" charset="2"/>
              <a:buChar char="Ø"/>
              <a:defRPr/>
            </a:pPr>
            <a:r>
              <a:rPr lang="en-GB" sz="1800" b="1" i="0" dirty="0"/>
              <a:t>RFSP-CT-2009-00028 SLASORB </a:t>
            </a:r>
            <a:r>
              <a:rPr lang="en-GB" sz="1800" i="0" dirty="0"/>
              <a:t>Using slag as sorbent to remove phosphorus from wastewater</a:t>
            </a:r>
            <a:endParaRPr lang="en-GB" sz="1800" i="0" dirty="0" smtClean="0"/>
          </a:p>
          <a:p>
            <a:pPr>
              <a:spcAft>
                <a:spcPts val="600"/>
              </a:spcAft>
              <a:buClr>
                <a:srgbClr val="0F5494"/>
              </a:buClr>
              <a:buFont typeface="Wingdings" panose="05000000000000000000" pitchFamily="2" charset="2"/>
              <a:buChar char="Ø"/>
              <a:defRPr/>
            </a:pPr>
            <a:endParaRPr lang="en-GB" sz="2000" i="0" dirty="0" smtClean="0"/>
          </a:p>
          <a:p>
            <a:pPr>
              <a:spcAft>
                <a:spcPts val="600"/>
              </a:spcAft>
              <a:buClr>
                <a:srgbClr val="0F5494"/>
              </a:buClr>
              <a:buFont typeface="Wingdings" panose="05000000000000000000" pitchFamily="2" charset="2"/>
              <a:buChar char="Ø"/>
              <a:defRPr/>
            </a:pPr>
            <a:endParaRPr lang="en-GB" sz="2000" i="0" dirty="0" smtClean="0"/>
          </a:p>
          <a:p>
            <a:pPr>
              <a:spcAft>
                <a:spcPts val="600"/>
              </a:spcAft>
              <a:buClr>
                <a:srgbClr val="0F5494"/>
              </a:buClr>
              <a:buFont typeface="Wingdings" panose="05000000000000000000" pitchFamily="2" charset="2"/>
              <a:buChar char="Ø"/>
              <a:defRPr/>
            </a:pPr>
            <a:endParaRPr lang="en-GB" sz="2000" i="0" dirty="0"/>
          </a:p>
          <a:p>
            <a:pPr>
              <a:buClr>
                <a:srgbClr val="0F5494"/>
              </a:buClr>
              <a:buFont typeface="Wingdings" panose="05000000000000000000" pitchFamily="2" charset="2"/>
              <a:buChar char="Ø"/>
              <a:defRPr/>
            </a:pPr>
            <a:endParaRPr lang="en-GB" sz="2000" i="0" dirty="0"/>
          </a:p>
          <a:p>
            <a:pPr marL="0" indent="0">
              <a:buFontTx/>
              <a:buNone/>
              <a:defRPr/>
            </a:pPr>
            <a:endParaRPr lang="en-GB" altLang="de-DE" sz="2000" i="0" dirty="0" smtClean="0"/>
          </a:p>
        </p:txBody>
      </p:sp>
      <p:sp>
        <p:nvSpPr>
          <p:cNvPr id="2" name="Foliennummernplatzhalter 1"/>
          <p:cNvSpPr>
            <a:spLocks noGrp="1"/>
          </p:cNvSpPr>
          <p:nvPr>
            <p:ph type="sldNum" sz="quarter" idx="12"/>
          </p:nvPr>
        </p:nvSpPr>
        <p:spPr>
          <a:xfrm>
            <a:off x="8394700" y="6381750"/>
            <a:ext cx="658813" cy="476250"/>
          </a:xfrm>
        </p:spPr>
        <p:txBody>
          <a:bodyPr/>
          <a:lstStyle/>
          <a:p>
            <a:pPr>
              <a:defRPr/>
            </a:pPr>
            <a:fld id="{2D4766DB-7321-45D6-B34E-EB849D27036B}" type="slidenum">
              <a:rPr lang="en-GB" smtClean="0"/>
              <a:pPr>
                <a:defRPr/>
              </a:pPr>
              <a:t>11</a:t>
            </a:fld>
            <a:endParaRPr lang="en-GB" dirty="0"/>
          </a:p>
        </p:txBody>
      </p:sp>
    </p:spTree>
    <p:extLst>
      <p:ext uri="{BB962C8B-B14F-4D97-AF65-F5344CB8AC3E}">
        <p14:creationId xmlns:p14="http://schemas.microsoft.com/office/powerpoint/2010/main" val="3304308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77441"/>
            <a:ext cx="8373511" cy="3470064"/>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23" name="Text Box 3"/>
          <p:cNvSpPr txBox="1">
            <a:spLocks noChangeArrowheads="1"/>
          </p:cNvSpPr>
          <p:nvPr/>
        </p:nvSpPr>
        <p:spPr bwMode="auto">
          <a:xfrm>
            <a:off x="269875" y="1697038"/>
            <a:ext cx="8489950" cy="641350"/>
          </a:xfrm>
          <a:prstGeom prst="rect">
            <a:avLst/>
          </a:prstGeom>
          <a:noFill/>
          <a:ln>
            <a:noFill/>
          </a:ln>
          <a:effectLst/>
          <a:extLst/>
        </p:spPr>
        <p:txBody>
          <a:bodyPr>
            <a:spAutoFit/>
          </a:bodyPr>
          <a:lstStyle/>
          <a:p>
            <a:pPr eaLnBrk="0" hangingPunct="0">
              <a:defRPr/>
            </a:pPr>
            <a:endParaRPr lang="en-US" sz="3600" b="0">
              <a:solidFill>
                <a:srgbClr val="000000"/>
              </a:solidFill>
              <a:latin typeface="Times New Roman" pitchFamily="18" charset="0"/>
              <a:cs typeface="+mn-cs"/>
            </a:endParaRPr>
          </a:p>
        </p:txBody>
      </p:sp>
      <p:sp>
        <p:nvSpPr>
          <p:cNvPr id="440324" name="Text Box 4"/>
          <p:cNvSpPr txBox="1">
            <a:spLocks noChangeArrowheads="1"/>
          </p:cNvSpPr>
          <p:nvPr/>
        </p:nvSpPr>
        <p:spPr bwMode="auto">
          <a:xfrm>
            <a:off x="107504" y="2132856"/>
            <a:ext cx="6624539" cy="707886"/>
          </a:xfrm>
          <a:prstGeom prst="rect">
            <a:avLst/>
          </a:prstGeom>
          <a:noFill/>
          <a:ln>
            <a:noFill/>
          </a:ln>
          <a:effectLst/>
          <a:extLst/>
        </p:spPr>
        <p:txBody>
          <a:bodyPr wrap="square">
            <a:spAutoFit/>
          </a:bodyPr>
          <a:lstStyle/>
          <a:p>
            <a:pPr algn="ctr">
              <a:spcBef>
                <a:spcPts val="0"/>
              </a:spcBef>
              <a:spcAft>
                <a:spcPts val="0"/>
              </a:spcAft>
              <a:buClr>
                <a:srgbClr val="333399"/>
              </a:buClr>
              <a:defRPr/>
            </a:pPr>
            <a:r>
              <a:rPr lang="en-GB" sz="2000" b="0" dirty="0" smtClean="0">
                <a:solidFill>
                  <a:srgbClr val="0F5494"/>
                </a:solidFill>
                <a:latin typeface="+mn-lt"/>
                <a:cs typeface="+mn-cs"/>
              </a:rPr>
              <a:t>Online </a:t>
            </a:r>
            <a:r>
              <a:rPr lang="en-GB" sz="2000" dirty="0" smtClean="0">
                <a:solidFill>
                  <a:srgbClr val="0F5494"/>
                </a:solidFill>
                <a:latin typeface="+mn-lt"/>
                <a:cs typeface="+mn-cs"/>
              </a:rPr>
              <a:t>RFCS </a:t>
            </a:r>
            <a:r>
              <a:rPr lang="en-GB" sz="2000" dirty="0">
                <a:solidFill>
                  <a:srgbClr val="0F5494"/>
                </a:solidFill>
                <a:latin typeface="+mn-lt"/>
                <a:cs typeface="+mn-cs"/>
              </a:rPr>
              <a:t>projects synopsis </a:t>
            </a:r>
            <a:endParaRPr lang="en-GB" sz="2000" dirty="0" smtClean="0">
              <a:solidFill>
                <a:srgbClr val="0F5494"/>
              </a:solidFill>
              <a:latin typeface="+mn-lt"/>
              <a:cs typeface="+mn-cs"/>
            </a:endParaRPr>
          </a:p>
          <a:p>
            <a:pPr algn="ctr">
              <a:spcBef>
                <a:spcPts val="0"/>
              </a:spcBef>
              <a:spcAft>
                <a:spcPts val="0"/>
              </a:spcAft>
              <a:buClr>
                <a:srgbClr val="333399"/>
              </a:buClr>
              <a:defRPr/>
            </a:pPr>
            <a:r>
              <a:rPr lang="en-GB" sz="2000" b="0" dirty="0" smtClean="0">
                <a:solidFill>
                  <a:srgbClr val="0F5494"/>
                </a:solidFill>
                <a:latin typeface="+mn-lt"/>
                <a:cs typeface="+mn-cs"/>
              </a:rPr>
              <a:t>(comprehensive </a:t>
            </a:r>
            <a:r>
              <a:rPr lang="en-GB" sz="2000" b="0" dirty="0">
                <a:solidFill>
                  <a:srgbClr val="0F5494"/>
                </a:solidFill>
                <a:latin typeface="+mn-lt"/>
                <a:cs typeface="+mn-cs"/>
              </a:rPr>
              <a:t>overview </a:t>
            </a:r>
            <a:r>
              <a:rPr lang="en-GB" sz="2000" b="0" dirty="0" smtClean="0">
                <a:solidFill>
                  <a:srgbClr val="0F5494"/>
                </a:solidFill>
                <a:latin typeface="+mn-lt"/>
                <a:cs typeface="+mn-cs"/>
              </a:rPr>
              <a:t>on all RFCS </a:t>
            </a:r>
            <a:r>
              <a:rPr lang="en-GB" sz="2000" b="0" dirty="0">
                <a:solidFill>
                  <a:srgbClr val="0F5494"/>
                </a:solidFill>
                <a:latin typeface="+mn-lt"/>
                <a:cs typeface="+mn-cs"/>
              </a:rPr>
              <a:t>projects) </a:t>
            </a:r>
          </a:p>
        </p:txBody>
      </p:sp>
      <p:sp>
        <p:nvSpPr>
          <p:cNvPr id="2" name="Slide Number Placeholder 1"/>
          <p:cNvSpPr>
            <a:spLocks noGrp="1"/>
          </p:cNvSpPr>
          <p:nvPr>
            <p:ph type="sldNum" sz="quarter" idx="12"/>
          </p:nvPr>
        </p:nvSpPr>
        <p:spPr>
          <a:xfrm>
            <a:off x="8244408" y="6245225"/>
            <a:ext cx="442392" cy="280119"/>
          </a:xfrm>
          <a:solidFill>
            <a:srgbClr val="FFFFFF"/>
          </a:solidFill>
        </p:spPr>
        <p:txBody>
          <a:bodyPr/>
          <a:lstStyle/>
          <a:p>
            <a:pPr>
              <a:defRPr/>
            </a:pPr>
            <a:fld id="{B7B7CF03-EE3F-4267-8E69-FF5EF08D5C9C}" type="slidenum">
              <a:rPr lang="en-GB" smtClean="0"/>
              <a:pPr>
                <a:defRPr/>
              </a:pPr>
              <a:t>12</a:t>
            </a:fld>
            <a:endParaRPr lang="en-GB" dirty="0"/>
          </a:p>
        </p:txBody>
      </p:sp>
      <p:pic>
        <p:nvPicPr>
          <p:cNvPr id="6" name="Picture 2"/>
          <p:cNvPicPr>
            <a:picLocks noChangeAspect="1" noChangeArrowheads="1"/>
          </p:cNvPicPr>
          <p:nvPr/>
        </p:nvPicPr>
        <p:blipFill>
          <a:blip r:embed="rId4"/>
          <a:srcRect/>
          <a:stretch>
            <a:fillRect/>
          </a:stretch>
        </p:blipFill>
        <p:spPr bwMode="auto">
          <a:xfrm>
            <a:off x="7077809" y="1829476"/>
            <a:ext cx="1892791" cy="2685635"/>
          </a:xfrm>
          <a:prstGeom prst="rect">
            <a:avLst/>
          </a:prstGeom>
          <a:noFill/>
          <a:ln>
            <a:noFill/>
          </a:ln>
          <a:effectLst>
            <a:outerShdw blurRad="152400" dist="35921" dir="2700000" sx="108000" sy="108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2"/>
          <p:cNvSpPr>
            <a:spLocks noGrp="1" noChangeArrowheads="1"/>
          </p:cNvSpPr>
          <p:nvPr>
            <p:ph type="title" idx="4294967295"/>
          </p:nvPr>
        </p:nvSpPr>
        <p:spPr>
          <a:xfrm>
            <a:off x="179512" y="1268760"/>
            <a:ext cx="9144000" cy="625475"/>
          </a:xfrm>
          <a:noFill/>
        </p:spPr>
        <p:txBody>
          <a:bodyPr/>
          <a:lstStyle/>
          <a:p>
            <a:pPr eaLnBrk="1" hangingPunct="1"/>
            <a:r>
              <a:rPr lang="en-US" altLang="de-DE" sz="3200" dirty="0" smtClean="0"/>
              <a:t>Past &amp; ongoing RFCS projects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rot="5400000">
            <a:off x="1912962" y="3772113"/>
            <a:ext cx="1521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sz="1600" dirty="0" smtClean="0">
                <a:solidFill>
                  <a:srgbClr val="0F5494"/>
                </a:solidFill>
              </a:rPr>
              <a:t>Evaluations</a:t>
            </a:r>
            <a:endParaRPr lang="en-GB" sz="1600" dirty="0">
              <a:solidFill>
                <a:srgbClr val="0F5494"/>
              </a:solidFill>
            </a:endParaRPr>
          </a:p>
        </p:txBody>
      </p:sp>
      <p:sp>
        <p:nvSpPr>
          <p:cNvPr id="18436" name="Text Box 5"/>
          <p:cNvSpPr txBox="1">
            <a:spLocks noChangeArrowheads="1"/>
          </p:cNvSpPr>
          <p:nvPr/>
        </p:nvSpPr>
        <p:spPr bwMode="auto">
          <a:xfrm rot="5400000">
            <a:off x="5789126" y="3631005"/>
            <a:ext cx="1936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sz="1600" dirty="0" smtClean="0">
                <a:solidFill>
                  <a:srgbClr val="0F5494"/>
                </a:solidFill>
              </a:rPr>
              <a:t>GA preparation</a:t>
            </a:r>
            <a:endParaRPr lang="en-GB" sz="1600" dirty="0">
              <a:solidFill>
                <a:srgbClr val="0F5494"/>
              </a:solidFill>
            </a:endParaRPr>
          </a:p>
        </p:txBody>
      </p:sp>
      <p:sp>
        <p:nvSpPr>
          <p:cNvPr id="18438" name="Text Box 11"/>
          <p:cNvSpPr txBox="1">
            <a:spLocks noChangeArrowheads="1"/>
          </p:cNvSpPr>
          <p:nvPr/>
        </p:nvSpPr>
        <p:spPr bwMode="auto">
          <a:xfrm rot="5400000">
            <a:off x="4067934" y="3432177"/>
            <a:ext cx="13680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600" dirty="0" smtClean="0">
                <a:solidFill>
                  <a:srgbClr val="2D5EC1"/>
                </a:solidFill>
              </a:rPr>
              <a:t>CAG/SAG</a:t>
            </a:r>
            <a:endParaRPr lang="en-GB" sz="1600" dirty="0">
              <a:solidFill>
                <a:srgbClr val="2D5EC1"/>
              </a:solidFill>
            </a:endParaRPr>
          </a:p>
        </p:txBody>
      </p:sp>
      <p:sp>
        <p:nvSpPr>
          <p:cNvPr id="18439" name="Text Box 10"/>
          <p:cNvSpPr txBox="1">
            <a:spLocks noChangeArrowheads="1"/>
          </p:cNvSpPr>
          <p:nvPr/>
        </p:nvSpPr>
        <p:spPr bwMode="auto">
          <a:xfrm rot="5400000">
            <a:off x="6671369" y="3503516"/>
            <a:ext cx="1816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en-GB" sz="1600" dirty="0">
                <a:solidFill>
                  <a:srgbClr val="0F5494"/>
                </a:solidFill>
              </a:rPr>
              <a:t>Commission</a:t>
            </a:r>
          </a:p>
          <a:p>
            <a:pPr algn="ctr" eaLnBrk="1" hangingPunct="1"/>
            <a:r>
              <a:rPr lang="en-GB" sz="1600" dirty="0">
                <a:solidFill>
                  <a:srgbClr val="0F5494"/>
                </a:solidFill>
              </a:rPr>
              <a:t>Implementing</a:t>
            </a:r>
          </a:p>
          <a:p>
            <a:pPr algn="ctr" eaLnBrk="1" hangingPunct="1"/>
            <a:r>
              <a:rPr lang="en-GB" sz="1600" dirty="0">
                <a:solidFill>
                  <a:srgbClr val="0F5494"/>
                </a:solidFill>
              </a:rPr>
              <a:t>Decision</a:t>
            </a:r>
          </a:p>
        </p:txBody>
      </p:sp>
      <p:sp>
        <p:nvSpPr>
          <p:cNvPr id="18440" name="Text Box 12"/>
          <p:cNvSpPr txBox="1">
            <a:spLocks noChangeArrowheads="1"/>
          </p:cNvSpPr>
          <p:nvPr/>
        </p:nvSpPr>
        <p:spPr bwMode="auto">
          <a:xfrm rot="5400000">
            <a:off x="5323345" y="3432177"/>
            <a:ext cx="9781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en-GB" sz="1600" dirty="0" smtClean="0">
                <a:solidFill>
                  <a:srgbClr val="2D5EC1"/>
                </a:solidFill>
              </a:rPr>
              <a:t>COSCO</a:t>
            </a:r>
            <a:endParaRPr lang="en-GB" sz="1600" dirty="0">
              <a:solidFill>
                <a:srgbClr val="2D5EC1"/>
              </a:solidFill>
            </a:endParaRPr>
          </a:p>
        </p:txBody>
      </p:sp>
      <p:sp>
        <p:nvSpPr>
          <p:cNvPr id="18441" name="Text Box 14"/>
          <p:cNvSpPr txBox="1">
            <a:spLocks noChangeArrowheads="1"/>
          </p:cNvSpPr>
          <p:nvPr/>
        </p:nvSpPr>
        <p:spPr bwMode="auto">
          <a:xfrm>
            <a:off x="2939517" y="3233560"/>
            <a:ext cx="112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spcBef>
                <a:spcPct val="50000"/>
              </a:spcBef>
            </a:pPr>
            <a:r>
              <a:rPr lang="en-GB" sz="1600" u="sng" dirty="0">
                <a:solidFill>
                  <a:srgbClr val="0F5494"/>
                </a:solidFill>
              </a:rPr>
              <a:t>Ranking</a:t>
            </a:r>
          </a:p>
        </p:txBody>
      </p:sp>
      <p:sp>
        <p:nvSpPr>
          <p:cNvPr id="18442" name="Text Box 589"/>
          <p:cNvSpPr txBox="1">
            <a:spLocks noChangeArrowheads="1"/>
          </p:cNvSpPr>
          <p:nvPr/>
        </p:nvSpPr>
        <p:spPr bwMode="auto">
          <a:xfrm rot="5400000">
            <a:off x="7870552" y="3776485"/>
            <a:ext cx="1589087" cy="841375"/>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a:r>
              <a:rPr lang="fr-BE" sz="2400" dirty="0">
                <a:solidFill>
                  <a:srgbClr val="00B050"/>
                </a:solidFill>
                <a:latin typeface="Tahoma" pitchFamily="34" charset="0"/>
              </a:rPr>
              <a:t>PROJECT</a:t>
            </a:r>
          </a:p>
          <a:p>
            <a:pPr algn="ctr"/>
            <a:r>
              <a:rPr lang="fr-BE" sz="2400" dirty="0">
                <a:solidFill>
                  <a:srgbClr val="00B050"/>
                </a:solidFill>
                <a:latin typeface="Tahoma" pitchFamily="34" charset="0"/>
              </a:rPr>
              <a:t>S</a:t>
            </a:r>
            <a:r>
              <a:rPr lang="en-US" sz="2400" dirty="0">
                <a:solidFill>
                  <a:srgbClr val="00B050"/>
                </a:solidFill>
                <a:latin typeface="Tahoma" pitchFamily="34" charset="0"/>
              </a:rPr>
              <a:t>TART</a:t>
            </a:r>
            <a:endParaRPr lang="en-GB" sz="2400" dirty="0">
              <a:solidFill>
                <a:srgbClr val="00B050"/>
              </a:solidFill>
              <a:latin typeface="Tahoma" pitchFamily="34" charset="0"/>
            </a:endParaRPr>
          </a:p>
        </p:txBody>
      </p:sp>
      <p:sp>
        <p:nvSpPr>
          <p:cNvPr id="18443" name="Line 7"/>
          <p:cNvSpPr>
            <a:spLocks noChangeShapeType="1"/>
          </p:cNvSpPr>
          <p:nvPr/>
        </p:nvSpPr>
        <p:spPr bwMode="auto">
          <a:xfrm>
            <a:off x="4131744" y="2935454"/>
            <a:ext cx="0" cy="1332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8444" name="Text Box 8"/>
          <p:cNvSpPr txBox="1">
            <a:spLocks noChangeArrowheads="1"/>
          </p:cNvSpPr>
          <p:nvPr/>
        </p:nvSpPr>
        <p:spPr bwMode="auto">
          <a:xfrm>
            <a:off x="3198813" y="2636838"/>
            <a:ext cx="16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sz="1600" b="0" dirty="0">
                <a:solidFill>
                  <a:srgbClr val="0F5494"/>
                </a:solidFill>
              </a:rPr>
              <a:t>b</a:t>
            </a:r>
            <a:r>
              <a:rPr lang="en-GB" sz="1600" b="0" dirty="0" smtClean="0">
                <a:solidFill>
                  <a:srgbClr val="0F5494"/>
                </a:solidFill>
              </a:rPr>
              <a:t>udget </a:t>
            </a:r>
            <a:r>
              <a:rPr lang="en-GB" sz="1600" b="0" dirty="0">
                <a:solidFill>
                  <a:srgbClr val="0F5494"/>
                </a:solidFill>
              </a:rPr>
              <a:t>cut-off</a:t>
            </a:r>
          </a:p>
        </p:txBody>
      </p:sp>
      <p:sp>
        <p:nvSpPr>
          <p:cNvPr id="18557" name="Rectangle 327"/>
          <p:cNvSpPr>
            <a:spLocks noChangeArrowheads="1"/>
          </p:cNvSpPr>
          <p:nvPr/>
        </p:nvSpPr>
        <p:spPr bwMode="auto">
          <a:xfrm>
            <a:off x="336360" y="5173781"/>
            <a:ext cx="9858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smtClean="0">
                <a:solidFill>
                  <a:srgbClr val="0F5494"/>
                </a:solidFill>
              </a:rPr>
              <a:t>Proposals</a:t>
            </a:r>
          </a:p>
          <a:p>
            <a:pPr algn="ctr"/>
            <a:r>
              <a:rPr lang="en-US" sz="1400" dirty="0" smtClean="0">
                <a:solidFill>
                  <a:srgbClr val="0F5494"/>
                </a:solidFill>
              </a:rPr>
              <a:t>received</a:t>
            </a:r>
            <a:endParaRPr lang="en-US" dirty="0">
              <a:solidFill>
                <a:srgbClr val="0F5494"/>
              </a:solidFill>
            </a:endParaRPr>
          </a:p>
        </p:txBody>
      </p:sp>
      <p:sp>
        <p:nvSpPr>
          <p:cNvPr id="18559" name="Rectangle 329"/>
          <p:cNvSpPr>
            <a:spLocks noChangeArrowheads="1"/>
          </p:cNvSpPr>
          <p:nvPr/>
        </p:nvSpPr>
        <p:spPr bwMode="auto">
          <a:xfrm>
            <a:off x="1439046" y="5205425"/>
            <a:ext cx="9377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smtClean="0">
                <a:solidFill>
                  <a:srgbClr val="0F5494"/>
                </a:solidFill>
              </a:rPr>
              <a:t>Eligibility</a:t>
            </a:r>
          </a:p>
          <a:p>
            <a:pPr algn="ctr"/>
            <a:r>
              <a:rPr lang="en-US" sz="1400" dirty="0" smtClean="0">
                <a:solidFill>
                  <a:srgbClr val="0F5494"/>
                </a:solidFill>
              </a:rPr>
              <a:t>check</a:t>
            </a:r>
            <a:endParaRPr lang="en-US" dirty="0">
              <a:solidFill>
                <a:srgbClr val="0F5494"/>
              </a:solidFill>
            </a:endParaRPr>
          </a:p>
        </p:txBody>
      </p:sp>
      <p:sp>
        <p:nvSpPr>
          <p:cNvPr id="18561" name="Rectangle 331"/>
          <p:cNvSpPr>
            <a:spLocks noChangeArrowheads="1"/>
          </p:cNvSpPr>
          <p:nvPr/>
        </p:nvSpPr>
        <p:spPr bwMode="auto">
          <a:xfrm>
            <a:off x="3024261" y="5211687"/>
            <a:ext cx="9618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dirty="0" smtClean="0">
                <a:solidFill>
                  <a:srgbClr val="0F5494"/>
                </a:solidFill>
              </a:rPr>
              <a:t>Above </a:t>
            </a:r>
          </a:p>
          <a:p>
            <a:pPr algn="ctr"/>
            <a:r>
              <a:rPr lang="en-US" sz="1400" dirty="0" smtClean="0">
                <a:solidFill>
                  <a:srgbClr val="0F5494"/>
                </a:solidFill>
              </a:rPr>
              <a:t>threshold</a:t>
            </a:r>
            <a:endParaRPr lang="en-US" dirty="0">
              <a:solidFill>
                <a:srgbClr val="0F5494"/>
              </a:solidFill>
            </a:endParaRPr>
          </a:p>
        </p:txBody>
      </p:sp>
      <p:sp>
        <p:nvSpPr>
          <p:cNvPr id="18563" name="Rectangle 333"/>
          <p:cNvSpPr>
            <a:spLocks noChangeArrowheads="1"/>
          </p:cNvSpPr>
          <p:nvPr/>
        </p:nvSpPr>
        <p:spPr bwMode="auto">
          <a:xfrm>
            <a:off x="4218129" y="5214252"/>
            <a:ext cx="9954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F5494"/>
                </a:solidFill>
              </a:rPr>
              <a:t>First </a:t>
            </a:r>
            <a:r>
              <a:rPr lang="en-US" sz="1400" dirty="0" smtClean="0">
                <a:solidFill>
                  <a:srgbClr val="0F5494"/>
                </a:solidFill>
              </a:rPr>
              <a:t>Main</a:t>
            </a:r>
          </a:p>
          <a:p>
            <a:pPr algn="ctr"/>
            <a:r>
              <a:rPr lang="en-US" sz="1400" dirty="0" smtClean="0">
                <a:solidFill>
                  <a:srgbClr val="0F5494"/>
                </a:solidFill>
              </a:rPr>
              <a:t>list</a:t>
            </a:r>
            <a:endParaRPr lang="en-US" dirty="0">
              <a:solidFill>
                <a:srgbClr val="0F5494"/>
              </a:solidFill>
            </a:endParaRPr>
          </a:p>
        </p:txBody>
      </p:sp>
      <p:sp>
        <p:nvSpPr>
          <p:cNvPr id="18565" name="Rectangle 335"/>
          <p:cNvSpPr>
            <a:spLocks noChangeArrowheads="1"/>
          </p:cNvSpPr>
          <p:nvPr/>
        </p:nvSpPr>
        <p:spPr bwMode="auto">
          <a:xfrm>
            <a:off x="5356810" y="5214252"/>
            <a:ext cx="91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F5494"/>
                </a:solidFill>
              </a:rPr>
              <a:t>Final List</a:t>
            </a:r>
            <a:endParaRPr lang="en-US" dirty="0">
              <a:solidFill>
                <a:srgbClr val="0F5494"/>
              </a:solidFill>
            </a:endParaRPr>
          </a:p>
        </p:txBody>
      </p:sp>
      <p:sp>
        <p:nvSpPr>
          <p:cNvPr id="18566" name="Rectangle 349"/>
          <p:cNvSpPr>
            <a:spLocks noChangeArrowheads="1"/>
          </p:cNvSpPr>
          <p:nvPr/>
        </p:nvSpPr>
        <p:spPr bwMode="auto">
          <a:xfrm>
            <a:off x="619125" y="2800267"/>
            <a:ext cx="685800" cy="2278063"/>
          </a:xfrm>
          <a:prstGeom prst="rect">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66582" name="Rectangle 350"/>
          <p:cNvSpPr>
            <a:spLocks noChangeArrowheads="1"/>
          </p:cNvSpPr>
          <p:nvPr/>
        </p:nvSpPr>
        <p:spPr bwMode="auto">
          <a:xfrm>
            <a:off x="285750" y="3068638"/>
            <a:ext cx="6858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66583" name="Rectangle 351"/>
          <p:cNvSpPr>
            <a:spLocks noChangeArrowheads="1"/>
          </p:cNvSpPr>
          <p:nvPr/>
        </p:nvSpPr>
        <p:spPr bwMode="auto">
          <a:xfrm>
            <a:off x="641350" y="37877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18569" name="Rectangle 352"/>
          <p:cNvSpPr>
            <a:spLocks noChangeArrowheads="1"/>
          </p:cNvSpPr>
          <p:nvPr/>
        </p:nvSpPr>
        <p:spPr bwMode="auto">
          <a:xfrm>
            <a:off x="1555750" y="2949492"/>
            <a:ext cx="685800" cy="2128838"/>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18570" name="Rectangle 353"/>
          <p:cNvSpPr>
            <a:spLocks noChangeArrowheads="1"/>
          </p:cNvSpPr>
          <p:nvPr/>
        </p:nvSpPr>
        <p:spPr bwMode="auto">
          <a:xfrm>
            <a:off x="3198813" y="3876675"/>
            <a:ext cx="685800" cy="1208088"/>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18571" name="Rectangle 354"/>
          <p:cNvSpPr>
            <a:spLocks noChangeArrowheads="1"/>
          </p:cNvSpPr>
          <p:nvPr/>
        </p:nvSpPr>
        <p:spPr bwMode="auto">
          <a:xfrm>
            <a:off x="4383088" y="4249738"/>
            <a:ext cx="685800" cy="835025"/>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18572" name="Rectangle 355"/>
          <p:cNvSpPr>
            <a:spLocks noChangeArrowheads="1"/>
          </p:cNvSpPr>
          <p:nvPr/>
        </p:nvSpPr>
        <p:spPr bwMode="auto">
          <a:xfrm>
            <a:off x="5498815" y="4292600"/>
            <a:ext cx="685800" cy="792163"/>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18574" name="Text Box 8"/>
          <p:cNvSpPr txBox="1">
            <a:spLocks noChangeArrowheads="1"/>
          </p:cNvSpPr>
          <p:nvPr/>
        </p:nvSpPr>
        <p:spPr bwMode="auto">
          <a:xfrm rot="5400000">
            <a:off x="-610426" y="3749370"/>
            <a:ext cx="1700018" cy="338554"/>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sz="1600" dirty="0" smtClean="0">
                <a:solidFill>
                  <a:srgbClr val="0F5494"/>
                </a:solidFill>
              </a:rPr>
              <a:t>Call deadline</a:t>
            </a:r>
            <a:endParaRPr lang="en-GB" sz="1600" dirty="0">
              <a:solidFill>
                <a:srgbClr val="0F5494"/>
              </a:solidFill>
            </a:endParaRPr>
          </a:p>
        </p:txBody>
      </p:sp>
      <p:sp>
        <p:nvSpPr>
          <p:cNvPr id="66590" name="Rectangle 4"/>
          <p:cNvSpPr txBox="1">
            <a:spLocks noChangeArrowheads="1"/>
          </p:cNvSpPr>
          <p:nvPr/>
        </p:nvSpPr>
        <p:spPr bwMode="auto">
          <a:xfrm>
            <a:off x="0" y="1484313"/>
            <a:ext cx="8915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nSpc>
                <a:spcPct val="90000"/>
              </a:lnSpc>
              <a:spcBef>
                <a:spcPct val="20000"/>
              </a:spcBef>
              <a:buClr>
                <a:schemeClr val="bg1"/>
              </a:buClr>
              <a:buFontTx/>
              <a:buChar char="•"/>
            </a:pPr>
            <a:r>
              <a:rPr lang="en-GB" sz="3200" u="sng" dirty="0" smtClean="0">
                <a:solidFill>
                  <a:srgbClr val="0F5494"/>
                </a:solidFill>
              </a:rPr>
              <a:t>Programme</a:t>
            </a:r>
            <a:r>
              <a:rPr lang="en-GB" sz="3200" dirty="0" smtClean="0">
                <a:solidFill>
                  <a:srgbClr val="0F5494"/>
                </a:solidFill>
              </a:rPr>
              <a:t> timeline (yearly)</a:t>
            </a:r>
            <a:endParaRPr lang="en-GB" sz="3200" dirty="0">
              <a:solidFill>
                <a:srgbClr val="0F5494"/>
              </a:solidFill>
            </a:endParaRPr>
          </a:p>
        </p:txBody>
      </p:sp>
      <p:sp>
        <p:nvSpPr>
          <p:cNvPr id="66591" name="Line 588"/>
          <p:cNvSpPr>
            <a:spLocks noChangeShapeType="1"/>
          </p:cNvSpPr>
          <p:nvPr/>
        </p:nvSpPr>
        <p:spPr bwMode="auto">
          <a:xfrm>
            <a:off x="0" y="5084763"/>
            <a:ext cx="9144000"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32" name="Rectangle 335"/>
          <p:cNvSpPr>
            <a:spLocks noChangeArrowheads="1"/>
          </p:cNvSpPr>
          <p:nvPr/>
        </p:nvSpPr>
        <p:spPr bwMode="auto">
          <a:xfrm rot="5400000">
            <a:off x="6503425" y="5281502"/>
            <a:ext cx="5081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smtClean="0">
                <a:solidFill>
                  <a:srgbClr val="0F5494"/>
                </a:solidFill>
              </a:rPr>
              <a:t>15/3</a:t>
            </a:r>
            <a:endParaRPr lang="en-US" dirty="0">
              <a:solidFill>
                <a:srgbClr val="0F5494"/>
              </a:solidFill>
            </a:endParaRPr>
          </a:p>
        </p:txBody>
      </p:sp>
      <p:sp>
        <p:nvSpPr>
          <p:cNvPr id="33" name="Rectangle 335"/>
          <p:cNvSpPr>
            <a:spLocks noChangeArrowheads="1"/>
          </p:cNvSpPr>
          <p:nvPr/>
        </p:nvSpPr>
        <p:spPr bwMode="auto">
          <a:xfrm rot="5400000">
            <a:off x="8441443" y="5234769"/>
            <a:ext cx="56746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smtClean="0">
                <a:solidFill>
                  <a:srgbClr val="0F5494"/>
                </a:solidFill>
              </a:rPr>
              <a:t>usually</a:t>
            </a:r>
          </a:p>
          <a:p>
            <a:pPr algn="r"/>
            <a:r>
              <a:rPr lang="en-US" sz="1400" dirty="0" smtClean="0">
                <a:solidFill>
                  <a:srgbClr val="0F5494"/>
                </a:solidFill>
              </a:rPr>
              <a:t>1/7</a:t>
            </a:r>
            <a:endParaRPr lang="en-US" dirty="0">
              <a:solidFill>
                <a:srgbClr val="0F5494"/>
              </a:solidFill>
            </a:endParaRPr>
          </a:p>
        </p:txBody>
      </p:sp>
      <p:cxnSp>
        <p:nvCxnSpPr>
          <p:cNvPr id="3" name="Straight Connector 2"/>
          <p:cNvCxnSpPr/>
          <p:nvPr/>
        </p:nvCxnSpPr>
        <p:spPr bwMode="auto">
          <a:xfrm>
            <a:off x="3024261" y="4249738"/>
            <a:ext cx="1080939" cy="0"/>
          </a:xfrm>
          <a:prstGeom prst="line">
            <a:avLst/>
          </a:prstGeom>
          <a:noFill/>
          <a:ln w="22225" cap="flat" cmpd="sng" algn="ctr">
            <a:solidFill>
              <a:srgbClr val="FF0000"/>
            </a:solidFill>
            <a:prstDash val="dash"/>
            <a:round/>
            <a:headEnd type="none" w="med" len="med"/>
            <a:tailEnd type="none" w="med" len="med"/>
          </a:ln>
          <a:effectLst/>
        </p:spPr>
      </p:cxnSp>
      <p:sp>
        <p:nvSpPr>
          <p:cNvPr id="39" name="Rectangle 335"/>
          <p:cNvSpPr>
            <a:spLocks noChangeArrowheads="1"/>
          </p:cNvSpPr>
          <p:nvPr/>
        </p:nvSpPr>
        <p:spPr bwMode="auto">
          <a:xfrm rot="5400000">
            <a:off x="-76048" y="5313146"/>
            <a:ext cx="508152" cy="215444"/>
          </a:xfrm>
          <a:prstGeom prst="rect">
            <a:avLst/>
          </a:prstGeom>
          <a:solidFill>
            <a:schemeClr val="accent1"/>
          </a:solidFill>
          <a:ln w="25400">
            <a:solidFill>
              <a:schemeClr val="tx1"/>
            </a:solidFill>
          </a:ln>
          <a:extLst/>
        </p:spPr>
        <p:txBody>
          <a:bodyPr wrap="none" lIns="0" tIns="0" rIns="0" bIns="0">
            <a:spAutoFit/>
          </a:bodyPr>
          <a:lstStyle/>
          <a:p>
            <a:r>
              <a:rPr lang="en-US" sz="1400" dirty="0" smtClean="0">
                <a:solidFill>
                  <a:srgbClr val="0F5494"/>
                </a:solidFill>
              </a:rPr>
              <a:t>15/9</a:t>
            </a:r>
            <a:endParaRPr lang="en-US" dirty="0">
              <a:solidFill>
                <a:srgbClr val="0F5494"/>
              </a:solidFill>
            </a:endParaRPr>
          </a:p>
        </p:txBody>
      </p:sp>
      <p:sp>
        <p:nvSpPr>
          <p:cNvPr id="2" name="Slide Number Placeholder 1"/>
          <p:cNvSpPr>
            <a:spLocks noGrp="1"/>
          </p:cNvSpPr>
          <p:nvPr>
            <p:ph type="sldNum" sz="quarter" idx="12"/>
          </p:nvPr>
        </p:nvSpPr>
        <p:spPr/>
        <p:txBody>
          <a:bodyPr/>
          <a:lstStyle/>
          <a:p>
            <a:pPr>
              <a:defRPr/>
            </a:pPr>
            <a:fld id="{AE8A10A8-D06C-43A7-9D2E-D91B5517F6C3}" type="slidenum">
              <a:rPr lang="en-GB" smtClean="0"/>
              <a:pPr>
                <a:defRPr/>
              </a:pPr>
              <a:t>13</a:t>
            </a:fld>
            <a:endParaRPr lang="en-GB"/>
          </a:p>
        </p:txBody>
      </p:sp>
      <p:sp>
        <p:nvSpPr>
          <p:cNvPr id="4" name="Rectangle 3"/>
          <p:cNvSpPr/>
          <p:nvPr/>
        </p:nvSpPr>
        <p:spPr bwMode="auto">
          <a:xfrm>
            <a:off x="70306" y="3068638"/>
            <a:ext cx="266054" cy="16335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Tree>
    <p:extLst>
      <p:ext uri="{BB962C8B-B14F-4D97-AF65-F5344CB8AC3E}">
        <p14:creationId xmlns:p14="http://schemas.microsoft.com/office/powerpoint/2010/main" val="244320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588"/>
          <p:cNvSpPr>
            <a:spLocks noChangeShapeType="1"/>
          </p:cNvSpPr>
          <p:nvPr/>
        </p:nvSpPr>
        <p:spPr bwMode="auto">
          <a:xfrm>
            <a:off x="9525" y="5465763"/>
            <a:ext cx="9144000"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34819" name="Text Box 589"/>
          <p:cNvSpPr txBox="1">
            <a:spLocks noChangeArrowheads="1"/>
          </p:cNvSpPr>
          <p:nvPr/>
        </p:nvSpPr>
        <p:spPr bwMode="auto">
          <a:xfrm rot="-5400000">
            <a:off x="-134937" y="4291013"/>
            <a:ext cx="1152525" cy="523875"/>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400">
                <a:solidFill>
                  <a:srgbClr val="00B050"/>
                </a:solidFill>
                <a:latin typeface="Tahoma" pitchFamily="34" charset="0"/>
              </a:rPr>
              <a:t>PROJECT</a:t>
            </a:r>
          </a:p>
          <a:p>
            <a:pPr algn="ctr"/>
            <a:r>
              <a:rPr lang="fr-BE" altLang="de-DE" sz="1400">
                <a:solidFill>
                  <a:srgbClr val="00B050"/>
                </a:solidFill>
                <a:latin typeface="Tahoma" pitchFamily="34" charset="0"/>
              </a:rPr>
              <a:t>S</a:t>
            </a:r>
            <a:r>
              <a:rPr lang="en-US" altLang="de-DE" sz="1400">
                <a:solidFill>
                  <a:srgbClr val="00B050"/>
                </a:solidFill>
                <a:latin typeface="Tahoma" pitchFamily="34" charset="0"/>
              </a:rPr>
              <a:t>TART</a:t>
            </a:r>
            <a:endParaRPr lang="en-GB" altLang="de-DE" sz="1400">
              <a:solidFill>
                <a:srgbClr val="00B050"/>
              </a:solidFill>
              <a:latin typeface="Tahoma" pitchFamily="34" charset="0"/>
            </a:endParaRPr>
          </a:p>
        </p:txBody>
      </p:sp>
      <p:sp>
        <p:nvSpPr>
          <p:cNvPr id="34820" name="Text Box 589"/>
          <p:cNvSpPr txBox="1">
            <a:spLocks noChangeArrowheads="1"/>
          </p:cNvSpPr>
          <p:nvPr/>
        </p:nvSpPr>
        <p:spPr bwMode="auto">
          <a:xfrm>
            <a:off x="82550" y="2012950"/>
            <a:ext cx="1249363" cy="646113"/>
          </a:xfrm>
          <a:prstGeom prst="rect">
            <a:avLst/>
          </a:prstGeom>
          <a:noFill/>
          <a:ln w="1905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7030A0"/>
                </a:solidFill>
                <a:latin typeface="Tahoma" pitchFamily="34" charset="0"/>
              </a:rPr>
              <a:t>First prefinancing (40%)</a:t>
            </a:r>
            <a:endParaRPr lang="en-GB" altLang="de-DE" sz="1200">
              <a:solidFill>
                <a:srgbClr val="7030A0"/>
              </a:solidFill>
              <a:latin typeface="Tahoma" pitchFamily="34" charset="0"/>
            </a:endParaRPr>
          </a:p>
        </p:txBody>
      </p:sp>
      <p:sp>
        <p:nvSpPr>
          <p:cNvPr id="34821" name="Text Box 589"/>
          <p:cNvSpPr txBox="1">
            <a:spLocks noChangeArrowheads="1"/>
          </p:cNvSpPr>
          <p:nvPr/>
        </p:nvSpPr>
        <p:spPr bwMode="auto">
          <a:xfrm>
            <a:off x="2916238" y="2008188"/>
            <a:ext cx="1768475" cy="647700"/>
          </a:xfrm>
          <a:prstGeom prst="rect">
            <a:avLst/>
          </a:prstGeom>
          <a:noFill/>
          <a:ln w="1905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7030A0"/>
                </a:solidFill>
                <a:latin typeface="Tahoma" pitchFamily="34" charset="0"/>
              </a:rPr>
              <a:t>Second prefinancing (40%, under conditions)</a:t>
            </a:r>
            <a:endParaRPr lang="en-GB" altLang="de-DE" sz="1200">
              <a:solidFill>
                <a:srgbClr val="7030A0"/>
              </a:solidFill>
              <a:latin typeface="Tahoma" pitchFamily="34" charset="0"/>
            </a:endParaRPr>
          </a:p>
        </p:txBody>
      </p:sp>
      <p:sp>
        <p:nvSpPr>
          <p:cNvPr id="19462" name="Text Box 589"/>
          <p:cNvSpPr txBox="1">
            <a:spLocks noChangeArrowheads="1"/>
          </p:cNvSpPr>
          <p:nvPr/>
        </p:nvSpPr>
        <p:spPr bwMode="auto">
          <a:xfrm>
            <a:off x="6983413" y="2209800"/>
            <a:ext cx="2133600" cy="461963"/>
          </a:xfrm>
          <a:prstGeom prst="rect">
            <a:avLst/>
          </a:prstGeom>
          <a:noFill/>
          <a:ln w="1905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7030A0"/>
                </a:solidFill>
                <a:latin typeface="Tahoma" pitchFamily="34" charset="0"/>
              </a:rPr>
              <a:t>Balance payment (20%, under conditions)</a:t>
            </a:r>
            <a:endParaRPr lang="en-GB" altLang="de-DE" sz="1200">
              <a:solidFill>
                <a:srgbClr val="7030A0"/>
              </a:solidFill>
              <a:latin typeface="Tahoma" pitchFamily="34" charset="0"/>
            </a:endParaRPr>
          </a:p>
        </p:txBody>
      </p:sp>
      <p:sp>
        <p:nvSpPr>
          <p:cNvPr id="34823" name="Text Box 4"/>
          <p:cNvSpPr txBox="1">
            <a:spLocks noChangeArrowheads="1"/>
          </p:cNvSpPr>
          <p:nvPr/>
        </p:nvSpPr>
        <p:spPr bwMode="auto">
          <a:xfrm rot="-5400000">
            <a:off x="1956594" y="4431507"/>
            <a:ext cx="1549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en-GB" altLang="de-DE" sz="1200">
                <a:solidFill>
                  <a:srgbClr val="0F5494"/>
                </a:solidFill>
              </a:rPr>
              <a:t>Mid term report</a:t>
            </a:r>
          </a:p>
        </p:txBody>
      </p:sp>
      <p:sp>
        <p:nvSpPr>
          <p:cNvPr id="34824" name="Text Box 4"/>
          <p:cNvSpPr txBox="1">
            <a:spLocks noChangeArrowheads="1"/>
          </p:cNvSpPr>
          <p:nvPr/>
        </p:nvSpPr>
        <p:spPr bwMode="auto">
          <a:xfrm rot="-5400000">
            <a:off x="825500" y="4414838"/>
            <a:ext cx="187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en-GB" altLang="de-DE" sz="1200">
                <a:solidFill>
                  <a:srgbClr val="0F5494"/>
                </a:solidFill>
              </a:rPr>
              <a:t>First Annual report </a:t>
            </a:r>
          </a:p>
        </p:txBody>
      </p:sp>
      <p:sp>
        <p:nvSpPr>
          <p:cNvPr id="34825" name="Text Box 4"/>
          <p:cNvSpPr txBox="1">
            <a:spLocks noChangeArrowheads="1"/>
          </p:cNvSpPr>
          <p:nvPr/>
        </p:nvSpPr>
        <p:spPr bwMode="auto">
          <a:xfrm rot="-5400000">
            <a:off x="4262438" y="4405312"/>
            <a:ext cx="1677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en-GB" altLang="de-DE" sz="1200">
                <a:solidFill>
                  <a:srgbClr val="0F5494"/>
                </a:solidFill>
              </a:rPr>
              <a:t>n Annual Reports</a:t>
            </a:r>
          </a:p>
        </p:txBody>
      </p:sp>
      <p:sp>
        <p:nvSpPr>
          <p:cNvPr id="34826" name="Text Box 4"/>
          <p:cNvSpPr txBox="1">
            <a:spLocks noChangeArrowheads="1"/>
          </p:cNvSpPr>
          <p:nvPr/>
        </p:nvSpPr>
        <p:spPr bwMode="auto">
          <a:xfrm rot="-5400000">
            <a:off x="5924551" y="4359275"/>
            <a:ext cx="180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en-GB" altLang="de-DE" sz="1200">
                <a:solidFill>
                  <a:srgbClr val="0F5494"/>
                </a:solidFill>
              </a:rPr>
              <a:t>Draft Final Report</a:t>
            </a:r>
          </a:p>
        </p:txBody>
      </p:sp>
      <p:sp>
        <p:nvSpPr>
          <p:cNvPr id="34827" name="Text Box 4"/>
          <p:cNvSpPr txBox="1">
            <a:spLocks noChangeArrowheads="1"/>
          </p:cNvSpPr>
          <p:nvPr/>
        </p:nvSpPr>
        <p:spPr bwMode="auto">
          <a:xfrm rot="-5400000">
            <a:off x="7212807" y="4409281"/>
            <a:ext cx="1836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en-GB" altLang="de-DE" sz="1200">
                <a:solidFill>
                  <a:srgbClr val="0F5494"/>
                </a:solidFill>
              </a:rPr>
              <a:t>Publishable Report</a:t>
            </a:r>
          </a:p>
        </p:txBody>
      </p:sp>
      <p:sp>
        <p:nvSpPr>
          <p:cNvPr id="19468" name="Text Box 589"/>
          <p:cNvSpPr txBox="1">
            <a:spLocks noChangeArrowheads="1"/>
          </p:cNvSpPr>
          <p:nvPr/>
        </p:nvSpPr>
        <p:spPr bwMode="auto">
          <a:xfrm>
            <a:off x="1458913" y="6392863"/>
            <a:ext cx="6145212" cy="276225"/>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00B050"/>
                </a:solidFill>
                <a:latin typeface="Tahoma" pitchFamily="34" charset="0"/>
              </a:rPr>
              <a:t>Technical Group Monitoring (Yearly meetings, continuous assistance)</a:t>
            </a:r>
            <a:endParaRPr lang="en-GB" altLang="de-DE" sz="1200">
              <a:solidFill>
                <a:srgbClr val="00B050"/>
              </a:solidFill>
              <a:latin typeface="Tahoma" pitchFamily="34" charset="0"/>
            </a:endParaRPr>
          </a:p>
        </p:txBody>
      </p:sp>
      <p:sp>
        <p:nvSpPr>
          <p:cNvPr id="34829" name="Text Box 589"/>
          <p:cNvSpPr txBox="1">
            <a:spLocks noChangeArrowheads="1"/>
          </p:cNvSpPr>
          <p:nvPr/>
        </p:nvSpPr>
        <p:spPr bwMode="auto">
          <a:xfrm rot="-5400000">
            <a:off x="2583656" y="4321970"/>
            <a:ext cx="1508125" cy="461962"/>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00B050"/>
                </a:solidFill>
                <a:latin typeface="Tahoma" pitchFamily="34" charset="0"/>
              </a:rPr>
              <a:t>TG advice on report approval</a:t>
            </a:r>
            <a:endParaRPr lang="en-GB" altLang="de-DE" sz="1200">
              <a:solidFill>
                <a:srgbClr val="00B050"/>
              </a:solidFill>
              <a:latin typeface="Tahoma" pitchFamily="34" charset="0"/>
            </a:endParaRPr>
          </a:p>
        </p:txBody>
      </p:sp>
      <p:sp>
        <p:nvSpPr>
          <p:cNvPr id="34830" name="Text Box 589"/>
          <p:cNvSpPr txBox="1">
            <a:spLocks noChangeArrowheads="1"/>
          </p:cNvSpPr>
          <p:nvPr/>
        </p:nvSpPr>
        <p:spPr bwMode="auto">
          <a:xfrm rot="-5400000">
            <a:off x="6871494" y="4229894"/>
            <a:ext cx="1365250" cy="646112"/>
          </a:xfrm>
          <a:prstGeom prst="rect">
            <a:avLst/>
          </a:prstGeom>
          <a:noFill/>
          <a:ln w="190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200">
                <a:solidFill>
                  <a:srgbClr val="00B050"/>
                </a:solidFill>
                <a:latin typeface="Tahoma" pitchFamily="34" charset="0"/>
              </a:rPr>
              <a:t>TG advice on report approval</a:t>
            </a:r>
            <a:endParaRPr lang="en-GB" altLang="de-DE" sz="1200">
              <a:solidFill>
                <a:srgbClr val="00B050"/>
              </a:solidFill>
              <a:latin typeface="Tahoma" pitchFamily="34" charset="0"/>
            </a:endParaRPr>
          </a:p>
        </p:txBody>
      </p:sp>
      <p:sp>
        <p:nvSpPr>
          <p:cNvPr id="34831" name="Curved Right Arrow 35"/>
          <p:cNvSpPr>
            <a:spLocks noChangeArrowheads="1"/>
          </p:cNvSpPr>
          <p:nvPr/>
        </p:nvSpPr>
        <p:spPr bwMode="auto">
          <a:xfrm>
            <a:off x="7092950" y="4025900"/>
            <a:ext cx="350838" cy="1054100"/>
          </a:xfrm>
          <a:prstGeom prst="curvedRightArrow">
            <a:avLst>
              <a:gd name="adj1" fmla="val 25107"/>
              <a:gd name="adj2" fmla="val 50201"/>
              <a:gd name="adj3" fmla="val 25000"/>
            </a:avLst>
          </a:prstGeom>
          <a:solidFill>
            <a:srgbClr val="FF0000"/>
          </a:solidFill>
          <a:ln w="9525" algn="ctr">
            <a:solidFill>
              <a:srgbClr val="FF0000"/>
            </a:solidFill>
            <a:round/>
            <a:headEnd/>
            <a:tailEnd/>
          </a:ln>
        </p:spPr>
        <p:txBody>
          <a:bodyPr anchor="ctr"/>
          <a:lstStyle/>
          <a:p>
            <a:pPr marL="3175"/>
            <a:endParaRPr lang="en-US" altLang="de-DE"/>
          </a:p>
        </p:txBody>
      </p:sp>
      <p:sp>
        <p:nvSpPr>
          <p:cNvPr id="34832" name="Curved Right Arrow 36"/>
          <p:cNvSpPr>
            <a:spLocks noChangeArrowheads="1"/>
          </p:cNvSpPr>
          <p:nvPr/>
        </p:nvSpPr>
        <p:spPr bwMode="auto">
          <a:xfrm rot="10800000">
            <a:off x="7604125" y="4025900"/>
            <a:ext cx="352425" cy="1054100"/>
          </a:xfrm>
          <a:prstGeom prst="curvedRightArrow">
            <a:avLst>
              <a:gd name="adj1" fmla="val 24994"/>
              <a:gd name="adj2" fmla="val 49974"/>
              <a:gd name="adj3" fmla="val 25000"/>
            </a:avLst>
          </a:prstGeom>
          <a:solidFill>
            <a:srgbClr val="FF0000"/>
          </a:solidFill>
          <a:ln w="9525" algn="ctr">
            <a:solidFill>
              <a:srgbClr val="FF0000"/>
            </a:solidFill>
            <a:round/>
            <a:headEnd/>
            <a:tailEnd/>
          </a:ln>
        </p:spPr>
        <p:txBody>
          <a:bodyPr anchor="ctr"/>
          <a:lstStyle/>
          <a:p>
            <a:pPr marL="3175"/>
            <a:endParaRPr lang="en-US" altLang="de-DE"/>
          </a:p>
        </p:txBody>
      </p:sp>
      <p:sp>
        <p:nvSpPr>
          <p:cNvPr id="34833" name="Text Box 589"/>
          <p:cNvSpPr txBox="1">
            <a:spLocks noChangeArrowheads="1"/>
          </p:cNvSpPr>
          <p:nvPr/>
        </p:nvSpPr>
        <p:spPr bwMode="auto">
          <a:xfrm rot="-5400000">
            <a:off x="5769769" y="4291807"/>
            <a:ext cx="1152525" cy="522287"/>
          </a:xfrm>
          <a:prstGeom prst="rect">
            <a:avLst/>
          </a:prstGeom>
          <a:noFill/>
          <a:ln w="19050"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ctr"/>
            <a:r>
              <a:rPr lang="fr-BE" altLang="de-DE" sz="1400">
                <a:solidFill>
                  <a:srgbClr val="808080"/>
                </a:solidFill>
                <a:latin typeface="Tahoma" pitchFamily="34" charset="0"/>
              </a:rPr>
              <a:t>PROJECT</a:t>
            </a:r>
          </a:p>
          <a:p>
            <a:pPr algn="ctr"/>
            <a:r>
              <a:rPr lang="fr-BE" altLang="de-DE" sz="1400">
                <a:solidFill>
                  <a:srgbClr val="808080"/>
                </a:solidFill>
                <a:latin typeface="Tahoma" pitchFamily="34" charset="0"/>
              </a:rPr>
              <a:t>END</a:t>
            </a:r>
            <a:endParaRPr lang="en-GB" altLang="de-DE" sz="1400">
              <a:solidFill>
                <a:srgbClr val="808080"/>
              </a:solidFill>
              <a:latin typeface="Tahoma" pitchFamily="34" charset="0"/>
            </a:endParaRPr>
          </a:p>
        </p:txBody>
      </p:sp>
      <p:sp>
        <p:nvSpPr>
          <p:cNvPr id="34834" name="Curved Right Arrow 44"/>
          <p:cNvSpPr>
            <a:spLocks noChangeArrowheads="1"/>
          </p:cNvSpPr>
          <p:nvPr/>
        </p:nvSpPr>
        <p:spPr bwMode="auto">
          <a:xfrm>
            <a:off x="2930525" y="4025900"/>
            <a:ext cx="352425" cy="1054100"/>
          </a:xfrm>
          <a:prstGeom prst="curvedRightArrow">
            <a:avLst>
              <a:gd name="adj1" fmla="val 24994"/>
              <a:gd name="adj2" fmla="val 49974"/>
              <a:gd name="adj3" fmla="val 25000"/>
            </a:avLst>
          </a:prstGeom>
          <a:solidFill>
            <a:srgbClr val="FF0000"/>
          </a:solidFill>
          <a:ln w="9525" algn="ctr">
            <a:solidFill>
              <a:srgbClr val="FF0000"/>
            </a:solidFill>
            <a:round/>
            <a:headEnd/>
            <a:tailEnd/>
          </a:ln>
        </p:spPr>
        <p:txBody>
          <a:bodyPr anchor="ctr"/>
          <a:lstStyle/>
          <a:p>
            <a:pPr marL="3175"/>
            <a:endParaRPr lang="en-US" altLang="de-DE"/>
          </a:p>
        </p:txBody>
      </p:sp>
      <p:sp>
        <p:nvSpPr>
          <p:cNvPr id="19475" name="Curved Right Arrow 45"/>
          <p:cNvSpPr>
            <a:spLocks noChangeArrowheads="1"/>
          </p:cNvSpPr>
          <p:nvPr/>
        </p:nvSpPr>
        <p:spPr bwMode="auto">
          <a:xfrm rot="10800000">
            <a:off x="3455988" y="3976688"/>
            <a:ext cx="352425" cy="1054100"/>
          </a:xfrm>
          <a:prstGeom prst="curvedRightArrow">
            <a:avLst>
              <a:gd name="adj1" fmla="val 24994"/>
              <a:gd name="adj2" fmla="val 49974"/>
              <a:gd name="adj3" fmla="val 25000"/>
            </a:avLst>
          </a:prstGeom>
          <a:solidFill>
            <a:srgbClr val="FF0000"/>
          </a:solidFill>
          <a:ln w="9525" algn="ctr">
            <a:solidFill>
              <a:srgbClr val="FF0000"/>
            </a:solidFill>
            <a:round/>
            <a:headEnd/>
            <a:tailEnd/>
          </a:ln>
        </p:spPr>
        <p:txBody>
          <a:bodyPr anchor="ctr"/>
          <a:lstStyle/>
          <a:p>
            <a:pPr marL="3175"/>
            <a:endParaRPr lang="en-US" altLang="de-DE"/>
          </a:p>
        </p:txBody>
      </p:sp>
      <p:sp>
        <p:nvSpPr>
          <p:cNvPr id="47" name="Rectangle 4"/>
          <p:cNvSpPr txBox="1">
            <a:spLocks noChangeArrowheads="1"/>
          </p:cNvSpPr>
          <p:nvPr/>
        </p:nvSpPr>
        <p:spPr bwMode="auto">
          <a:xfrm>
            <a:off x="179388" y="1196182"/>
            <a:ext cx="8877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90000"/>
              </a:lnSpc>
              <a:buClr>
                <a:srgbClr val="FFFFFF"/>
              </a:buClr>
              <a:defRPr/>
            </a:pPr>
            <a:r>
              <a:rPr lang="en-GB" sz="3200" i="0" u="sng" dirty="0" smtClean="0">
                <a:ea typeface="Verdana" pitchFamily="34" charset="0"/>
                <a:cs typeface="Verdana" pitchFamily="34" charset="0"/>
              </a:rPr>
              <a:t>Project</a:t>
            </a:r>
            <a:r>
              <a:rPr lang="en-GB" sz="3200" i="0" dirty="0" smtClean="0">
                <a:ea typeface="Verdana" pitchFamily="34" charset="0"/>
                <a:cs typeface="Verdana" pitchFamily="34" charset="0"/>
              </a:rPr>
              <a:t> timeline</a:t>
            </a:r>
          </a:p>
          <a:p>
            <a:pPr marL="0" indent="0" eaLnBrk="1" hangingPunct="1">
              <a:lnSpc>
                <a:spcPct val="90000"/>
              </a:lnSpc>
              <a:spcBef>
                <a:spcPct val="0"/>
              </a:spcBef>
              <a:spcAft>
                <a:spcPts val="600"/>
              </a:spcAft>
              <a:buClr>
                <a:srgbClr val="0F5494"/>
              </a:buClr>
              <a:buFontTx/>
              <a:buNone/>
              <a:defRPr/>
            </a:pPr>
            <a:endParaRPr lang="en-GB" sz="1800" i="0" dirty="0" smtClean="0">
              <a:ea typeface="Verdana" pitchFamily="34" charset="0"/>
              <a:cs typeface="Verdana" pitchFamily="34" charset="0"/>
            </a:endParaRPr>
          </a:p>
          <a:p>
            <a:pPr lvl="2">
              <a:lnSpc>
                <a:spcPct val="90000"/>
              </a:lnSpc>
              <a:defRPr/>
            </a:pPr>
            <a:endParaRPr lang="en-GB" sz="2000" i="1" dirty="0" smtClean="0">
              <a:cs typeface="Arial" charset="0"/>
            </a:endParaRPr>
          </a:p>
        </p:txBody>
      </p:sp>
      <p:sp>
        <p:nvSpPr>
          <p:cNvPr id="34837" name="Line 588"/>
          <p:cNvSpPr>
            <a:spLocks noChangeShapeType="1"/>
          </p:cNvSpPr>
          <p:nvPr/>
        </p:nvSpPr>
        <p:spPr bwMode="auto">
          <a:xfrm>
            <a:off x="9525" y="3525838"/>
            <a:ext cx="9144000"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9478" name="AutoShape 590"/>
          <p:cNvSpPr>
            <a:spLocks noChangeArrowheads="1"/>
          </p:cNvSpPr>
          <p:nvPr/>
        </p:nvSpPr>
        <p:spPr bwMode="auto">
          <a:xfrm>
            <a:off x="1524000" y="5551488"/>
            <a:ext cx="546100" cy="755650"/>
          </a:xfrm>
          <a:prstGeom prst="downArrow">
            <a:avLst>
              <a:gd name="adj1" fmla="val 50000"/>
              <a:gd name="adj2" fmla="val 69186"/>
            </a:avLst>
          </a:prstGeom>
          <a:solidFill>
            <a:srgbClr val="00B050"/>
          </a:solidFill>
          <a:ln w="9525" algn="ctr">
            <a:solidFill>
              <a:srgbClr val="00B05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19479" name="AutoShape 590"/>
          <p:cNvSpPr>
            <a:spLocks noChangeArrowheads="1"/>
          </p:cNvSpPr>
          <p:nvPr/>
        </p:nvSpPr>
        <p:spPr bwMode="auto">
          <a:xfrm>
            <a:off x="2549525" y="5551488"/>
            <a:ext cx="546100" cy="755650"/>
          </a:xfrm>
          <a:prstGeom prst="downArrow">
            <a:avLst>
              <a:gd name="adj1" fmla="val 50000"/>
              <a:gd name="adj2" fmla="val 69186"/>
            </a:avLst>
          </a:prstGeom>
          <a:solidFill>
            <a:srgbClr val="00B050"/>
          </a:solidFill>
          <a:ln w="9525" algn="ctr">
            <a:solidFill>
              <a:srgbClr val="00B05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19480" name="AutoShape 590"/>
          <p:cNvSpPr>
            <a:spLocks noChangeArrowheads="1"/>
          </p:cNvSpPr>
          <p:nvPr/>
        </p:nvSpPr>
        <p:spPr bwMode="auto">
          <a:xfrm>
            <a:off x="4827588" y="5537200"/>
            <a:ext cx="546100" cy="757238"/>
          </a:xfrm>
          <a:prstGeom prst="downArrow">
            <a:avLst>
              <a:gd name="adj1" fmla="val 50000"/>
              <a:gd name="adj2" fmla="val 69331"/>
            </a:avLst>
          </a:prstGeom>
          <a:solidFill>
            <a:srgbClr val="00B050"/>
          </a:solidFill>
          <a:ln w="9525" algn="ctr">
            <a:solidFill>
              <a:srgbClr val="00B05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19481" name="AutoShape 590"/>
          <p:cNvSpPr>
            <a:spLocks noChangeArrowheads="1"/>
          </p:cNvSpPr>
          <p:nvPr/>
        </p:nvSpPr>
        <p:spPr bwMode="auto">
          <a:xfrm>
            <a:off x="6567488" y="5537200"/>
            <a:ext cx="546100" cy="757238"/>
          </a:xfrm>
          <a:prstGeom prst="downArrow">
            <a:avLst>
              <a:gd name="adj1" fmla="val 50000"/>
              <a:gd name="adj2" fmla="val 69331"/>
            </a:avLst>
          </a:prstGeom>
          <a:solidFill>
            <a:srgbClr val="00B050"/>
          </a:solidFill>
          <a:ln w="9525" algn="ctr">
            <a:solidFill>
              <a:srgbClr val="00B05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19482" name="AutoShape 590"/>
          <p:cNvSpPr>
            <a:spLocks noChangeArrowheads="1"/>
          </p:cNvSpPr>
          <p:nvPr/>
        </p:nvSpPr>
        <p:spPr bwMode="auto">
          <a:xfrm rot="10800000">
            <a:off x="312738" y="2697163"/>
            <a:ext cx="546100" cy="755650"/>
          </a:xfrm>
          <a:prstGeom prst="downArrow">
            <a:avLst>
              <a:gd name="adj1" fmla="val 50000"/>
              <a:gd name="adj2" fmla="val 69186"/>
            </a:avLst>
          </a:prstGeom>
          <a:solidFill>
            <a:srgbClr val="7030A0"/>
          </a:solidFill>
          <a:ln w="9525" algn="ctr">
            <a:solidFill>
              <a:srgbClr val="7030A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34843" name="AutoShape 590"/>
          <p:cNvSpPr>
            <a:spLocks noChangeArrowheads="1"/>
          </p:cNvSpPr>
          <p:nvPr/>
        </p:nvSpPr>
        <p:spPr bwMode="auto">
          <a:xfrm rot="10800000">
            <a:off x="3535363" y="2697163"/>
            <a:ext cx="546100" cy="755650"/>
          </a:xfrm>
          <a:prstGeom prst="downArrow">
            <a:avLst>
              <a:gd name="adj1" fmla="val 50000"/>
              <a:gd name="adj2" fmla="val 69186"/>
            </a:avLst>
          </a:prstGeom>
          <a:solidFill>
            <a:srgbClr val="7030A0"/>
          </a:solidFill>
          <a:ln w="9525" algn="ctr">
            <a:solidFill>
              <a:srgbClr val="7030A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19484" name="AutoShape 590"/>
          <p:cNvSpPr>
            <a:spLocks noChangeArrowheads="1"/>
          </p:cNvSpPr>
          <p:nvPr/>
        </p:nvSpPr>
        <p:spPr bwMode="auto">
          <a:xfrm rot="10800000">
            <a:off x="8286750" y="2693988"/>
            <a:ext cx="546100" cy="755650"/>
          </a:xfrm>
          <a:prstGeom prst="downArrow">
            <a:avLst>
              <a:gd name="adj1" fmla="val 50000"/>
              <a:gd name="adj2" fmla="val 69186"/>
            </a:avLst>
          </a:prstGeom>
          <a:solidFill>
            <a:srgbClr val="7030A0"/>
          </a:solidFill>
          <a:ln w="9525" algn="ctr">
            <a:solidFill>
              <a:srgbClr val="7030A0"/>
            </a:solidFill>
            <a:miter lim="800000"/>
            <a:headEnd/>
            <a:tailEnd/>
          </a:ln>
        </p:spPr>
        <p:txBody>
          <a:bodyPr wrap="none" anchor="ctr"/>
          <a:lstStyle/>
          <a:p>
            <a:pPr eaLnBrk="0" hangingPunct="0">
              <a:spcBef>
                <a:spcPct val="50000"/>
              </a:spcBef>
            </a:pPr>
            <a:endParaRPr lang="en-US" altLang="de-DE" sz="1600">
              <a:solidFill>
                <a:srgbClr val="0F5494"/>
              </a:solidFill>
            </a:endParaRPr>
          </a:p>
        </p:txBody>
      </p:sp>
      <p:sp>
        <p:nvSpPr>
          <p:cNvPr id="2" name="Slide Number Placeholder 1"/>
          <p:cNvSpPr>
            <a:spLocks noGrp="1"/>
          </p:cNvSpPr>
          <p:nvPr>
            <p:ph type="sldNum" sz="quarter" idx="12"/>
          </p:nvPr>
        </p:nvSpPr>
        <p:spPr/>
        <p:txBody>
          <a:bodyPr/>
          <a:lstStyle/>
          <a:p>
            <a:pPr>
              <a:defRPr/>
            </a:pPr>
            <a:fld id="{BFF3F589-6F37-48D2-8A28-E6B172CEE31A}" type="slidenum">
              <a:rPr lang="en-GB" smtClean="0"/>
              <a:pPr>
                <a:defRPr/>
              </a:pPr>
              <a:t>14</a:t>
            </a:fld>
            <a:endParaRPr lang="en-GB"/>
          </a:p>
        </p:txBody>
      </p:sp>
    </p:spTree>
    <p:extLst>
      <p:ext uri="{BB962C8B-B14F-4D97-AF65-F5344CB8AC3E}">
        <p14:creationId xmlns:p14="http://schemas.microsoft.com/office/powerpoint/2010/main" val="287513231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107504" y="1178749"/>
            <a:ext cx="5244579"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58775" eaLnBrk="0" hangingPunct="0"/>
            <a:r>
              <a:rPr lang="fr-BE" sz="3200" dirty="0" err="1">
                <a:solidFill>
                  <a:srgbClr val="0F5494"/>
                </a:solidFill>
              </a:rPr>
              <a:t>Proposals</a:t>
            </a:r>
            <a:r>
              <a:rPr lang="fr-BE" sz="3200" dirty="0">
                <a:solidFill>
                  <a:srgbClr val="0F5494"/>
                </a:solidFill>
              </a:rPr>
              <a:t> </a:t>
            </a:r>
            <a:r>
              <a:rPr lang="fr-BE" sz="3200" dirty="0" err="1" smtClean="0">
                <a:solidFill>
                  <a:srgbClr val="0F5494"/>
                </a:solidFill>
              </a:rPr>
              <a:t>received</a:t>
            </a:r>
            <a:r>
              <a:rPr lang="fr-BE" sz="2000" dirty="0" smtClean="0">
                <a:solidFill>
                  <a:srgbClr val="0F5494"/>
                </a:solidFill>
              </a:rPr>
              <a:t> </a:t>
            </a:r>
            <a:r>
              <a:rPr lang="fr-BE" sz="2000" dirty="0">
                <a:solidFill>
                  <a:srgbClr val="0F5494"/>
                </a:solidFill>
              </a:rPr>
              <a:t>			</a:t>
            </a:r>
          </a:p>
        </p:txBody>
      </p:sp>
      <p:sp>
        <p:nvSpPr>
          <p:cNvPr id="3" name="Slide Number Placeholder 2"/>
          <p:cNvSpPr>
            <a:spLocks noGrp="1"/>
          </p:cNvSpPr>
          <p:nvPr>
            <p:ph type="sldNum" sz="quarter" idx="12"/>
          </p:nvPr>
        </p:nvSpPr>
        <p:spPr/>
        <p:txBody>
          <a:bodyPr/>
          <a:lstStyle/>
          <a:p>
            <a:pPr>
              <a:defRPr/>
            </a:pPr>
            <a:fld id="{0FC0B73F-2160-4DD8-88A2-7ED02E814293}" type="slidenum">
              <a:rPr lang="en-GB" smtClean="0"/>
              <a:pPr>
                <a:defRPr/>
              </a:pPr>
              <a:t>15</a:t>
            </a:fld>
            <a:endParaRPr lang="en-GB"/>
          </a:p>
        </p:txBody>
      </p:sp>
      <p:grpSp>
        <p:nvGrpSpPr>
          <p:cNvPr id="5" name="Group 4"/>
          <p:cNvGrpSpPr/>
          <p:nvPr/>
        </p:nvGrpSpPr>
        <p:grpSpPr>
          <a:xfrm>
            <a:off x="107504" y="2283532"/>
            <a:ext cx="8856984" cy="3902956"/>
            <a:chOff x="107504" y="2283532"/>
            <a:chExt cx="8856984" cy="3902956"/>
          </a:xfrm>
        </p:grpSpPr>
        <p:graphicFrame>
          <p:nvGraphicFramePr>
            <p:cNvPr id="2" name="Object 2"/>
            <p:cNvGraphicFramePr>
              <a:graphicFrameLocks noChangeAspect="1"/>
            </p:cNvGraphicFramePr>
            <p:nvPr>
              <p:extLst>
                <p:ext uri="{D42A27DB-BD31-4B8C-83A1-F6EECF244321}">
                  <p14:modId xmlns:p14="http://schemas.microsoft.com/office/powerpoint/2010/main" val="2772369379"/>
                </p:ext>
              </p:extLst>
            </p:nvPr>
          </p:nvGraphicFramePr>
          <p:xfrm>
            <a:off x="107504" y="2327275"/>
            <a:ext cx="8856984" cy="385921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835696" y="2283532"/>
              <a:ext cx="4572000" cy="369332"/>
            </a:xfrm>
            <a:prstGeom prst="rect">
              <a:avLst/>
            </a:prstGeom>
          </p:spPr>
          <p:txBody>
            <a:bodyPr>
              <a:spAutoFit/>
            </a:bodyPr>
            <a:lstStyle/>
            <a:p>
              <a:pPr marL="358775" eaLnBrk="0" hangingPunct="0"/>
              <a:r>
                <a:rPr lang="fr-BE" sz="1800" dirty="0">
                  <a:solidFill>
                    <a:srgbClr val="0F5494"/>
                  </a:solidFill>
                </a:rPr>
                <a:t>Trends per </a:t>
              </a:r>
              <a:r>
                <a:rPr lang="fr-BE" sz="1800" dirty="0" err="1">
                  <a:solidFill>
                    <a:srgbClr val="0F5494"/>
                  </a:solidFill>
                </a:rPr>
                <a:t>year</a:t>
              </a:r>
              <a:r>
                <a:rPr lang="fr-BE" sz="1800" dirty="0">
                  <a:solidFill>
                    <a:srgbClr val="0F5494"/>
                  </a:solidFill>
                </a:rPr>
                <a:t> </a:t>
              </a:r>
              <a:r>
                <a:rPr lang="fr-BE" sz="1800" dirty="0" err="1">
                  <a:solidFill>
                    <a:srgbClr val="0F5494"/>
                  </a:solidFill>
                </a:rPr>
                <a:t>since</a:t>
              </a:r>
              <a:r>
                <a:rPr lang="fr-BE" sz="1800" dirty="0">
                  <a:solidFill>
                    <a:srgbClr val="0F5494"/>
                  </a:solidFill>
                </a:rPr>
                <a:t> 2003</a:t>
              </a:r>
              <a:endParaRPr lang="en-GB" sz="1800" b="0" dirty="0">
                <a:solidFill>
                  <a:srgbClr val="0F5494"/>
                </a:solidFill>
              </a:endParaRPr>
            </a:p>
          </p:txBody>
        </p:sp>
      </p:grpSp>
      <p:sp>
        <p:nvSpPr>
          <p:cNvPr id="6" name="Content Placeholder 2"/>
          <p:cNvSpPr txBox="1">
            <a:spLocks/>
          </p:cNvSpPr>
          <p:nvPr/>
        </p:nvSpPr>
        <p:spPr bwMode="auto">
          <a:xfrm>
            <a:off x="5436096" y="1178749"/>
            <a:ext cx="3600400" cy="992427"/>
          </a:xfrm>
          <a:prstGeom prst="rect">
            <a:avLst/>
          </a:prstGeom>
          <a:noFill/>
          <a:ln w="1905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Bef>
                <a:spcPts val="0"/>
              </a:spcBef>
              <a:spcAft>
                <a:spcPts val="0"/>
              </a:spcAft>
              <a:buNone/>
              <a:defRPr/>
            </a:pPr>
            <a:r>
              <a:rPr lang="en-GB" sz="1800" b="0" i="0" kern="0" dirty="0" smtClean="0"/>
              <a:t>Steel	Evaluations 2013:</a:t>
            </a:r>
          </a:p>
          <a:p>
            <a:pPr marL="0" indent="0">
              <a:spcBef>
                <a:spcPts val="0"/>
              </a:spcBef>
              <a:spcAft>
                <a:spcPts val="0"/>
              </a:spcAft>
              <a:buNone/>
              <a:defRPr/>
            </a:pPr>
            <a:r>
              <a:rPr lang="en-GB" sz="1800" i="0" kern="0" dirty="0" smtClean="0"/>
              <a:t>  187</a:t>
            </a:r>
            <a:r>
              <a:rPr lang="en-GB" sz="1800" b="0" i="0" kern="0" dirty="0" smtClean="0"/>
              <a:t> proposals submitted</a:t>
            </a:r>
          </a:p>
          <a:p>
            <a:pPr marL="0" indent="0">
              <a:spcBef>
                <a:spcPts val="0"/>
              </a:spcBef>
              <a:spcAft>
                <a:spcPts val="0"/>
              </a:spcAft>
              <a:buNone/>
              <a:defRPr/>
            </a:pPr>
            <a:r>
              <a:rPr lang="en-GB" sz="1800" b="0" i="0" kern="0" dirty="0" smtClean="0">
                <a:sym typeface="Wingdings" panose="05000000000000000000" pitchFamily="2" charset="2"/>
              </a:rPr>
              <a:t></a:t>
            </a:r>
            <a:r>
              <a:rPr lang="en-GB" sz="1800" b="1" u="sng" kern="0" dirty="0" smtClean="0"/>
              <a:t>32</a:t>
            </a:r>
            <a:r>
              <a:rPr lang="en-GB" sz="1800" b="0" u="sng" kern="0" dirty="0" smtClean="0"/>
              <a:t> proposals funded</a:t>
            </a:r>
          </a:p>
        </p:txBody>
      </p:sp>
    </p:spTree>
    <p:extLst>
      <p:ext uri="{BB962C8B-B14F-4D97-AF65-F5344CB8AC3E}">
        <p14:creationId xmlns:p14="http://schemas.microsoft.com/office/powerpoint/2010/main" val="18621554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67544" y="1268413"/>
            <a:ext cx="73453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7600" b="1">
                <a:solidFill>
                  <a:srgbClr val="FFD624"/>
                </a:solidFill>
                <a:latin typeface="Verdana" pitchFamily="34" charset="0"/>
              </a:defRPr>
            </a:lvl1pPr>
            <a:lvl2pPr marL="800100" indent="-342900" eaLnBrk="0" hangingPunct="0">
              <a:defRPr sz="7600" b="1">
                <a:solidFill>
                  <a:srgbClr val="FFD624"/>
                </a:solidFill>
                <a:latin typeface="Verdana" pitchFamily="34" charset="0"/>
              </a:defRPr>
            </a:lvl2pPr>
            <a:lvl3pPr marL="1257300" indent="-3429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marL="0" indent="0" eaLnBrk="1" hangingPunct="1">
              <a:lnSpc>
                <a:spcPct val="180000"/>
              </a:lnSpc>
              <a:defRPr/>
            </a:pPr>
            <a:r>
              <a:rPr lang="fr-BE" sz="3200" dirty="0" smtClean="0">
                <a:solidFill>
                  <a:srgbClr val="0F5494"/>
                </a:solidFill>
                <a:latin typeface="+mn-lt"/>
              </a:rPr>
              <a:t>How </a:t>
            </a:r>
            <a:r>
              <a:rPr lang="fr-BE" sz="3200" dirty="0" err="1" smtClean="0">
                <a:solidFill>
                  <a:srgbClr val="0F5494"/>
                </a:solidFill>
                <a:latin typeface="+mn-lt"/>
              </a:rPr>
              <a:t>can</a:t>
            </a:r>
            <a:r>
              <a:rPr lang="fr-BE" sz="3200" dirty="0" smtClean="0">
                <a:solidFill>
                  <a:srgbClr val="0F5494"/>
                </a:solidFill>
                <a:latin typeface="+mn-lt"/>
              </a:rPr>
              <a:t> </a:t>
            </a:r>
            <a:r>
              <a:rPr lang="fr-BE" sz="3200" dirty="0" err="1" smtClean="0">
                <a:solidFill>
                  <a:srgbClr val="0F5494"/>
                </a:solidFill>
                <a:latin typeface="+mn-lt"/>
              </a:rPr>
              <a:t>you</a:t>
            </a:r>
            <a:r>
              <a:rPr lang="fr-BE" sz="3200" dirty="0" smtClean="0">
                <a:solidFill>
                  <a:srgbClr val="0F5494"/>
                </a:solidFill>
                <a:latin typeface="+mn-lt"/>
              </a:rPr>
              <a:t> </a:t>
            </a:r>
            <a:r>
              <a:rPr lang="fr-BE" sz="3200" dirty="0" err="1" smtClean="0">
                <a:solidFill>
                  <a:srgbClr val="0F5494"/>
                </a:solidFill>
                <a:latin typeface="+mn-lt"/>
              </a:rPr>
              <a:t>take</a:t>
            </a:r>
            <a:r>
              <a:rPr lang="fr-BE" sz="3200" dirty="0" smtClean="0">
                <a:solidFill>
                  <a:srgbClr val="0F5494"/>
                </a:solidFill>
                <a:latin typeface="+mn-lt"/>
              </a:rPr>
              <a:t> part?</a:t>
            </a:r>
          </a:p>
          <a:p>
            <a:pPr eaLnBrk="1" hangingPunct="1">
              <a:lnSpc>
                <a:spcPct val="180000"/>
              </a:lnSpc>
              <a:buFont typeface="Wingdings" panose="05000000000000000000" pitchFamily="2" charset="2"/>
              <a:buChar char="Ø"/>
              <a:defRPr/>
            </a:pPr>
            <a:r>
              <a:rPr lang="en-GB" sz="2000" b="0" dirty="0" smtClean="0">
                <a:solidFill>
                  <a:srgbClr val="0F5494"/>
                </a:solidFill>
                <a:latin typeface="+mn-lt"/>
              </a:rPr>
              <a:t>By submitting a proposal </a:t>
            </a:r>
          </a:p>
          <a:p>
            <a:pPr marL="342900" lvl="3" eaLnBrk="1" hangingPunct="1">
              <a:buFont typeface="Arial" panose="020B0604020202020204" pitchFamily="34" charset="0"/>
              <a:buChar char="•"/>
              <a:defRPr/>
            </a:pPr>
            <a:r>
              <a:rPr lang="en-GB" sz="2000" b="0" dirty="0">
                <a:solidFill>
                  <a:srgbClr val="0F5494"/>
                </a:solidFill>
                <a:latin typeface="+mn-lt"/>
              </a:rPr>
              <a:t>2015 deadline is 15/9 	</a:t>
            </a:r>
          </a:p>
          <a:p>
            <a:pPr marL="342900" lvl="3" eaLnBrk="1" hangingPunct="1">
              <a:buFont typeface="Arial" panose="020B0604020202020204" pitchFamily="34" charset="0"/>
              <a:buChar char="•"/>
              <a:defRPr/>
            </a:pPr>
            <a:r>
              <a:rPr lang="en-GB" sz="2000" b="0" dirty="0">
                <a:solidFill>
                  <a:srgbClr val="0F5494"/>
                </a:solidFill>
                <a:latin typeface="+mn-lt"/>
              </a:rPr>
              <a:t>Updated 2015 </a:t>
            </a:r>
            <a:r>
              <a:rPr lang="en-GB" sz="2000" b="0" dirty="0" err="1">
                <a:solidFill>
                  <a:srgbClr val="0F5494"/>
                </a:solidFill>
                <a:latin typeface="+mn-lt"/>
              </a:rPr>
              <a:t>Infopack</a:t>
            </a:r>
            <a:r>
              <a:rPr lang="en-GB" sz="2000" b="0" dirty="0">
                <a:solidFill>
                  <a:srgbClr val="0F5494"/>
                </a:solidFill>
                <a:latin typeface="+mn-lt"/>
              </a:rPr>
              <a:t> to be published in June</a:t>
            </a:r>
          </a:p>
          <a:p>
            <a:pPr marL="0" indent="0" eaLnBrk="1" hangingPunct="1">
              <a:lnSpc>
                <a:spcPct val="180000"/>
              </a:lnSpc>
              <a:defRPr/>
            </a:pPr>
            <a:endParaRPr lang="en-GB" sz="2000" b="0" dirty="0" smtClean="0">
              <a:solidFill>
                <a:srgbClr val="0F5494"/>
              </a:solidFill>
              <a:latin typeface="+mn-lt"/>
            </a:endParaRPr>
          </a:p>
          <a:p>
            <a:pPr marL="342900" lvl="2" eaLnBrk="1" hangingPunct="1">
              <a:lnSpc>
                <a:spcPct val="180000"/>
              </a:lnSpc>
              <a:buFont typeface="Wingdings" panose="05000000000000000000" pitchFamily="2" charset="2"/>
              <a:buChar char="Ø"/>
              <a:defRPr/>
            </a:pPr>
            <a:r>
              <a:rPr lang="en-GB" sz="2000" b="0" dirty="0" smtClean="0">
                <a:solidFill>
                  <a:srgbClr val="0F5494"/>
                </a:solidFill>
              </a:rPr>
              <a:t>As </a:t>
            </a:r>
            <a:r>
              <a:rPr lang="en-GB" sz="2000" b="0" dirty="0">
                <a:solidFill>
                  <a:srgbClr val="0F5494"/>
                </a:solidFill>
              </a:rPr>
              <a:t>an expert </a:t>
            </a:r>
            <a:r>
              <a:rPr lang="en-GB" sz="2000" b="0" dirty="0" smtClean="0">
                <a:solidFill>
                  <a:srgbClr val="0F5494"/>
                </a:solidFill>
              </a:rPr>
              <a:t>evaluator</a:t>
            </a:r>
          </a:p>
          <a:p>
            <a:pPr marL="342900" lvl="3" eaLnBrk="1" hangingPunct="1">
              <a:buFont typeface="Arial" panose="020B0604020202020204" pitchFamily="34" charset="0"/>
              <a:buChar char="•"/>
              <a:defRPr/>
            </a:pPr>
            <a:r>
              <a:rPr lang="en-GB" sz="2000" b="0" dirty="0" smtClean="0">
                <a:solidFill>
                  <a:srgbClr val="0F5494"/>
                </a:solidFill>
                <a:latin typeface="+mn-lt"/>
              </a:rPr>
              <a:t>Help </a:t>
            </a:r>
            <a:r>
              <a:rPr lang="en-GB" sz="2000" b="0" dirty="0">
                <a:solidFill>
                  <a:srgbClr val="0F5494"/>
                </a:solidFill>
                <a:latin typeface="+mn-lt"/>
              </a:rPr>
              <a:t>us evaluate proposals. </a:t>
            </a:r>
            <a:endParaRPr lang="en-GB" sz="2000" b="0" dirty="0" smtClean="0">
              <a:solidFill>
                <a:srgbClr val="0F5494"/>
              </a:solidFill>
              <a:latin typeface="+mn-lt"/>
            </a:endParaRPr>
          </a:p>
          <a:p>
            <a:pPr marL="342900" lvl="3" eaLnBrk="1" hangingPunct="1">
              <a:buFont typeface="Arial" panose="020B0604020202020204" pitchFamily="34" charset="0"/>
              <a:buChar char="•"/>
              <a:defRPr/>
            </a:pPr>
            <a:r>
              <a:rPr lang="en-GB" sz="2000" b="0" dirty="0" smtClean="0">
                <a:solidFill>
                  <a:srgbClr val="0F5494"/>
                </a:solidFill>
                <a:latin typeface="+mn-lt"/>
              </a:rPr>
              <a:t>Register </a:t>
            </a:r>
            <a:r>
              <a:rPr lang="en-GB" sz="2000" b="0" dirty="0">
                <a:solidFill>
                  <a:srgbClr val="0F5494"/>
                </a:solidFill>
                <a:latin typeface="+mn-lt"/>
              </a:rPr>
              <a:t>on the expert web </a:t>
            </a:r>
            <a:r>
              <a:rPr lang="en-GB" sz="2000" b="0" dirty="0" smtClean="0">
                <a:solidFill>
                  <a:srgbClr val="0F5494"/>
                </a:solidFill>
                <a:latin typeface="+mn-lt"/>
              </a:rPr>
              <a:t>site</a:t>
            </a:r>
          </a:p>
          <a:p>
            <a:pPr marL="342900" lvl="3" eaLnBrk="1" hangingPunct="1">
              <a:buFont typeface="Arial" panose="020B0604020202020204" pitchFamily="34" charset="0"/>
              <a:buChar char="•"/>
              <a:defRPr/>
            </a:pPr>
            <a:r>
              <a:rPr lang="fr-BE" altLang="de-DE" sz="2000" b="0" kern="0" dirty="0" err="1" smtClean="0">
                <a:solidFill>
                  <a:srgbClr val="0F5494"/>
                </a:solidFill>
              </a:rPr>
              <a:t>Next</a:t>
            </a:r>
            <a:r>
              <a:rPr lang="fr-BE" altLang="de-DE" sz="2000" b="0" kern="0" dirty="0" smtClean="0">
                <a:solidFill>
                  <a:srgbClr val="0F5494"/>
                </a:solidFill>
              </a:rPr>
              <a:t> </a:t>
            </a:r>
            <a:r>
              <a:rPr lang="fr-BE" altLang="de-DE" sz="2000" b="0" kern="0" dirty="0" err="1" smtClean="0">
                <a:solidFill>
                  <a:srgbClr val="0F5494"/>
                </a:solidFill>
              </a:rPr>
              <a:t>Steel</a:t>
            </a:r>
            <a:r>
              <a:rPr lang="fr-BE" altLang="de-DE" sz="2000" b="0" kern="0" dirty="0" smtClean="0">
                <a:solidFill>
                  <a:srgbClr val="0F5494"/>
                </a:solidFill>
              </a:rPr>
              <a:t> Evaluations </a:t>
            </a:r>
            <a:r>
              <a:rPr lang="fr-BE" altLang="de-DE" sz="2000" b="0" kern="0" dirty="0">
                <a:solidFill>
                  <a:srgbClr val="0F5494"/>
                </a:solidFill>
              </a:rPr>
              <a:t>in </a:t>
            </a:r>
            <a:r>
              <a:rPr lang="fr-BE" altLang="de-DE" sz="2000" b="0" kern="0" dirty="0" smtClean="0">
                <a:solidFill>
                  <a:srgbClr val="0F5494"/>
                </a:solidFill>
              </a:rPr>
              <a:t>Brussels, </a:t>
            </a:r>
            <a:r>
              <a:rPr lang="fr-BE" altLang="de-DE" sz="2000" b="0" kern="0" dirty="0" err="1" smtClean="0">
                <a:solidFill>
                  <a:srgbClr val="0F5494"/>
                </a:solidFill>
              </a:rPr>
              <a:t>Nov</a:t>
            </a:r>
            <a:r>
              <a:rPr lang="fr-BE" altLang="de-DE" sz="2000" b="0" kern="0" dirty="0" smtClean="0">
                <a:solidFill>
                  <a:srgbClr val="0F5494"/>
                </a:solidFill>
              </a:rPr>
              <a:t> 2015</a:t>
            </a:r>
            <a:endParaRPr lang="en-GB" sz="2000" b="0" dirty="0">
              <a:solidFill>
                <a:srgbClr val="0F5494"/>
              </a:solidFill>
              <a:latin typeface="+mn-lt"/>
            </a:endParaRPr>
          </a:p>
        </p:txBody>
      </p:sp>
      <p:sp>
        <p:nvSpPr>
          <p:cNvPr id="4" name="Slide Number Placeholder 3"/>
          <p:cNvSpPr>
            <a:spLocks noGrp="1"/>
          </p:cNvSpPr>
          <p:nvPr>
            <p:ph type="sldNum" sz="quarter" idx="11"/>
          </p:nvPr>
        </p:nvSpPr>
        <p:spPr>
          <a:xfrm>
            <a:off x="8476734" y="6497638"/>
            <a:ext cx="647700" cy="360362"/>
          </a:xfrm>
        </p:spPr>
        <p:txBody>
          <a:bodyPr/>
          <a:lstStyle/>
          <a:p>
            <a:pPr>
              <a:defRPr/>
            </a:pPr>
            <a:fld id="{4BF27BE4-3CF5-428B-BAD7-D0A3E7F91995}" type="slidenum">
              <a:rPr lang="en-GB" smtClean="0"/>
              <a:pPr>
                <a:defRPr/>
              </a:pPr>
              <a:t>16</a:t>
            </a:fld>
            <a:r>
              <a:rPr lang="en-GB" dirty="0" smtClean="0"/>
              <a:t> </a:t>
            </a:r>
            <a:endParaRPr lang="en-GB" dirty="0"/>
          </a:p>
        </p:txBody>
      </p:sp>
    </p:spTree>
    <p:extLst>
      <p:ext uri="{BB962C8B-B14F-4D97-AF65-F5344CB8AC3E}">
        <p14:creationId xmlns:p14="http://schemas.microsoft.com/office/powerpoint/2010/main" val="7052734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8C07502D-1D71-4193-BB44-E0805F54AC2F}" type="slidenum">
              <a:rPr lang="en-GB" altLang="de-DE" sz="1400" b="0" smtClean="0">
                <a:solidFill>
                  <a:schemeClr val="tx1"/>
                </a:solidFill>
                <a:latin typeface="Arial" pitchFamily="34" charset="0"/>
              </a:rPr>
              <a:pPr eaLnBrk="1" hangingPunct="1"/>
              <a:t>17</a:t>
            </a:fld>
            <a:endParaRPr lang="en-GB" altLang="de-DE" sz="1400" b="0" smtClean="0">
              <a:solidFill>
                <a:schemeClr val="tx1"/>
              </a:solidFill>
              <a:latin typeface="Arial" pitchFamily="34" charset="0"/>
            </a:endParaRPr>
          </a:p>
        </p:txBody>
      </p:sp>
      <p:sp>
        <p:nvSpPr>
          <p:cNvPr id="49155" name="Text Box 2"/>
          <p:cNvSpPr txBox="1">
            <a:spLocks noChangeArrowheads="1"/>
          </p:cNvSpPr>
          <p:nvPr/>
        </p:nvSpPr>
        <p:spPr bwMode="auto">
          <a:xfrm>
            <a:off x="467544" y="2985784"/>
            <a:ext cx="7994029"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cs typeface="Arial" pitchFamily="34" charset="0"/>
              </a:defRPr>
            </a:lvl1pPr>
            <a:lvl2pPr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lnSpc>
                <a:spcPct val="50000"/>
              </a:lnSpc>
              <a:spcBef>
                <a:spcPct val="10000"/>
              </a:spcBef>
              <a:buClr>
                <a:schemeClr val="accent2"/>
              </a:buClr>
            </a:pPr>
            <a:endParaRPr lang="en-GB" altLang="de-DE" sz="900" dirty="0">
              <a:solidFill>
                <a:schemeClr val="accent2"/>
              </a:solidFill>
              <a:latin typeface="Arial" pitchFamily="34" charset="0"/>
            </a:endParaRPr>
          </a:p>
          <a:p>
            <a:pPr marL="342900" indent="-342900" eaLnBrk="1" hangingPunct="1">
              <a:spcBef>
                <a:spcPts val="0"/>
              </a:spcBef>
              <a:spcAft>
                <a:spcPts val="600"/>
              </a:spcAft>
              <a:buClr>
                <a:srgbClr val="0F5494"/>
              </a:buClr>
              <a:buFont typeface="Wingdings" panose="05000000000000000000" pitchFamily="2" charset="2"/>
              <a:buChar char="Ø"/>
            </a:pPr>
            <a:r>
              <a:rPr lang="en-GB" altLang="de-DE" sz="2000" dirty="0">
                <a:solidFill>
                  <a:schemeClr val="accent2"/>
                </a:solidFill>
                <a:latin typeface="Arial" pitchFamily="34" charset="0"/>
              </a:rPr>
              <a:t> </a:t>
            </a:r>
            <a:r>
              <a:rPr lang="en-GB" altLang="de-DE" sz="2000" dirty="0">
                <a:solidFill>
                  <a:srgbClr val="0F5494"/>
                </a:solidFill>
                <a:latin typeface="+mj-lt"/>
              </a:rPr>
              <a:t>RFCS </a:t>
            </a:r>
            <a:r>
              <a:rPr lang="en-GB" altLang="de-DE" sz="2000" dirty="0" smtClean="0">
                <a:solidFill>
                  <a:srgbClr val="0F5494"/>
                </a:solidFill>
                <a:latin typeface="+mj-lt"/>
              </a:rPr>
              <a:t>website</a:t>
            </a:r>
            <a:endParaRPr lang="en-GB" altLang="de-DE" sz="2000" b="0" dirty="0">
              <a:solidFill>
                <a:schemeClr val="accent2"/>
              </a:solidFill>
              <a:latin typeface="+mj-lt"/>
            </a:endParaRPr>
          </a:p>
          <a:p>
            <a:pPr eaLnBrk="1" hangingPunct="1">
              <a:spcBef>
                <a:spcPts val="0"/>
              </a:spcBef>
              <a:spcAft>
                <a:spcPts val="600"/>
              </a:spcAft>
              <a:buClr>
                <a:srgbClr val="0F5494"/>
              </a:buClr>
            </a:pPr>
            <a:r>
              <a:rPr lang="en-GB" altLang="de-DE" sz="2000" b="0" u="sng" dirty="0" smtClean="0">
                <a:solidFill>
                  <a:schemeClr val="tx1"/>
                </a:solidFill>
                <a:latin typeface="+mj-lt"/>
                <a:hlinkClick r:id="rId3"/>
              </a:rPr>
              <a:t>http</a:t>
            </a:r>
            <a:r>
              <a:rPr lang="en-GB" altLang="de-DE" sz="2000" b="0" u="sng" dirty="0">
                <a:solidFill>
                  <a:schemeClr val="tx1"/>
                </a:solidFill>
                <a:latin typeface="+mj-lt"/>
                <a:hlinkClick r:id="rId3"/>
              </a:rPr>
              <a:t>://cordis.europa.eu/coal-steel-rtd/</a:t>
            </a:r>
            <a:r>
              <a:rPr lang="en-GB" altLang="de-DE" sz="2000" b="0" u="sng" dirty="0">
                <a:solidFill>
                  <a:schemeClr val="tx1"/>
                </a:solidFill>
                <a:latin typeface="+mj-lt"/>
              </a:rPr>
              <a:t> </a:t>
            </a:r>
          </a:p>
          <a:p>
            <a:pPr marL="342900" indent="-342900" eaLnBrk="1" hangingPunct="1">
              <a:spcBef>
                <a:spcPct val="50000"/>
              </a:spcBef>
              <a:spcAft>
                <a:spcPts val="600"/>
              </a:spcAft>
              <a:buClr>
                <a:srgbClr val="0F5494"/>
              </a:buClr>
              <a:buFont typeface="Wingdings" panose="05000000000000000000" pitchFamily="2" charset="2"/>
              <a:buChar char="Ø"/>
            </a:pPr>
            <a:endParaRPr lang="en-GB" altLang="de-DE" sz="2000" b="0" u="sng" dirty="0">
              <a:solidFill>
                <a:schemeClr val="hlink"/>
              </a:solidFill>
              <a:latin typeface="+mj-lt"/>
            </a:endParaRPr>
          </a:p>
          <a:p>
            <a:pPr marL="342900" indent="-342900" eaLnBrk="1" hangingPunct="1">
              <a:spcBef>
                <a:spcPts val="0"/>
              </a:spcBef>
              <a:spcAft>
                <a:spcPts val="600"/>
              </a:spcAft>
              <a:buClr>
                <a:srgbClr val="0F5494"/>
              </a:buClr>
              <a:buFont typeface="Wingdings" panose="05000000000000000000" pitchFamily="2" charset="2"/>
              <a:buChar char="Ø"/>
            </a:pPr>
            <a:r>
              <a:rPr lang="en-GB" altLang="de-DE" sz="2000" dirty="0">
                <a:solidFill>
                  <a:schemeClr val="accent2"/>
                </a:solidFill>
                <a:latin typeface="+mj-lt"/>
              </a:rPr>
              <a:t> </a:t>
            </a:r>
            <a:r>
              <a:rPr lang="en-GB" altLang="de-DE" sz="2000" dirty="0">
                <a:solidFill>
                  <a:srgbClr val="0F5494"/>
                </a:solidFill>
                <a:latin typeface="+mj-lt"/>
              </a:rPr>
              <a:t>Register as </a:t>
            </a:r>
            <a:r>
              <a:rPr lang="en-GB" altLang="de-DE" sz="2000" dirty="0" smtClean="0">
                <a:solidFill>
                  <a:srgbClr val="0F5494"/>
                </a:solidFill>
                <a:latin typeface="+mj-lt"/>
              </a:rPr>
              <a:t>Technical Expert</a:t>
            </a:r>
          </a:p>
          <a:p>
            <a:pPr eaLnBrk="1" hangingPunct="1">
              <a:spcBef>
                <a:spcPts val="0"/>
              </a:spcBef>
              <a:spcAft>
                <a:spcPts val="600"/>
              </a:spcAft>
              <a:buClr>
                <a:srgbClr val="0F5494"/>
              </a:buClr>
            </a:pPr>
            <a:r>
              <a:rPr lang="en-GB" altLang="de-DE" sz="2000" b="0" dirty="0" smtClean="0">
                <a:solidFill>
                  <a:srgbClr val="92D050"/>
                </a:solidFill>
                <a:latin typeface="+mj-lt"/>
                <a:hlinkClick r:id="rId4"/>
              </a:rPr>
              <a:t>http</a:t>
            </a:r>
            <a:r>
              <a:rPr lang="en-GB" altLang="de-DE" sz="2000" b="0" dirty="0">
                <a:solidFill>
                  <a:srgbClr val="92D050"/>
                </a:solidFill>
                <a:latin typeface="+mj-lt"/>
                <a:hlinkClick r:id="rId4"/>
              </a:rPr>
              <a:t>://ec.europa.eu/research/participants/portal/desktop/en/experts/index.html</a:t>
            </a:r>
            <a:endParaRPr lang="en-GB" altLang="de-DE" sz="2000" b="0" dirty="0">
              <a:solidFill>
                <a:srgbClr val="92D050"/>
              </a:solidFill>
              <a:latin typeface="+mj-lt"/>
            </a:endParaRPr>
          </a:p>
          <a:p>
            <a:pPr algn="ctr" eaLnBrk="1" hangingPunct="1">
              <a:lnSpc>
                <a:spcPct val="50000"/>
              </a:lnSpc>
              <a:spcBef>
                <a:spcPct val="50000"/>
              </a:spcBef>
              <a:buClr>
                <a:schemeClr val="accent2"/>
              </a:buClr>
            </a:pPr>
            <a:endParaRPr lang="en-GB" altLang="de-DE" sz="1800" b="0" dirty="0">
              <a:solidFill>
                <a:srgbClr val="92D050"/>
              </a:solidFill>
              <a:latin typeface="Arial" pitchFamily="34" charset="0"/>
            </a:endParaRPr>
          </a:p>
        </p:txBody>
      </p:sp>
      <p:sp>
        <p:nvSpPr>
          <p:cNvPr id="49156" name="Rectangle 3"/>
          <p:cNvSpPr>
            <a:spLocks noChangeArrowheads="1"/>
          </p:cNvSpPr>
          <p:nvPr/>
        </p:nvSpPr>
        <p:spPr bwMode="auto">
          <a:xfrm>
            <a:off x="448948" y="1798510"/>
            <a:ext cx="320384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58775" indent="-358775"/>
            <a:r>
              <a:rPr lang="fr-BE" altLang="de-DE" sz="3200" dirty="0">
                <a:solidFill>
                  <a:srgbClr val="0F5494"/>
                </a:solidFill>
              </a:rPr>
              <a:t>Web </a:t>
            </a:r>
            <a:r>
              <a:rPr lang="fr-BE" altLang="de-DE" sz="3200" dirty="0" smtClean="0">
                <a:solidFill>
                  <a:srgbClr val="0F5494"/>
                </a:solidFill>
              </a:rPr>
              <a:t>Links</a:t>
            </a:r>
            <a:endParaRPr lang="en-GB" altLang="de-DE" sz="3200" dirty="0">
              <a:solidFill>
                <a:srgbClr val="0F5494"/>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p:txBody>
          <a:bodyPr/>
          <a:lstStyle/>
          <a:p>
            <a:pPr>
              <a:defRPr/>
            </a:pPr>
            <a:fld id="{44A603D0-C52C-4299-AF3F-AACD9D79D628}" type="slidenum">
              <a:rPr lang="en-GB"/>
              <a:pPr>
                <a:defRPr/>
              </a:pPr>
              <a:t>18</a:t>
            </a:fld>
            <a:endParaRPr lang="en-GB"/>
          </a:p>
        </p:txBody>
      </p:sp>
      <p:sp>
        <p:nvSpPr>
          <p:cNvPr id="50179" name="Rectangle 6"/>
          <p:cNvSpPr>
            <a:spLocks noGrp="1" noChangeArrowheads="1"/>
          </p:cNvSpPr>
          <p:nvPr>
            <p:ph type="title"/>
          </p:nvPr>
        </p:nvSpPr>
        <p:spPr>
          <a:xfrm>
            <a:off x="0" y="2781300"/>
            <a:ext cx="9144000" cy="936625"/>
          </a:xfrm>
        </p:spPr>
        <p:txBody>
          <a:bodyPr/>
          <a:lstStyle/>
          <a:p>
            <a:pPr algn="ctr"/>
            <a:r>
              <a:rPr lang="en-GB" altLang="de-DE" sz="3600" dirty="0" smtClean="0"/>
              <a:t>Thank you for your attention !</a:t>
            </a:r>
            <a:br>
              <a:rPr lang="en-GB" altLang="de-DE" sz="3600" dirty="0" smtClean="0"/>
            </a:br>
            <a:r>
              <a:rPr lang="en-GB" altLang="de-DE" sz="3600" dirty="0" smtClean="0"/>
              <a:t/>
            </a:r>
            <a:br>
              <a:rPr lang="en-GB" altLang="de-DE" sz="3600" dirty="0" smtClean="0"/>
            </a:br>
            <a:r>
              <a:rPr lang="en-GB" altLang="de-DE" sz="3600" dirty="0" smtClean="0"/>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8E174F-A4F5-4E47-BE18-3118CE9FA164}" type="slidenum">
              <a:rPr lang="en-GB" smtClean="0"/>
              <a:pPr>
                <a:defRPr/>
              </a:pPr>
              <a:t>2</a:t>
            </a:fld>
            <a:endParaRPr lang="en-GB"/>
          </a:p>
        </p:txBody>
      </p:sp>
      <p:pic>
        <p:nvPicPr>
          <p:cNvPr id="51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55976" y="4005064"/>
            <a:ext cx="3672408" cy="25260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323850" y="105251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BE" altLang="de-DE" kern="0" dirty="0" smtClean="0">
                <a:solidFill>
                  <a:srgbClr val="FF0000"/>
                </a:solidFill>
              </a:rPr>
              <a:t>	</a:t>
            </a:r>
            <a:r>
              <a:rPr lang="fr-BE" altLang="de-DE" kern="0" dirty="0" err="1" smtClean="0"/>
              <a:t>History</a:t>
            </a:r>
            <a:r>
              <a:rPr lang="fr-BE" altLang="de-DE" kern="0" dirty="0" smtClean="0"/>
              <a:t> of the RFCS Programme</a:t>
            </a:r>
            <a:endParaRPr lang="en-GB" altLang="de-DE" kern="0" dirty="0" smtClean="0"/>
          </a:p>
        </p:txBody>
      </p:sp>
      <p:sp>
        <p:nvSpPr>
          <p:cNvPr id="7" name="Content Placeholder 2"/>
          <p:cNvSpPr txBox="1">
            <a:spLocks/>
          </p:cNvSpPr>
          <p:nvPr/>
        </p:nvSpPr>
        <p:spPr bwMode="auto">
          <a:xfrm>
            <a:off x="29038" y="2204864"/>
            <a:ext cx="9252520" cy="24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lnSpc>
                <a:spcPct val="120000"/>
              </a:lnSpc>
              <a:spcAft>
                <a:spcPts val="1200"/>
              </a:spcAft>
              <a:buNone/>
              <a:defRPr/>
            </a:pPr>
            <a:r>
              <a:rPr lang="en-GB" sz="2000" i="0" dirty="0">
                <a:solidFill>
                  <a:srgbClr val="006699"/>
                </a:solidFill>
                <a:cs typeface="Arial" charset="0"/>
              </a:rPr>
              <a:t>From the past </a:t>
            </a:r>
            <a:r>
              <a:rPr lang="en-GB" sz="2000" i="0" kern="0" dirty="0" smtClean="0">
                <a:solidFill>
                  <a:srgbClr val="006699"/>
                </a:solidFill>
                <a:latin typeface="Tahoma" pitchFamily="34" charset="0"/>
                <a:cs typeface="Arial" charset="0"/>
              </a:rPr>
              <a:t>… </a:t>
            </a:r>
            <a:r>
              <a:rPr lang="en-GB" sz="2000" i="0" kern="0" dirty="0">
                <a:solidFill>
                  <a:srgbClr val="006699"/>
                </a:solidFill>
                <a:latin typeface="Tahoma" pitchFamily="34" charset="0"/>
                <a:cs typeface="Arial" charset="0"/>
              </a:rPr>
              <a:t>European Coal and Steel Community (</a:t>
            </a:r>
            <a:r>
              <a:rPr lang="en-GB" sz="2000" i="0" kern="0" dirty="0" smtClean="0">
                <a:solidFill>
                  <a:srgbClr val="006699"/>
                </a:solidFill>
                <a:latin typeface="Tahoma" pitchFamily="34" charset="0"/>
                <a:cs typeface="Arial" charset="0"/>
              </a:rPr>
              <a:t>ECSC)</a:t>
            </a:r>
            <a:endParaRPr lang="en-GB" b="0" i="0" kern="0" dirty="0">
              <a:solidFill>
                <a:srgbClr val="006699"/>
              </a:solidFill>
              <a:cs typeface="Arial" charset="0"/>
            </a:endParaRPr>
          </a:p>
          <a:p>
            <a:pPr lvl="1" eaLnBrk="1" hangingPunct="1">
              <a:lnSpc>
                <a:spcPct val="120000"/>
              </a:lnSpc>
              <a:spcBef>
                <a:spcPts val="600"/>
              </a:spcBef>
              <a:spcAft>
                <a:spcPts val="600"/>
              </a:spcAft>
              <a:buClr>
                <a:srgbClr val="0F5494"/>
              </a:buClr>
              <a:buFont typeface="Wingdings" panose="05000000000000000000" pitchFamily="2" charset="2"/>
              <a:buChar char="Ø"/>
              <a:defRPr/>
            </a:pPr>
            <a:r>
              <a:rPr lang="en-GB" b="0" kern="0" dirty="0" smtClean="0">
                <a:solidFill>
                  <a:srgbClr val="006699"/>
                </a:solidFill>
                <a:cs typeface="Arial" charset="0"/>
              </a:rPr>
              <a:t>1952</a:t>
            </a:r>
            <a:r>
              <a:rPr lang="en-GB" b="0" kern="0" dirty="0">
                <a:solidFill>
                  <a:srgbClr val="006699"/>
                </a:solidFill>
                <a:cs typeface="Arial" charset="0"/>
              </a:rPr>
              <a:t>: ECSC Treaty of Paris (validity 50 </a:t>
            </a:r>
            <a:r>
              <a:rPr lang="en-GB" b="0" kern="0" dirty="0" smtClean="0">
                <a:solidFill>
                  <a:srgbClr val="006699"/>
                </a:solidFill>
                <a:cs typeface="Arial" charset="0"/>
              </a:rPr>
              <a:t>years, expired </a:t>
            </a:r>
            <a:r>
              <a:rPr lang="en-GB" b="0" kern="0" dirty="0">
                <a:solidFill>
                  <a:srgbClr val="006699"/>
                </a:solidFill>
                <a:cs typeface="Arial" charset="0"/>
              </a:rPr>
              <a:t>in </a:t>
            </a:r>
            <a:r>
              <a:rPr lang="en-GB" b="0" kern="0" dirty="0" smtClean="0">
                <a:solidFill>
                  <a:srgbClr val="006699"/>
                </a:solidFill>
                <a:cs typeface="Arial" charset="0"/>
              </a:rPr>
              <a:t>2002)</a:t>
            </a:r>
          </a:p>
          <a:p>
            <a:pPr lvl="1" eaLnBrk="1" hangingPunct="1">
              <a:lnSpc>
                <a:spcPct val="120000"/>
              </a:lnSpc>
              <a:spcBef>
                <a:spcPts val="600"/>
              </a:spcBef>
              <a:spcAft>
                <a:spcPts val="600"/>
              </a:spcAft>
              <a:buClr>
                <a:srgbClr val="0F5494"/>
              </a:buClr>
              <a:buFont typeface="Wingdings" panose="05000000000000000000" pitchFamily="2" charset="2"/>
              <a:buChar char="Ø"/>
              <a:defRPr/>
            </a:pPr>
            <a:r>
              <a:rPr lang="en-GB" b="0" kern="0" dirty="0">
                <a:solidFill>
                  <a:srgbClr val="006699"/>
                </a:solidFill>
                <a:cs typeface="Arial" charset="0"/>
              </a:rPr>
              <a:t>Levy from coal and steel </a:t>
            </a:r>
            <a:r>
              <a:rPr lang="en-GB" b="0" kern="0" dirty="0" smtClean="0">
                <a:solidFill>
                  <a:srgbClr val="006699"/>
                </a:solidFill>
                <a:cs typeface="Arial" charset="0"/>
              </a:rPr>
              <a:t>production</a:t>
            </a:r>
          </a:p>
          <a:p>
            <a:pPr lvl="1" eaLnBrk="1" hangingPunct="1">
              <a:lnSpc>
                <a:spcPct val="120000"/>
              </a:lnSpc>
              <a:spcBef>
                <a:spcPts val="600"/>
              </a:spcBef>
              <a:spcAft>
                <a:spcPts val="600"/>
              </a:spcAft>
              <a:buClr>
                <a:srgbClr val="0F5494"/>
              </a:buClr>
              <a:buFont typeface="Wingdings" panose="05000000000000000000" pitchFamily="2" charset="2"/>
              <a:buChar char="Ø"/>
              <a:defRPr/>
            </a:pPr>
            <a:r>
              <a:rPr lang="en-GB" b="0" kern="0" dirty="0">
                <a:solidFill>
                  <a:srgbClr val="006699"/>
                </a:solidFill>
                <a:cs typeface="Arial" charset="0"/>
              </a:rPr>
              <a:t>Assets left : ~ 1.6 billion €</a:t>
            </a:r>
            <a:endParaRPr lang="en-GB" b="0" kern="0" dirty="0" smtClean="0">
              <a:solidFill>
                <a:srgbClr val="006699"/>
              </a:solidFill>
              <a:cs typeface="Arial" charset="0"/>
            </a:endParaRPr>
          </a:p>
          <a:p>
            <a:pPr lvl="1" eaLnBrk="1" hangingPunct="1">
              <a:lnSpc>
                <a:spcPct val="120000"/>
              </a:lnSpc>
              <a:spcBef>
                <a:spcPts val="0"/>
              </a:spcBef>
              <a:buClr>
                <a:srgbClr val="0F5494"/>
              </a:buClr>
              <a:defRPr/>
            </a:pPr>
            <a:endParaRPr lang="en-GB" b="0" kern="0" dirty="0" smtClean="0">
              <a:solidFill>
                <a:srgbClr val="006699"/>
              </a:solidFill>
              <a:cs typeface="Arial" charset="0"/>
            </a:endParaRPr>
          </a:p>
          <a:p>
            <a:pPr>
              <a:defRPr/>
            </a:pPr>
            <a:endParaRPr lang="en-GB" b="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052513"/>
            <a:ext cx="8229600" cy="936625"/>
          </a:xfrm>
        </p:spPr>
        <p:txBody>
          <a:bodyPr/>
          <a:lstStyle/>
          <a:p>
            <a:r>
              <a:rPr lang="fr-BE" altLang="de-DE" dirty="0" smtClean="0">
                <a:solidFill>
                  <a:srgbClr val="FF0000"/>
                </a:solidFill>
              </a:rPr>
              <a:t>	</a:t>
            </a:r>
            <a:r>
              <a:rPr lang="fr-BE" altLang="de-DE" dirty="0" err="1" smtClean="0"/>
              <a:t>History</a:t>
            </a:r>
            <a:r>
              <a:rPr lang="fr-BE" altLang="de-DE" dirty="0" smtClean="0"/>
              <a:t> of the RFCS Programme</a:t>
            </a:r>
            <a:endParaRPr lang="en-GB" altLang="de-DE" dirty="0" smtClean="0"/>
          </a:p>
        </p:txBody>
      </p:sp>
      <p:sp>
        <p:nvSpPr>
          <p:cNvPr id="3" name="Content Placeholder 2"/>
          <p:cNvSpPr>
            <a:spLocks noGrp="1"/>
          </p:cNvSpPr>
          <p:nvPr>
            <p:ph idx="1"/>
          </p:nvPr>
        </p:nvSpPr>
        <p:spPr>
          <a:xfrm>
            <a:off x="179388" y="1844675"/>
            <a:ext cx="8785225" cy="4176713"/>
          </a:xfrm>
        </p:spPr>
        <p:txBody>
          <a:bodyPr/>
          <a:lstStyle/>
          <a:p>
            <a:pPr marL="0" indent="0" eaLnBrk="1" hangingPunct="1">
              <a:lnSpc>
                <a:spcPct val="120000"/>
              </a:lnSpc>
              <a:spcAft>
                <a:spcPts val="1200"/>
              </a:spcAft>
              <a:buNone/>
              <a:defRPr/>
            </a:pPr>
            <a:r>
              <a:rPr lang="en-GB" sz="2000" b="1" i="0" dirty="0" smtClean="0">
                <a:solidFill>
                  <a:srgbClr val="006699"/>
                </a:solidFill>
                <a:latin typeface="Tahoma" pitchFamily="34" charset="0"/>
                <a:cs typeface="Arial" charset="0"/>
              </a:rPr>
              <a:t>… to the present: Research Fund for Coal and Steel (RFCS):</a:t>
            </a:r>
          </a:p>
          <a:p>
            <a:pPr lvl="1" eaLnBrk="1" hangingPunct="1">
              <a:lnSpc>
                <a:spcPct val="120000"/>
              </a:lnSpc>
              <a:spcBef>
                <a:spcPts val="600"/>
              </a:spcBef>
              <a:spcAft>
                <a:spcPts val="600"/>
              </a:spcAft>
              <a:buClr>
                <a:srgbClr val="0F5494"/>
              </a:buClr>
              <a:buFont typeface="Wingdings" panose="05000000000000000000" pitchFamily="2" charset="2"/>
              <a:buChar char="Ø"/>
              <a:defRPr/>
            </a:pPr>
            <a:r>
              <a:rPr lang="en-GB" b="0" dirty="0" smtClean="0">
                <a:solidFill>
                  <a:srgbClr val="006699"/>
                </a:solidFill>
                <a:cs typeface="Arial" charset="0"/>
              </a:rPr>
              <a:t>2001 - Treaty </a:t>
            </a:r>
            <a:r>
              <a:rPr lang="en-GB" b="0" dirty="0">
                <a:solidFill>
                  <a:srgbClr val="006699"/>
                </a:solidFill>
                <a:cs typeface="Arial" charset="0"/>
              </a:rPr>
              <a:t>of </a:t>
            </a:r>
            <a:r>
              <a:rPr lang="en-GB" b="0" dirty="0" smtClean="0">
                <a:solidFill>
                  <a:srgbClr val="006699"/>
                </a:solidFill>
                <a:cs typeface="Arial" charset="0"/>
              </a:rPr>
              <a:t>Nice: Decision t</a:t>
            </a:r>
            <a:r>
              <a:rPr lang="en-US" b="0" dirty="0" smtClean="0">
                <a:solidFill>
                  <a:srgbClr val="006699"/>
                </a:solidFill>
                <a:cs typeface="Arial" charset="0"/>
              </a:rPr>
              <a:t>o </a:t>
            </a:r>
            <a:r>
              <a:rPr lang="en-US" b="0" dirty="0">
                <a:solidFill>
                  <a:srgbClr val="006699"/>
                </a:solidFill>
                <a:cs typeface="Arial" charset="0"/>
              </a:rPr>
              <a:t>transfer the ECSC assets (originally paid by industry) to the European Community and </a:t>
            </a:r>
            <a:r>
              <a:rPr lang="en-GB" b="0" dirty="0">
                <a:solidFill>
                  <a:srgbClr val="006699"/>
                </a:solidFill>
                <a:cs typeface="Arial" charset="0"/>
              </a:rPr>
              <a:t>utilise the interests generated by these assets </a:t>
            </a:r>
            <a:r>
              <a:rPr lang="en-GB" b="0" dirty="0" smtClean="0">
                <a:solidFill>
                  <a:srgbClr val="006699"/>
                </a:solidFill>
                <a:cs typeface="Arial" charset="0"/>
              </a:rPr>
              <a:t>(now ~ 2,0 billion €) to </a:t>
            </a:r>
            <a:r>
              <a:rPr lang="en-GB" b="0" dirty="0">
                <a:solidFill>
                  <a:srgbClr val="006699"/>
                </a:solidFill>
                <a:cs typeface="Arial" charset="0"/>
              </a:rPr>
              <a:t>co-finance </a:t>
            </a:r>
            <a:r>
              <a:rPr lang="en-GB" b="0" u="sng" dirty="0">
                <a:solidFill>
                  <a:srgbClr val="006699"/>
                </a:solidFill>
                <a:cs typeface="Arial" charset="0"/>
              </a:rPr>
              <a:t>research</a:t>
            </a:r>
            <a:r>
              <a:rPr lang="en-GB" b="0" dirty="0">
                <a:solidFill>
                  <a:srgbClr val="006699"/>
                </a:solidFill>
                <a:cs typeface="Arial" charset="0"/>
              </a:rPr>
              <a:t> in coal and steel</a:t>
            </a:r>
            <a:endParaRPr lang="en-US" b="0" dirty="0">
              <a:solidFill>
                <a:srgbClr val="006699"/>
              </a:solidFill>
              <a:cs typeface="Arial" charset="0"/>
            </a:endParaRPr>
          </a:p>
          <a:p>
            <a:pPr lvl="1" eaLnBrk="1" hangingPunct="1">
              <a:lnSpc>
                <a:spcPct val="120000"/>
              </a:lnSpc>
              <a:spcBef>
                <a:spcPts val="600"/>
              </a:spcBef>
              <a:spcAft>
                <a:spcPts val="600"/>
              </a:spcAft>
              <a:buClr>
                <a:srgbClr val="0F5494"/>
              </a:buClr>
              <a:buFont typeface="Wingdings" panose="05000000000000000000" pitchFamily="2" charset="2"/>
              <a:buChar char="Ø"/>
              <a:defRPr/>
            </a:pPr>
            <a:r>
              <a:rPr lang="en-US" b="0" dirty="0" smtClean="0">
                <a:solidFill>
                  <a:srgbClr val="006699"/>
                </a:solidFill>
                <a:cs typeface="Arial" charset="0"/>
              </a:rPr>
              <a:t>Creation of the </a:t>
            </a:r>
            <a:r>
              <a:rPr lang="en-US" b="0" dirty="0">
                <a:solidFill>
                  <a:srgbClr val="006699"/>
                </a:solidFill>
                <a:cs typeface="Arial" charset="0"/>
              </a:rPr>
              <a:t>RFCS: </a:t>
            </a:r>
            <a:r>
              <a:rPr lang="en-GB" b="0" dirty="0">
                <a:solidFill>
                  <a:srgbClr val="006699"/>
                </a:solidFill>
                <a:cs typeface="Arial" charset="0"/>
              </a:rPr>
              <a:t>1 February 2003</a:t>
            </a:r>
          </a:p>
          <a:p>
            <a:pPr>
              <a:defRPr/>
            </a:pPr>
            <a:endParaRPr lang="en-GB" dirty="0"/>
          </a:p>
        </p:txBody>
      </p:sp>
      <p:pic>
        <p:nvPicPr>
          <p:cNvPr id="6148" name="Picture 3" descr="Treaty 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677" y="4581128"/>
            <a:ext cx="3168352" cy="211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DA8FF5BD-81F1-43C9-949C-CD58D7F5BF03}" type="slidenum">
              <a:rPr lang="en-GB" altLang="de-DE" sz="1400" b="0" smtClean="0">
                <a:solidFill>
                  <a:schemeClr val="tx1"/>
                </a:solidFill>
                <a:latin typeface="Arial" pitchFamily="34" charset="0"/>
              </a:rPr>
              <a:pPr eaLnBrk="1" hangingPunct="1"/>
              <a:t>3</a:t>
            </a:fld>
            <a:endParaRPr lang="en-GB" altLang="de-DE" sz="1400" b="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1988840"/>
            <a:ext cx="8892480" cy="4681538"/>
          </a:xfrm>
          <a:noFill/>
        </p:spPr>
        <p:txBody>
          <a:bodyPr/>
          <a:lstStyle/>
          <a:p>
            <a:pPr>
              <a:lnSpc>
                <a:spcPct val="90000"/>
              </a:lnSpc>
              <a:spcAft>
                <a:spcPts val="1200"/>
              </a:spcAft>
              <a:buClr>
                <a:srgbClr val="0F5494"/>
              </a:buClr>
              <a:buFont typeface="Wingdings" panose="05000000000000000000" pitchFamily="2" charset="2"/>
              <a:buChar char="Ø"/>
            </a:pPr>
            <a:r>
              <a:rPr lang="en-GB" altLang="de-DE" sz="1800" i="0" dirty="0" smtClean="0">
                <a:solidFill>
                  <a:srgbClr val="006699"/>
                </a:solidFill>
              </a:rPr>
              <a:t>A research fund with a budget of </a:t>
            </a:r>
            <a:r>
              <a:rPr lang="en-GB" altLang="de-DE" sz="1800" b="1" i="0" dirty="0" smtClean="0">
                <a:solidFill>
                  <a:srgbClr val="006699"/>
                </a:solidFill>
                <a:cs typeface="Arial" pitchFamily="34" charset="0"/>
              </a:rPr>
              <a:t>~ 50 M€ </a:t>
            </a:r>
            <a:r>
              <a:rPr lang="en-GB" altLang="de-DE" sz="1800" b="1" i="0" dirty="0" smtClean="0">
                <a:solidFill>
                  <a:srgbClr val="006699"/>
                </a:solidFill>
              </a:rPr>
              <a:t>/ year</a:t>
            </a:r>
            <a:r>
              <a:rPr lang="en-GB" altLang="de-DE" sz="1800" i="0" dirty="0" smtClean="0">
                <a:solidFill>
                  <a:srgbClr val="006699"/>
                </a:solidFill>
              </a:rPr>
              <a:t>, no taxpayer money </a:t>
            </a:r>
          </a:p>
          <a:p>
            <a:pPr>
              <a:lnSpc>
                <a:spcPct val="120000"/>
              </a:lnSpc>
              <a:spcAft>
                <a:spcPts val="1200"/>
              </a:spcAft>
              <a:buClr>
                <a:srgbClr val="0F5494"/>
              </a:buClr>
              <a:buFont typeface="Wingdings" panose="05000000000000000000" pitchFamily="2" charset="2"/>
              <a:buChar char="Ø"/>
            </a:pPr>
            <a:r>
              <a:rPr lang="en-GB" altLang="de-DE" sz="1800" i="0" dirty="0" smtClean="0">
                <a:solidFill>
                  <a:srgbClr val="006699"/>
                </a:solidFill>
              </a:rPr>
              <a:t>Promoting </a:t>
            </a:r>
            <a:r>
              <a:rPr lang="en-GB" altLang="de-DE" sz="1800" b="1" i="0" dirty="0" smtClean="0">
                <a:solidFill>
                  <a:srgbClr val="006699"/>
                </a:solidFill>
              </a:rPr>
              <a:t>industrial research </a:t>
            </a:r>
            <a:r>
              <a:rPr lang="en-GB" altLang="de-DE" sz="1800" i="0" dirty="0" smtClean="0">
                <a:solidFill>
                  <a:srgbClr val="006699"/>
                </a:solidFill>
              </a:rPr>
              <a:t>in the field of </a:t>
            </a:r>
            <a:r>
              <a:rPr lang="en-GB" altLang="de-DE" sz="1800" dirty="0" smtClean="0">
                <a:solidFill>
                  <a:srgbClr val="006699"/>
                </a:solidFill>
              </a:rPr>
              <a:t>Coal and Steel</a:t>
            </a:r>
          </a:p>
          <a:p>
            <a:pPr>
              <a:lnSpc>
                <a:spcPct val="120000"/>
              </a:lnSpc>
              <a:spcBef>
                <a:spcPts val="300"/>
              </a:spcBef>
              <a:spcAft>
                <a:spcPts val="0"/>
              </a:spcAft>
              <a:buClr>
                <a:srgbClr val="0F5494"/>
              </a:buClr>
              <a:buFont typeface="Wingdings" panose="05000000000000000000" pitchFamily="2" charset="2"/>
              <a:buChar char="Ø"/>
            </a:pPr>
            <a:r>
              <a:rPr lang="en-GB" altLang="de-DE" sz="1800" b="1" i="0" dirty="0">
                <a:solidFill>
                  <a:srgbClr val="006699"/>
                </a:solidFill>
              </a:rPr>
              <a:t>Y</a:t>
            </a:r>
            <a:r>
              <a:rPr lang="en-GB" altLang="de-DE" sz="1800" b="1" i="0" dirty="0" smtClean="0">
                <a:solidFill>
                  <a:srgbClr val="006699"/>
                </a:solidFill>
              </a:rPr>
              <a:t>early call </a:t>
            </a:r>
            <a:r>
              <a:rPr lang="en-GB" altLang="de-DE" sz="1800" i="0" dirty="0" smtClean="0">
                <a:solidFill>
                  <a:srgbClr val="006699"/>
                </a:solidFill>
              </a:rPr>
              <a:t>with deadline 15 September for proposals for </a:t>
            </a:r>
          </a:p>
          <a:p>
            <a:pPr lvl="1">
              <a:spcBef>
                <a:spcPts val="300"/>
              </a:spcBef>
              <a:spcAft>
                <a:spcPts val="0"/>
              </a:spcAft>
              <a:buClr>
                <a:srgbClr val="0F5494"/>
              </a:buClr>
              <a:buFont typeface="Arial" panose="020B0604020202020204" pitchFamily="34" charset="0"/>
              <a:buChar char="•"/>
            </a:pPr>
            <a:r>
              <a:rPr lang="en-GB" altLang="de-DE" sz="1800" b="0" dirty="0" smtClean="0">
                <a:solidFill>
                  <a:srgbClr val="006699"/>
                </a:solidFill>
              </a:rPr>
              <a:t>Research projects (60% funding)</a:t>
            </a:r>
          </a:p>
          <a:p>
            <a:pPr lvl="1">
              <a:spcBef>
                <a:spcPts val="300"/>
              </a:spcBef>
              <a:spcAft>
                <a:spcPts val="0"/>
              </a:spcAft>
              <a:buClr>
                <a:srgbClr val="0F5494"/>
              </a:buClr>
              <a:buFont typeface="Arial" panose="020B0604020202020204" pitchFamily="34" charset="0"/>
              <a:buChar char="•"/>
            </a:pPr>
            <a:r>
              <a:rPr lang="en-GB" altLang="de-DE" sz="1800" b="0" dirty="0" smtClean="0">
                <a:solidFill>
                  <a:srgbClr val="006699"/>
                </a:solidFill>
              </a:rPr>
              <a:t>Pilot &amp; Demonstration projects (50% funding)</a:t>
            </a:r>
          </a:p>
          <a:p>
            <a:pPr lvl="1">
              <a:spcBef>
                <a:spcPts val="300"/>
              </a:spcBef>
              <a:spcAft>
                <a:spcPts val="1200"/>
              </a:spcAft>
              <a:buClr>
                <a:srgbClr val="0F5494"/>
              </a:buClr>
              <a:buFont typeface="Arial" panose="020B0604020202020204" pitchFamily="34" charset="0"/>
              <a:buChar char="•"/>
            </a:pPr>
            <a:r>
              <a:rPr lang="en-GB" altLang="de-DE" sz="1800" b="0" dirty="0" smtClean="0">
                <a:solidFill>
                  <a:srgbClr val="006699"/>
                </a:solidFill>
              </a:rPr>
              <a:t>Accompanying measures (60 - 100% funding)</a:t>
            </a:r>
          </a:p>
          <a:p>
            <a:pPr>
              <a:lnSpc>
                <a:spcPct val="110000"/>
              </a:lnSpc>
              <a:spcAft>
                <a:spcPts val="1200"/>
              </a:spcAft>
              <a:buClr>
                <a:srgbClr val="0F5494"/>
              </a:buClr>
              <a:buFont typeface="Wingdings" panose="05000000000000000000" pitchFamily="2" charset="2"/>
              <a:buChar char="Ø"/>
            </a:pPr>
            <a:r>
              <a:rPr lang="en-GB" altLang="de-DE" sz="1800" b="1" i="0" dirty="0" smtClean="0">
                <a:solidFill>
                  <a:srgbClr val="006699"/>
                </a:solidFill>
              </a:rPr>
              <a:t>Outside the FP/H2020 </a:t>
            </a:r>
            <a:r>
              <a:rPr lang="en-GB" altLang="de-DE" sz="1800" i="0" dirty="0" smtClean="0">
                <a:solidFill>
                  <a:srgbClr val="006699"/>
                </a:solidFill>
              </a:rPr>
              <a:t>… yet closely co-ordinated &amp; complementary</a:t>
            </a:r>
          </a:p>
        </p:txBody>
      </p:sp>
      <p:sp>
        <p:nvSpPr>
          <p:cNvPr id="9219" name="Text Box 3"/>
          <p:cNvSpPr txBox="1">
            <a:spLocks noChangeArrowheads="1"/>
          </p:cNvSpPr>
          <p:nvPr/>
        </p:nvSpPr>
        <p:spPr bwMode="auto">
          <a:xfrm>
            <a:off x="169863" y="1268413"/>
            <a:ext cx="74882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altLang="de-DE" sz="3200" dirty="0" smtClean="0">
                <a:solidFill>
                  <a:srgbClr val="0F5494"/>
                </a:solidFill>
                <a:latin typeface="+mn-lt"/>
              </a:rPr>
              <a:t>The RFCS Programme</a:t>
            </a:r>
            <a:endParaRPr lang="en-GB" altLang="de-DE" sz="3200" dirty="0">
              <a:solidFill>
                <a:srgbClr val="0F5494"/>
              </a:solidFill>
              <a:latin typeface="+mn-lt"/>
            </a:endParaRPr>
          </a:p>
        </p:txBody>
      </p:sp>
      <p:sp>
        <p:nvSpPr>
          <p:cNvPr id="2" name="Slide Number Placeholder 1"/>
          <p:cNvSpPr>
            <a:spLocks noGrp="1"/>
          </p:cNvSpPr>
          <p:nvPr>
            <p:ph type="sldNum" sz="quarter" idx="12"/>
          </p:nvPr>
        </p:nvSpPr>
        <p:spPr/>
        <p:txBody>
          <a:bodyPr/>
          <a:lstStyle/>
          <a:p>
            <a:pPr>
              <a:defRPr/>
            </a:pPr>
            <a:fld id="{BFFB466D-120D-40CB-9EE3-E6A5012209E2}" type="slidenum">
              <a:rPr lang="en-GB" smtClean="0"/>
              <a:pPr>
                <a:defRPr/>
              </a:pPr>
              <a:t>4</a:t>
            </a:fld>
            <a:endParaRPr lang="en-GB"/>
          </a:p>
        </p:txBody>
      </p:sp>
      <p:pic>
        <p:nvPicPr>
          <p:cNvPr id="1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39" y="5085184"/>
            <a:ext cx="7751763" cy="126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5288" y="2276872"/>
            <a:ext cx="6120928" cy="4924425"/>
          </a:xfrm>
          <a:prstGeom prst="rect">
            <a:avLst/>
          </a:prstGeom>
          <a:noFill/>
          <a:ln>
            <a:noFill/>
          </a:ln>
          <a:effectLst/>
          <a:extLst/>
        </p:spPr>
        <p:txBody>
          <a:bodyPr wrap="square">
            <a:spAutoFit/>
          </a:bodyPr>
          <a:lstStyle>
            <a:lvl1pPr marL="342900" indent="-342900"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spcAft>
                <a:spcPts val="1200"/>
              </a:spcAft>
              <a:buFont typeface="Wingdings" panose="05000000000000000000" pitchFamily="2" charset="2"/>
              <a:buChar char="Ø"/>
              <a:defRPr/>
            </a:pPr>
            <a:r>
              <a:rPr lang="en-GB" sz="2000" b="0" dirty="0" smtClean="0">
                <a:solidFill>
                  <a:srgbClr val="006699"/>
                </a:solidFill>
                <a:latin typeface="+mn-lt"/>
              </a:rPr>
              <a:t>Approx. 350 Grant Agreements running at any one time</a:t>
            </a:r>
          </a:p>
          <a:p>
            <a:pPr eaLnBrk="1" hangingPunct="1">
              <a:spcBef>
                <a:spcPct val="20000"/>
              </a:spcBef>
              <a:spcAft>
                <a:spcPts val="1200"/>
              </a:spcAft>
              <a:buFont typeface="Wingdings" panose="05000000000000000000" pitchFamily="2" charset="2"/>
              <a:buChar char="Ø"/>
              <a:defRPr/>
            </a:pPr>
            <a:r>
              <a:rPr lang="en-GB" sz="2000" b="0" dirty="0" smtClean="0">
                <a:solidFill>
                  <a:srgbClr val="006699"/>
                </a:solidFill>
                <a:latin typeface="+mn-lt"/>
              </a:rPr>
              <a:t>563 M€ funding in Coal and Steel research since 2003 ≈ 940 M€ total spending</a:t>
            </a:r>
          </a:p>
          <a:p>
            <a:pPr algn="just" eaLnBrk="1" hangingPunct="1">
              <a:spcBef>
                <a:spcPct val="20000"/>
              </a:spcBef>
              <a:spcAft>
                <a:spcPts val="1200"/>
              </a:spcAft>
              <a:buFont typeface="Wingdings" panose="05000000000000000000" pitchFamily="2" charset="2"/>
              <a:buChar char="Ø"/>
              <a:defRPr/>
            </a:pPr>
            <a:r>
              <a:rPr lang="en-GB" sz="2000" b="0" dirty="0" smtClean="0">
                <a:solidFill>
                  <a:srgbClr val="006699"/>
                </a:solidFill>
                <a:latin typeface="+mn-lt"/>
              </a:rPr>
              <a:t>Mixture of industry, academia and research centres</a:t>
            </a:r>
          </a:p>
          <a:p>
            <a:pPr algn="just" eaLnBrk="1" hangingPunct="1">
              <a:spcBef>
                <a:spcPct val="20000"/>
              </a:spcBef>
              <a:spcAft>
                <a:spcPts val="1200"/>
              </a:spcAft>
              <a:buFont typeface="Wingdings" panose="05000000000000000000" pitchFamily="2" charset="2"/>
              <a:buChar char="Ø"/>
              <a:defRPr/>
            </a:pPr>
            <a:r>
              <a:rPr lang="en-GB" sz="2000" b="0" dirty="0" smtClean="0">
                <a:solidFill>
                  <a:srgbClr val="006699"/>
                </a:solidFill>
                <a:latin typeface="+mn-lt"/>
              </a:rPr>
              <a:t>Technical, innovative projects, well defined objectives</a:t>
            </a:r>
          </a:p>
          <a:p>
            <a:pPr algn="just" eaLnBrk="1" hangingPunct="1">
              <a:spcBef>
                <a:spcPct val="20000"/>
              </a:spcBef>
              <a:spcAft>
                <a:spcPts val="1200"/>
              </a:spcAft>
              <a:buFont typeface="Wingdings" panose="05000000000000000000" pitchFamily="2" charset="2"/>
              <a:buChar char="Ø"/>
              <a:defRPr/>
            </a:pPr>
            <a:r>
              <a:rPr lang="en-GB" sz="2000" b="0" dirty="0" smtClean="0">
                <a:solidFill>
                  <a:srgbClr val="006699"/>
                </a:solidFill>
                <a:latin typeface="+mn-lt"/>
              </a:rPr>
              <a:t>Can be complimentary to other funding (e.g. national funding)</a:t>
            </a:r>
          </a:p>
          <a:p>
            <a:pPr algn="just" eaLnBrk="1" hangingPunct="1">
              <a:spcBef>
                <a:spcPct val="20000"/>
              </a:spcBef>
              <a:buFont typeface="Arial" panose="020B0604020202020204" pitchFamily="34" charset="0"/>
              <a:buChar char="•"/>
              <a:defRPr/>
            </a:pPr>
            <a:endParaRPr lang="en-GB" sz="2000" dirty="0" smtClean="0">
              <a:solidFill>
                <a:srgbClr val="006699"/>
              </a:solidFill>
              <a:latin typeface="+mn-lt"/>
            </a:endParaRPr>
          </a:p>
          <a:p>
            <a:pPr algn="just" eaLnBrk="1" hangingPunct="1">
              <a:buFontTx/>
              <a:buChar char="-"/>
              <a:defRPr/>
            </a:pPr>
            <a:endParaRPr lang="en-GB" sz="2400" dirty="0" smtClean="0">
              <a:solidFill>
                <a:srgbClr val="006699"/>
              </a:solidFill>
              <a:latin typeface="Arial" charset="0"/>
            </a:endParaRPr>
          </a:p>
        </p:txBody>
      </p:sp>
      <p:sp>
        <p:nvSpPr>
          <p:cNvPr id="11267" name="Text Box 3"/>
          <p:cNvSpPr txBox="1">
            <a:spLocks noChangeArrowheads="1"/>
          </p:cNvSpPr>
          <p:nvPr/>
        </p:nvSpPr>
        <p:spPr bwMode="auto">
          <a:xfrm>
            <a:off x="244475" y="1268413"/>
            <a:ext cx="8366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spcBef>
                <a:spcPct val="50000"/>
              </a:spcBef>
            </a:pPr>
            <a:r>
              <a:rPr lang="fr-BE" altLang="de-DE" sz="3200" dirty="0">
                <a:solidFill>
                  <a:srgbClr val="0F5494"/>
                </a:solidFill>
                <a:ea typeface="Verdana" panose="020B0604030504040204" pitchFamily="34" charset="0"/>
                <a:cs typeface="Verdana" panose="020B0604030504040204" pitchFamily="34" charset="0"/>
              </a:rPr>
              <a:t>RFCS </a:t>
            </a:r>
            <a:r>
              <a:rPr lang="fr-BE" altLang="de-DE" sz="3200" dirty="0" err="1" smtClean="0">
                <a:solidFill>
                  <a:srgbClr val="0F5494"/>
                </a:solidFill>
                <a:ea typeface="Verdana" panose="020B0604030504040204" pitchFamily="34" charset="0"/>
                <a:cs typeface="Verdana" panose="020B0604030504040204" pitchFamily="34" charset="0"/>
              </a:rPr>
              <a:t>Facts</a:t>
            </a:r>
            <a:r>
              <a:rPr lang="fr-BE" altLang="de-DE" sz="3200" dirty="0" smtClean="0">
                <a:solidFill>
                  <a:srgbClr val="0F5494"/>
                </a:solidFill>
                <a:ea typeface="Verdana" panose="020B0604030504040204" pitchFamily="34" charset="0"/>
                <a:cs typeface="Verdana" panose="020B0604030504040204" pitchFamily="34" charset="0"/>
              </a:rPr>
              <a:t> </a:t>
            </a:r>
            <a:r>
              <a:rPr lang="fr-BE" altLang="de-DE" sz="3200" dirty="0">
                <a:solidFill>
                  <a:srgbClr val="0F5494"/>
                </a:solidFill>
                <a:ea typeface="Verdana" panose="020B0604030504040204" pitchFamily="34" charset="0"/>
                <a:cs typeface="Verdana" panose="020B0604030504040204" pitchFamily="34" charset="0"/>
              </a:rPr>
              <a:t>&amp; Figures</a:t>
            </a:r>
            <a:endParaRPr lang="en-GB" altLang="de-DE" sz="3200" dirty="0">
              <a:solidFill>
                <a:srgbClr val="0F5494"/>
              </a:solidFill>
              <a:ea typeface="Verdana" panose="020B0604030504040204" pitchFamily="34" charset="0"/>
              <a:cs typeface="Verdana" panose="020B0604030504040204" pitchFamily="34" charset="0"/>
            </a:endParaRPr>
          </a:p>
        </p:txBody>
      </p:sp>
      <p:sp>
        <p:nvSpPr>
          <p:cNvPr id="1126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139DB2D6-CF91-455B-BFF8-AED5F14A9464}" type="slidenum">
              <a:rPr lang="en-GB" altLang="de-DE" sz="1400" b="0" smtClean="0">
                <a:solidFill>
                  <a:schemeClr val="tx1"/>
                </a:solidFill>
                <a:latin typeface="Arial" pitchFamily="34" charset="0"/>
              </a:rPr>
              <a:pPr eaLnBrk="1" hangingPunct="1"/>
              <a:t>5</a:t>
            </a:fld>
            <a:endParaRPr lang="en-GB" altLang="de-DE" sz="1400" b="0" smtClean="0">
              <a:solidFill>
                <a:schemeClr val="tx1"/>
              </a:solidFill>
              <a:latin typeface="Arial" pitchFamily="34" charset="0"/>
            </a:endParaRPr>
          </a:p>
        </p:txBody>
      </p:sp>
      <p:sp>
        <p:nvSpPr>
          <p:cNvPr id="7" name="Text Box 4"/>
          <p:cNvSpPr txBox="1">
            <a:spLocks noChangeArrowheads="1"/>
          </p:cNvSpPr>
          <p:nvPr/>
        </p:nvSpPr>
        <p:spPr bwMode="auto">
          <a:xfrm>
            <a:off x="7410450" y="4427219"/>
            <a:ext cx="15557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altLang="de-DE" sz="1200" i="1">
                <a:solidFill>
                  <a:schemeClr val="tx1"/>
                </a:solidFill>
              </a:rPr>
              <a:t>RFCS funding allocation</a:t>
            </a:r>
            <a:endParaRPr lang="en-GB" altLang="de-DE" sz="1200" i="1">
              <a:solidFill>
                <a:schemeClr val="tx1"/>
              </a:solidFill>
            </a:endParaRPr>
          </a:p>
        </p:txBody>
      </p:sp>
      <p:sp>
        <p:nvSpPr>
          <p:cNvPr id="8" name="Freeform 5"/>
          <p:cNvSpPr>
            <a:spLocks/>
          </p:cNvSpPr>
          <p:nvPr/>
        </p:nvSpPr>
        <p:spPr bwMode="auto">
          <a:xfrm>
            <a:off x="7924800" y="2347594"/>
            <a:ext cx="1074737" cy="1144587"/>
          </a:xfrm>
          <a:custGeom>
            <a:avLst/>
            <a:gdLst>
              <a:gd name="T0" fmla="*/ 2147483647 w 112"/>
              <a:gd name="T1" fmla="*/ 2147483647 h 127"/>
              <a:gd name="T2" fmla="*/ 2147483647 w 112"/>
              <a:gd name="T3" fmla="*/ 2147483647 h 127"/>
              <a:gd name="T4" fmla="*/ 0 w 112"/>
              <a:gd name="T5" fmla="*/ 2147483647 h 127"/>
              <a:gd name="T6" fmla="*/ 0 w 112"/>
              <a:gd name="T7" fmla="*/ 2147483647 h 127"/>
              <a:gd name="T8" fmla="*/ 0 w 112"/>
              <a:gd name="T9" fmla="*/ 2147483647 h 127"/>
              <a:gd name="T10" fmla="*/ 2147483647 w 112"/>
              <a:gd name="T11" fmla="*/ 2147483647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27">
                <a:moveTo>
                  <a:pt x="111" y="127"/>
                </a:moveTo>
                <a:cubicBezTo>
                  <a:pt x="111" y="122"/>
                  <a:pt x="112" y="117"/>
                  <a:pt x="112" y="112"/>
                </a:cubicBezTo>
                <a:cubicBezTo>
                  <a:pt x="112" y="50"/>
                  <a:pt x="62" y="1"/>
                  <a:pt x="0" y="1"/>
                </a:cubicBezTo>
                <a:cubicBezTo>
                  <a:pt x="0" y="0"/>
                  <a:pt x="0" y="1"/>
                  <a:pt x="0" y="1"/>
                </a:cubicBezTo>
                <a:lnTo>
                  <a:pt x="0" y="112"/>
                </a:lnTo>
                <a:lnTo>
                  <a:pt x="111" y="127"/>
                </a:lnTo>
                <a:close/>
              </a:path>
            </a:pathLst>
          </a:custGeom>
          <a:solidFill>
            <a:srgbClr val="000080">
              <a:alpha val="70195"/>
            </a:srgbClr>
          </a:solidFill>
          <a:ln w="25400">
            <a:solidFill>
              <a:srgbClr val="000000"/>
            </a:solidFill>
            <a:prstDash val="solid"/>
            <a:round/>
            <a:headEnd/>
            <a:tailEnd/>
          </a:ln>
        </p:spPr>
        <p:txBody>
          <a:bodyPr/>
          <a:lstStyle/>
          <a:p>
            <a:endParaRPr lang="en-GB"/>
          </a:p>
        </p:txBody>
      </p:sp>
      <p:sp>
        <p:nvSpPr>
          <p:cNvPr id="9" name="Freeform 6"/>
          <p:cNvSpPr>
            <a:spLocks/>
          </p:cNvSpPr>
          <p:nvPr/>
        </p:nvSpPr>
        <p:spPr bwMode="auto">
          <a:xfrm>
            <a:off x="6838950" y="2366644"/>
            <a:ext cx="2130425" cy="2006600"/>
          </a:xfrm>
          <a:custGeom>
            <a:avLst/>
            <a:gdLst>
              <a:gd name="T0" fmla="*/ 2147483647 w 222"/>
              <a:gd name="T1" fmla="*/ 0 h 223"/>
              <a:gd name="T2" fmla="*/ 0 w 222"/>
              <a:gd name="T3" fmla="*/ 2147483647 h 223"/>
              <a:gd name="T4" fmla="*/ 2147483647 w 222"/>
              <a:gd name="T5" fmla="*/ 2147483647 h 223"/>
              <a:gd name="T6" fmla="*/ 2147483647 w 222"/>
              <a:gd name="T7" fmla="*/ 2147483647 h 223"/>
              <a:gd name="T8" fmla="*/ 2147483647 w 222"/>
              <a:gd name="T9" fmla="*/ 2147483647 h 223"/>
              <a:gd name="T10" fmla="*/ 2147483647 w 222"/>
              <a:gd name="T11" fmla="*/ 0 h 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223">
                <a:moveTo>
                  <a:pt x="111" y="0"/>
                </a:moveTo>
                <a:cubicBezTo>
                  <a:pt x="49" y="0"/>
                  <a:pt x="0" y="50"/>
                  <a:pt x="0" y="111"/>
                </a:cubicBezTo>
                <a:cubicBezTo>
                  <a:pt x="0" y="173"/>
                  <a:pt x="49" y="223"/>
                  <a:pt x="111" y="223"/>
                </a:cubicBezTo>
                <a:cubicBezTo>
                  <a:pt x="167" y="222"/>
                  <a:pt x="214" y="181"/>
                  <a:pt x="222" y="126"/>
                </a:cubicBezTo>
                <a:lnTo>
                  <a:pt x="111" y="111"/>
                </a:lnTo>
                <a:lnTo>
                  <a:pt x="111" y="0"/>
                </a:lnTo>
                <a:close/>
              </a:path>
            </a:pathLst>
          </a:custGeom>
          <a:solidFill>
            <a:srgbClr val="000080">
              <a:alpha val="30196"/>
            </a:srgbClr>
          </a:solidFill>
          <a:ln w="25400">
            <a:solidFill>
              <a:srgbClr val="000000"/>
            </a:solidFill>
            <a:prstDash val="solid"/>
            <a:round/>
            <a:headEnd/>
            <a:tailEnd/>
          </a:ln>
        </p:spPr>
        <p:txBody>
          <a:bodyPr/>
          <a:lstStyle/>
          <a:p>
            <a:endParaRPr lang="en-GB"/>
          </a:p>
        </p:txBody>
      </p:sp>
      <p:sp>
        <p:nvSpPr>
          <p:cNvPr id="10" name="Text Box 9"/>
          <p:cNvSpPr txBox="1">
            <a:spLocks noChangeArrowheads="1"/>
          </p:cNvSpPr>
          <p:nvPr/>
        </p:nvSpPr>
        <p:spPr bwMode="auto">
          <a:xfrm>
            <a:off x="8105775" y="2700019"/>
            <a:ext cx="6238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altLang="de-DE" sz="1600" dirty="0">
                <a:solidFill>
                  <a:schemeClr val="tx1"/>
                </a:solidFill>
              </a:rPr>
              <a:t>Coal</a:t>
            </a:r>
          </a:p>
          <a:p>
            <a:pPr eaLnBrk="1" hangingPunct="1"/>
            <a:r>
              <a:rPr lang="fr-BE" altLang="de-DE" sz="1200" dirty="0">
                <a:solidFill>
                  <a:schemeClr val="tx1"/>
                </a:solidFill>
              </a:rPr>
              <a:t>27.2%</a:t>
            </a:r>
            <a:endParaRPr lang="en-GB" altLang="de-DE" sz="1200" dirty="0">
              <a:solidFill>
                <a:schemeClr val="tx1"/>
              </a:solidFill>
            </a:endParaRPr>
          </a:p>
        </p:txBody>
      </p:sp>
      <p:sp>
        <p:nvSpPr>
          <p:cNvPr id="11" name="Text Box 10"/>
          <p:cNvSpPr txBox="1">
            <a:spLocks noChangeArrowheads="1"/>
          </p:cNvSpPr>
          <p:nvPr/>
        </p:nvSpPr>
        <p:spPr bwMode="auto">
          <a:xfrm>
            <a:off x="7124700" y="3341369"/>
            <a:ext cx="669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r>
              <a:rPr lang="fr-BE" altLang="de-DE" sz="1600">
                <a:solidFill>
                  <a:schemeClr val="tx1"/>
                </a:solidFill>
              </a:rPr>
              <a:t>Steel</a:t>
            </a:r>
          </a:p>
          <a:p>
            <a:pPr eaLnBrk="1" hangingPunct="1"/>
            <a:r>
              <a:rPr lang="fr-BE" altLang="de-DE" sz="1200">
                <a:solidFill>
                  <a:schemeClr val="tx1"/>
                </a:solidFill>
              </a:rPr>
              <a:t>72.8%</a:t>
            </a:r>
            <a:endParaRPr lang="en-GB" altLang="de-DE" sz="12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Isosceles Triangle 3"/>
          <p:cNvSpPr>
            <a:spLocks noChangeArrowheads="1"/>
          </p:cNvSpPr>
          <p:nvPr/>
        </p:nvSpPr>
        <p:spPr bwMode="auto">
          <a:xfrm>
            <a:off x="2484438" y="2349500"/>
            <a:ext cx="1727200" cy="3024188"/>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64515" name="Isosceles Triangle 4"/>
          <p:cNvSpPr>
            <a:spLocks noChangeArrowheads="1"/>
          </p:cNvSpPr>
          <p:nvPr/>
        </p:nvSpPr>
        <p:spPr bwMode="auto">
          <a:xfrm>
            <a:off x="4859338" y="2349500"/>
            <a:ext cx="1800225" cy="3167063"/>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64516" name="Isosceles Triangle 5"/>
          <p:cNvSpPr>
            <a:spLocks noChangeArrowheads="1"/>
          </p:cNvSpPr>
          <p:nvPr/>
        </p:nvSpPr>
        <p:spPr bwMode="auto">
          <a:xfrm>
            <a:off x="3708400" y="2565400"/>
            <a:ext cx="1871663" cy="2159000"/>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marL="3175"/>
            <a:endParaRPr lang="en-US"/>
          </a:p>
        </p:txBody>
      </p:sp>
      <p:sp>
        <p:nvSpPr>
          <p:cNvPr id="7" name="Isosceles Triangle 6"/>
          <p:cNvSpPr/>
          <p:nvPr/>
        </p:nvSpPr>
        <p:spPr bwMode="auto">
          <a:xfrm>
            <a:off x="468313" y="2133600"/>
            <a:ext cx="5688012" cy="4248150"/>
          </a:xfrm>
          <a:prstGeom prst="triangl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lstStyle/>
          <a:p>
            <a:pPr marL="3175">
              <a:defRPr/>
            </a:pPr>
            <a:endParaRPr lang="en-GB">
              <a:cs typeface="+mn-cs"/>
            </a:endParaRPr>
          </a:p>
        </p:txBody>
      </p:sp>
      <p:sp>
        <p:nvSpPr>
          <p:cNvPr id="9" name="Rectangle 4"/>
          <p:cNvSpPr txBox="1">
            <a:spLocks noChangeArrowheads="1"/>
          </p:cNvSpPr>
          <p:nvPr/>
        </p:nvSpPr>
        <p:spPr bwMode="auto">
          <a:xfrm>
            <a:off x="158280" y="1251645"/>
            <a:ext cx="89289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90000"/>
              </a:lnSpc>
              <a:defRPr/>
            </a:pPr>
            <a:r>
              <a:rPr lang="en-GB" sz="3200" i="0" dirty="0" smtClean="0">
                <a:ea typeface="Verdana" pitchFamily="34" charset="0"/>
                <a:cs typeface="Verdana" pitchFamily="34" charset="0"/>
              </a:rPr>
              <a:t>Management of the </a:t>
            </a:r>
            <a:r>
              <a:rPr lang="en-GB" sz="3200" i="0" dirty="0">
                <a:ea typeface="Verdana" pitchFamily="34" charset="0"/>
                <a:cs typeface="Verdana" pitchFamily="34" charset="0"/>
              </a:rPr>
              <a:t>P</a:t>
            </a:r>
            <a:r>
              <a:rPr lang="en-GB" sz="3200" i="0" dirty="0" smtClean="0">
                <a:ea typeface="Verdana" pitchFamily="34" charset="0"/>
                <a:cs typeface="Verdana" pitchFamily="34" charset="0"/>
              </a:rPr>
              <a:t>rogramme </a:t>
            </a:r>
          </a:p>
          <a:p>
            <a:pPr>
              <a:lnSpc>
                <a:spcPct val="90000"/>
              </a:lnSpc>
              <a:defRPr/>
            </a:pPr>
            <a:r>
              <a:rPr lang="en-GB" sz="1800" i="0" dirty="0" smtClean="0">
                <a:ea typeface="Verdana" pitchFamily="34" charset="0"/>
                <a:cs typeface="Verdana" pitchFamily="34" charset="0"/>
              </a:rPr>
              <a:t>3 levels assisting the Commission</a:t>
            </a:r>
          </a:p>
          <a:p>
            <a:pPr>
              <a:lnSpc>
                <a:spcPct val="90000"/>
              </a:lnSpc>
              <a:defRPr/>
            </a:pPr>
            <a:endParaRPr lang="en-GB" sz="1800" i="0" dirty="0" smtClean="0">
              <a:ea typeface="Verdana" pitchFamily="34" charset="0"/>
              <a:cs typeface="Verdana" pitchFamily="34" charset="0"/>
            </a:endParaRPr>
          </a:p>
          <a:p>
            <a:pPr marL="0" indent="0" eaLnBrk="1" hangingPunct="1">
              <a:lnSpc>
                <a:spcPct val="90000"/>
              </a:lnSpc>
              <a:spcBef>
                <a:spcPct val="0"/>
              </a:spcBef>
              <a:spcAft>
                <a:spcPts val="600"/>
              </a:spcAft>
              <a:buClr>
                <a:srgbClr val="0F5494"/>
              </a:buClr>
              <a:buFontTx/>
              <a:buNone/>
              <a:defRPr/>
            </a:pPr>
            <a:endParaRPr lang="en-GB" sz="1800" i="0" dirty="0" smtClean="0">
              <a:ea typeface="Verdana" pitchFamily="34" charset="0"/>
              <a:cs typeface="Verdana" pitchFamily="34" charset="0"/>
            </a:endParaRPr>
          </a:p>
          <a:p>
            <a:pPr marL="457200" indent="-457200" eaLnBrk="1" hangingPunct="1">
              <a:lnSpc>
                <a:spcPct val="90000"/>
              </a:lnSpc>
              <a:spcBef>
                <a:spcPct val="0"/>
              </a:spcBef>
              <a:spcAft>
                <a:spcPts val="600"/>
              </a:spcAft>
              <a:buClr>
                <a:srgbClr val="0F5494"/>
              </a:buClr>
              <a:buFont typeface="Wingdings" pitchFamily="2" charset="2"/>
              <a:buAutoNum type="arabicParenR" startAt="4"/>
              <a:defRPr/>
            </a:pPr>
            <a:endParaRPr lang="en-US" sz="1800" i="0" dirty="0" smtClean="0">
              <a:ea typeface="Verdana" pitchFamily="34" charset="0"/>
              <a:cs typeface="Verdana" pitchFamily="34" charset="0"/>
            </a:endParaRPr>
          </a:p>
          <a:p>
            <a:pPr marL="457200" indent="-457200" eaLnBrk="1" hangingPunct="1">
              <a:lnSpc>
                <a:spcPct val="90000"/>
              </a:lnSpc>
              <a:spcBef>
                <a:spcPct val="0"/>
              </a:spcBef>
              <a:spcAft>
                <a:spcPts val="600"/>
              </a:spcAft>
              <a:buClr>
                <a:srgbClr val="0F5494"/>
              </a:buClr>
              <a:buFont typeface="Wingdings" pitchFamily="2" charset="2"/>
              <a:buAutoNum type="arabicParenR" startAt="4"/>
              <a:defRPr/>
            </a:pPr>
            <a:endParaRPr lang="en-US" sz="1800" i="0" dirty="0" smtClean="0">
              <a:ea typeface="Verdana" pitchFamily="34" charset="0"/>
              <a:cs typeface="Verdana" pitchFamily="34" charset="0"/>
            </a:endParaRPr>
          </a:p>
          <a:p>
            <a:pPr marL="0" indent="0" eaLnBrk="1" hangingPunct="1">
              <a:lnSpc>
                <a:spcPct val="90000"/>
              </a:lnSpc>
              <a:spcBef>
                <a:spcPct val="0"/>
              </a:spcBef>
              <a:spcAft>
                <a:spcPts val="600"/>
              </a:spcAft>
              <a:buClr>
                <a:srgbClr val="0F5494"/>
              </a:buClr>
              <a:buFontTx/>
              <a:buNone/>
              <a:defRPr/>
            </a:pPr>
            <a:endParaRPr lang="en-US" sz="1800" i="0" dirty="0" smtClean="0">
              <a:ea typeface="Verdana" pitchFamily="34" charset="0"/>
              <a:cs typeface="Verdana" pitchFamily="34" charset="0"/>
            </a:endParaRPr>
          </a:p>
          <a:p>
            <a:pPr>
              <a:defRPr/>
            </a:pPr>
            <a:endParaRPr lang="en-GB" dirty="0" smtClean="0">
              <a:solidFill>
                <a:srgbClr val="006699"/>
              </a:solidFill>
              <a:latin typeface="Tahoma" pitchFamily="34" charset="0"/>
            </a:endParaRPr>
          </a:p>
          <a:p>
            <a:pPr>
              <a:defRPr/>
            </a:pPr>
            <a:endParaRPr lang="en-GB" dirty="0" smtClean="0">
              <a:solidFill>
                <a:srgbClr val="006699"/>
              </a:solidFill>
              <a:latin typeface="Tahoma" pitchFamily="34" charset="0"/>
            </a:endParaRPr>
          </a:p>
          <a:p>
            <a:pPr lvl="2">
              <a:lnSpc>
                <a:spcPct val="90000"/>
              </a:lnSpc>
              <a:defRPr/>
            </a:pPr>
            <a:endParaRPr lang="en-GB" sz="2000" i="1" dirty="0" smtClean="0">
              <a:cs typeface="+mn-cs"/>
            </a:endParaRPr>
          </a:p>
        </p:txBody>
      </p:sp>
      <p:sp>
        <p:nvSpPr>
          <p:cNvPr id="64519" name="TextBox 9"/>
          <p:cNvSpPr txBox="1">
            <a:spLocks noChangeArrowheads="1"/>
          </p:cNvSpPr>
          <p:nvPr/>
        </p:nvSpPr>
        <p:spPr bwMode="auto">
          <a:xfrm>
            <a:off x="2378075" y="2854325"/>
            <a:ext cx="183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800">
                <a:solidFill>
                  <a:srgbClr val="7030A0"/>
                </a:solidFill>
              </a:rPr>
              <a:t>Coal and Steel Committee</a:t>
            </a:r>
          </a:p>
          <a:p>
            <a:pPr algn="ctr" eaLnBrk="1" hangingPunct="1"/>
            <a:r>
              <a:rPr lang="fr-BE" sz="1800">
                <a:solidFill>
                  <a:srgbClr val="7030A0"/>
                </a:solidFill>
              </a:rPr>
              <a:t>(COSCO)</a:t>
            </a:r>
            <a:endParaRPr lang="en-GB" sz="1800">
              <a:solidFill>
                <a:srgbClr val="7030A0"/>
              </a:solidFill>
            </a:endParaRPr>
          </a:p>
        </p:txBody>
      </p:sp>
      <p:sp>
        <p:nvSpPr>
          <p:cNvPr id="64520" name="TextBox 10"/>
          <p:cNvSpPr txBox="1">
            <a:spLocks noChangeArrowheads="1"/>
          </p:cNvSpPr>
          <p:nvPr/>
        </p:nvSpPr>
        <p:spPr bwMode="auto">
          <a:xfrm>
            <a:off x="1619250" y="4402138"/>
            <a:ext cx="33829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800" dirty="0">
                <a:solidFill>
                  <a:srgbClr val="7030A0"/>
                </a:solidFill>
              </a:rPr>
              <a:t>Coal and </a:t>
            </a:r>
            <a:r>
              <a:rPr lang="fr-BE" sz="1800" dirty="0" err="1">
                <a:solidFill>
                  <a:srgbClr val="7030A0"/>
                </a:solidFill>
              </a:rPr>
              <a:t>Steel</a:t>
            </a:r>
            <a:r>
              <a:rPr lang="fr-BE" sz="1800" dirty="0">
                <a:solidFill>
                  <a:srgbClr val="7030A0"/>
                </a:solidFill>
              </a:rPr>
              <a:t> </a:t>
            </a:r>
            <a:r>
              <a:rPr lang="fr-BE" sz="1800" dirty="0" err="1">
                <a:solidFill>
                  <a:srgbClr val="7030A0"/>
                </a:solidFill>
              </a:rPr>
              <a:t>Advisory</a:t>
            </a:r>
            <a:r>
              <a:rPr lang="fr-BE" sz="1800" dirty="0">
                <a:solidFill>
                  <a:srgbClr val="7030A0"/>
                </a:solidFill>
              </a:rPr>
              <a:t> Groups (CAG/SAG)</a:t>
            </a:r>
            <a:endParaRPr lang="en-GB" sz="1800" dirty="0">
              <a:solidFill>
                <a:srgbClr val="7030A0"/>
              </a:solidFill>
            </a:endParaRPr>
          </a:p>
        </p:txBody>
      </p:sp>
      <p:sp>
        <p:nvSpPr>
          <p:cNvPr id="64521" name="TextBox 11"/>
          <p:cNvSpPr txBox="1">
            <a:spLocks noChangeArrowheads="1"/>
          </p:cNvSpPr>
          <p:nvPr/>
        </p:nvSpPr>
        <p:spPr bwMode="auto">
          <a:xfrm>
            <a:off x="1163638" y="5746750"/>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800" dirty="0" err="1">
                <a:solidFill>
                  <a:srgbClr val="7030A0"/>
                </a:solidFill>
              </a:rPr>
              <a:t>Technical</a:t>
            </a:r>
            <a:r>
              <a:rPr lang="fr-BE" sz="1800" dirty="0">
                <a:solidFill>
                  <a:srgbClr val="7030A0"/>
                </a:solidFill>
              </a:rPr>
              <a:t> Groups (TGC/TGS)</a:t>
            </a:r>
            <a:endParaRPr lang="en-GB" sz="1800" dirty="0">
              <a:solidFill>
                <a:srgbClr val="7030A0"/>
              </a:solidFill>
            </a:endParaRPr>
          </a:p>
        </p:txBody>
      </p:sp>
      <p:sp>
        <p:nvSpPr>
          <p:cNvPr id="64522" name="TextBox 12"/>
          <p:cNvSpPr txBox="1">
            <a:spLocks noChangeArrowheads="1"/>
          </p:cNvSpPr>
          <p:nvPr/>
        </p:nvSpPr>
        <p:spPr bwMode="auto">
          <a:xfrm>
            <a:off x="4859338" y="2735132"/>
            <a:ext cx="4412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r>
              <a:rPr lang="en-GB" sz="1800" b="0" dirty="0">
                <a:solidFill>
                  <a:srgbClr val="0F5494"/>
                </a:solidFill>
              </a:rPr>
              <a:t>28 Member state representatives: </a:t>
            </a:r>
          </a:p>
          <a:p>
            <a:pPr algn="ctr" eaLnBrk="1" hangingPunct="1"/>
            <a:r>
              <a:rPr lang="en-GB" sz="1800" b="0" dirty="0">
                <a:solidFill>
                  <a:srgbClr val="0F5494"/>
                </a:solidFill>
              </a:rPr>
              <a:t>give opinion on </a:t>
            </a:r>
            <a:endParaRPr lang="en-GB" sz="1800" b="0" dirty="0" smtClean="0">
              <a:solidFill>
                <a:srgbClr val="0F5494"/>
              </a:solidFill>
            </a:endParaRPr>
          </a:p>
          <a:p>
            <a:pPr algn="ctr" eaLnBrk="1" hangingPunct="1"/>
            <a:r>
              <a:rPr lang="en-GB" sz="1800" dirty="0" smtClean="0">
                <a:solidFill>
                  <a:srgbClr val="0F5494"/>
                </a:solidFill>
              </a:rPr>
              <a:t>projects </a:t>
            </a:r>
            <a:r>
              <a:rPr lang="en-GB" sz="1800" dirty="0">
                <a:solidFill>
                  <a:srgbClr val="0F5494"/>
                </a:solidFill>
              </a:rPr>
              <a:t>to be funded</a:t>
            </a:r>
            <a:r>
              <a:rPr lang="en-GB" sz="1800" b="0" dirty="0">
                <a:solidFill>
                  <a:srgbClr val="0F5494"/>
                </a:solidFill>
              </a:rPr>
              <a:t>, etc.</a:t>
            </a:r>
          </a:p>
        </p:txBody>
      </p:sp>
      <p:sp>
        <p:nvSpPr>
          <p:cNvPr id="64523" name="TextBox 13"/>
          <p:cNvSpPr txBox="1">
            <a:spLocks noChangeArrowheads="1"/>
          </p:cNvSpPr>
          <p:nvPr/>
        </p:nvSpPr>
        <p:spPr bwMode="auto">
          <a:xfrm>
            <a:off x="4859338" y="4257675"/>
            <a:ext cx="44663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800" b="0" dirty="0" err="1">
                <a:solidFill>
                  <a:srgbClr val="0F5494"/>
                </a:solidFill>
              </a:rPr>
              <a:t>Representatives</a:t>
            </a:r>
            <a:r>
              <a:rPr lang="fr-BE" sz="1800" b="0" dirty="0">
                <a:solidFill>
                  <a:srgbClr val="0F5494"/>
                </a:solidFill>
              </a:rPr>
              <a:t> </a:t>
            </a:r>
            <a:r>
              <a:rPr lang="fr-BE" sz="1800" b="0" dirty="0" err="1">
                <a:solidFill>
                  <a:srgbClr val="0F5494"/>
                </a:solidFill>
              </a:rPr>
              <a:t>from</a:t>
            </a:r>
            <a:r>
              <a:rPr lang="fr-BE" sz="1800" b="0" dirty="0">
                <a:solidFill>
                  <a:srgbClr val="0F5494"/>
                </a:solidFill>
              </a:rPr>
              <a:t> </a:t>
            </a:r>
            <a:r>
              <a:rPr lang="fr-BE" sz="1800" b="0" dirty="0" err="1">
                <a:solidFill>
                  <a:srgbClr val="0F5494"/>
                </a:solidFill>
              </a:rPr>
              <a:t>stakeholders</a:t>
            </a:r>
            <a:r>
              <a:rPr lang="fr-BE" sz="1800" b="0" dirty="0">
                <a:solidFill>
                  <a:srgbClr val="0F5494"/>
                </a:solidFill>
              </a:rPr>
              <a:t>:</a:t>
            </a:r>
          </a:p>
          <a:p>
            <a:pPr algn="ctr" eaLnBrk="1" hangingPunct="1"/>
            <a:r>
              <a:rPr lang="fr-BE" sz="1800" b="0" dirty="0" err="1">
                <a:solidFill>
                  <a:srgbClr val="0F5494"/>
                </a:solidFill>
              </a:rPr>
              <a:t>give</a:t>
            </a:r>
            <a:r>
              <a:rPr lang="fr-BE" sz="1800" b="0" dirty="0">
                <a:solidFill>
                  <a:srgbClr val="0F5494"/>
                </a:solidFill>
              </a:rPr>
              <a:t> </a:t>
            </a:r>
            <a:r>
              <a:rPr lang="fr-BE" sz="1800" b="0" dirty="0" err="1">
                <a:solidFill>
                  <a:srgbClr val="0F5494"/>
                </a:solidFill>
              </a:rPr>
              <a:t>advice</a:t>
            </a:r>
            <a:r>
              <a:rPr lang="fr-BE" sz="1800" b="0" dirty="0">
                <a:solidFill>
                  <a:srgbClr val="0F5494"/>
                </a:solidFill>
              </a:rPr>
              <a:t> on the </a:t>
            </a:r>
            <a:r>
              <a:rPr lang="fr-BE" sz="1800" b="0" dirty="0" err="1">
                <a:solidFill>
                  <a:srgbClr val="0F5494"/>
                </a:solidFill>
              </a:rPr>
              <a:t>overall</a:t>
            </a:r>
            <a:r>
              <a:rPr lang="fr-BE" sz="1800" b="0" dirty="0">
                <a:solidFill>
                  <a:srgbClr val="0F5494"/>
                </a:solidFill>
              </a:rPr>
              <a:t> </a:t>
            </a:r>
            <a:r>
              <a:rPr lang="fr-BE" sz="1800" dirty="0">
                <a:solidFill>
                  <a:srgbClr val="0F5494"/>
                </a:solidFill>
              </a:rPr>
              <a:t>programme </a:t>
            </a:r>
            <a:r>
              <a:rPr lang="fr-BE" sz="1800" dirty="0" err="1">
                <a:solidFill>
                  <a:srgbClr val="0F5494"/>
                </a:solidFill>
              </a:rPr>
              <a:t>managament</a:t>
            </a:r>
            <a:endParaRPr lang="en-GB" sz="1800" dirty="0">
              <a:solidFill>
                <a:srgbClr val="0F5494"/>
              </a:solidFill>
            </a:endParaRPr>
          </a:p>
        </p:txBody>
      </p:sp>
      <p:sp>
        <p:nvSpPr>
          <p:cNvPr id="64524" name="TextBox 14"/>
          <p:cNvSpPr txBox="1">
            <a:spLocks noChangeArrowheads="1"/>
          </p:cNvSpPr>
          <p:nvPr/>
        </p:nvSpPr>
        <p:spPr bwMode="auto">
          <a:xfrm>
            <a:off x="5772150" y="5516563"/>
            <a:ext cx="3311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fr-BE" sz="1800" b="0" dirty="0" err="1">
                <a:solidFill>
                  <a:srgbClr val="0F5494"/>
                </a:solidFill>
              </a:rPr>
              <a:t>Technical</a:t>
            </a:r>
            <a:r>
              <a:rPr lang="fr-BE" sz="1800" b="0" dirty="0">
                <a:solidFill>
                  <a:srgbClr val="0F5494"/>
                </a:solidFill>
              </a:rPr>
              <a:t> experts: </a:t>
            </a:r>
            <a:r>
              <a:rPr lang="fr-BE" sz="1800" b="0" dirty="0" err="1">
                <a:solidFill>
                  <a:srgbClr val="0F5494"/>
                </a:solidFill>
              </a:rPr>
              <a:t>give</a:t>
            </a:r>
            <a:r>
              <a:rPr lang="fr-BE" sz="1800" b="0" dirty="0">
                <a:solidFill>
                  <a:srgbClr val="0F5494"/>
                </a:solidFill>
              </a:rPr>
              <a:t> </a:t>
            </a:r>
            <a:r>
              <a:rPr lang="fr-BE" sz="1800" b="0" dirty="0" err="1">
                <a:solidFill>
                  <a:srgbClr val="0F5494"/>
                </a:solidFill>
              </a:rPr>
              <a:t>advice</a:t>
            </a:r>
            <a:r>
              <a:rPr lang="fr-BE" sz="1800" b="0" dirty="0">
                <a:solidFill>
                  <a:srgbClr val="0F5494"/>
                </a:solidFill>
              </a:rPr>
              <a:t> on </a:t>
            </a:r>
            <a:endParaRPr lang="fr-BE" sz="1800" b="0" dirty="0" smtClean="0">
              <a:solidFill>
                <a:srgbClr val="0F5494"/>
              </a:solidFill>
            </a:endParaRPr>
          </a:p>
          <a:p>
            <a:pPr algn="ctr" eaLnBrk="1" hangingPunct="1"/>
            <a:r>
              <a:rPr lang="fr-BE" sz="1800" dirty="0" err="1" smtClean="0">
                <a:solidFill>
                  <a:srgbClr val="0F5494"/>
                </a:solidFill>
              </a:rPr>
              <a:t>project</a:t>
            </a:r>
            <a:r>
              <a:rPr lang="fr-BE" sz="1800" dirty="0" smtClean="0">
                <a:solidFill>
                  <a:srgbClr val="0F5494"/>
                </a:solidFill>
              </a:rPr>
              <a:t> </a:t>
            </a:r>
            <a:r>
              <a:rPr lang="fr-BE" sz="1800" dirty="0">
                <a:solidFill>
                  <a:srgbClr val="0F5494"/>
                </a:solidFill>
              </a:rPr>
              <a:t>monitoring</a:t>
            </a:r>
            <a:endParaRPr lang="en-GB" sz="1800" dirty="0">
              <a:solidFill>
                <a:srgbClr val="0F5494"/>
              </a:solidFill>
            </a:endParaRPr>
          </a:p>
        </p:txBody>
      </p:sp>
      <p:sp>
        <p:nvSpPr>
          <p:cNvPr id="16" name="Rectangle 4"/>
          <p:cNvSpPr txBox="1">
            <a:spLocks noChangeArrowheads="1"/>
          </p:cNvSpPr>
          <p:nvPr/>
        </p:nvSpPr>
        <p:spPr bwMode="auto">
          <a:xfrm rot="16200000">
            <a:off x="-1416049" y="3802062"/>
            <a:ext cx="417671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lnSpc>
                <a:spcPct val="90000"/>
              </a:lnSpc>
              <a:buFontTx/>
              <a:buNone/>
              <a:defRPr/>
            </a:pPr>
            <a:r>
              <a:rPr lang="en-GB" sz="1800" i="0" dirty="0" smtClean="0">
                <a:ea typeface="Verdana" pitchFamily="34" charset="0"/>
                <a:cs typeface="Verdana" pitchFamily="34" charset="0"/>
              </a:rPr>
              <a:t>Commission:</a:t>
            </a:r>
          </a:p>
          <a:p>
            <a:pPr marL="0" indent="0" algn="ctr">
              <a:lnSpc>
                <a:spcPct val="90000"/>
              </a:lnSpc>
              <a:buFontTx/>
              <a:buNone/>
              <a:defRPr/>
            </a:pPr>
            <a:r>
              <a:rPr lang="en-GB" sz="1800" i="0" dirty="0" smtClean="0">
                <a:ea typeface="Verdana" pitchFamily="34" charset="0"/>
                <a:cs typeface="Verdana" pitchFamily="34" charset="0"/>
              </a:rPr>
              <a:t> DG RTD, </a:t>
            </a:r>
            <a:r>
              <a:rPr lang="en-GB" sz="1800" i="0" dirty="0" err="1" smtClean="0">
                <a:ea typeface="Verdana" pitchFamily="34" charset="0"/>
                <a:cs typeface="Verdana" pitchFamily="34" charset="0"/>
              </a:rPr>
              <a:t>Dir</a:t>
            </a:r>
            <a:r>
              <a:rPr lang="en-GB" sz="1800" i="0" dirty="0" smtClean="0">
                <a:ea typeface="Verdana" pitchFamily="34" charset="0"/>
                <a:cs typeface="Verdana" pitchFamily="34" charset="0"/>
              </a:rPr>
              <a:t> D, Unit D4</a:t>
            </a:r>
            <a:endParaRPr lang="en-US" sz="1800" i="0" dirty="0" smtClean="0">
              <a:ea typeface="Verdana" pitchFamily="34" charset="0"/>
              <a:cs typeface="Verdana" pitchFamily="34" charset="0"/>
            </a:endParaRPr>
          </a:p>
          <a:p>
            <a:pPr marL="0" indent="0" algn="ctr" eaLnBrk="1" hangingPunct="1">
              <a:lnSpc>
                <a:spcPct val="90000"/>
              </a:lnSpc>
              <a:spcBef>
                <a:spcPct val="0"/>
              </a:spcBef>
              <a:spcAft>
                <a:spcPts val="600"/>
              </a:spcAft>
              <a:buClr>
                <a:srgbClr val="0F5494"/>
              </a:buClr>
              <a:buFontTx/>
              <a:buNone/>
              <a:defRPr/>
            </a:pPr>
            <a:endParaRPr lang="en-US" sz="1800" i="0" dirty="0" smtClean="0">
              <a:ea typeface="Verdana" pitchFamily="34" charset="0"/>
              <a:cs typeface="Verdana" pitchFamily="34" charset="0"/>
            </a:endParaRPr>
          </a:p>
          <a:p>
            <a:pPr algn="ctr">
              <a:defRPr/>
            </a:pPr>
            <a:endParaRPr lang="en-GB" sz="1800" dirty="0" smtClean="0">
              <a:solidFill>
                <a:srgbClr val="006699"/>
              </a:solidFill>
              <a:latin typeface="Tahoma" pitchFamily="34" charset="0"/>
            </a:endParaRPr>
          </a:p>
          <a:p>
            <a:pPr algn="ctr">
              <a:defRPr/>
            </a:pPr>
            <a:endParaRPr lang="en-GB" sz="1800" dirty="0" smtClean="0">
              <a:solidFill>
                <a:srgbClr val="006699"/>
              </a:solidFill>
              <a:latin typeface="Tahoma" pitchFamily="34" charset="0"/>
            </a:endParaRPr>
          </a:p>
          <a:p>
            <a:pPr lvl="2" algn="ctr">
              <a:lnSpc>
                <a:spcPct val="90000"/>
              </a:lnSpc>
              <a:defRPr/>
            </a:pPr>
            <a:endParaRPr lang="en-GB" sz="1800" i="1" dirty="0" smtClean="0">
              <a:cs typeface="+mn-cs"/>
            </a:endParaRPr>
          </a:p>
        </p:txBody>
      </p:sp>
      <p:sp>
        <p:nvSpPr>
          <p:cNvPr id="2" name="Slide Number Placeholder 1"/>
          <p:cNvSpPr>
            <a:spLocks noGrp="1"/>
          </p:cNvSpPr>
          <p:nvPr>
            <p:ph type="sldNum" sz="quarter" idx="12"/>
          </p:nvPr>
        </p:nvSpPr>
        <p:spPr>
          <a:xfrm>
            <a:off x="6627855" y="6381750"/>
            <a:ext cx="2133600" cy="476250"/>
          </a:xfrm>
        </p:spPr>
        <p:txBody>
          <a:bodyPr/>
          <a:lstStyle/>
          <a:p>
            <a:pPr>
              <a:defRPr/>
            </a:pPr>
            <a:fld id="{AE8A10A8-D06C-43A7-9D2E-D91B5517F6C3}" type="slidenum">
              <a:rPr lang="en-GB" smtClean="0"/>
              <a:pPr>
                <a:defRPr/>
              </a:pPr>
              <a:t>6</a:t>
            </a:fld>
            <a:endParaRPr lang="en-GB" dirty="0"/>
          </a:p>
        </p:txBody>
      </p:sp>
      <p:cxnSp>
        <p:nvCxnSpPr>
          <p:cNvPr id="4" name="Straight Connector 3"/>
          <p:cNvCxnSpPr/>
          <p:nvPr/>
        </p:nvCxnSpPr>
        <p:spPr bwMode="auto">
          <a:xfrm>
            <a:off x="2015778" y="4257675"/>
            <a:ext cx="2664519" cy="0"/>
          </a:xfrm>
          <a:prstGeom prst="line">
            <a:avLst/>
          </a:prstGeom>
          <a:noFill/>
          <a:ln w="19050" cap="flat" cmpd="sng" algn="ctr">
            <a:solidFill>
              <a:schemeClr val="tx1"/>
            </a:solidFill>
            <a:prstDash val="dash"/>
            <a:round/>
            <a:headEnd type="none" w="med" len="med"/>
            <a:tailEnd type="none" w="med" len="med"/>
          </a:ln>
          <a:effectLst/>
        </p:spPr>
      </p:cxnSp>
      <p:cxnSp>
        <p:nvCxnSpPr>
          <p:cNvPr id="20" name="Straight Connector 19"/>
          <p:cNvCxnSpPr/>
          <p:nvPr/>
        </p:nvCxnSpPr>
        <p:spPr bwMode="auto">
          <a:xfrm>
            <a:off x="1295698" y="5373688"/>
            <a:ext cx="4104679" cy="0"/>
          </a:xfrm>
          <a:prstGeom prst="line">
            <a:avLst/>
          </a:prstGeom>
          <a:no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8718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7800" y="1349375"/>
            <a:ext cx="5176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algn="r" eaLnBrk="1" hangingPunct="1"/>
            <a:r>
              <a:rPr lang="fr-BE" altLang="de-DE" sz="3200" dirty="0" err="1">
                <a:solidFill>
                  <a:srgbClr val="0F5494"/>
                </a:solidFill>
                <a:ea typeface="Verdana" panose="020B0604030504040204" pitchFamily="34" charset="0"/>
                <a:cs typeface="Verdana" panose="020B0604030504040204" pitchFamily="34" charset="0"/>
              </a:rPr>
              <a:t>Who</a:t>
            </a:r>
            <a:r>
              <a:rPr lang="fr-BE" altLang="de-DE" sz="3200" dirty="0">
                <a:solidFill>
                  <a:srgbClr val="0F5494"/>
                </a:solidFill>
                <a:ea typeface="Verdana" panose="020B0604030504040204" pitchFamily="34" charset="0"/>
                <a:cs typeface="Verdana" panose="020B0604030504040204" pitchFamily="34" charset="0"/>
              </a:rPr>
              <a:t> </a:t>
            </a:r>
            <a:r>
              <a:rPr lang="fr-BE" altLang="de-DE" sz="3200" dirty="0" err="1">
                <a:solidFill>
                  <a:srgbClr val="0F5494"/>
                </a:solidFill>
                <a:ea typeface="Verdana" panose="020B0604030504040204" pitchFamily="34" charset="0"/>
                <a:cs typeface="Verdana" panose="020B0604030504040204" pitchFamily="34" charset="0"/>
              </a:rPr>
              <a:t>can</a:t>
            </a:r>
            <a:r>
              <a:rPr lang="fr-BE" altLang="de-DE" sz="3200" dirty="0">
                <a:solidFill>
                  <a:srgbClr val="0F5494"/>
                </a:solidFill>
                <a:ea typeface="Verdana" panose="020B0604030504040204" pitchFamily="34" charset="0"/>
                <a:cs typeface="Verdana" panose="020B0604030504040204" pitchFamily="34" charset="0"/>
              </a:rPr>
              <a:t> </a:t>
            </a:r>
            <a:r>
              <a:rPr lang="fr-BE" altLang="de-DE" sz="3200" dirty="0" err="1">
                <a:solidFill>
                  <a:srgbClr val="0F5494"/>
                </a:solidFill>
                <a:ea typeface="Verdana" panose="020B0604030504040204" pitchFamily="34" charset="0"/>
                <a:cs typeface="Verdana" panose="020B0604030504040204" pitchFamily="34" charset="0"/>
              </a:rPr>
              <a:t>participate</a:t>
            </a:r>
            <a:r>
              <a:rPr lang="fr-BE" altLang="de-DE" sz="3200" dirty="0">
                <a:solidFill>
                  <a:srgbClr val="0F5494"/>
                </a:solidFill>
                <a:ea typeface="Verdana" panose="020B0604030504040204" pitchFamily="34" charset="0"/>
                <a:cs typeface="Verdana" panose="020B0604030504040204" pitchFamily="34" charset="0"/>
              </a:rPr>
              <a:t>?</a:t>
            </a:r>
            <a:endParaRPr lang="en-GB" altLang="de-DE" sz="3200" dirty="0">
              <a:solidFill>
                <a:srgbClr val="0F5494"/>
              </a:solidFill>
              <a:ea typeface="Verdana" panose="020B0604030504040204" pitchFamily="34" charset="0"/>
              <a:cs typeface="Verdana" panose="020B0604030504040204" pitchFamily="34" charset="0"/>
            </a:endParaRPr>
          </a:p>
        </p:txBody>
      </p:sp>
      <p:pic>
        <p:nvPicPr>
          <p:cNvPr id="10243" name="Picture 3" descr="p-012562-00-01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341438"/>
            <a:ext cx="19050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331788" y="4205288"/>
            <a:ext cx="86995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0000"/>
              </a:spcBef>
            </a:pPr>
            <a:r>
              <a:rPr lang="fr-BE" altLang="de-DE" sz="2000" dirty="0" err="1">
                <a:solidFill>
                  <a:schemeClr val="tx1"/>
                </a:solidFill>
              </a:rPr>
              <a:t>Typical</a:t>
            </a:r>
            <a:r>
              <a:rPr lang="fr-BE" altLang="de-DE" sz="2000" dirty="0">
                <a:solidFill>
                  <a:schemeClr val="tx1"/>
                </a:solidFill>
              </a:rPr>
              <a:t> </a:t>
            </a:r>
            <a:r>
              <a:rPr lang="fr-BE" altLang="de-DE" sz="2000" dirty="0" err="1">
                <a:solidFill>
                  <a:schemeClr val="tx1"/>
                </a:solidFill>
              </a:rPr>
              <a:t>projects</a:t>
            </a:r>
            <a:endParaRPr lang="fr-BE" altLang="de-DE" sz="2000" dirty="0">
              <a:solidFill>
                <a:srgbClr val="006699"/>
              </a:solidFill>
            </a:endParaRPr>
          </a:p>
          <a:p>
            <a:pPr marL="342900" indent="-342900">
              <a:spcBef>
                <a:spcPct val="10000"/>
              </a:spcBef>
              <a:buFont typeface="Wingdings" panose="05000000000000000000" pitchFamily="2" charset="2"/>
              <a:buChar char="Ø"/>
            </a:pPr>
            <a:r>
              <a:rPr lang="fr-BE" altLang="de-DE" sz="2000" b="0" dirty="0">
                <a:solidFill>
                  <a:srgbClr val="006699"/>
                </a:solidFill>
              </a:rPr>
              <a:t> </a:t>
            </a:r>
            <a:r>
              <a:rPr lang="fr-BE" altLang="de-DE" sz="2000" b="0" dirty="0" err="1">
                <a:solidFill>
                  <a:srgbClr val="006699"/>
                </a:solidFill>
              </a:rPr>
              <a:t>Focused</a:t>
            </a:r>
            <a:r>
              <a:rPr lang="fr-BE" altLang="de-DE" sz="2000" b="0" dirty="0">
                <a:solidFill>
                  <a:srgbClr val="006699"/>
                </a:solidFill>
              </a:rPr>
              <a:t> on </a:t>
            </a:r>
            <a:r>
              <a:rPr lang="fr-BE" altLang="de-DE" sz="2000" b="0" dirty="0" err="1">
                <a:solidFill>
                  <a:srgbClr val="006699"/>
                </a:solidFill>
              </a:rPr>
              <a:t>industrial</a:t>
            </a:r>
            <a:r>
              <a:rPr lang="fr-BE" altLang="de-DE" sz="2000" b="0" dirty="0">
                <a:solidFill>
                  <a:srgbClr val="006699"/>
                </a:solidFill>
              </a:rPr>
              <a:t> participation</a:t>
            </a:r>
          </a:p>
          <a:p>
            <a:pPr marL="342900" indent="-342900">
              <a:spcBef>
                <a:spcPct val="10000"/>
              </a:spcBef>
              <a:buFont typeface="Wingdings" panose="05000000000000000000" pitchFamily="2" charset="2"/>
              <a:buChar char="Ø"/>
            </a:pPr>
            <a:r>
              <a:rPr lang="fr-BE" altLang="de-DE" sz="2000" b="0" dirty="0">
                <a:solidFill>
                  <a:srgbClr val="006699"/>
                </a:solidFill>
              </a:rPr>
              <a:t> </a:t>
            </a:r>
            <a:r>
              <a:rPr lang="fr-BE" altLang="de-DE" sz="2000" b="0" dirty="0" err="1">
                <a:solidFill>
                  <a:srgbClr val="006699"/>
                </a:solidFill>
              </a:rPr>
              <a:t>Dedicated</a:t>
            </a:r>
            <a:r>
              <a:rPr lang="fr-BE" altLang="de-DE" sz="2000" b="0" dirty="0">
                <a:solidFill>
                  <a:srgbClr val="006699"/>
                </a:solidFill>
              </a:rPr>
              <a:t> and </a:t>
            </a:r>
            <a:r>
              <a:rPr lang="fr-BE" altLang="de-DE" sz="2000" b="0" dirty="0" err="1">
                <a:solidFill>
                  <a:srgbClr val="006699"/>
                </a:solidFill>
              </a:rPr>
              <a:t>manageable</a:t>
            </a:r>
            <a:r>
              <a:rPr lang="fr-BE" altLang="de-DE" sz="2000" b="0" dirty="0">
                <a:solidFill>
                  <a:srgbClr val="006699"/>
                </a:solidFill>
              </a:rPr>
              <a:t> consortium (5/8 </a:t>
            </a:r>
            <a:r>
              <a:rPr lang="fr-BE" altLang="de-DE" sz="2000" b="0" dirty="0" err="1">
                <a:solidFill>
                  <a:srgbClr val="006699"/>
                </a:solidFill>
              </a:rPr>
              <a:t>partners</a:t>
            </a:r>
            <a:r>
              <a:rPr lang="fr-BE" altLang="de-DE" sz="2000" b="0" dirty="0">
                <a:solidFill>
                  <a:srgbClr val="006699"/>
                </a:solidFill>
              </a:rPr>
              <a:t>) </a:t>
            </a:r>
          </a:p>
          <a:p>
            <a:pPr marL="342900" indent="-342900">
              <a:spcBef>
                <a:spcPct val="10000"/>
              </a:spcBef>
              <a:buFont typeface="Wingdings" panose="05000000000000000000" pitchFamily="2" charset="2"/>
              <a:buChar char="Ø"/>
            </a:pPr>
            <a:r>
              <a:rPr lang="fr-BE" altLang="de-DE" sz="2000" b="0" dirty="0">
                <a:solidFill>
                  <a:srgbClr val="006699"/>
                </a:solidFill>
              </a:rPr>
              <a:t> </a:t>
            </a:r>
            <a:r>
              <a:rPr lang="fr-BE" altLang="de-DE" sz="2000" b="0" dirty="0" err="1">
                <a:solidFill>
                  <a:srgbClr val="006699"/>
                </a:solidFill>
              </a:rPr>
              <a:t>Average</a:t>
            </a:r>
            <a:r>
              <a:rPr lang="fr-BE" altLang="de-DE" sz="2000" b="0" dirty="0">
                <a:solidFill>
                  <a:srgbClr val="006699"/>
                </a:solidFill>
              </a:rPr>
              <a:t> </a:t>
            </a:r>
            <a:r>
              <a:rPr lang="fr-BE" altLang="de-DE" sz="2000" b="0" dirty="0" err="1">
                <a:solidFill>
                  <a:srgbClr val="006699"/>
                </a:solidFill>
              </a:rPr>
              <a:t>funding</a:t>
            </a:r>
            <a:r>
              <a:rPr lang="fr-BE" altLang="de-DE" sz="2000" b="0" dirty="0">
                <a:solidFill>
                  <a:srgbClr val="006699"/>
                </a:solidFill>
              </a:rPr>
              <a:t> 1 – 2 M€ per </a:t>
            </a:r>
            <a:r>
              <a:rPr lang="fr-BE" altLang="de-DE" sz="2000" b="0" dirty="0" err="1">
                <a:solidFill>
                  <a:srgbClr val="006699"/>
                </a:solidFill>
              </a:rPr>
              <a:t>project</a:t>
            </a:r>
            <a:endParaRPr lang="fr-BE" altLang="de-DE" sz="2000" b="0" dirty="0">
              <a:solidFill>
                <a:srgbClr val="006699"/>
              </a:solidFill>
            </a:endParaRPr>
          </a:p>
          <a:p>
            <a:pPr marL="342900" indent="-342900">
              <a:spcBef>
                <a:spcPct val="10000"/>
              </a:spcBef>
              <a:buFont typeface="Wingdings" panose="05000000000000000000" pitchFamily="2" charset="2"/>
              <a:buChar char="Ø"/>
            </a:pPr>
            <a:r>
              <a:rPr lang="fr-BE" altLang="de-DE" sz="2000" b="0" dirty="0">
                <a:solidFill>
                  <a:srgbClr val="006699"/>
                </a:solidFill>
              </a:rPr>
              <a:t> Duration </a:t>
            </a:r>
            <a:r>
              <a:rPr lang="fr-BE" altLang="de-DE" sz="2000" b="0" dirty="0" err="1">
                <a:solidFill>
                  <a:srgbClr val="006699"/>
                </a:solidFill>
              </a:rPr>
              <a:t>typically</a:t>
            </a:r>
            <a:r>
              <a:rPr lang="fr-BE" altLang="de-DE" sz="2000" b="0" dirty="0">
                <a:solidFill>
                  <a:srgbClr val="006699"/>
                </a:solidFill>
              </a:rPr>
              <a:t> 3 – 4 </a:t>
            </a:r>
            <a:r>
              <a:rPr lang="fr-BE" altLang="de-DE" sz="2000" b="0" dirty="0" err="1">
                <a:solidFill>
                  <a:srgbClr val="006699"/>
                </a:solidFill>
              </a:rPr>
              <a:t>years</a:t>
            </a:r>
            <a:endParaRPr lang="fr-BE" altLang="de-DE" sz="2000" b="0" dirty="0">
              <a:solidFill>
                <a:srgbClr val="006699"/>
              </a:solidFill>
            </a:endParaRPr>
          </a:p>
          <a:p>
            <a:pPr lvl="1">
              <a:spcBef>
                <a:spcPct val="10000"/>
              </a:spcBef>
            </a:pPr>
            <a:endParaRPr lang="fr-BE" altLang="de-DE" sz="2400" dirty="0">
              <a:solidFill>
                <a:srgbClr val="006699"/>
              </a:solidFill>
            </a:endParaRPr>
          </a:p>
        </p:txBody>
      </p:sp>
      <p:sp>
        <p:nvSpPr>
          <p:cNvPr id="10245" name="Rectangle 5"/>
          <p:cNvSpPr>
            <a:spLocks noChangeArrowheads="1"/>
          </p:cNvSpPr>
          <p:nvPr/>
        </p:nvSpPr>
        <p:spPr bwMode="auto">
          <a:xfrm>
            <a:off x="361950" y="2060575"/>
            <a:ext cx="62262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de-DE" sz="2000" dirty="0">
                <a:solidFill>
                  <a:schemeClr val="tx1"/>
                </a:solidFill>
              </a:rPr>
              <a:t>Simple rules </a:t>
            </a:r>
          </a:p>
          <a:p>
            <a:pPr marL="342900" indent="-342900">
              <a:spcBef>
                <a:spcPct val="10000"/>
              </a:spcBef>
              <a:buFont typeface="Wingdings" panose="05000000000000000000" pitchFamily="2" charset="2"/>
              <a:buChar char="Ø"/>
            </a:pPr>
            <a:r>
              <a:rPr lang="en-GB" altLang="de-DE" sz="2000" b="0" dirty="0" smtClean="0">
                <a:solidFill>
                  <a:srgbClr val="006699"/>
                </a:solidFill>
              </a:rPr>
              <a:t>Any </a:t>
            </a:r>
            <a:r>
              <a:rPr lang="en-GB" altLang="de-DE" sz="2000" b="0" dirty="0">
                <a:solidFill>
                  <a:srgbClr val="006699"/>
                </a:solidFill>
              </a:rPr>
              <a:t>legal entity established in the </a:t>
            </a:r>
            <a:r>
              <a:rPr lang="en-GB" altLang="de-DE" sz="2000" b="0" dirty="0" smtClean="0">
                <a:solidFill>
                  <a:srgbClr val="006699"/>
                </a:solidFill>
              </a:rPr>
              <a:t>EU28 </a:t>
            </a:r>
            <a:r>
              <a:rPr lang="en-GB" altLang="de-DE" sz="2000" b="0" dirty="0">
                <a:solidFill>
                  <a:srgbClr val="006699"/>
                </a:solidFill>
              </a:rPr>
              <a:t>Member States</a:t>
            </a:r>
          </a:p>
          <a:p>
            <a:pPr marL="342900" indent="-342900">
              <a:spcBef>
                <a:spcPct val="10000"/>
              </a:spcBef>
              <a:buFont typeface="Wingdings" panose="05000000000000000000" pitchFamily="2" charset="2"/>
              <a:buChar char="Ø"/>
            </a:pPr>
            <a:r>
              <a:rPr lang="en-GB" altLang="de-DE" sz="2000" b="0" dirty="0" smtClean="0">
                <a:solidFill>
                  <a:srgbClr val="006699"/>
                </a:solidFill>
              </a:rPr>
              <a:t>Partners </a:t>
            </a:r>
            <a:r>
              <a:rPr lang="en-GB" altLang="de-DE" sz="2000" b="0" dirty="0">
                <a:solidFill>
                  <a:srgbClr val="006699"/>
                </a:solidFill>
              </a:rPr>
              <a:t>outside EU28 are entitled </a:t>
            </a:r>
            <a:r>
              <a:rPr lang="en-GB" altLang="de-DE" sz="2000" b="0" dirty="0" smtClean="0">
                <a:solidFill>
                  <a:srgbClr val="006699"/>
                </a:solidFill>
              </a:rPr>
              <a:t>to participate </a:t>
            </a:r>
            <a:r>
              <a:rPr lang="en-GB" altLang="de-DE" sz="2000" b="0" dirty="0">
                <a:solidFill>
                  <a:srgbClr val="006699"/>
                </a:solidFill>
              </a:rPr>
              <a:t>but without receiving </a:t>
            </a:r>
            <a:r>
              <a:rPr lang="en-GB" altLang="de-DE" sz="2000" b="0" dirty="0" smtClean="0">
                <a:solidFill>
                  <a:srgbClr val="006699"/>
                </a:solidFill>
              </a:rPr>
              <a:t>financial </a:t>
            </a:r>
            <a:r>
              <a:rPr lang="en-GB" altLang="de-DE" sz="2000" b="0" dirty="0">
                <a:solidFill>
                  <a:srgbClr val="006699"/>
                </a:solidFill>
              </a:rPr>
              <a:t>contribution</a:t>
            </a:r>
            <a:endParaRPr lang="en-GB" altLang="de-DE" sz="2400" b="0" dirty="0">
              <a:solidFill>
                <a:srgbClr val="006699"/>
              </a:solidFill>
            </a:endParaRPr>
          </a:p>
        </p:txBody>
      </p:sp>
      <p:sp>
        <p:nvSpPr>
          <p:cNvPr id="102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pitchFamily="34" charset="0"/>
              </a:defRPr>
            </a:lvl1pPr>
            <a:lvl2pPr marL="742950" indent="-285750" eaLnBrk="0" hangingPunct="0">
              <a:defRPr sz="7600" b="1">
                <a:solidFill>
                  <a:srgbClr val="FFD624"/>
                </a:solidFill>
                <a:latin typeface="Verdana" pitchFamily="34" charset="0"/>
                <a:cs typeface="Arial" pitchFamily="34" charset="0"/>
              </a:defRPr>
            </a:lvl2pPr>
            <a:lvl3pPr marL="1143000" indent="-228600" eaLnBrk="0" hangingPunct="0">
              <a:defRPr sz="7600" b="1">
                <a:solidFill>
                  <a:srgbClr val="FFD624"/>
                </a:solidFill>
                <a:latin typeface="Verdana" pitchFamily="34" charset="0"/>
                <a:cs typeface="Arial" pitchFamily="34" charset="0"/>
              </a:defRPr>
            </a:lvl3pPr>
            <a:lvl4pPr marL="1600200" indent="-228600" eaLnBrk="0" hangingPunct="0">
              <a:defRPr sz="7600" b="1">
                <a:solidFill>
                  <a:srgbClr val="FFD624"/>
                </a:solidFill>
                <a:latin typeface="Verdana" pitchFamily="34" charset="0"/>
                <a:cs typeface="Arial" pitchFamily="34" charset="0"/>
              </a:defRPr>
            </a:lvl4pPr>
            <a:lvl5pPr marL="2057400" indent="-228600" eaLnBrk="0" hangingPunct="0">
              <a:defRPr sz="7600" b="1">
                <a:solidFill>
                  <a:srgbClr val="FFD624"/>
                </a:solidFill>
                <a:latin typeface="Verdana" pitchFamily="34" charset="0"/>
                <a:cs typeface="Arial" pitchFamily="34" charset="0"/>
              </a:defRPr>
            </a:lvl5pPr>
            <a:lvl6pPr marL="2514600" indent="-228600" eaLnBrk="0" fontAlgn="base" hangingPunct="0">
              <a:spcBef>
                <a:spcPct val="0"/>
              </a:spcBef>
              <a:spcAft>
                <a:spcPct val="0"/>
              </a:spcAft>
              <a:defRPr sz="7600" b="1">
                <a:solidFill>
                  <a:srgbClr val="FFD624"/>
                </a:solidFill>
                <a:latin typeface="Verdana" pitchFamily="34" charset="0"/>
                <a:cs typeface="Arial" pitchFamily="34" charset="0"/>
              </a:defRPr>
            </a:lvl6pPr>
            <a:lvl7pPr marL="2971800" indent="-228600" eaLnBrk="0" fontAlgn="base" hangingPunct="0">
              <a:spcBef>
                <a:spcPct val="0"/>
              </a:spcBef>
              <a:spcAft>
                <a:spcPct val="0"/>
              </a:spcAft>
              <a:defRPr sz="7600" b="1">
                <a:solidFill>
                  <a:srgbClr val="FFD624"/>
                </a:solidFill>
                <a:latin typeface="Verdana" pitchFamily="34" charset="0"/>
                <a:cs typeface="Arial" pitchFamily="34" charset="0"/>
              </a:defRPr>
            </a:lvl7pPr>
            <a:lvl8pPr marL="3429000" indent="-228600" eaLnBrk="0" fontAlgn="base" hangingPunct="0">
              <a:spcBef>
                <a:spcPct val="0"/>
              </a:spcBef>
              <a:spcAft>
                <a:spcPct val="0"/>
              </a:spcAft>
              <a:defRPr sz="7600" b="1">
                <a:solidFill>
                  <a:srgbClr val="FFD624"/>
                </a:solidFill>
                <a:latin typeface="Verdana" pitchFamily="34" charset="0"/>
                <a:cs typeface="Arial" pitchFamily="34" charset="0"/>
              </a:defRPr>
            </a:lvl8pPr>
            <a:lvl9pPr marL="3886200" indent="-228600" eaLnBrk="0" fontAlgn="base" hangingPunct="0">
              <a:spcBef>
                <a:spcPct val="0"/>
              </a:spcBef>
              <a:spcAft>
                <a:spcPct val="0"/>
              </a:spcAft>
              <a:defRPr sz="7600" b="1">
                <a:solidFill>
                  <a:srgbClr val="FFD624"/>
                </a:solidFill>
                <a:latin typeface="Verdana" pitchFamily="34" charset="0"/>
                <a:cs typeface="Arial" pitchFamily="34" charset="0"/>
              </a:defRPr>
            </a:lvl9pPr>
          </a:lstStyle>
          <a:p>
            <a:pPr eaLnBrk="1" hangingPunct="1"/>
            <a:fld id="{26658062-09B5-430A-8373-5D6095F78AC6}" type="slidenum">
              <a:rPr lang="en-GB" altLang="de-DE" sz="1400" b="0" smtClean="0">
                <a:solidFill>
                  <a:schemeClr val="tx1"/>
                </a:solidFill>
                <a:latin typeface="Arial" pitchFamily="34" charset="0"/>
              </a:rPr>
              <a:pPr eaLnBrk="1" hangingPunct="1"/>
              <a:t>7</a:t>
            </a:fld>
            <a:endParaRPr lang="en-GB" altLang="de-DE" sz="1400" b="0" smtClean="0">
              <a:solidFill>
                <a:schemeClr val="tx1"/>
              </a:solidFill>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616490"/>
            <a:ext cx="2176092" cy="2127328"/>
          </a:xfrm>
          <a:prstGeom prst="rect">
            <a:avLst/>
          </a:prstGeom>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196" y="5132849"/>
            <a:ext cx="1598248" cy="152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ChangeArrowheads="1"/>
          </p:cNvSpPr>
          <p:nvPr/>
        </p:nvSpPr>
        <p:spPr bwMode="auto">
          <a:xfrm>
            <a:off x="-64734" y="1127570"/>
            <a:ext cx="93321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de-DE" sz="3200" dirty="0">
                <a:solidFill>
                  <a:srgbClr val="0F5494"/>
                </a:solidFill>
                <a:ea typeface="Verdana" panose="020B0604030504040204" pitchFamily="34" charset="0"/>
                <a:cs typeface="Verdana" panose="020B0604030504040204" pitchFamily="34" charset="0"/>
              </a:rPr>
              <a:t>STEEL: </a:t>
            </a:r>
            <a:r>
              <a:rPr lang="en-US" altLang="de-DE" sz="3200" dirty="0" err="1">
                <a:solidFill>
                  <a:srgbClr val="0F5494"/>
                </a:solidFill>
                <a:ea typeface="Verdana" panose="020B0604030504040204" pitchFamily="34" charset="0"/>
                <a:cs typeface="Verdana" panose="020B0604030504040204" pitchFamily="34" charset="0"/>
              </a:rPr>
              <a:t>Programme</a:t>
            </a:r>
            <a:r>
              <a:rPr lang="en-US" altLang="de-DE" sz="3200" dirty="0">
                <a:solidFill>
                  <a:srgbClr val="0F5494"/>
                </a:solidFill>
                <a:ea typeface="Verdana" panose="020B0604030504040204" pitchFamily="34" charset="0"/>
                <a:cs typeface="Verdana" panose="020B0604030504040204" pitchFamily="34" charset="0"/>
              </a:rPr>
              <a:t> Research Objectives</a:t>
            </a:r>
            <a:endParaRPr lang="en-GB" altLang="de-DE" sz="3200" dirty="0">
              <a:solidFill>
                <a:srgbClr val="0F5494"/>
              </a:solidFill>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a:xfrm>
            <a:off x="7000520" y="6619875"/>
            <a:ext cx="2133600" cy="476250"/>
          </a:xfrm>
        </p:spPr>
        <p:txBody>
          <a:bodyPr/>
          <a:lstStyle/>
          <a:p>
            <a:pPr>
              <a:defRPr/>
            </a:pPr>
            <a:fld id="{EC88D421-4AEE-44E3-9958-A5A025076C30}" type="slidenum">
              <a:rPr lang="en-GB" smtClean="0"/>
              <a:pPr>
                <a:defRPr/>
              </a:pPr>
              <a:t>8</a:t>
            </a:fld>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4796292"/>
            <a:ext cx="2277032" cy="1893877"/>
          </a:xfrm>
          <a:prstGeom prst="rect">
            <a:avLst/>
          </a:prstGeom>
        </p:spPr>
      </p:pic>
      <p:sp>
        <p:nvSpPr>
          <p:cNvPr id="8" name="TextBox 7"/>
          <p:cNvSpPr txBox="1"/>
          <p:nvPr/>
        </p:nvSpPr>
        <p:spPr>
          <a:xfrm>
            <a:off x="2771800" y="2718153"/>
            <a:ext cx="4176464" cy="1015663"/>
          </a:xfrm>
          <a:prstGeom prst="rect">
            <a:avLst/>
          </a:prstGeom>
          <a:noFill/>
        </p:spPr>
        <p:txBody>
          <a:bodyPr wrap="square" rtlCol="0">
            <a:spAutoFit/>
          </a:bodyPr>
          <a:lstStyle/>
          <a:p>
            <a:r>
              <a:rPr lang="en-GB" sz="1200" i="1" dirty="0" smtClean="0">
                <a:solidFill>
                  <a:schemeClr val="tx1"/>
                </a:solidFill>
              </a:rPr>
              <a:t>"..reducing emissions, energy </a:t>
            </a:r>
            <a:r>
              <a:rPr lang="en-GB" sz="1200" i="1" dirty="0">
                <a:solidFill>
                  <a:schemeClr val="tx1"/>
                </a:solidFill>
              </a:rPr>
              <a:t>consumption and the environmental impact </a:t>
            </a:r>
            <a:endParaRPr lang="en-GB" sz="1200" i="1" dirty="0" smtClean="0">
              <a:solidFill>
                <a:schemeClr val="tx1"/>
              </a:solidFill>
            </a:endParaRPr>
          </a:p>
          <a:p>
            <a:r>
              <a:rPr lang="en-GB" sz="1200" i="1" dirty="0" smtClean="0">
                <a:solidFill>
                  <a:schemeClr val="tx1"/>
                </a:solidFill>
              </a:rPr>
              <a:t>as </a:t>
            </a:r>
            <a:r>
              <a:rPr lang="en-GB" sz="1200" i="1" dirty="0">
                <a:solidFill>
                  <a:schemeClr val="tx1"/>
                </a:solidFill>
              </a:rPr>
              <a:t>well </a:t>
            </a:r>
            <a:r>
              <a:rPr lang="en-GB" sz="1200" i="1" dirty="0" smtClean="0">
                <a:solidFill>
                  <a:schemeClr val="tx1"/>
                </a:solidFill>
              </a:rPr>
              <a:t>as enhancing </a:t>
            </a:r>
            <a:r>
              <a:rPr lang="en-GB" sz="1200" i="1" dirty="0">
                <a:solidFill>
                  <a:schemeClr val="tx1"/>
                </a:solidFill>
              </a:rPr>
              <a:t>the use of raw materials </a:t>
            </a:r>
            <a:endParaRPr lang="en-GB" sz="1200" i="1" dirty="0" smtClean="0">
              <a:solidFill>
                <a:schemeClr val="tx1"/>
              </a:solidFill>
            </a:endParaRPr>
          </a:p>
          <a:p>
            <a:r>
              <a:rPr lang="en-GB" sz="1200" i="1" dirty="0" smtClean="0">
                <a:solidFill>
                  <a:schemeClr val="tx1"/>
                </a:solidFill>
              </a:rPr>
              <a:t>and </a:t>
            </a:r>
            <a:r>
              <a:rPr lang="en-GB" sz="1200" i="1" dirty="0">
                <a:solidFill>
                  <a:schemeClr val="tx1"/>
                </a:solidFill>
              </a:rPr>
              <a:t>the </a:t>
            </a:r>
            <a:r>
              <a:rPr lang="en-GB" sz="1200" i="1" u="sng" dirty="0">
                <a:solidFill>
                  <a:schemeClr val="tx1"/>
                </a:solidFill>
              </a:rPr>
              <a:t>conservation </a:t>
            </a:r>
            <a:r>
              <a:rPr lang="en-GB" sz="1200" i="1" u="sng" dirty="0" smtClean="0">
                <a:solidFill>
                  <a:schemeClr val="tx1"/>
                </a:solidFill>
              </a:rPr>
              <a:t>of resources</a:t>
            </a:r>
            <a:r>
              <a:rPr lang="en-GB" sz="1200" i="1" dirty="0" smtClean="0">
                <a:solidFill>
                  <a:schemeClr val="tx1"/>
                </a:solidFill>
              </a:rPr>
              <a:t> shall </a:t>
            </a:r>
            <a:r>
              <a:rPr lang="en-GB" sz="1200" i="1" dirty="0">
                <a:solidFill>
                  <a:schemeClr val="tx1"/>
                </a:solidFill>
              </a:rPr>
              <a:t>form an integral part of the </a:t>
            </a:r>
            <a:r>
              <a:rPr lang="en-GB" sz="1200" i="1" dirty="0" smtClean="0">
                <a:solidFill>
                  <a:schemeClr val="tx1"/>
                </a:solidFill>
              </a:rPr>
              <a:t>improvements sought."</a:t>
            </a:r>
            <a:endParaRPr lang="en-GB" sz="1200" i="1" dirty="0">
              <a:solidFill>
                <a:schemeClr val="tx1"/>
              </a:solidFill>
            </a:endParaRPr>
          </a:p>
        </p:txBody>
      </p:sp>
      <p:sp>
        <p:nvSpPr>
          <p:cNvPr id="7" name="TextBox 6"/>
          <p:cNvSpPr txBox="1"/>
          <p:nvPr/>
        </p:nvSpPr>
        <p:spPr>
          <a:xfrm>
            <a:off x="183698" y="4077072"/>
            <a:ext cx="3181801" cy="923330"/>
          </a:xfrm>
          <a:prstGeom prst="rect">
            <a:avLst/>
          </a:prstGeom>
          <a:gradFill>
            <a:gsLst>
              <a:gs pos="0">
                <a:srgbClr val="99CCFF">
                  <a:alpha val="50000"/>
                </a:srgbClr>
              </a:gs>
              <a:gs pos="100000">
                <a:srgbClr val="84B0DC"/>
              </a:gs>
            </a:gsLst>
            <a:lin ang="5400000" scaled="1"/>
          </a:gradFill>
          <a:ln w="25400">
            <a:solidFill>
              <a:schemeClr val="tx1"/>
            </a:solidFill>
          </a:ln>
        </p:spPr>
        <p:txBody>
          <a:bodyPr wrap="square" rtlCol="0">
            <a:spAutoFit/>
          </a:bodyPr>
          <a:lstStyle/>
          <a:p>
            <a:pPr algn="ctr"/>
            <a:r>
              <a:rPr lang="en-GB" sz="1800" b="0" dirty="0">
                <a:solidFill>
                  <a:schemeClr val="tx1"/>
                </a:solidFill>
              </a:rPr>
              <a:t>Conservation of resources </a:t>
            </a:r>
          </a:p>
          <a:p>
            <a:pPr algn="ctr"/>
            <a:r>
              <a:rPr lang="en-GB" sz="1800" b="0" dirty="0">
                <a:solidFill>
                  <a:schemeClr val="tx1"/>
                </a:solidFill>
              </a:rPr>
              <a:t>and improvement of </a:t>
            </a:r>
          </a:p>
          <a:p>
            <a:pPr algn="ctr"/>
            <a:r>
              <a:rPr lang="en-GB" sz="1800" b="0" dirty="0">
                <a:solidFill>
                  <a:schemeClr val="tx1"/>
                </a:solidFill>
              </a:rPr>
              <a:t>working conditions</a:t>
            </a:r>
            <a:endParaRPr lang="en-GB" sz="1800" b="0" dirty="0" smtClean="0">
              <a:solidFill>
                <a:schemeClr val="tx1"/>
              </a:solidFill>
            </a:endParaRPr>
          </a:p>
        </p:txBody>
      </p:sp>
      <p:sp>
        <p:nvSpPr>
          <p:cNvPr id="16" name="TextBox 15"/>
          <p:cNvSpPr txBox="1"/>
          <p:nvPr/>
        </p:nvSpPr>
        <p:spPr>
          <a:xfrm>
            <a:off x="6516216" y="4119463"/>
            <a:ext cx="1777921" cy="923330"/>
          </a:xfrm>
          <a:prstGeom prst="rect">
            <a:avLst/>
          </a:prstGeom>
          <a:gradFill>
            <a:gsLst>
              <a:gs pos="0">
                <a:srgbClr val="99CCFF">
                  <a:alpha val="50000"/>
                </a:srgbClr>
              </a:gs>
              <a:gs pos="100000">
                <a:srgbClr val="84B0DC"/>
              </a:gs>
            </a:gsLst>
            <a:lin ang="5400000" scaled="1"/>
          </a:gradFill>
          <a:ln w="25400">
            <a:solidFill>
              <a:schemeClr val="tx1"/>
            </a:solidFill>
          </a:ln>
        </p:spPr>
        <p:txBody>
          <a:bodyPr wrap="square" rtlCol="0">
            <a:spAutoFit/>
          </a:bodyPr>
          <a:lstStyle/>
          <a:p>
            <a:pPr algn="ctr"/>
            <a:r>
              <a:rPr lang="en-GB" sz="1800" b="0" dirty="0">
                <a:solidFill>
                  <a:schemeClr val="tx1"/>
                </a:solidFill>
              </a:rPr>
              <a:t>Research on</a:t>
            </a:r>
          </a:p>
          <a:p>
            <a:pPr algn="ctr"/>
            <a:r>
              <a:rPr lang="en-GB" sz="1800" b="0" dirty="0">
                <a:solidFill>
                  <a:schemeClr val="tx1"/>
                </a:solidFill>
              </a:rPr>
              <a:t>the utilisation </a:t>
            </a:r>
          </a:p>
          <a:p>
            <a:pPr algn="ctr"/>
            <a:r>
              <a:rPr lang="en-GB" sz="1800" b="0" dirty="0">
                <a:solidFill>
                  <a:schemeClr val="tx1"/>
                </a:solidFill>
              </a:rPr>
              <a:t>of steel </a:t>
            </a:r>
          </a:p>
        </p:txBody>
      </p:sp>
      <p:sp>
        <p:nvSpPr>
          <p:cNvPr id="17" name="TextBox 16"/>
          <p:cNvSpPr txBox="1"/>
          <p:nvPr/>
        </p:nvSpPr>
        <p:spPr>
          <a:xfrm>
            <a:off x="3499158" y="1756824"/>
            <a:ext cx="3168351" cy="923330"/>
          </a:xfrm>
          <a:prstGeom prst="rect">
            <a:avLst/>
          </a:prstGeom>
          <a:gradFill>
            <a:gsLst>
              <a:gs pos="0">
                <a:srgbClr val="99CCFF">
                  <a:alpha val="50000"/>
                </a:srgbClr>
              </a:gs>
              <a:gs pos="100000">
                <a:srgbClr val="84B0DC"/>
              </a:gs>
            </a:gsLst>
            <a:lin ang="5400000" scaled="1"/>
          </a:gradFill>
          <a:ln w="25400">
            <a:solidFill>
              <a:schemeClr val="tx1"/>
            </a:solidFill>
          </a:ln>
        </p:spPr>
        <p:txBody>
          <a:bodyPr wrap="square" rtlCol="0">
            <a:spAutoFit/>
          </a:bodyPr>
          <a:lstStyle/>
          <a:p>
            <a:pPr algn="ctr"/>
            <a:r>
              <a:rPr lang="en-GB" sz="1800" b="0" dirty="0">
                <a:solidFill>
                  <a:schemeClr val="tx1"/>
                </a:solidFill>
              </a:rPr>
              <a:t>New and improved </a:t>
            </a:r>
          </a:p>
          <a:p>
            <a:pPr algn="ctr"/>
            <a:r>
              <a:rPr lang="en-GB" sz="1800" b="0" dirty="0">
                <a:solidFill>
                  <a:schemeClr val="tx1"/>
                </a:solidFill>
              </a:rPr>
              <a:t>steelmaking </a:t>
            </a:r>
            <a:r>
              <a:rPr lang="en-GB" sz="1800" b="0" dirty="0" smtClean="0">
                <a:solidFill>
                  <a:schemeClr val="tx1"/>
                </a:solidFill>
              </a:rPr>
              <a:t>and </a:t>
            </a:r>
            <a:r>
              <a:rPr lang="en-GB" sz="1800" b="0" dirty="0">
                <a:solidFill>
                  <a:schemeClr val="tx1"/>
                </a:solidFill>
              </a:rPr>
              <a:t>finishing </a:t>
            </a:r>
          </a:p>
          <a:p>
            <a:pPr algn="ctr"/>
            <a:r>
              <a:rPr lang="en-GB" sz="1800" b="0" dirty="0">
                <a:solidFill>
                  <a:schemeClr val="tx1"/>
                </a:solidFill>
              </a:rPr>
              <a:t>techniques </a:t>
            </a:r>
          </a:p>
        </p:txBody>
      </p:sp>
      <p:sp>
        <p:nvSpPr>
          <p:cNvPr id="18" name="TextBox 17"/>
          <p:cNvSpPr txBox="1"/>
          <p:nvPr/>
        </p:nvSpPr>
        <p:spPr>
          <a:xfrm>
            <a:off x="168839" y="1941490"/>
            <a:ext cx="2826263" cy="1477328"/>
          </a:xfrm>
          <a:prstGeom prst="rect">
            <a:avLst/>
          </a:prstGeom>
          <a:noFill/>
        </p:spPr>
        <p:txBody>
          <a:bodyPr wrap="square" rtlCol="0">
            <a:spAutoFit/>
          </a:bodyPr>
          <a:lstStyle/>
          <a:p>
            <a:r>
              <a:rPr lang="en-GB" sz="1800" b="0" i="1" dirty="0" smtClean="0">
                <a:solidFill>
                  <a:srgbClr val="0F5494"/>
                </a:solidFill>
              </a:rPr>
              <a:t>Programme objectives established in the RFCS Legal Basis, coming from EC Council Decision</a:t>
            </a:r>
            <a:endParaRPr lang="en-GB" sz="1800" b="0" i="1" dirty="0">
              <a:solidFill>
                <a:srgbClr val="0F5494"/>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31" y="5151058"/>
            <a:ext cx="1542439" cy="151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upload.wikimedia.org/wikipedia/commons/f/f4/VysokePece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1680" y="5132849"/>
            <a:ext cx="1824202"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2"/>
          </p:nvPr>
        </p:nvSpPr>
        <p:spPr>
          <a:xfrm>
            <a:off x="7989255" y="6525344"/>
            <a:ext cx="1807840" cy="476250"/>
          </a:xfrm>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fld id="{CC5EFFA9-3522-4364-A174-4BE32F6FC540}" type="slidenum">
              <a:rPr lang="en-GB" sz="1400" b="0" smtClean="0">
                <a:solidFill>
                  <a:srgbClr val="000000"/>
                </a:solidFill>
                <a:latin typeface="Arial" charset="0"/>
              </a:rPr>
              <a:pPr algn="ctr" eaLnBrk="1" hangingPunct="1">
                <a:defRPr/>
              </a:pPr>
              <a:t>9</a:t>
            </a:fld>
            <a:r>
              <a:rPr lang="en-GB" sz="1400" b="0" dirty="0" smtClean="0">
                <a:solidFill>
                  <a:srgbClr val="000000"/>
                </a:solidFill>
                <a:latin typeface="Arial" charset="0"/>
              </a:rPr>
              <a:t> </a:t>
            </a:r>
          </a:p>
        </p:txBody>
      </p:sp>
      <p:sp>
        <p:nvSpPr>
          <p:cNvPr id="15363" name="Rectangle 2"/>
          <p:cNvSpPr>
            <a:spLocks noChangeArrowheads="1"/>
          </p:cNvSpPr>
          <p:nvPr/>
        </p:nvSpPr>
        <p:spPr bwMode="auto">
          <a:xfrm>
            <a:off x="107950" y="1844824"/>
            <a:ext cx="87852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81088" indent="-1081088" eaLnBrk="0" hangingPunct="0"/>
            <a:r>
              <a:rPr lang="en-GB" altLang="de-DE" sz="1800" dirty="0">
                <a:solidFill>
                  <a:srgbClr val="006699"/>
                </a:solidFill>
              </a:rPr>
              <a:t>TG</a:t>
            </a:r>
            <a:r>
              <a:rPr lang="cs-CZ" altLang="de-DE" sz="1800" dirty="0">
                <a:solidFill>
                  <a:srgbClr val="006699"/>
                </a:solidFill>
              </a:rPr>
              <a:t>S</a:t>
            </a:r>
            <a:r>
              <a:rPr lang="en-GB" altLang="de-DE" sz="1800" dirty="0">
                <a:solidFill>
                  <a:srgbClr val="006699"/>
                </a:solidFill>
              </a:rPr>
              <a:t> </a:t>
            </a:r>
            <a:r>
              <a:rPr lang="en-GB" altLang="de-DE" sz="1800" dirty="0" smtClean="0">
                <a:solidFill>
                  <a:srgbClr val="006699"/>
                </a:solidFill>
              </a:rPr>
              <a:t>1</a:t>
            </a:r>
            <a:r>
              <a:rPr lang="fr-BE" altLang="de-DE" sz="1800" dirty="0">
                <a:solidFill>
                  <a:srgbClr val="006699"/>
                </a:solidFill>
              </a:rPr>
              <a:t>	</a:t>
            </a:r>
            <a:r>
              <a:rPr lang="en-GB" altLang="de-DE" sz="1800" dirty="0">
                <a:solidFill>
                  <a:srgbClr val="006699"/>
                </a:solidFill>
              </a:rPr>
              <a:t>Ore agglomeration and iron making</a:t>
            </a:r>
          </a:p>
          <a:p>
            <a:pPr marL="1081088" indent="-1081088" algn="just" eaLnBrk="0" hangingPunct="0"/>
            <a:r>
              <a:rPr lang="en-GB" altLang="de-DE" sz="1800" dirty="0">
                <a:solidFill>
                  <a:srgbClr val="006699"/>
                </a:solidFill>
              </a:rPr>
              <a:t>TG</a:t>
            </a:r>
            <a:r>
              <a:rPr lang="cs-CZ" altLang="de-DE" sz="1800" dirty="0">
                <a:solidFill>
                  <a:srgbClr val="006699"/>
                </a:solidFill>
              </a:rPr>
              <a:t>S</a:t>
            </a:r>
            <a:r>
              <a:rPr lang="en-GB" altLang="de-DE" sz="1800" dirty="0">
                <a:solidFill>
                  <a:srgbClr val="006699"/>
                </a:solidFill>
              </a:rPr>
              <a:t> </a:t>
            </a:r>
            <a:r>
              <a:rPr lang="en-GB" altLang="de-DE" sz="1800" dirty="0" smtClean="0">
                <a:solidFill>
                  <a:srgbClr val="006699"/>
                </a:solidFill>
              </a:rPr>
              <a:t>2</a:t>
            </a:r>
            <a:r>
              <a:rPr lang="fr-BE" altLang="de-DE" sz="1800" dirty="0">
                <a:solidFill>
                  <a:srgbClr val="006699"/>
                </a:solidFill>
              </a:rPr>
              <a:t>	</a:t>
            </a:r>
            <a:r>
              <a:rPr lang="en-GB" altLang="de-DE" sz="1800" dirty="0">
                <a:solidFill>
                  <a:srgbClr val="006699"/>
                </a:solidFill>
              </a:rPr>
              <a:t>Steelmaking processes </a:t>
            </a:r>
            <a:endParaRPr lang="en-GB" altLang="de-DE" sz="1800" dirty="0">
              <a:solidFill>
                <a:srgbClr val="0000FF"/>
              </a:solidFill>
            </a:endParaRPr>
          </a:p>
          <a:p>
            <a:pPr marL="1081088" indent="-1081088" algn="just" eaLnBrk="0" hangingPunct="0"/>
            <a:r>
              <a:rPr lang="en-GB" altLang="de-DE" sz="1800" b="0" dirty="0">
                <a:solidFill>
                  <a:srgbClr val="006699"/>
                </a:solidFill>
              </a:rPr>
              <a:t>TG</a:t>
            </a:r>
            <a:r>
              <a:rPr lang="cs-CZ" altLang="de-DE" sz="1800" b="0" dirty="0">
                <a:solidFill>
                  <a:srgbClr val="006699"/>
                </a:solidFill>
              </a:rPr>
              <a:t>S</a:t>
            </a:r>
            <a:r>
              <a:rPr lang="en-GB" altLang="de-DE" sz="1800" b="0" dirty="0">
                <a:solidFill>
                  <a:srgbClr val="006699"/>
                </a:solidFill>
              </a:rPr>
              <a:t> </a:t>
            </a:r>
            <a:r>
              <a:rPr lang="en-GB" altLang="de-DE" sz="1800" b="0" dirty="0" smtClean="0">
                <a:solidFill>
                  <a:srgbClr val="006699"/>
                </a:solidFill>
              </a:rPr>
              <a:t>3</a:t>
            </a:r>
            <a:r>
              <a:rPr lang="fr-BE" altLang="de-DE" sz="1800" b="0" dirty="0">
                <a:solidFill>
                  <a:srgbClr val="006699"/>
                </a:solidFill>
              </a:rPr>
              <a:t>	</a:t>
            </a:r>
            <a:r>
              <a:rPr lang="en-GB" altLang="de-DE" sz="1800" b="0" dirty="0">
                <a:solidFill>
                  <a:srgbClr val="006699"/>
                </a:solidFill>
              </a:rPr>
              <a:t>Casting</a:t>
            </a:r>
          </a:p>
          <a:p>
            <a:pPr marL="1081088" indent="-1081088"/>
            <a:r>
              <a:rPr lang="en-GB" altLang="de-DE" sz="1800" b="0" dirty="0">
                <a:solidFill>
                  <a:srgbClr val="006699"/>
                </a:solidFill>
              </a:rPr>
              <a:t>TGS 4 	</a:t>
            </a:r>
            <a:r>
              <a:rPr lang="en-GB" altLang="de-DE" sz="1800" b="0" dirty="0" smtClean="0">
                <a:solidFill>
                  <a:srgbClr val="006699"/>
                </a:solidFill>
              </a:rPr>
              <a:t>Hot </a:t>
            </a:r>
            <a:r>
              <a:rPr lang="en-GB" altLang="de-DE" sz="1800" b="0" dirty="0">
                <a:solidFill>
                  <a:srgbClr val="006699"/>
                </a:solidFill>
              </a:rPr>
              <a:t>and cold rolling processes</a:t>
            </a:r>
          </a:p>
          <a:p>
            <a:pPr marL="1081088" indent="-1081088" algn="just"/>
            <a:r>
              <a:rPr lang="en-GB" altLang="de-DE" sz="1800" b="0" dirty="0">
                <a:solidFill>
                  <a:srgbClr val="006699"/>
                </a:solidFill>
              </a:rPr>
              <a:t>TGS </a:t>
            </a:r>
            <a:r>
              <a:rPr lang="en-GB" altLang="de-DE" sz="1800" b="0" dirty="0" smtClean="0">
                <a:solidFill>
                  <a:srgbClr val="006699"/>
                </a:solidFill>
              </a:rPr>
              <a:t>5</a:t>
            </a:r>
            <a:r>
              <a:rPr lang="en-GB" altLang="de-DE" sz="1800" b="0" dirty="0">
                <a:solidFill>
                  <a:srgbClr val="006699"/>
                </a:solidFill>
              </a:rPr>
              <a:t>	Finishing and coating</a:t>
            </a:r>
          </a:p>
          <a:p>
            <a:pPr marL="1081088" indent="-1081088" algn="just"/>
            <a:r>
              <a:rPr lang="en-GB" altLang="de-DE" sz="1800" b="0" dirty="0">
                <a:solidFill>
                  <a:srgbClr val="006699"/>
                </a:solidFill>
              </a:rPr>
              <a:t>TGS </a:t>
            </a:r>
            <a:r>
              <a:rPr lang="en-GB" altLang="de-DE" sz="1800" b="0" dirty="0" smtClean="0">
                <a:solidFill>
                  <a:srgbClr val="006699"/>
                </a:solidFill>
              </a:rPr>
              <a:t>6</a:t>
            </a:r>
            <a:r>
              <a:rPr lang="en-GB" altLang="de-DE" sz="1800" b="0" dirty="0">
                <a:solidFill>
                  <a:srgbClr val="006699"/>
                </a:solidFill>
              </a:rPr>
              <a:t>	Physical metallurgy and design of new generic steel 	  grades</a:t>
            </a:r>
          </a:p>
          <a:p>
            <a:pPr marL="1081088" indent="-1081088"/>
            <a:r>
              <a:rPr lang="en-GB" altLang="de-DE" sz="1800" b="0" dirty="0">
                <a:solidFill>
                  <a:srgbClr val="006699"/>
                </a:solidFill>
              </a:rPr>
              <a:t>TGS </a:t>
            </a:r>
            <a:r>
              <a:rPr lang="en-GB" altLang="de-DE" sz="1800" b="0" dirty="0" smtClean="0">
                <a:solidFill>
                  <a:srgbClr val="006699"/>
                </a:solidFill>
              </a:rPr>
              <a:t>7</a:t>
            </a:r>
            <a:r>
              <a:rPr lang="en-GB" altLang="de-DE" sz="1800" b="0" dirty="0">
                <a:solidFill>
                  <a:srgbClr val="006699"/>
                </a:solidFill>
              </a:rPr>
              <a:t>	Steel products and applications for automobiles, packaging home appliances</a:t>
            </a:r>
          </a:p>
          <a:p>
            <a:pPr marL="1081088" indent="-1081088"/>
            <a:r>
              <a:rPr lang="en-GB" altLang="de-DE" sz="1800" b="0" dirty="0">
                <a:solidFill>
                  <a:srgbClr val="006699"/>
                </a:solidFill>
              </a:rPr>
              <a:t>TGS </a:t>
            </a:r>
            <a:r>
              <a:rPr lang="en-GB" altLang="de-DE" sz="1800" b="0" dirty="0" smtClean="0">
                <a:solidFill>
                  <a:srgbClr val="006699"/>
                </a:solidFill>
              </a:rPr>
              <a:t>8</a:t>
            </a:r>
            <a:r>
              <a:rPr lang="en-GB" altLang="de-DE" sz="1800" b="0" dirty="0">
                <a:solidFill>
                  <a:srgbClr val="006699"/>
                </a:solidFill>
              </a:rPr>
              <a:t>	Steel products and applications for building, construction and industry</a:t>
            </a:r>
          </a:p>
          <a:p>
            <a:pPr marL="1081088" indent="-1081088"/>
            <a:r>
              <a:rPr lang="en-GB" altLang="de-DE" sz="1800" dirty="0">
                <a:solidFill>
                  <a:srgbClr val="006699"/>
                </a:solidFill>
              </a:rPr>
              <a:t>TGS </a:t>
            </a:r>
            <a:r>
              <a:rPr lang="en-GB" altLang="de-DE" sz="1800" dirty="0" smtClean="0">
                <a:solidFill>
                  <a:srgbClr val="006699"/>
                </a:solidFill>
              </a:rPr>
              <a:t>9</a:t>
            </a:r>
            <a:r>
              <a:rPr lang="en-GB" altLang="de-DE" sz="1800" dirty="0">
                <a:solidFill>
                  <a:srgbClr val="006699"/>
                </a:solidFill>
              </a:rPr>
              <a:t>	Factory-wide control, social and environmental issues</a:t>
            </a:r>
            <a:endParaRPr lang="cs-CZ" altLang="de-DE" sz="1800" dirty="0">
              <a:solidFill>
                <a:srgbClr val="CC0000"/>
              </a:solidFill>
            </a:endParaRPr>
          </a:p>
        </p:txBody>
      </p:sp>
      <p:sp>
        <p:nvSpPr>
          <p:cNvPr id="15364" name="Rectangle 3"/>
          <p:cNvSpPr>
            <a:spLocks noChangeArrowheads="1"/>
          </p:cNvSpPr>
          <p:nvPr/>
        </p:nvSpPr>
        <p:spPr bwMode="auto">
          <a:xfrm>
            <a:off x="107950" y="1262212"/>
            <a:ext cx="6120234"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de-DE" sz="3200" dirty="0">
                <a:solidFill>
                  <a:srgbClr val="0F5494"/>
                </a:solidFill>
              </a:rPr>
              <a:t>STEEL Technical Groups</a:t>
            </a:r>
            <a:r>
              <a:rPr lang="en-US" altLang="de-DE" sz="3200" u="sng" dirty="0">
                <a:solidFill>
                  <a:srgbClr val="0F5494"/>
                </a:solidFill>
              </a:rPr>
              <a:t> </a:t>
            </a:r>
            <a:endParaRPr lang="en-GB" altLang="de-DE" sz="3200" u="sng" dirty="0">
              <a:solidFill>
                <a:srgbClr val="0F5494"/>
              </a:solidFill>
            </a:endParaRPr>
          </a:p>
        </p:txBody>
      </p:sp>
      <p:pic>
        <p:nvPicPr>
          <p:cNvPr id="15366" name="Picture 5" descr="billcs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5264150"/>
            <a:ext cx="12985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rapport-intégral_Page_60_Image_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5313363"/>
            <a:ext cx="216058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5202485"/>
            <a:ext cx="1877413" cy="1450728"/>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8054</TotalTime>
  <Words>915</Words>
  <Application>Microsoft Office PowerPoint</Application>
  <PresentationFormat>On-screen Show (4:3)</PresentationFormat>
  <Paragraphs>197</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Slide_Master</vt:lpstr>
      <vt:lpstr>Funding opportunities under the EC- RFCS Programme</vt:lpstr>
      <vt:lpstr>PowerPoint Presentation</vt:lpstr>
      <vt:lpstr> History of the RFCS Programme</vt:lpstr>
      <vt:lpstr>PowerPoint Presentation</vt:lpstr>
      <vt:lpstr>PowerPoint Presentation</vt:lpstr>
      <vt:lpstr>PowerPoint Presentation</vt:lpstr>
      <vt:lpstr>PowerPoint Presentation</vt:lpstr>
      <vt:lpstr>PowerPoint Presentation</vt:lpstr>
      <vt:lpstr>PowerPoint Presentation</vt:lpstr>
      <vt:lpstr>Annual Research Priorities</vt:lpstr>
      <vt:lpstr>RFCS Slag Valorisation projects</vt:lpstr>
      <vt:lpstr>Past &amp; ongoing RFCS projects</vt:lpstr>
      <vt:lpstr>PowerPoint Presentation</vt:lpstr>
      <vt:lpstr>PowerPoint Presentation</vt:lpstr>
      <vt:lpstr>PowerPoint Presentation</vt:lpstr>
      <vt:lpstr>PowerPoint Presentation</vt:lpstr>
      <vt:lpstr>PowerPoint Presentation</vt:lpstr>
      <vt:lpstr>Thank you for your attention !  Questions?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DEBECKER Bjorn (RTD)</dc:creator>
  <cp:lastModifiedBy>Slag 2015</cp:lastModifiedBy>
  <cp:revision>356</cp:revision>
  <cp:lastPrinted>2014-06-16T14:45:29Z</cp:lastPrinted>
  <dcterms:created xsi:type="dcterms:W3CDTF">2011-10-28T10:25:18Z</dcterms:created>
  <dcterms:modified xsi:type="dcterms:W3CDTF">2015-04-17T13:41:27Z</dcterms:modified>
</cp:coreProperties>
</file>