
<file path=[Content_Types].xml><?xml version="1.0" encoding="utf-8"?>
<Types xmlns="http://schemas.openxmlformats.org/package/2006/content-types">
  <Override PartName="/ppt/tags/tag8.xml" ContentType="application/vnd.openxmlformats-officedocument.presentationml.tags+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tags/tag38.xml" ContentType="application/vnd.openxmlformats-officedocument.presentationml.tags+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tags/tag16.xml" ContentType="application/vnd.openxmlformats-officedocument.presentationml.tags+xml"/>
  <Override PartName="/ppt/tags/tag18.xml" ContentType="application/vnd.openxmlformats-officedocument.presentationml.tags+xml"/>
  <Override PartName="/ppt/tags/tag27.xml" ContentType="application/vnd.openxmlformats-officedocument.presentationml.tags+xml"/>
  <Override PartName="/ppt/tags/tag36.xml" ContentType="application/vnd.openxmlformats-officedocument.presentationml.tags+xml"/>
  <Override PartName="/docProps/custom.xml" ContentType="application/vnd.openxmlformats-officedocument.custom-properties+xml"/>
  <Override PartName="/ppt/tags/tag14.xml" ContentType="application/vnd.openxmlformats-officedocument.presentationml.tags+xml"/>
  <Override PartName="/ppt/tags/tag25.xml" ContentType="application/vnd.openxmlformats-officedocument.presentationml.tags+xml"/>
  <Override PartName="/ppt/tags/tag34.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32.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notesSlides/notesSlide10.xml" ContentType="application/vnd.openxmlformats-officedocument.presentationml.notesSlide+xml"/>
  <Override PartName="/customXml/itemProps4.xml" ContentType="application/vnd.openxmlformats-officedocument.customXmlPropertie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tags/tag30.xml" ContentType="application/vnd.openxmlformats-officedocument.presentationml.tags+xml"/>
  <Override PartName="/ppt/notesSlides/notesSlide5.xml" ContentType="application/vnd.openxmlformats-officedocument.presentationml.notesSlid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tags/tag7.xml" ContentType="application/vnd.openxmlformats-officedocument.presentationml.tags+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ags/tag5.xml" ContentType="application/vnd.openxmlformats-officedocument.presentationml.tag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tags/tag3.xml" ContentType="application/vnd.openxmlformats-officedocument.presentationml.tags+xml"/>
  <Default Extension="jpeg" ContentType="image/jpeg"/>
  <Override PartName="/ppt/tags/tag39.xml" ContentType="application/vnd.openxmlformats-officedocument.presentationml.tags+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tags/tag19.xml" ContentType="application/vnd.openxmlformats-officedocument.presentationml.tags+xml"/>
  <Override PartName="/ppt/tags/tag28.xml" ContentType="application/vnd.openxmlformats-officedocument.presentationml.tags+xml"/>
  <Override PartName="/ppt/tags/tag3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tags/tag17.xml" ContentType="application/vnd.openxmlformats-officedocument.presentationml.tags+xml"/>
  <Override PartName="/ppt/tags/tag26.xml" ContentType="application/vnd.openxmlformats-officedocument.presentationml.tags+xml"/>
  <Override PartName="/ppt/tags/tag35.xml" ContentType="application/vnd.openxmlformats-officedocument.presentationml.tags+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tags/tag15.xml" ContentType="application/vnd.openxmlformats-officedocument.presentationml.tags+xml"/>
  <Override PartName="/ppt/tags/tag24.xml" ContentType="application/vnd.openxmlformats-officedocument.presentationml.tags+xml"/>
  <Override PartName="/ppt/tags/tag33.xml" ContentType="application/vnd.openxmlformats-officedocument.presentationml.tags+xml"/>
  <Override PartName="/ppt/notesSlides/notesSlide8.xml" ContentType="application/vnd.openxmlformats-officedocument.presentationml.notesSlide+xml"/>
  <Override PartName="/ppt/notesSlides/notesSlide11.xml" ContentType="application/vnd.openxmlformats-officedocument.presentationml.notesSlide+xml"/>
  <Override PartName="/ppt/tags/tag13.xml" ContentType="application/vnd.openxmlformats-officedocument.presentationml.tags+xml"/>
  <Override PartName="/ppt/tags/tag22.xml" ContentType="application/vnd.openxmlformats-officedocument.presentationml.tags+xml"/>
  <Override PartName="/ppt/tags/tag31.xml" ContentType="application/vnd.openxmlformats-officedocument.presentationml.tags+xml"/>
  <Override PartName="/ppt/tags/tag40.xml" ContentType="application/vnd.openxmlformats-officedocument.presentationml.tags+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tags/tag11.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tags/tag29.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5"/>
  </p:sldMasterIdLst>
  <p:notesMasterIdLst>
    <p:notesMasterId r:id="rId32"/>
  </p:notesMasterIdLst>
  <p:handoutMasterIdLst>
    <p:handoutMasterId r:id="rId33"/>
  </p:handoutMasterIdLst>
  <p:sldIdLst>
    <p:sldId id="306" r:id="rId6"/>
    <p:sldId id="453" r:id="rId7"/>
    <p:sldId id="415" r:id="rId8"/>
    <p:sldId id="349" r:id="rId9"/>
    <p:sldId id="404" r:id="rId10"/>
    <p:sldId id="406" r:id="rId11"/>
    <p:sldId id="405" r:id="rId12"/>
    <p:sldId id="395" r:id="rId13"/>
    <p:sldId id="376" r:id="rId14"/>
    <p:sldId id="368" r:id="rId15"/>
    <p:sldId id="455" r:id="rId16"/>
    <p:sldId id="353" r:id="rId17"/>
    <p:sldId id="413" r:id="rId18"/>
    <p:sldId id="416" r:id="rId19"/>
    <p:sldId id="367" r:id="rId20"/>
    <p:sldId id="434" r:id="rId21"/>
    <p:sldId id="456" r:id="rId22"/>
    <p:sldId id="435" r:id="rId23"/>
    <p:sldId id="451" r:id="rId24"/>
    <p:sldId id="421" r:id="rId25"/>
    <p:sldId id="446" r:id="rId26"/>
    <p:sldId id="439" r:id="rId27"/>
    <p:sldId id="423" r:id="rId28"/>
    <p:sldId id="426" r:id="rId29"/>
    <p:sldId id="444" r:id="rId30"/>
    <p:sldId id="454" r:id="rId31"/>
  </p:sldIdLst>
  <p:sldSz cx="9144000" cy="6858000" type="screen4x3"/>
  <p:notesSz cx="6735763" cy="9866313"/>
  <p:custDataLst>
    <p:tags r:id="rId34"/>
  </p:custDataLst>
  <p:defaultTextStyle>
    <a:defPPr>
      <a:defRPr lang="de-DE"/>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B4BABD"/>
    <a:srgbClr val="D0EAEC"/>
    <a:srgbClr val="EAEAEA"/>
    <a:srgbClr val="C0C0C0"/>
    <a:srgbClr val="FF6600"/>
    <a:srgbClr val="B4B9BC"/>
    <a:srgbClr val="BABFC2"/>
    <a:srgbClr val="BCC1C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73" autoAdjust="0"/>
    <p:restoredTop sz="92614" autoAdjust="0"/>
  </p:normalViewPr>
  <p:slideViewPr>
    <p:cSldViewPr snapToGrid="0">
      <p:cViewPr>
        <p:scale>
          <a:sx n="75" d="100"/>
          <a:sy n="75" d="100"/>
        </p:scale>
        <p:origin x="-2076" y="-408"/>
      </p:cViewPr>
      <p:guideLst>
        <p:guide orient="horz" pos="2160"/>
        <p:guide orient="horz" pos="1026"/>
        <p:guide pos="340"/>
        <p:guide pos="54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19413" cy="492125"/>
          </a:xfrm>
          <a:prstGeom prst="rect">
            <a:avLst/>
          </a:prstGeom>
          <a:noFill/>
          <a:ln w="9525">
            <a:noFill/>
            <a:miter lim="800000"/>
            <a:headEnd/>
            <a:tailEnd/>
          </a:ln>
        </p:spPr>
        <p:txBody>
          <a:bodyPr vert="horz" wrap="square" lIns="90646" tIns="45323" rIns="90646" bIns="45323" numCol="1" anchor="t" anchorCtr="0" compatLnSpc="1">
            <a:prstTxWarp prst="textNoShape">
              <a:avLst/>
            </a:prstTxWarp>
          </a:bodyPr>
          <a:lstStyle>
            <a:lvl1pPr defTabSz="906128" eaLnBrk="0" hangingPunct="0">
              <a:defRPr sz="1100">
                <a:latin typeface="Arial" charset="0"/>
                <a:ea typeface="ＭＳ Ｐゴシック" charset="-128"/>
                <a:cs typeface="+mn-cs"/>
              </a:defRPr>
            </a:lvl1pPr>
          </a:lstStyle>
          <a:p>
            <a:pPr>
              <a:defRPr/>
            </a:pPr>
            <a:endParaRPr lang="en-US"/>
          </a:p>
        </p:txBody>
      </p:sp>
      <p:sp>
        <p:nvSpPr>
          <p:cNvPr id="59395" name="Rectangle 3"/>
          <p:cNvSpPr>
            <a:spLocks noGrp="1" noChangeArrowheads="1"/>
          </p:cNvSpPr>
          <p:nvPr>
            <p:ph type="dt" sz="quarter" idx="1"/>
          </p:nvPr>
        </p:nvSpPr>
        <p:spPr bwMode="auto">
          <a:xfrm>
            <a:off x="3814763" y="0"/>
            <a:ext cx="2919412" cy="492125"/>
          </a:xfrm>
          <a:prstGeom prst="rect">
            <a:avLst/>
          </a:prstGeom>
          <a:noFill/>
          <a:ln w="9525">
            <a:noFill/>
            <a:miter lim="800000"/>
            <a:headEnd/>
            <a:tailEnd/>
          </a:ln>
        </p:spPr>
        <p:txBody>
          <a:bodyPr vert="horz" wrap="square" lIns="90646" tIns="45323" rIns="90646" bIns="45323" numCol="1" anchor="t" anchorCtr="0" compatLnSpc="1">
            <a:prstTxWarp prst="textNoShape">
              <a:avLst/>
            </a:prstTxWarp>
          </a:bodyPr>
          <a:lstStyle>
            <a:lvl1pPr algn="r" defTabSz="906128" eaLnBrk="0" hangingPunct="0">
              <a:defRPr sz="1100">
                <a:latin typeface="Arial" charset="0"/>
                <a:ea typeface="ＭＳ Ｐゴシック" charset="-128"/>
                <a:cs typeface="+mn-cs"/>
              </a:defRPr>
            </a:lvl1pPr>
          </a:lstStyle>
          <a:p>
            <a:pPr>
              <a:defRPr/>
            </a:pPr>
            <a:endParaRPr lang="en-US"/>
          </a:p>
        </p:txBody>
      </p:sp>
      <p:sp>
        <p:nvSpPr>
          <p:cNvPr id="59396" name="Rectangle 4"/>
          <p:cNvSpPr>
            <a:spLocks noGrp="1" noChangeArrowheads="1"/>
          </p:cNvSpPr>
          <p:nvPr>
            <p:ph type="ftr" sz="quarter" idx="2"/>
          </p:nvPr>
        </p:nvSpPr>
        <p:spPr bwMode="auto">
          <a:xfrm>
            <a:off x="0" y="9372600"/>
            <a:ext cx="2919413" cy="492125"/>
          </a:xfrm>
          <a:prstGeom prst="rect">
            <a:avLst/>
          </a:prstGeom>
          <a:noFill/>
          <a:ln w="9525">
            <a:noFill/>
            <a:miter lim="800000"/>
            <a:headEnd/>
            <a:tailEnd/>
          </a:ln>
        </p:spPr>
        <p:txBody>
          <a:bodyPr vert="horz" wrap="square" lIns="90646" tIns="45323" rIns="90646" bIns="45323" numCol="1" anchor="b" anchorCtr="0" compatLnSpc="1">
            <a:prstTxWarp prst="textNoShape">
              <a:avLst/>
            </a:prstTxWarp>
          </a:bodyPr>
          <a:lstStyle>
            <a:lvl1pPr defTabSz="906128" eaLnBrk="0" hangingPunct="0">
              <a:defRPr sz="1100">
                <a:latin typeface="Arial" charset="0"/>
                <a:ea typeface="ＭＳ Ｐゴシック" charset="-128"/>
                <a:cs typeface="+mn-cs"/>
              </a:defRPr>
            </a:lvl1pPr>
          </a:lstStyle>
          <a:p>
            <a:pPr>
              <a:defRPr/>
            </a:pPr>
            <a:endParaRPr lang="en-US"/>
          </a:p>
        </p:txBody>
      </p:sp>
      <p:sp>
        <p:nvSpPr>
          <p:cNvPr id="59397" name="Rectangle 5"/>
          <p:cNvSpPr>
            <a:spLocks noGrp="1" noChangeArrowheads="1"/>
          </p:cNvSpPr>
          <p:nvPr>
            <p:ph type="sldNum" sz="quarter" idx="3"/>
          </p:nvPr>
        </p:nvSpPr>
        <p:spPr bwMode="auto">
          <a:xfrm>
            <a:off x="3814763" y="9372600"/>
            <a:ext cx="2919412" cy="492125"/>
          </a:xfrm>
          <a:prstGeom prst="rect">
            <a:avLst/>
          </a:prstGeom>
          <a:noFill/>
          <a:ln w="9525">
            <a:noFill/>
            <a:miter lim="800000"/>
            <a:headEnd/>
            <a:tailEnd/>
          </a:ln>
        </p:spPr>
        <p:txBody>
          <a:bodyPr vert="horz" wrap="square" lIns="90646" tIns="45323" rIns="90646" bIns="45323" numCol="1" anchor="b" anchorCtr="0" compatLnSpc="1">
            <a:prstTxWarp prst="textNoShape">
              <a:avLst/>
            </a:prstTxWarp>
          </a:bodyPr>
          <a:lstStyle>
            <a:lvl1pPr algn="r" defTabSz="906128" eaLnBrk="0" hangingPunct="0">
              <a:defRPr sz="1100">
                <a:latin typeface="Arial" charset="0"/>
                <a:ea typeface="ＭＳ Ｐゴシック" charset="-128"/>
                <a:cs typeface="+mn-cs"/>
              </a:defRPr>
            </a:lvl1pPr>
          </a:lstStyle>
          <a:p>
            <a:pPr>
              <a:defRPr/>
            </a:pPr>
            <a:fld id="{5ABE04A6-950C-4884-91A8-CBF9DF45BCEF}" type="slidenum">
              <a:rPr lang="de-DE"/>
              <a:pPr>
                <a:defRPr/>
              </a:pPr>
              <a:t>‹#›</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19413" cy="492125"/>
          </a:xfrm>
          <a:prstGeom prst="rect">
            <a:avLst/>
          </a:prstGeom>
          <a:noFill/>
          <a:ln w="9525">
            <a:noFill/>
            <a:miter lim="800000"/>
            <a:headEnd/>
            <a:tailEnd/>
          </a:ln>
        </p:spPr>
        <p:txBody>
          <a:bodyPr vert="horz" wrap="square" lIns="90646" tIns="45323" rIns="90646" bIns="45323" numCol="1" anchor="t" anchorCtr="0" compatLnSpc="1">
            <a:prstTxWarp prst="textNoShape">
              <a:avLst/>
            </a:prstTxWarp>
          </a:bodyPr>
          <a:lstStyle>
            <a:lvl1pPr defTabSz="906128" eaLnBrk="0" hangingPunct="0">
              <a:defRPr sz="1100">
                <a:latin typeface="Arial" charset="0"/>
                <a:ea typeface="ＭＳ Ｐゴシック" charset="-128"/>
                <a:cs typeface="+mn-cs"/>
              </a:defRPr>
            </a:lvl1pPr>
          </a:lstStyle>
          <a:p>
            <a:pPr>
              <a:defRPr/>
            </a:pPr>
            <a:endParaRPr lang="en-US"/>
          </a:p>
        </p:txBody>
      </p:sp>
      <p:sp>
        <p:nvSpPr>
          <p:cNvPr id="8195" name="Rectangle 3"/>
          <p:cNvSpPr>
            <a:spLocks noGrp="1" noChangeArrowheads="1"/>
          </p:cNvSpPr>
          <p:nvPr>
            <p:ph type="dt" idx="1"/>
          </p:nvPr>
        </p:nvSpPr>
        <p:spPr bwMode="auto">
          <a:xfrm>
            <a:off x="3816350" y="0"/>
            <a:ext cx="2919413" cy="492125"/>
          </a:xfrm>
          <a:prstGeom prst="rect">
            <a:avLst/>
          </a:prstGeom>
          <a:noFill/>
          <a:ln w="9525">
            <a:noFill/>
            <a:miter lim="800000"/>
            <a:headEnd/>
            <a:tailEnd/>
          </a:ln>
        </p:spPr>
        <p:txBody>
          <a:bodyPr vert="horz" wrap="square" lIns="90646" tIns="45323" rIns="90646" bIns="45323" numCol="1" anchor="t" anchorCtr="0" compatLnSpc="1">
            <a:prstTxWarp prst="textNoShape">
              <a:avLst/>
            </a:prstTxWarp>
          </a:bodyPr>
          <a:lstStyle>
            <a:lvl1pPr algn="r" defTabSz="906128" eaLnBrk="0" hangingPunct="0">
              <a:defRPr sz="1100">
                <a:latin typeface="Arial" charset="0"/>
                <a:ea typeface="ＭＳ Ｐゴシック" charset="-128"/>
                <a:cs typeface="+mn-cs"/>
              </a:defRPr>
            </a:lvl1pPr>
          </a:lstStyle>
          <a:p>
            <a:pPr>
              <a:defRPr/>
            </a:pPr>
            <a:endParaRPr lang="en-US"/>
          </a:p>
        </p:txBody>
      </p:sp>
      <p:sp>
        <p:nvSpPr>
          <p:cNvPr id="33796" name="Rectangle 4"/>
          <p:cNvSpPr>
            <a:spLocks noGrp="1" noRot="1" noChangeAspect="1" noChangeArrowheads="1" noTextEdit="1"/>
          </p:cNvSpPr>
          <p:nvPr>
            <p:ph type="sldImg" idx="2"/>
          </p:nvPr>
        </p:nvSpPr>
        <p:spPr bwMode="auto">
          <a:xfrm>
            <a:off x="903288" y="741363"/>
            <a:ext cx="4930775" cy="3698875"/>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898525" y="4686300"/>
            <a:ext cx="4938713" cy="4438650"/>
          </a:xfrm>
          <a:prstGeom prst="rect">
            <a:avLst/>
          </a:prstGeom>
          <a:noFill/>
          <a:ln w="9525">
            <a:noFill/>
            <a:miter lim="800000"/>
            <a:headEnd/>
            <a:tailEnd/>
          </a:ln>
        </p:spPr>
        <p:txBody>
          <a:bodyPr vert="horz" wrap="square" lIns="90646" tIns="45323" rIns="90646" bIns="45323" numCol="1" anchor="t" anchorCtr="0" compatLnSpc="1">
            <a:prstTxWarp prst="textNoShape">
              <a:avLst/>
            </a:prstTxWarp>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8198" name="Rectangle 6"/>
          <p:cNvSpPr>
            <a:spLocks noGrp="1" noChangeArrowheads="1"/>
          </p:cNvSpPr>
          <p:nvPr>
            <p:ph type="ftr" sz="quarter" idx="4"/>
          </p:nvPr>
        </p:nvSpPr>
        <p:spPr bwMode="auto">
          <a:xfrm>
            <a:off x="0" y="9374188"/>
            <a:ext cx="2919413" cy="492125"/>
          </a:xfrm>
          <a:prstGeom prst="rect">
            <a:avLst/>
          </a:prstGeom>
          <a:noFill/>
          <a:ln w="9525">
            <a:noFill/>
            <a:miter lim="800000"/>
            <a:headEnd/>
            <a:tailEnd/>
          </a:ln>
        </p:spPr>
        <p:txBody>
          <a:bodyPr vert="horz" wrap="square" lIns="90646" tIns="45323" rIns="90646" bIns="45323" numCol="1" anchor="b" anchorCtr="0" compatLnSpc="1">
            <a:prstTxWarp prst="textNoShape">
              <a:avLst/>
            </a:prstTxWarp>
          </a:bodyPr>
          <a:lstStyle>
            <a:lvl1pPr defTabSz="906128" eaLnBrk="0" hangingPunct="0">
              <a:defRPr sz="1100">
                <a:latin typeface="Arial" charset="0"/>
                <a:ea typeface="ＭＳ Ｐゴシック" charset="-128"/>
                <a:cs typeface="+mn-cs"/>
              </a:defRPr>
            </a:lvl1pPr>
          </a:lstStyle>
          <a:p>
            <a:pPr>
              <a:defRPr/>
            </a:pPr>
            <a:endParaRPr lang="en-US"/>
          </a:p>
        </p:txBody>
      </p:sp>
      <p:sp>
        <p:nvSpPr>
          <p:cNvPr id="8199" name="Rectangle 7"/>
          <p:cNvSpPr>
            <a:spLocks noGrp="1" noChangeArrowheads="1"/>
          </p:cNvSpPr>
          <p:nvPr>
            <p:ph type="sldNum" sz="quarter" idx="5"/>
          </p:nvPr>
        </p:nvSpPr>
        <p:spPr bwMode="auto">
          <a:xfrm>
            <a:off x="3816350" y="9374188"/>
            <a:ext cx="2919413" cy="492125"/>
          </a:xfrm>
          <a:prstGeom prst="rect">
            <a:avLst/>
          </a:prstGeom>
          <a:noFill/>
          <a:ln w="9525">
            <a:noFill/>
            <a:miter lim="800000"/>
            <a:headEnd/>
            <a:tailEnd/>
          </a:ln>
        </p:spPr>
        <p:txBody>
          <a:bodyPr vert="horz" wrap="square" lIns="90646" tIns="45323" rIns="90646" bIns="45323" numCol="1" anchor="b" anchorCtr="0" compatLnSpc="1">
            <a:prstTxWarp prst="textNoShape">
              <a:avLst/>
            </a:prstTxWarp>
          </a:bodyPr>
          <a:lstStyle>
            <a:lvl1pPr algn="r" defTabSz="906128" eaLnBrk="0" hangingPunct="0">
              <a:defRPr sz="1100">
                <a:latin typeface="Arial" charset="0"/>
                <a:ea typeface="ＭＳ Ｐゴシック" charset="-128"/>
                <a:cs typeface="+mn-cs"/>
              </a:defRPr>
            </a:lvl1pPr>
          </a:lstStyle>
          <a:p>
            <a:pPr>
              <a:defRPr/>
            </a:pPr>
            <a:fld id="{5B14C626-67C5-42DB-904D-4728954519E9}" type="slidenum">
              <a:rPr lang="de-DE"/>
              <a:pPr>
                <a:defRPr/>
              </a:pPr>
              <a:t>‹#›</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pPr>
              <a:defRPr/>
            </a:pPr>
            <a:fld id="{5B14C626-67C5-42DB-904D-4728954519E9}" type="slidenum">
              <a:rPr lang="de-DE" smtClean="0"/>
              <a:pPr>
                <a:defRPr/>
              </a:pPr>
              <a:t>2</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dirty="0"/>
          </a:p>
        </p:txBody>
      </p:sp>
      <p:sp>
        <p:nvSpPr>
          <p:cNvPr id="4" name="Tijdelijke aanduiding voor dianummer 3"/>
          <p:cNvSpPr>
            <a:spLocks noGrp="1"/>
          </p:cNvSpPr>
          <p:nvPr>
            <p:ph type="sldNum" sz="quarter" idx="10"/>
          </p:nvPr>
        </p:nvSpPr>
        <p:spPr/>
        <p:txBody>
          <a:bodyPr/>
          <a:lstStyle/>
          <a:p>
            <a:pPr>
              <a:defRPr/>
            </a:pPr>
            <a:fld id="{5B14C626-67C5-42DB-904D-4728954519E9}" type="slidenum">
              <a:rPr lang="de-DE" smtClean="0"/>
              <a:pPr>
                <a:defRPr/>
              </a:pPr>
              <a:t>18</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dirty="0"/>
          </a:p>
        </p:txBody>
      </p:sp>
      <p:sp>
        <p:nvSpPr>
          <p:cNvPr id="4" name="Tijdelijke aanduiding voor dianummer 3"/>
          <p:cNvSpPr>
            <a:spLocks noGrp="1"/>
          </p:cNvSpPr>
          <p:nvPr>
            <p:ph type="sldNum" sz="quarter" idx="10"/>
          </p:nvPr>
        </p:nvSpPr>
        <p:spPr/>
        <p:txBody>
          <a:bodyPr/>
          <a:lstStyle/>
          <a:p>
            <a:pPr>
              <a:defRPr/>
            </a:pPr>
            <a:fld id="{5B14C626-67C5-42DB-904D-4728954519E9}" type="slidenum">
              <a:rPr lang="de-DE" smtClean="0"/>
              <a:pPr>
                <a:defRPr/>
              </a:pPr>
              <a:t>22</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BE" dirty="0"/>
          </a:p>
        </p:txBody>
      </p:sp>
      <p:sp>
        <p:nvSpPr>
          <p:cNvPr id="4" name="Slide Number Placeholder 3"/>
          <p:cNvSpPr>
            <a:spLocks noGrp="1"/>
          </p:cNvSpPr>
          <p:nvPr>
            <p:ph type="sldNum" sz="quarter" idx="10"/>
          </p:nvPr>
        </p:nvSpPr>
        <p:spPr/>
        <p:txBody>
          <a:bodyPr/>
          <a:lstStyle/>
          <a:p>
            <a:pPr>
              <a:defRPr/>
            </a:pPr>
            <a:fld id="{5B14C626-67C5-42DB-904D-4728954519E9}" type="slidenum">
              <a:rPr lang="de-DE" smtClean="0"/>
              <a:pPr>
                <a:defRPr/>
              </a:pPr>
              <a:t>4</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BE" dirty="0"/>
          </a:p>
        </p:txBody>
      </p:sp>
      <p:sp>
        <p:nvSpPr>
          <p:cNvPr id="4" name="Slide Number Placeholder 3"/>
          <p:cNvSpPr>
            <a:spLocks noGrp="1"/>
          </p:cNvSpPr>
          <p:nvPr>
            <p:ph type="sldNum" sz="quarter" idx="10"/>
          </p:nvPr>
        </p:nvSpPr>
        <p:spPr/>
        <p:txBody>
          <a:bodyPr/>
          <a:lstStyle/>
          <a:p>
            <a:pPr>
              <a:defRPr/>
            </a:pPr>
            <a:fld id="{5B14C626-67C5-42DB-904D-4728954519E9}" type="slidenum">
              <a:rPr lang="de-DE" smtClean="0"/>
              <a:pPr>
                <a:defRPr/>
              </a:pPr>
              <a:t>6</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dirty="0"/>
          </a:p>
        </p:txBody>
      </p:sp>
      <p:sp>
        <p:nvSpPr>
          <p:cNvPr id="4" name="Tijdelijke aanduiding voor dianummer 3"/>
          <p:cNvSpPr>
            <a:spLocks noGrp="1"/>
          </p:cNvSpPr>
          <p:nvPr>
            <p:ph type="sldNum" sz="quarter" idx="10"/>
          </p:nvPr>
        </p:nvSpPr>
        <p:spPr/>
        <p:txBody>
          <a:bodyPr/>
          <a:lstStyle/>
          <a:p>
            <a:pPr>
              <a:defRPr/>
            </a:pPr>
            <a:fld id="{5B14C626-67C5-42DB-904D-4728954519E9}" type="slidenum">
              <a:rPr lang="de-DE" smtClean="0"/>
              <a:pPr>
                <a:defRPr/>
              </a:pPr>
              <a:t>9</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pPr>
              <a:defRPr/>
            </a:pPr>
            <a:fld id="{5B14C626-67C5-42DB-904D-4728954519E9}" type="slidenum">
              <a:rPr lang="de-DE" smtClean="0"/>
              <a:pPr>
                <a:defRPr/>
              </a:pPr>
              <a:t>11</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BE" dirty="0"/>
          </a:p>
        </p:txBody>
      </p:sp>
      <p:sp>
        <p:nvSpPr>
          <p:cNvPr id="4" name="Slide Number Placeholder 3"/>
          <p:cNvSpPr>
            <a:spLocks noGrp="1"/>
          </p:cNvSpPr>
          <p:nvPr>
            <p:ph type="sldNum" sz="quarter" idx="10"/>
          </p:nvPr>
        </p:nvSpPr>
        <p:spPr/>
        <p:txBody>
          <a:bodyPr/>
          <a:lstStyle/>
          <a:p>
            <a:pPr>
              <a:defRPr/>
            </a:pPr>
            <a:fld id="{5B14C626-67C5-42DB-904D-4728954519E9}" type="slidenum">
              <a:rPr lang="de-DE" smtClean="0"/>
              <a:pPr>
                <a:defRPr/>
              </a:pPr>
              <a:t>12</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en-GB" altLang="ja-JP" sz="800" b="1" kern="1200" dirty="0" smtClean="0">
                <a:solidFill>
                  <a:srgbClr val="000000"/>
                </a:solidFill>
                <a:latin typeface="Arial" charset="0"/>
                <a:ea typeface="ＭＳ Ｐゴシック" charset="-128"/>
                <a:cs typeface="ＭＳ Ｐゴシック"/>
              </a:rPr>
              <a:t>Smelting:</a:t>
            </a:r>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endParaRPr lang="en-GB" altLang="ja-JP" sz="800" b="0" kern="1200" dirty="0" smtClean="0">
              <a:solidFill>
                <a:srgbClr val="000000"/>
              </a:solidFill>
              <a:latin typeface="Arial" charset="0"/>
              <a:ea typeface="ＭＳ Ｐゴシック" charset="-128"/>
              <a:cs typeface="ＭＳ Ｐゴシック"/>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en-GB" altLang="ja-JP" sz="800" b="0" kern="1200" dirty="0" smtClean="0">
                <a:solidFill>
                  <a:srgbClr val="000000"/>
                </a:solidFill>
                <a:latin typeface="Arial" charset="0"/>
                <a:ea typeface="ＭＳ Ｐゴシック" charset="-128"/>
                <a:cs typeface="ＭＳ Ｐゴシック"/>
              </a:rPr>
              <a:t>The smelters treat all secondary raw materials with a relative</a:t>
            </a:r>
            <a:r>
              <a:rPr lang="en-GB" altLang="ja-JP" sz="800" b="0" kern="1200" baseline="0" dirty="0" smtClean="0">
                <a:solidFill>
                  <a:srgbClr val="000000"/>
                </a:solidFill>
                <a:latin typeface="Arial" charset="0"/>
                <a:ea typeface="ＭＳ Ｐゴシック" charset="-128"/>
                <a:cs typeface="ＭＳ Ｐゴシック"/>
              </a:rPr>
              <a:t> low copper, tin or lead content through reduction. This reaction produces metal called black copper which is still an impure copper containing +/- 80% Cu and taking along </a:t>
            </a:r>
            <a:r>
              <a:rPr lang="en-GB" altLang="ja-JP" sz="800" b="0" kern="1200" baseline="0" dirty="0" err="1" smtClean="0">
                <a:solidFill>
                  <a:srgbClr val="000000"/>
                </a:solidFill>
                <a:latin typeface="Arial" charset="0"/>
                <a:ea typeface="ＭＳ Ｐゴシック" charset="-128"/>
                <a:cs typeface="ＭＳ Ｐゴシック"/>
              </a:rPr>
              <a:t>Sn</a:t>
            </a:r>
            <a:r>
              <a:rPr lang="en-GB" altLang="ja-JP" sz="800" b="0" kern="1200" baseline="0" dirty="0" smtClean="0">
                <a:solidFill>
                  <a:srgbClr val="000000"/>
                </a:solidFill>
                <a:latin typeface="Arial" charset="0"/>
                <a:ea typeface="ＭＳ Ｐゴシック" charset="-128"/>
                <a:cs typeface="ＭＳ Ｐゴシック"/>
              </a:rPr>
              <a:t>, </a:t>
            </a:r>
            <a:r>
              <a:rPr lang="en-GB" altLang="ja-JP" sz="800" b="0" kern="1200" baseline="0" dirty="0" err="1" smtClean="0">
                <a:solidFill>
                  <a:srgbClr val="000000"/>
                </a:solidFill>
                <a:latin typeface="Arial" charset="0"/>
                <a:ea typeface="ＭＳ Ｐゴシック" charset="-128"/>
                <a:cs typeface="ＭＳ Ｐゴシック"/>
              </a:rPr>
              <a:t>Pb</a:t>
            </a:r>
            <a:r>
              <a:rPr lang="en-GB" altLang="ja-JP" sz="800" b="0" kern="1200" baseline="0" dirty="0" smtClean="0">
                <a:solidFill>
                  <a:srgbClr val="000000"/>
                </a:solidFill>
                <a:latin typeface="Arial" charset="0"/>
                <a:ea typeface="ＭＳ Ｐゴシック" charset="-128"/>
                <a:cs typeface="ＭＳ Ｐゴシック"/>
              </a:rPr>
              <a:t>, Ni and its accompanying elements.</a:t>
            </a:r>
          </a:p>
          <a:p>
            <a:pPr marL="228600" marR="0" indent="-228600" algn="l" defTabSz="914400" rtl="0" eaLnBrk="0" fontAlgn="base" latinLnBrk="0" hangingPunct="0">
              <a:lnSpc>
                <a:spcPct val="100000"/>
              </a:lnSpc>
              <a:spcBef>
                <a:spcPct val="30000"/>
              </a:spcBef>
              <a:spcAft>
                <a:spcPct val="0"/>
              </a:spcAft>
              <a:buClrTx/>
              <a:buSzTx/>
              <a:buFontTx/>
              <a:buNone/>
              <a:tabLst/>
              <a:defRPr/>
            </a:pPr>
            <a:endParaRPr lang="en-GB" altLang="ja-JP" sz="800" b="0" kern="1200" baseline="0" dirty="0" smtClean="0">
              <a:solidFill>
                <a:srgbClr val="000000"/>
              </a:solidFill>
              <a:latin typeface="Arial" charset="0"/>
              <a:ea typeface="ＭＳ Ｐゴシック" charset="-128"/>
              <a:cs typeface="ＭＳ Ｐゴシック"/>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en-GB" altLang="ja-JP" sz="800" b="0" kern="1200" baseline="0" dirty="0" smtClean="0">
                <a:solidFill>
                  <a:srgbClr val="000000"/>
                </a:solidFill>
                <a:latin typeface="Arial" charset="0"/>
                <a:ea typeface="ＭＳ Ｐゴシック" charset="-128"/>
                <a:cs typeface="ＭＳ Ｐゴシック"/>
              </a:rPr>
              <a:t>2) </a:t>
            </a:r>
            <a:r>
              <a:rPr lang="en-GB" altLang="ja-JP" sz="800" b="1" kern="1200" baseline="0" dirty="0" smtClean="0">
                <a:solidFill>
                  <a:srgbClr val="000000"/>
                </a:solidFill>
                <a:latin typeface="Arial" charset="0"/>
                <a:ea typeface="ＭＳ Ｐゴシック" charset="-128"/>
                <a:cs typeface="ＭＳ Ｐゴシック"/>
              </a:rPr>
              <a:t>Converting:</a:t>
            </a:r>
          </a:p>
          <a:p>
            <a:pPr marL="228600" marR="0" indent="-228600" algn="l" defTabSz="914400" rtl="0" eaLnBrk="0" fontAlgn="base" latinLnBrk="0" hangingPunct="0">
              <a:lnSpc>
                <a:spcPct val="100000"/>
              </a:lnSpc>
              <a:spcBef>
                <a:spcPct val="30000"/>
              </a:spcBef>
              <a:spcAft>
                <a:spcPct val="0"/>
              </a:spcAft>
              <a:buClrTx/>
              <a:buSzTx/>
              <a:buFontTx/>
              <a:buNone/>
              <a:tabLst/>
              <a:defRPr/>
            </a:pPr>
            <a:endParaRPr lang="en-GB" altLang="ja-JP" sz="800" b="1" kern="1200" baseline="0" dirty="0" smtClean="0">
              <a:solidFill>
                <a:srgbClr val="000000"/>
              </a:solidFill>
              <a:latin typeface="Arial" charset="0"/>
              <a:ea typeface="ＭＳ Ｐゴシック" charset="-128"/>
              <a:cs typeface="ＭＳ Ｐゴシック"/>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en-GB" altLang="ja-JP" sz="800" b="0" kern="1200" baseline="0" dirty="0" smtClean="0">
                <a:solidFill>
                  <a:srgbClr val="000000"/>
                </a:solidFill>
                <a:latin typeface="Arial" charset="0"/>
                <a:ea typeface="ＭＳ Ｐゴシック" charset="-128"/>
                <a:cs typeface="ＭＳ Ｐゴシック"/>
              </a:rPr>
              <a:t>The liquid or granulated black copper along with other cold charges of copper scraps and alloyed materials is fed into the convertor furnaces. In this phase the copper is separated from moth other metal components before being cast into anode moulds.</a:t>
            </a:r>
          </a:p>
          <a:p>
            <a:pPr marL="228600" marR="0" indent="-228600" algn="l" defTabSz="914400" rtl="0" eaLnBrk="0" fontAlgn="base" latinLnBrk="0" hangingPunct="0">
              <a:lnSpc>
                <a:spcPct val="100000"/>
              </a:lnSpc>
              <a:spcBef>
                <a:spcPct val="30000"/>
              </a:spcBef>
              <a:spcAft>
                <a:spcPct val="0"/>
              </a:spcAft>
              <a:buClrTx/>
              <a:buSzTx/>
              <a:buFontTx/>
              <a:buNone/>
              <a:tabLst/>
              <a:defRPr/>
            </a:pPr>
            <a:endParaRPr lang="en-GB" altLang="ja-JP" sz="800" b="0" kern="1200" baseline="0" dirty="0" smtClean="0">
              <a:solidFill>
                <a:srgbClr val="000000"/>
              </a:solidFill>
              <a:latin typeface="Arial" charset="0"/>
              <a:ea typeface="ＭＳ Ｐゴシック" charset="-128"/>
              <a:cs typeface="ＭＳ Ｐゴシック"/>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en-GB" altLang="ja-JP" sz="800" b="0" kern="1200" baseline="0" dirty="0" smtClean="0">
                <a:solidFill>
                  <a:srgbClr val="000000"/>
                </a:solidFill>
                <a:latin typeface="Arial" charset="0"/>
                <a:ea typeface="ＭＳ Ｐゴシック" charset="-128"/>
                <a:cs typeface="ＭＳ Ｐゴシック"/>
              </a:rPr>
              <a:t>3) </a:t>
            </a:r>
            <a:r>
              <a:rPr lang="en-GB" altLang="ja-JP" sz="800" b="1" kern="1200" baseline="0" dirty="0" smtClean="0">
                <a:solidFill>
                  <a:srgbClr val="000000"/>
                </a:solidFill>
                <a:latin typeface="Arial" charset="0"/>
                <a:ea typeface="ＭＳ Ｐゴシック" charset="-128"/>
                <a:cs typeface="ＭＳ Ｐゴシック"/>
              </a:rPr>
              <a:t>Distillation:</a:t>
            </a:r>
          </a:p>
          <a:p>
            <a:pPr marL="228600" marR="0" indent="-228600" algn="l" defTabSz="914400" rtl="0" eaLnBrk="0" fontAlgn="base" latinLnBrk="0" hangingPunct="0">
              <a:lnSpc>
                <a:spcPct val="100000"/>
              </a:lnSpc>
              <a:spcBef>
                <a:spcPct val="30000"/>
              </a:spcBef>
              <a:spcAft>
                <a:spcPct val="0"/>
              </a:spcAft>
              <a:buClrTx/>
              <a:buSzTx/>
              <a:buFontTx/>
              <a:buNone/>
              <a:tabLst/>
              <a:defRPr/>
            </a:pPr>
            <a:endParaRPr lang="en-GB" altLang="ja-JP" sz="800" b="0" kern="1200" baseline="0" dirty="0" smtClean="0">
              <a:solidFill>
                <a:srgbClr val="000000"/>
              </a:solidFill>
              <a:latin typeface="Arial" charset="0"/>
              <a:ea typeface="ＭＳ Ｐゴシック" charset="-128"/>
              <a:cs typeface="ＭＳ Ｐゴシック"/>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en-GB" altLang="ja-JP" sz="800" b="0" kern="1200" baseline="0" dirty="0" smtClean="0">
                <a:solidFill>
                  <a:srgbClr val="000000"/>
                </a:solidFill>
                <a:latin typeface="Arial" charset="0"/>
                <a:ea typeface="ＭＳ Ｐゴシック" charset="-128"/>
                <a:cs typeface="ＭＳ Ｐゴシック"/>
              </a:rPr>
              <a:t>The tin department treats the crude solder alloy coming from the foundry, and all other types of tin bearing materials. In the first stage of this process, the greater part of the lead in the alloys is evaporated into a soft lead and cast into 25 kg ingots. The remaining lead is removed to produce pure tin ingots with a lead content below 100 </a:t>
            </a:r>
            <a:r>
              <a:rPr lang="en-GB" altLang="ja-JP" sz="800" b="0" kern="1200" baseline="0" dirty="0" err="1" smtClean="0">
                <a:solidFill>
                  <a:srgbClr val="000000"/>
                </a:solidFill>
                <a:latin typeface="Arial" charset="0"/>
                <a:ea typeface="ＭＳ Ｐゴシック" charset="-128"/>
                <a:cs typeface="ＭＳ Ｐゴシック"/>
              </a:rPr>
              <a:t>ppm</a:t>
            </a:r>
            <a:r>
              <a:rPr lang="en-GB" altLang="ja-JP" sz="800" b="0" kern="1200" baseline="0" dirty="0" smtClean="0">
                <a:solidFill>
                  <a:srgbClr val="000000"/>
                </a:solidFill>
                <a:latin typeface="Arial" charset="0"/>
                <a:ea typeface="ＭＳ Ｐゴシック" charset="-128"/>
                <a:cs typeface="ＭＳ Ｐゴシック"/>
              </a:rPr>
              <a:t>, possibly even down to 50 or below 25 </a:t>
            </a:r>
            <a:r>
              <a:rPr lang="en-GB" altLang="ja-JP" sz="800" b="0" kern="1200" baseline="0" dirty="0" err="1" smtClean="0">
                <a:solidFill>
                  <a:srgbClr val="000000"/>
                </a:solidFill>
                <a:latin typeface="Arial" charset="0"/>
                <a:ea typeface="ＭＳ Ｐゴシック" charset="-128"/>
                <a:cs typeface="ＭＳ Ｐゴシック"/>
              </a:rPr>
              <a:t>ppm</a:t>
            </a:r>
            <a:r>
              <a:rPr lang="en-GB" altLang="ja-JP" sz="800" b="0" kern="1200" baseline="0" dirty="0" smtClean="0">
                <a:solidFill>
                  <a:srgbClr val="000000"/>
                </a:solidFill>
                <a:latin typeface="Arial" charset="0"/>
                <a:ea typeface="ＭＳ Ｐゴシック" charset="-128"/>
                <a:cs typeface="ＭＳ Ｐゴシック"/>
              </a:rPr>
              <a:t> of lead.</a:t>
            </a:r>
          </a:p>
          <a:p>
            <a:pPr marL="228600" marR="0" indent="-228600" algn="l" defTabSz="914400" rtl="0" eaLnBrk="0" fontAlgn="base" latinLnBrk="0" hangingPunct="0">
              <a:lnSpc>
                <a:spcPct val="100000"/>
              </a:lnSpc>
              <a:spcBef>
                <a:spcPct val="30000"/>
              </a:spcBef>
              <a:spcAft>
                <a:spcPct val="0"/>
              </a:spcAft>
              <a:buClrTx/>
              <a:buSzTx/>
              <a:buFontTx/>
              <a:buNone/>
              <a:tabLst/>
              <a:defRPr/>
            </a:pPr>
            <a:endParaRPr lang="en-GB" altLang="ja-JP" sz="800" b="0" kern="1200" baseline="0" dirty="0" smtClean="0">
              <a:solidFill>
                <a:srgbClr val="000000"/>
              </a:solidFill>
              <a:latin typeface="Arial" charset="0"/>
              <a:ea typeface="ＭＳ Ｐゴシック" charset="-128"/>
              <a:cs typeface="ＭＳ Ｐゴシック"/>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en-GB" altLang="ja-JP" sz="800" b="0" kern="1200" baseline="0" dirty="0" smtClean="0">
                <a:solidFill>
                  <a:srgbClr val="000000"/>
                </a:solidFill>
                <a:latin typeface="Arial" charset="0"/>
                <a:ea typeface="ＭＳ Ｐゴシック" charset="-128"/>
                <a:cs typeface="ＭＳ Ｐゴシック"/>
              </a:rPr>
              <a:t>4) </a:t>
            </a:r>
            <a:r>
              <a:rPr lang="en-GB" altLang="ja-JP" sz="800" b="1" kern="1200" baseline="0" dirty="0" smtClean="0">
                <a:solidFill>
                  <a:srgbClr val="000000"/>
                </a:solidFill>
                <a:latin typeface="Arial" charset="0"/>
                <a:ea typeface="ＭＳ Ｐゴシック" charset="-128"/>
                <a:cs typeface="ＭＳ Ｐゴシック"/>
              </a:rPr>
              <a:t>Refining by electrolysis:</a:t>
            </a:r>
          </a:p>
          <a:p>
            <a:pPr marL="228600" marR="0" indent="-228600" algn="l" defTabSz="914400" rtl="0" eaLnBrk="0" fontAlgn="base" latinLnBrk="0" hangingPunct="0">
              <a:lnSpc>
                <a:spcPct val="100000"/>
              </a:lnSpc>
              <a:spcBef>
                <a:spcPct val="30000"/>
              </a:spcBef>
              <a:spcAft>
                <a:spcPct val="0"/>
              </a:spcAft>
              <a:buClrTx/>
              <a:buSzTx/>
              <a:buFontTx/>
              <a:buNone/>
              <a:tabLst/>
              <a:defRPr/>
            </a:pPr>
            <a:endParaRPr lang="en-GB" altLang="ja-JP" sz="800" b="0" kern="1200" baseline="0" dirty="0" smtClean="0">
              <a:solidFill>
                <a:srgbClr val="000000"/>
              </a:solidFill>
              <a:latin typeface="Arial" charset="0"/>
              <a:ea typeface="ＭＳ Ｐゴシック" charset="-128"/>
              <a:cs typeface="ＭＳ Ｐゴシック"/>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en-GB" altLang="ja-JP" sz="800" b="0" kern="1200" baseline="0" dirty="0" smtClean="0">
                <a:solidFill>
                  <a:srgbClr val="000000"/>
                </a:solidFill>
                <a:latin typeface="Arial" charset="0"/>
                <a:ea typeface="ＭＳ Ｐゴシック" charset="-128"/>
                <a:cs typeface="ＭＳ Ｐゴシック"/>
              </a:rPr>
              <a:t>The copper anodes produced in the foundry are refined into copper cathodes by means of electrolysis. The nickel units left in the anodes find themselves back in the electrolyte and are converted into nickel briquettes at the nickel department.</a:t>
            </a:r>
          </a:p>
        </p:txBody>
      </p:sp>
      <p:sp>
        <p:nvSpPr>
          <p:cNvPr id="4" name="Tijdelijke aanduiding voor dianummer 3"/>
          <p:cNvSpPr>
            <a:spLocks noGrp="1"/>
          </p:cNvSpPr>
          <p:nvPr>
            <p:ph type="sldNum" sz="quarter" idx="10"/>
          </p:nvPr>
        </p:nvSpPr>
        <p:spPr/>
        <p:txBody>
          <a:bodyPr/>
          <a:lstStyle/>
          <a:p>
            <a:pPr>
              <a:defRPr/>
            </a:pPr>
            <a:fld id="{5B14C626-67C5-42DB-904D-4728954519E9}" type="slidenum">
              <a:rPr lang="de-DE" smtClean="0"/>
              <a:pPr>
                <a:defRPr/>
              </a:pPr>
              <a:t>13</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dirty="0"/>
          </a:p>
        </p:txBody>
      </p:sp>
      <p:sp>
        <p:nvSpPr>
          <p:cNvPr id="4" name="Tijdelijke aanduiding voor dianummer 3"/>
          <p:cNvSpPr>
            <a:spLocks noGrp="1"/>
          </p:cNvSpPr>
          <p:nvPr>
            <p:ph type="sldNum" sz="quarter" idx="10"/>
          </p:nvPr>
        </p:nvSpPr>
        <p:spPr/>
        <p:txBody>
          <a:bodyPr/>
          <a:lstStyle/>
          <a:p>
            <a:pPr>
              <a:defRPr/>
            </a:pPr>
            <a:fld id="{5B14C626-67C5-42DB-904D-4728954519E9}" type="slidenum">
              <a:rPr lang="de-DE" smtClean="0"/>
              <a:pPr>
                <a:defRPr/>
              </a:pPr>
              <a:t>16</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pPr>
              <a:defRPr/>
            </a:pPr>
            <a:fld id="{5B14C626-67C5-42DB-904D-4728954519E9}" type="slidenum">
              <a:rPr lang="de-DE" smtClean="0"/>
              <a:pPr>
                <a:defRPr/>
              </a:pPr>
              <a:t>17</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8.xml"/><Relationship Id="rId1" Type="http://schemas.openxmlformats.org/officeDocument/2006/relationships/vmlDrawing" Target="../drawings/vmlDrawing2.vml"/><Relationship Id="rId6" Type="http://schemas.openxmlformats.org/officeDocument/2006/relationships/image" Target="../media/image4.png"/><Relationship Id="rId5" Type="http://schemas.openxmlformats.org/officeDocument/2006/relationships/image" Target="../media/image3.gif"/><Relationship Id="rId10" Type="http://schemas.openxmlformats.org/officeDocument/2006/relationships/image" Target="../media/image8.jpeg"/><Relationship Id="rId4" Type="http://schemas.openxmlformats.org/officeDocument/2006/relationships/oleObject" Target="../embeddings/oleObject2.bin"/><Relationship Id="rId9" Type="http://schemas.openxmlformats.org/officeDocument/2006/relationships/image" Target="../media/image7.jpeg"/></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Rectangle 8" hidden="1"/>
          <p:cNvGraphicFramePr>
            <a:graphicFrameLocks/>
          </p:cNvGraphicFramePr>
          <p:nvPr/>
        </p:nvGraphicFramePr>
        <p:xfrm>
          <a:off x="0" y="0"/>
          <a:ext cx="158750" cy="158750"/>
        </p:xfrm>
        <a:graphic>
          <a:graphicData uri="http://schemas.openxmlformats.org/presentationml/2006/ole">
            <p:oleObj spid="_x0000_s73730" name="think-cell Slide" r:id="rId4" imgW="0" imgH="0" progId="">
              <p:embed/>
            </p:oleObj>
          </a:graphicData>
        </a:graphic>
      </p:graphicFrame>
      <p:sp>
        <p:nvSpPr>
          <p:cNvPr id="5" name="Rectangle 9"/>
          <p:cNvSpPr>
            <a:spLocks noChangeArrowheads="1"/>
          </p:cNvSpPr>
          <p:nvPr userDrawn="1">
            <p:custDataLst>
              <p:tags r:id="rId2"/>
            </p:custDataLst>
          </p:nvPr>
        </p:nvSpPr>
        <p:spPr bwMode="auto">
          <a:xfrm>
            <a:off x="0" y="4314825"/>
            <a:ext cx="6732588" cy="2543175"/>
          </a:xfrm>
          <a:prstGeom prst="rect">
            <a:avLst/>
          </a:prstGeom>
          <a:solidFill>
            <a:schemeClr val="accent3">
              <a:lumMod val="75000"/>
            </a:schemeClr>
          </a:solidFill>
          <a:ln w="9525">
            <a:noFill/>
            <a:miter lim="800000"/>
            <a:headEnd/>
            <a:tailEnd/>
          </a:ln>
          <a:effectLst/>
        </p:spPr>
        <p:txBody>
          <a:bodyPr wrap="none" anchor="ctr"/>
          <a:lstStyle/>
          <a:p>
            <a:pPr eaLnBrk="0" hangingPunct="0">
              <a:defRPr/>
            </a:pPr>
            <a:endParaRPr lang="en-US">
              <a:latin typeface="Arial" charset="0"/>
              <a:ea typeface="ＭＳ Ｐゴシック" charset="-128"/>
              <a:cs typeface="+mn-cs"/>
            </a:endParaRPr>
          </a:p>
        </p:txBody>
      </p:sp>
      <p:sp>
        <p:nvSpPr>
          <p:cNvPr id="21506" name="Rectangle 2"/>
          <p:cNvSpPr>
            <a:spLocks noGrp="1" noChangeArrowheads="1"/>
          </p:cNvSpPr>
          <p:nvPr>
            <p:ph type="ctrTitle"/>
          </p:nvPr>
        </p:nvSpPr>
        <p:spPr>
          <a:xfrm>
            <a:off x="539750" y="5037138"/>
            <a:ext cx="6051550" cy="587375"/>
          </a:xfrm>
        </p:spPr>
        <p:txBody>
          <a:bodyPr/>
          <a:lstStyle>
            <a:lvl1pPr>
              <a:defRPr smtClean="0">
                <a:solidFill>
                  <a:srgbClr val="FF0000"/>
                </a:solidFill>
              </a:defRPr>
            </a:lvl1pPr>
          </a:lstStyle>
          <a:p>
            <a:r>
              <a:rPr lang="de-CH" dirty="0" smtClean="0"/>
              <a:t>Titel</a:t>
            </a:r>
          </a:p>
        </p:txBody>
      </p:sp>
      <p:sp>
        <p:nvSpPr>
          <p:cNvPr id="21507" name="Rectangle 3"/>
          <p:cNvSpPr>
            <a:spLocks noGrp="1" noChangeArrowheads="1"/>
          </p:cNvSpPr>
          <p:nvPr>
            <p:ph type="subTitle" idx="1" hasCustomPrompt="1"/>
          </p:nvPr>
        </p:nvSpPr>
        <p:spPr>
          <a:xfrm>
            <a:off x="539750" y="5984875"/>
            <a:ext cx="6119813" cy="244475"/>
          </a:xfrm>
        </p:spPr>
        <p:txBody>
          <a:bodyPr/>
          <a:lstStyle>
            <a:lvl1pPr>
              <a:defRPr smtClean="0">
                <a:solidFill>
                  <a:schemeClr val="tx1"/>
                </a:solidFill>
              </a:defRPr>
            </a:lvl1pPr>
          </a:lstStyle>
          <a:p>
            <a:r>
              <a:rPr lang="de-CH" dirty="0" smtClean="0"/>
              <a:t>Datum</a:t>
            </a:r>
          </a:p>
        </p:txBody>
      </p:sp>
      <p:pic>
        <p:nvPicPr>
          <p:cNvPr id="2" name="Picture 4" descr="C:\Documents and Settings\verhaeka\Local Settings\Temporary Internet Files\Content.Outlook\UDHTD4KV\MetalloLogo.gif"/>
          <p:cNvPicPr>
            <a:picLocks noChangeAspect="1" noChangeArrowheads="1"/>
          </p:cNvPicPr>
          <p:nvPr userDrawn="1"/>
        </p:nvPicPr>
        <p:blipFill>
          <a:blip r:embed="rId5" cstate="print"/>
          <a:srcRect/>
          <a:stretch>
            <a:fillRect/>
          </a:stretch>
        </p:blipFill>
        <p:spPr bwMode="auto">
          <a:xfrm>
            <a:off x="6948264" y="4869160"/>
            <a:ext cx="1988220" cy="1593975"/>
          </a:xfrm>
          <a:prstGeom prst="rect">
            <a:avLst/>
          </a:prstGeom>
          <a:noFill/>
        </p:spPr>
      </p:pic>
      <p:pic>
        <p:nvPicPr>
          <p:cNvPr id="10" name="Picture 3"/>
          <p:cNvPicPr>
            <a:picLocks noChangeAspect="1" noChangeArrowheads="1"/>
          </p:cNvPicPr>
          <p:nvPr userDrawn="1"/>
        </p:nvPicPr>
        <p:blipFill>
          <a:blip r:embed="rId6" cstate="print"/>
          <a:srcRect/>
          <a:stretch>
            <a:fillRect/>
          </a:stretch>
        </p:blipFill>
        <p:spPr bwMode="auto">
          <a:xfrm>
            <a:off x="-1" y="0"/>
            <a:ext cx="3044825" cy="2152650"/>
          </a:xfrm>
          <a:prstGeom prst="rect">
            <a:avLst/>
          </a:prstGeom>
          <a:noFill/>
          <a:ln w="9525">
            <a:noFill/>
            <a:miter lim="800000"/>
            <a:headEnd/>
            <a:tailEnd/>
          </a:ln>
        </p:spPr>
      </p:pic>
      <p:pic>
        <p:nvPicPr>
          <p:cNvPr id="11" name="Picture 2"/>
          <p:cNvPicPr>
            <a:picLocks noChangeAspect="1" noChangeArrowheads="1"/>
          </p:cNvPicPr>
          <p:nvPr userDrawn="1"/>
        </p:nvPicPr>
        <p:blipFill>
          <a:blip r:embed="rId7" cstate="print"/>
          <a:srcRect/>
          <a:stretch>
            <a:fillRect/>
          </a:stretch>
        </p:blipFill>
        <p:spPr bwMode="auto">
          <a:xfrm>
            <a:off x="1" y="2197101"/>
            <a:ext cx="3048000" cy="2127250"/>
          </a:xfrm>
          <a:prstGeom prst="rect">
            <a:avLst/>
          </a:prstGeom>
          <a:noFill/>
          <a:ln w="9525">
            <a:noFill/>
            <a:miter lim="800000"/>
            <a:headEnd/>
            <a:tailEnd/>
          </a:ln>
        </p:spPr>
      </p:pic>
      <p:pic>
        <p:nvPicPr>
          <p:cNvPr id="15" name="Picture 2"/>
          <p:cNvPicPr>
            <a:picLocks noChangeAspect="1" noChangeArrowheads="1"/>
          </p:cNvPicPr>
          <p:nvPr userDrawn="1"/>
        </p:nvPicPr>
        <p:blipFill>
          <a:blip r:embed="rId8" cstate="print"/>
          <a:srcRect/>
          <a:stretch>
            <a:fillRect/>
          </a:stretch>
        </p:blipFill>
        <p:spPr bwMode="auto">
          <a:xfrm>
            <a:off x="5918324" y="-660400"/>
            <a:ext cx="3225676" cy="2615180"/>
          </a:xfrm>
          <a:prstGeom prst="rect">
            <a:avLst/>
          </a:prstGeom>
          <a:noFill/>
          <a:ln w="9525">
            <a:noFill/>
            <a:miter lim="800000"/>
            <a:headEnd/>
            <a:tailEnd/>
          </a:ln>
        </p:spPr>
      </p:pic>
      <p:pic>
        <p:nvPicPr>
          <p:cNvPr id="14" name="Picture 13" descr="05%20C_Roof_hot_bitumen_Trapezmetal.jpg"/>
          <p:cNvPicPr>
            <a:picLocks noChangeAspect="1"/>
          </p:cNvPicPr>
          <p:nvPr userDrawn="1"/>
        </p:nvPicPr>
        <p:blipFill>
          <a:blip r:embed="rId9" cstate="print"/>
          <a:stretch>
            <a:fillRect/>
          </a:stretch>
        </p:blipFill>
        <p:spPr>
          <a:xfrm>
            <a:off x="5918200" y="2006600"/>
            <a:ext cx="3225800" cy="2324099"/>
          </a:xfrm>
          <a:prstGeom prst="rect">
            <a:avLst/>
          </a:prstGeom>
        </p:spPr>
      </p:pic>
      <p:pic>
        <p:nvPicPr>
          <p:cNvPr id="16" name="Picture 5" descr="D:\Metallo Belgien\Anoden\metallo_belgium022.jpg"/>
          <p:cNvPicPr>
            <a:picLocks noChangeAspect="1" noChangeArrowheads="1"/>
          </p:cNvPicPr>
          <p:nvPr userDrawn="1"/>
        </p:nvPicPr>
        <p:blipFill>
          <a:blip r:embed="rId10" cstate="print"/>
          <a:srcRect/>
          <a:stretch>
            <a:fillRect/>
          </a:stretch>
        </p:blipFill>
        <p:spPr bwMode="auto">
          <a:xfrm>
            <a:off x="3086100" y="-25400"/>
            <a:ext cx="2788101" cy="4356100"/>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0000"/>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fld id="{9CE8D090-0371-415B-AB87-41C0EB491562}" type="datetime3">
              <a:rPr lang="en-US" smtClean="0"/>
              <a:pPr>
                <a:defRPr/>
              </a:pPr>
              <a:t>16 April 2015</a:t>
            </a:fld>
            <a:endParaRPr lang="de-DE"/>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r>
              <a:rPr lang="de-DE" dirty="0" smtClean="0"/>
              <a:t>Metallo-Chimique NV</a:t>
            </a:r>
            <a:endParaRPr lang="de-DE" dirty="0"/>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C43491A-F3BB-4112-9D8E-D6374CA6D893}" type="slidenum">
              <a:rPr lang="de-DE"/>
              <a:pPr>
                <a:defRPr/>
              </a:pPr>
              <a:t>‹#›</a:t>
            </a:fld>
            <a:endParaRPr lang="de-DE"/>
          </a:p>
        </p:txBody>
      </p:sp>
      <p:sp>
        <p:nvSpPr>
          <p:cNvPr id="7" name="TextBox 6"/>
          <p:cNvSpPr txBox="1"/>
          <p:nvPr userDrawn="1"/>
        </p:nvSpPr>
        <p:spPr>
          <a:xfrm>
            <a:off x="6588224" y="6093296"/>
            <a:ext cx="1440160" cy="338554"/>
          </a:xfrm>
          <a:prstGeom prst="rect">
            <a:avLst/>
          </a:prstGeom>
          <a:noFill/>
        </p:spPr>
        <p:txBody>
          <a:bodyPr wrap="square" rtlCol="0">
            <a:spAutoFit/>
          </a:bodyPr>
          <a:lstStyle/>
          <a:p>
            <a:pPr algn="ctr"/>
            <a:r>
              <a:rPr lang="nl-BE" sz="800" kern="1200" dirty="0" smtClean="0">
                <a:solidFill>
                  <a:schemeClr val="bg1">
                    <a:lumMod val="50000"/>
                  </a:schemeClr>
                </a:solidFill>
                <a:latin typeface="Arial" pitchFamily="34" charset="0"/>
                <a:ea typeface="ＭＳ Ｐゴシック"/>
                <a:cs typeface="ＭＳ Ｐゴシック"/>
              </a:rPr>
              <a:t>Member of the Metallum</a:t>
            </a:r>
          </a:p>
          <a:p>
            <a:pPr algn="ctr"/>
            <a:r>
              <a:rPr lang="nl-BE" sz="800" kern="1200" dirty="0" smtClean="0">
                <a:solidFill>
                  <a:schemeClr val="bg1">
                    <a:lumMod val="50000"/>
                  </a:schemeClr>
                </a:solidFill>
                <a:latin typeface="Arial" pitchFamily="34" charset="0"/>
                <a:ea typeface="ＭＳ Ｐゴシック"/>
                <a:cs typeface="ＭＳ Ｐゴシック"/>
              </a:rPr>
              <a:t>Holdings Group</a:t>
            </a:r>
            <a:endParaRPr lang="en-US" sz="800" kern="1200" dirty="0">
              <a:solidFill>
                <a:schemeClr val="bg1">
                  <a:lumMod val="50000"/>
                </a:schemeClr>
              </a:solidFill>
              <a:latin typeface="Arial" pitchFamily="34" charset="0"/>
              <a:ea typeface="ＭＳ Ｐゴシック"/>
              <a:cs typeface="ＭＳ Ｐゴシック"/>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43450" y="533400"/>
            <a:ext cx="1352550" cy="5562600"/>
          </a:xfrm>
        </p:spPr>
        <p:txBody>
          <a:bodyPr vert="eaVert"/>
          <a:lstStyle>
            <a:lvl1pPr>
              <a:defRPr>
                <a:solidFill>
                  <a:srgbClr val="FF0000"/>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85800" y="533400"/>
            <a:ext cx="390525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fld id="{49A7AD09-A8E7-4177-BC23-48C604B21C64}" type="datetime3">
              <a:rPr lang="en-US" smtClean="0"/>
              <a:pPr>
                <a:defRPr/>
              </a:pPr>
              <a:t>16 April 2015</a:t>
            </a:fld>
            <a:endParaRPr lang="de-DE"/>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r>
              <a:rPr lang="de-DE" dirty="0" smtClean="0"/>
              <a:t>Metallo-Chimique NV</a:t>
            </a:r>
            <a:endParaRPr lang="de-DE" dirty="0"/>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E6D18C8-D2AF-4B48-8BD5-3564256C0187}" type="slidenum">
              <a:rPr lang="de-DE"/>
              <a:pPr>
                <a:defRPr/>
              </a:pPr>
              <a:t>‹#›</a:t>
            </a:fld>
            <a:endParaRPr lang="de-DE"/>
          </a:p>
        </p:txBody>
      </p:sp>
      <p:sp>
        <p:nvSpPr>
          <p:cNvPr id="7" name="TextBox 6"/>
          <p:cNvSpPr txBox="1"/>
          <p:nvPr userDrawn="1"/>
        </p:nvSpPr>
        <p:spPr>
          <a:xfrm>
            <a:off x="6588224" y="6093296"/>
            <a:ext cx="1440160" cy="338554"/>
          </a:xfrm>
          <a:prstGeom prst="rect">
            <a:avLst/>
          </a:prstGeom>
          <a:noFill/>
        </p:spPr>
        <p:txBody>
          <a:bodyPr wrap="square" rtlCol="0">
            <a:spAutoFit/>
          </a:bodyPr>
          <a:lstStyle/>
          <a:p>
            <a:pPr algn="ctr"/>
            <a:r>
              <a:rPr lang="nl-BE" sz="800" kern="1200" dirty="0" smtClean="0">
                <a:solidFill>
                  <a:schemeClr val="bg1">
                    <a:lumMod val="50000"/>
                  </a:schemeClr>
                </a:solidFill>
                <a:latin typeface="Arial" pitchFamily="34" charset="0"/>
                <a:ea typeface="ＭＳ Ｐゴシック"/>
                <a:cs typeface="ＭＳ Ｐゴシック"/>
              </a:rPr>
              <a:t>Member of the Metallum</a:t>
            </a:r>
          </a:p>
          <a:p>
            <a:pPr algn="ctr"/>
            <a:r>
              <a:rPr lang="nl-BE" sz="800" kern="1200" dirty="0" smtClean="0">
                <a:solidFill>
                  <a:schemeClr val="bg1">
                    <a:lumMod val="50000"/>
                  </a:schemeClr>
                </a:solidFill>
                <a:latin typeface="Arial" pitchFamily="34" charset="0"/>
                <a:ea typeface="ＭＳ Ｐゴシック"/>
                <a:cs typeface="ＭＳ Ｐゴシック"/>
              </a:rPr>
              <a:t>Holdings Group</a:t>
            </a:r>
            <a:endParaRPr lang="en-US" sz="800" kern="1200" dirty="0">
              <a:solidFill>
                <a:schemeClr val="bg1">
                  <a:lumMod val="50000"/>
                </a:schemeClr>
              </a:solidFill>
              <a:latin typeface="Arial" pitchFamily="34" charset="0"/>
              <a:ea typeface="ＭＳ Ｐゴシック"/>
              <a:cs typeface="ＭＳ Ｐゴシック"/>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5410200" cy="1143000"/>
          </a:xfrm>
        </p:spPr>
        <p:txBody>
          <a:bodyPr/>
          <a:lstStyle>
            <a:lvl1pPr>
              <a:defRPr>
                <a:solidFill>
                  <a:srgbClr val="FF0000"/>
                </a:solidFill>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1066800" y="1981200"/>
            <a:ext cx="5029200" cy="4114800"/>
          </a:xfrm>
        </p:spPr>
        <p:txBody>
          <a:bodyPr lIns="91440" tIns="45720" rIns="91440" bIns="45720"/>
          <a:lstStyle/>
          <a:p>
            <a:pPr lvl="0"/>
            <a:endParaRPr lang="en-US" noProof="0" smtClean="0"/>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fld id="{54B1CE32-BA06-4EAD-8F9A-18298457F445}" type="datetime3">
              <a:rPr lang="en-US" smtClean="0"/>
              <a:pPr>
                <a:defRPr/>
              </a:pPr>
              <a:t>16 April 2015</a:t>
            </a:fld>
            <a:endParaRPr lang="de-DE"/>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r>
              <a:rPr lang="de-DE" dirty="0" smtClean="0"/>
              <a:t>Metallo-Chimique NV</a:t>
            </a:r>
            <a:endParaRPr lang="de-DE" dirty="0"/>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0DE8A541-0F5D-42AF-9AC0-D87E56175CBC}" type="slidenum">
              <a:rPr lang="de-DE"/>
              <a:pPr>
                <a:defRPr/>
              </a:pPr>
              <a:t>‹#›</a:t>
            </a:fld>
            <a:endParaRPr lang="de-DE"/>
          </a:p>
        </p:txBody>
      </p:sp>
      <p:sp>
        <p:nvSpPr>
          <p:cNvPr id="7" name="TextBox 6"/>
          <p:cNvSpPr txBox="1"/>
          <p:nvPr userDrawn="1"/>
        </p:nvSpPr>
        <p:spPr>
          <a:xfrm>
            <a:off x="6588224" y="6093296"/>
            <a:ext cx="1440160" cy="338554"/>
          </a:xfrm>
          <a:prstGeom prst="rect">
            <a:avLst/>
          </a:prstGeom>
          <a:noFill/>
        </p:spPr>
        <p:txBody>
          <a:bodyPr wrap="square" rtlCol="0">
            <a:spAutoFit/>
          </a:bodyPr>
          <a:lstStyle/>
          <a:p>
            <a:pPr algn="ctr"/>
            <a:r>
              <a:rPr lang="nl-BE" sz="800" kern="1200" dirty="0" smtClean="0">
                <a:solidFill>
                  <a:schemeClr val="bg1">
                    <a:lumMod val="50000"/>
                  </a:schemeClr>
                </a:solidFill>
                <a:latin typeface="Arial" pitchFamily="34" charset="0"/>
                <a:ea typeface="ＭＳ Ｐゴシック"/>
                <a:cs typeface="ＭＳ Ｐゴシック"/>
              </a:rPr>
              <a:t>Member of the Metallum</a:t>
            </a:r>
          </a:p>
          <a:p>
            <a:pPr algn="ctr"/>
            <a:r>
              <a:rPr lang="nl-BE" sz="800" kern="1200" dirty="0" smtClean="0">
                <a:solidFill>
                  <a:schemeClr val="bg1">
                    <a:lumMod val="50000"/>
                  </a:schemeClr>
                </a:solidFill>
                <a:latin typeface="Arial" pitchFamily="34" charset="0"/>
                <a:ea typeface="ＭＳ Ｐゴシック"/>
                <a:cs typeface="ＭＳ Ｐゴシック"/>
              </a:rPr>
              <a:t>Holdings Group</a:t>
            </a:r>
            <a:endParaRPr lang="en-US" sz="800" kern="1200" dirty="0">
              <a:solidFill>
                <a:schemeClr val="bg1">
                  <a:lumMod val="50000"/>
                </a:schemeClr>
              </a:solidFill>
              <a:latin typeface="Arial" pitchFamily="34" charset="0"/>
              <a:ea typeface="ＭＳ Ｐゴシック"/>
              <a:cs typeface="ＭＳ Ｐゴシック"/>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solidFill>
                  <a:srgbClr val="FF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fld id="{A154AE14-8386-40BB-B596-52E9357F991A}" type="datetime3">
              <a:rPr lang="en-US" smtClean="0"/>
              <a:pPr>
                <a:defRPr/>
              </a:pPr>
              <a:t>16 April 2015</a:t>
            </a:fld>
            <a:endParaRPr lang="de-DE"/>
          </a:p>
        </p:txBody>
      </p:sp>
      <p:sp>
        <p:nvSpPr>
          <p:cNvPr id="5" name="Rectangle 5"/>
          <p:cNvSpPr>
            <a:spLocks noGrp="1" noChangeArrowheads="1"/>
          </p:cNvSpPr>
          <p:nvPr>
            <p:ph type="ftr" sz="quarter" idx="11"/>
            <p:custDataLst>
              <p:tags r:id="rId2"/>
            </p:custDataLst>
          </p:nvPr>
        </p:nvSpPr>
        <p:spPr>
          <a:xfrm>
            <a:off x="4283968" y="6691672"/>
            <a:ext cx="2590800" cy="332656"/>
          </a:xfrm>
          <a:ln/>
        </p:spPr>
        <p:txBody>
          <a:bodyPr/>
          <a:lstStyle>
            <a:lvl1pPr>
              <a:defRPr/>
            </a:lvl1pPr>
          </a:lstStyle>
          <a:p>
            <a:pPr>
              <a:defRPr/>
            </a:pPr>
            <a:r>
              <a:rPr lang="de-DE" dirty="0" smtClean="0"/>
              <a:t>Metallo-Chimique NV</a:t>
            </a:r>
            <a:endParaRPr lang="de-DE" dirty="0"/>
          </a:p>
        </p:txBody>
      </p:sp>
      <p:sp>
        <p:nvSpPr>
          <p:cNvPr id="6" name="Rectangle 6"/>
          <p:cNvSpPr>
            <a:spLocks noGrp="1" noChangeArrowheads="1"/>
          </p:cNvSpPr>
          <p:nvPr>
            <p:ph type="sldNum" sz="quarter" idx="12"/>
            <p:custDataLst>
              <p:tags r:id="rId3"/>
            </p:custDataLst>
          </p:nvPr>
        </p:nvSpPr>
        <p:spPr>
          <a:xfrm>
            <a:off x="7668344" y="6665913"/>
            <a:ext cx="968896" cy="192087"/>
          </a:xfrm>
          <a:ln/>
        </p:spPr>
        <p:txBody>
          <a:bodyPr/>
          <a:lstStyle>
            <a:lvl1pPr>
              <a:defRPr/>
            </a:lvl1pPr>
          </a:lstStyle>
          <a:p>
            <a:pPr>
              <a:defRPr/>
            </a:pPr>
            <a:fld id="{7E7DDA96-BF95-41C8-B422-46BD1F97246E}" type="slidenum">
              <a:rPr lang="de-DE"/>
              <a:pPr>
                <a:defRPr/>
              </a:pPr>
              <a:t>‹#›</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solidFill>
                  <a:srgbClr val="FF000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fld id="{9C290CCE-E99D-437B-809D-26EA863F87E4}" type="datetime3">
              <a:rPr lang="en-US" smtClean="0"/>
              <a:pPr>
                <a:defRPr/>
              </a:pPr>
              <a:t>16 April 2015</a:t>
            </a:fld>
            <a:endParaRPr lang="de-DE"/>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r>
              <a:rPr lang="de-DE" dirty="0" smtClean="0"/>
              <a:t>Metallo-Chimique NV</a:t>
            </a:r>
            <a:endParaRPr lang="de-DE" dirty="0"/>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56EE01B1-0AEF-4B8F-A03D-8961EA1DDABE}" type="slidenum">
              <a:rPr lang="de-DE"/>
              <a:pPr>
                <a:defRPr/>
              </a:pPr>
              <a:t>‹#›</a:t>
            </a:fld>
            <a:endParaRPr lang="de-DE"/>
          </a:p>
        </p:txBody>
      </p:sp>
      <p:sp>
        <p:nvSpPr>
          <p:cNvPr id="7" name="TextBox 6"/>
          <p:cNvSpPr txBox="1"/>
          <p:nvPr userDrawn="1"/>
        </p:nvSpPr>
        <p:spPr>
          <a:xfrm>
            <a:off x="6588224" y="6093296"/>
            <a:ext cx="1440160" cy="338554"/>
          </a:xfrm>
          <a:prstGeom prst="rect">
            <a:avLst/>
          </a:prstGeom>
          <a:noFill/>
        </p:spPr>
        <p:txBody>
          <a:bodyPr wrap="square" rtlCol="0">
            <a:spAutoFit/>
          </a:bodyPr>
          <a:lstStyle/>
          <a:p>
            <a:pPr algn="ctr"/>
            <a:r>
              <a:rPr lang="nl-BE" sz="800" dirty="0" smtClean="0">
                <a:solidFill>
                  <a:schemeClr val="bg1">
                    <a:lumMod val="50000"/>
                  </a:schemeClr>
                </a:solidFill>
                <a:latin typeface="+mj-lt"/>
              </a:rPr>
              <a:t>Member of the Metallum</a:t>
            </a:r>
          </a:p>
          <a:p>
            <a:pPr algn="ctr"/>
            <a:r>
              <a:rPr lang="nl-BE" sz="800" dirty="0" smtClean="0">
                <a:solidFill>
                  <a:schemeClr val="bg1">
                    <a:lumMod val="50000"/>
                  </a:schemeClr>
                </a:solidFill>
                <a:latin typeface="+mj-lt"/>
              </a:rPr>
              <a:t>Holdings Group</a:t>
            </a:r>
            <a:endParaRPr lang="en-US" sz="800" dirty="0">
              <a:solidFill>
                <a:schemeClr val="bg1">
                  <a:lumMod val="50000"/>
                </a:schemeClr>
              </a:solidFill>
              <a:latin typeface="+mj-l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0000"/>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066800" y="1981200"/>
            <a:ext cx="2438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57600" y="1981200"/>
            <a:ext cx="2438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fld id="{E64A18CF-5C9B-42EC-A8CE-C271D2B411B0}" type="datetime3">
              <a:rPr lang="en-US" smtClean="0"/>
              <a:pPr>
                <a:defRPr/>
              </a:pPr>
              <a:t>16 April 2015</a:t>
            </a:fld>
            <a:endParaRPr lang="de-DE"/>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r>
              <a:rPr lang="de-DE" dirty="0" smtClean="0"/>
              <a:t>Metallo-Chimique NV</a:t>
            </a:r>
            <a:endParaRPr lang="de-DE" dirty="0"/>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084F4B1-1DE6-403C-9C14-D469A5C4AEC5}" type="slidenum">
              <a:rPr lang="de-DE"/>
              <a:pPr>
                <a:defRPr/>
              </a:pPr>
              <a:t>‹#›</a:t>
            </a:fld>
            <a:endParaRPr lang="de-DE"/>
          </a:p>
        </p:txBody>
      </p:sp>
      <p:sp>
        <p:nvSpPr>
          <p:cNvPr id="8" name="TextBox 7"/>
          <p:cNvSpPr txBox="1"/>
          <p:nvPr userDrawn="1"/>
        </p:nvSpPr>
        <p:spPr>
          <a:xfrm>
            <a:off x="6588224" y="6093296"/>
            <a:ext cx="1440160" cy="338554"/>
          </a:xfrm>
          <a:prstGeom prst="rect">
            <a:avLst/>
          </a:prstGeom>
          <a:noFill/>
        </p:spPr>
        <p:txBody>
          <a:bodyPr wrap="square" rtlCol="0">
            <a:spAutoFit/>
          </a:bodyPr>
          <a:lstStyle/>
          <a:p>
            <a:pPr algn="ctr"/>
            <a:r>
              <a:rPr lang="nl-BE" sz="800" kern="1200" dirty="0" smtClean="0">
                <a:solidFill>
                  <a:schemeClr val="bg1">
                    <a:lumMod val="50000"/>
                  </a:schemeClr>
                </a:solidFill>
                <a:latin typeface="Arial" pitchFamily="34" charset="0"/>
                <a:ea typeface="ＭＳ Ｐゴシック"/>
                <a:cs typeface="ＭＳ Ｐゴシック"/>
              </a:rPr>
              <a:t>Member of the Metallum</a:t>
            </a:r>
          </a:p>
          <a:p>
            <a:pPr algn="ctr"/>
            <a:r>
              <a:rPr lang="nl-BE" sz="800" kern="1200" dirty="0" smtClean="0">
                <a:solidFill>
                  <a:schemeClr val="bg1">
                    <a:lumMod val="50000"/>
                  </a:schemeClr>
                </a:solidFill>
                <a:latin typeface="Arial" pitchFamily="34" charset="0"/>
                <a:ea typeface="ＭＳ Ｐゴシック"/>
                <a:cs typeface="ＭＳ Ｐゴシック"/>
              </a:rPr>
              <a:t>Holdings Group</a:t>
            </a:r>
            <a:endParaRPr lang="en-US" sz="800" kern="1200" dirty="0">
              <a:solidFill>
                <a:schemeClr val="bg1">
                  <a:lumMod val="50000"/>
                </a:schemeClr>
              </a:solidFill>
              <a:latin typeface="Arial" pitchFamily="34" charset="0"/>
              <a:ea typeface="ＭＳ Ｐゴシック"/>
              <a:cs typeface="ＭＳ Ｐゴシック"/>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rgbClr val="FF000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fld id="{831B1DD7-D260-4408-B79A-E08C022DD154}" type="datetime3">
              <a:rPr lang="en-US" smtClean="0"/>
              <a:pPr>
                <a:defRPr/>
              </a:pPr>
              <a:t>16 April 2015</a:t>
            </a:fld>
            <a:endParaRPr lang="de-DE"/>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r>
              <a:rPr lang="de-DE" dirty="0" smtClean="0"/>
              <a:t>Metallo-Chimique NV</a:t>
            </a:r>
            <a:endParaRPr lang="de-DE" dirty="0"/>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6B996681-77C0-42E2-ABD9-9561C15F06B4}" type="slidenum">
              <a:rPr lang="de-DE"/>
              <a:pPr>
                <a:defRPr/>
              </a:pPr>
              <a:t>‹#›</a:t>
            </a:fld>
            <a:endParaRPr lang="de-DE"/>
          </a:p>
        </p:txBody>
      </p:sp>
      <p:sp>
        <p:nvSpPr>
          <p:cNvPr id="10" name="TextBox 9"/>
          <p:cNvSpPr txBox="1"/>
          <p:nvPr userDrawn="1"/>
        </p:nvSpPr>
        <p:spPr>
          <a:xfrm>
            <a:off x="6588224" y="6093296"/>
            <a:ext cx="1440160" cy="338554"/>
          </a:xfrm>
          <a:prstGeom prst="rect">
            <a:avLst/>
          </a:prstGeom>
          <a:noFill/>
        </p:spPr>
        <p:txBody>
          <a:bodyPr wrap="square" rtlCol="0">
            <a:spAutoFit/>
          </a:bodyPr>
          <a:lstStyle/>
          <a:p>
            <a:pPr algn="ctr"/>
            <a:r>
              <a:rPr lang="nl-BE" sz="800" kern="1200" dirty="0" smtClean="0">
                <a:solidFill>
                  <a:schemeClr val="bg1">
                    <a:lumMod val="50000"/>
                  </a:schemeClr>
                </a:solidFill>
                <a:latin typeface="Arial" pitchFamily="34" charset="0"/>
                <a:ea typeface="ＭＳ Ｐゴシック"/>
                <a:cs typeface="ＭＳ Ｐゴシック"/>
              </a:rPr>
              <a:t>Member of the Metallum</a:t>
            </a:r>
          </a:p>
          <a:p>
            <a:pPr algn="ctr"/>
            <a:r>
              <a:rPr lang="nl-BE" sz="800" kern="1200" dirty="0" smtClean="0">
                <a:solidFill>
                  <a:schemeClr val="bg1">
                    <a:lumMod val="50000"/>
                  </a:schemeClr>
                </a:solidFill>
                <a:latin typeface="Arial" pitchFamily="34" charset="0"/>
                <a:ea typeface="ＭＳ Ｐゴシック"/>
                <a:cs typeface="ＭＳ Ｐゴシック"/>
              </a:rPr>
              <a:t>Holdings Group</a:t>
            </a:r>
            <a:endParaRPr lang="en-US" sz="800" kern="1200" dirty="0">
              <a:solidFill>
                <a:schemeClr val="bg1">
                  <a:lumMod val="50000"/>
                </a:schemeClr>
              </a:solidFill>
              <a:latin typeface="Arial" pitchFamily="34" charset="0"/>
              <a:ea typeface="ＭＳ Ｐゴシック"/>
              <a:cs typeface="ＭＳ Ｐゴシック"/>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0000"/>
                </a:solidFill>
              </a:defRPr>
            </a:lvl1pPr>
          </a:lstStyle>
          <a:p>
            <a:r>
              <a:rPr lang="en-US" dirty="0" smtClean="0"/>
              <a:t>Click to edit Master title style</a:t>
            </a:r>
            <a:endParaRPr lang="en-US" dirty="0"/>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fld id="{E9A4B8CA-F5D6-4B69-8C2C-ABBD61DDDEBA}" type="datetime3">
              <a:rPr lang="en-US" smtClean="0"/>
              <a:pPr>
                <a:defRPr/>
              </a:pPr>
              <a:t>16 April 2015</a:t>
            </a:fld>
            <a:endParaRPr lang="de-DE"/>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r>
              <a:rPr lang="de-DE" dirty="0" smtClean="0"/>
              <a:t>Metallo-Chimique NV</a:t>
            </a:r>
            <a:endParaRPr lang="de-DE" dirty="0"/>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4A19E89D-ADDE-4D43-BA10-ACCE1C4EE83C}" type="slidenum">
              <a:rPr lang="de-DE"/>
              <a:pPr>
                <a:defRPr/>
              </a:pPr>
              <a:t>‹#›</a:t>
            </a:fld>
            <a:endParaRPr lang="de-DE"/>
          </a:p>
        </p:txBody>
      </p:sp>
      <p:sp>
        <p:nvSpPr>
          <p:cNvPr id="6" name="TextBox 5"/>
          <p:cNvSpPr txBox="1"/>
          <p:nvPr userDrawn="1"/>
        </p:nvSpPr>
        <p:spPr>
          <a:xfrm>
            <a:off x="6588224" y="6093296"/>
            <a:ext cx="1440160" cy="338554"/>
          </a:xfrm>
          <a:prstGeom prst="rect">
            <a:avLst/>
          </a:prstGeom>
          <a:noFill/>
        </p:spPr>
        <p:txBody>
          <a:bodyPr wrap="square" rtlCol="0">
            <a:spAutoFit/>
          </a:bodyPr>
          <a:lstStyle/>
          <a:p>
            <a:pPr algn="ctr"/>
            <a:r>
              <a:rPr lang="nl-BE" sz="800" kern="1200" dirty="0" smtClean="0">
                <a:solidFill>
                  <a:schemeClr val="bg1">
                    <a:lumMod val="50000"/>
                  </a:schemeClr>
                </a:solidFill>
                <a:latin typeface="Arial" pitchFamily="34" charset="0"/>
                <a:ea typeface="ＭＳ Ｐゴシック"/>
                <a:cs typeface="ＭＳ Ｐゴシック"/>
              </a:rPr>
              <a:t>Member of the Metallum</a:t>
            </a:r>
          </a:p>
          <a:p>
            <a:pPr algn="ctr"/>
            <a:r>
              <a:rPr lang="nl-BE" sz="800" kern="1200" dirty="0" smtClean="0">
                <a:solidFill>
                  <a:schemeClr val="bg1">
                    <a:lumMod val="50000"/>
                  </a:schemeClr>
                </a:solidFill>
                <a:latin typeface="Arial" pitchFamily="34" charset="0"/>
                <a:ea typeface="ＭＳ Ｐゴシック"/>
                <a:cs typeface="ＭＳ Ｐゴシック"/>
              </a:rPr>
              <a:t>Holdings Group</a:t>
            </a:r>
            <a:endParaRPr lang="en-US" sz="800" kern="1200" dirty="0">
              <a:solidFill>
                <a:schemeClr val="bg1">
                  <a:lumMod val="50000"/>
                </a:schemeClr>
              </a:solidFill>
              <a:latin typeface="Arial" pitchFamily="34" charset="0"/>
              <a:ea typeface="ＭＳ Ｐゴシック"/>
              <a:cs typeface="ＭＳ Ｐゴシック"/>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fld id="{5AECFB3E-24A3-4D1D-AF0C-61E7BC9FC063}" type="datetime3">
              <a:rPr lang="en-US" smtClean="0"/>
              <a:pPr>
                <a:defRPr/>
              </a:pPr>
              <a:t>16 April 2015</a:t>
            </a:fld>
            <a:endParaRPr lang="de-DE"/>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r>
              <a:rPr lang="de-DE" dirty="0" smtClean="0"/>
              <a:t>Metallo-Chimique NV</a:t>
            </a:r>
            <a:endParaRPr lang="de-DE" dirty="0"/>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2027D4B1-5F85-434A-AD0F-41838E99CB40}" type="slidenum">
              <a:rPr lang="de-DE"/>
              <a:pPr>
                <a:defRPr/>
              </a:pPr>
              <a:t>‹#›</a:t>
            </a:fld>
            <a:endParaRPr lang="de-DE"/>
          </a:p>
        </p:txBody>
      </p:sp>
      <p:sp>
        <p:nvSpPr>
          <p:cNvPr id="5" name="TextBox 4"/>
          <p:cNvSpPr txBox="1"/>
          <p:nvPr userDrawn="1"/>
        </p:nvSpPr>
        <p:spPr>
          <a:xfrm>
            <a:off x="6588224" y="6093296"/>
            <a:ext cx="1440160" cy="338554"/>
          </a:xfrm>
          <a:prstGeom prst="rect">
            <a:avLst/>
          </a:prstGeom>
          <a:noFill/>
        </p:spPr>
        <p:txBody>
          <a:bodyPr wrap="square" rtlCol="0">
            <a:spAutoFit/>
          </a:bodyPr>
          <a:lstStyle/>
          <a:p>
            <a:pPr algn="ctr"/>
            <a:r>
              <a:rPr lang="nl-BE" sz="800" kern="1200" dirty="0" smtClean="0">
                <a:solidFill>
                  <a:schemeClr val="bg1">
                    <a:lumMod val="50000"/>
                  </a:schemeClr>
                </a:solidFill>
                <a:latin typeface="Arial" pitchFamily="34" charset="0"/>
                <a:ea typeface="ＭＳ Ｐゴシック"/>
                <a:cs typeface="ＭＳ Ｐゴシック"/>
              </a:rPr>
              <a:t>Member of the Metallum</a:t>
            </a:r>
          </a:p>
          <a:p>
            <a:pPr algn="ctr"/>
            <a:r>
              <a:rPr lang="nl-BE" sz="800" kern="1200" dirty="0" smtClean="0">
                <a:solidFill>
                  <a:schemeClr val="bg1">
                    <a:lumMod val="50000"/>
                  </a:schemeClr>
                </a:solidFill>
                <a:latin typeface="Arial" pitchFamily="34" charset="0"/>
                <a:ea typeface="ＭＳ Ｐゴシック"/>
                <a:cs typeface="ＭＳ Ｐゴシック"/>
              </a:rPr>
              <a:t>Holdings Group</a:t>
            </a:r>
            <a:endParaRPr lang="en-US" sz="800" kern="1200" dirty="0">
              <a:solidFill>
                <a:schemeClr val="bg1">
                  <a:lumMod val="50000"/>
                </a:schemeClr>
              </a:solidFill>
              <a:latin typeface="Arial" pitchFamily="34" charset="0"/>
              <a:ea typeface="ＭＳ Ｐゴシック"/>
              <a:cs typeface="ＭＳ Ｐゴシック"/>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FF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fld id="{18888F6A-48A9-4C1E-96A9-F28924440F14}" type="datetime3">
              <a:rPr lang="en-US" smtClean="0"/>
              <a:pPr>
                <a:defRPr/>
              </a:pPr>
              <a:t>16 April 2015</a:t>
            </a:fld>
            <a:endParaRPr lang="de-DE"/>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r>
              <a:rPr lang="de-DE" dirty="0" smtClean="0"/>
              <a:t>Metallo-Chimique NV</a:t>
            </a:r>
            <a:endParaRPr lang="de-DE" dirty="0"/>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B4D0CF6F-1DA7-4EBC-9560-0CF8965DFCE9}" type="slidenum">
              <a:rPr lang="de-DE"/>
              <a:pPr>
                <a:defRPr/>
              </a:pPr>
              <a:t>‹#›</a:t>
            </a:fld>
            <a:endParaRPr lang="de-DE"/>
          </a:p>
        </p:txBody>
      </p:sp>
      <p:sp>
        <p:nvSpPr>
          <p:cNvPr id="8" name="TextBox 7"/>
          <p:cNvSpPr txBox="1"/>
          <p:nvPr userDrawn="1"/>
        </p:nvSpPr>
        <p:spPr>
          <a:xfrm>
            <a:off x="6588224" y="6093296"/>
            <a:ext cx="1440160" cy="338554"/>
          </a:xfrm>
          <a:prstGeom prst="rect">
            <a:avLst/>
          </a:prstGeom>
          <a:noFill/>
        </p:spPr>
        <p:txBody>
          <a:bodyPr wrap="square" rtlCol="0">
            <a:spAutoFit/>
          </a:bodyPr>
          <a:lstStyle/>
          <a:p>
            <a:pPr algn="ctr"/>
            <a:r>
              <a:rPr lang="nl-BE" sz="800" kern="1200" dirty="0" smtClean="0">
                <a:solidFill>
                  <a:schemeClr val="bg1">
                    <a:lumMod val="50000"/>
                  </a:schemeClr>
                </a:solidFill>
                <a:latin typeface="Arial" pitchFamily="34" charset="0"/>
                <a:ea typeface="ＭＳ Ｐゴシック"/>
                <a:cs typeface="ＭＳ Ｐゴシック"/>
              </a:rPr>
              <a:t>Member of the Metallum</a:t>
            </a:r>
          </a:p>
          <a:p>
            <a:pPr algn="ctr"/>
            <a:r>
              <a:rPr lang="nl-BE" sz="800" kern="1200" dirty="0" smtClean="0">
                <a:solidFill>
                  <a:schemeClr val="bg1">
                    <a:lumMod val="50000"/>
                  </a:schemeClr>
                </a:solidFill>
                <a:latin typeface="Arial" pitchFamily="34" charset="0"/>
                <a:ea typeface="ＭＳ Ｐゴシック"/>
                <a:cs typeface="ＭＳ Ｐゴシック"/>
              </a:rPr>
              <a:t>Holdings Group</a:t>
            </a:r>
            <a:endParaRPr lang="en-US" sz="800" kern="1200" dirty="0">
              <a:solidFill>
                <a:schemeClr val="bg1">
                  <a:lumMod val="50000"/>
                </a:schemeClr>
              </a:solidFill>
              <a:latin typeface="Arial" pitchFamily="34" charset="0"/>
              <a:ea typeface="ＭＳ Ｐゴシック"/>
              <a:cs typeface="ＭＳ Ｐゴシック"/>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FF0000"/>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lIns="91440" tIns="45720" rIns="91440" bIns="4572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fld id="{9C72E1CA-3E53-494A-B3F2-23E06C1136EB}" type="datetime3">
              <a:rPr lang="en-US" smtClean="0"/>
              <a:pPr>
                <a:defRPr/>
              </a:pPr>
              <a:t>16 April 2015</a:t>
            </a:fld>
            <a:endParaRPr lang="de-DE"/>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r>
              <a:rPr lang="de-DE" dirty="0" smtClean="0"/>
              <a:t>Metallo-Chimique NV</a:t>
            </a:r>
            <a:endParaRPr lang="de-DE" dirty="0"/>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A51B16DE-1C1C-4A99-B9D0-3805BE6CEA6A}" type="slidenum">
              <a:rPr lang="de-DE"/>
              <a:pPr>
                <a:defRPr/>
              </a:pPr>
              <a:t>‹#›</a:t>
            </a:fld>
            <a:endParaRPr lang="de-DE"/>
          </a:p>
        </p:txBody>
      </p:sp>
      <p:sp>
        <p:nvSpPr>
          <p:cNvPr id="8" name="TextBox 7"/>
          <p:cNvSpPr txBox="1"/>
          <p:nvPr userDrawn="1"/>
        </p:nvSpPr>
        <p:spPr>
          <a:xfrm>
            <a:off x="6588224" y="6093296"/>
            <a:ext cx="1440160" cy="338554"/>
          </a:xfrm>
          <a:prstGeom prst="rect">
            <a:avLst/>
          </a:prstGeom>
          <a:noFill/>
        </p:spPr>
        <p:txBody>
          <a:bodyPr wrap="square" rtlCol="0">
            <a:spAutoFit/>
          </a:bodyPr>
          <a:lstStyle/>
          <a:p>
            <a:pPr algn="ctr"/>
            <a:r>
              <a:rPr lang="nl-BE" sz="800" kern="1200" dirty="0" smtClean="0">
                <a:solidFill>
                  <a:schemeClr val="bg1">
                    <a:lumMod val="50000"/>
                  </a:schemeClr>
                </a:solidFill>
                <a:latin typeface="Arial" pitchFamily="34" charset="0"/>
                <a:ea typeface="ＭＳ Ｐゴシック"/>
                <a:cs typeface="ＭＳ Ｐゴシック"/>
              </a:rPr>
              <a:t>Member of the Metallum</a:t>
            </a:r>
          </a:p>
          <a:p>
            <a:pPr algn="ctr"/>
            <a:r>
              <a:rPr lang="nl-BE" sz="800" kern="1200" dirty="0" smtClean="0">
                <a:solidFill>
                  <a:schemeClr val="bg1">
                    <a:lumMod val="50000"/>
                  </a:schemeClr>
                </a:solidFill>
                <a:latin typeface="Arial" pitchFamily="34" charset="0"/>
                <a:ea typeface="ＭＳ Ｐゴシック"/>
                <a:cs typeface="ＭＳ Ｐゴシック"/>
              </a:rPr>
              <a:t>Holdings Group</a:t>
            </a:r>
            <a:endParaRPr lang="en-US" sz="800" kern="1200" dirty="0">
              <a:solidFill>
                <a:schemeClr val="bg1">
                  <a:lumMod val="50000"/>
                </a:schemeClr>
              </a:solidFill>
              <a:latin typeface="Arial" pitchFamily="34" charset="0"/>
              <a:ea typeface="ＭＳ Ｐゴシック"/>
              <a:cs typeface="ＭＳ Ｐゴシック"/>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tags" Target="../tags/tag5.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tags" Target="../tags/tag3.xml"/><Relationship Id="rId20" Type="http://schemas.openxmlformats.org/officeDocument/2006/relationships/tags" Target="../tags/tag7.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jpeg"/><Relationship Id="rId5" Type="http://schemas.openxmlformats.org/officeDocument/2006/relationships/slideLayout" Target="../slideLayouts/slideLayout5.xml"/><Relationship Id="rId15" Type="http://schemas.openxmlformats.org/officeDocument/2006/relationships/tags" Target="../tags/tag2.xml"/><Relationship Id="rId23" Type="http://schemas.openxmlformats.org/officeDocument/2006/relationships/hyperlink" Target="http://intranet/Bedrijf/Logos/Logo%20Metallo%20Chimique%20-%20Furnace%20of%20innovation.jpg" TargetMode="External"/><Relationship Id="rId10" Type="http://schemas.openxmlformats.org/officeDocument/2006/relationships/slideLayout" Target="../slideLayouts/slideLayout10.xml"/><Relationship Id="rId19" Type="http://schemas.openxmlformats.org/officeDocument/2006/relationships/tags" Target="../tags/tag6.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 Id="rId22"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1" cstate="print"/>
          <a:srcRect/>
          <a:stretch>
            <a:fillRect/>
          </a:stretch>
        </a:blipFill>
        <a:effectLst/>
      </p:bgPr>
    </p:bg>
    <p:spTree>
      <p:nvGrpSpPr>
        <p:cNvPr id="1" name=""/>
        <p:cNvGrpSpPr/>
        <p:nvPr/>
      </p:nvGrpSpPr>
      <p:grpSpPr>
        <a:xfrm>
          <a:off x="0" y="0"/>
          <a:ext cx="0" cy="0"/>
          <a:chOff x="0" y="0"/>
          <a:chExt cx="0" cy="0"/>
        </a:xfrm>
      </p:grpSpPr>
      <p:graphicFrame>
        <p:nvGraphicFramePr>
          <p:cNvPr id="1026" name="Rectangle 18" hidden="1"/>
          <p:cNvGraphicFramePr>
            <a:graphicFrameLocks/>
          </p:cNvGraphicFramePr>
          <p:nvPr/>
        </p:nvGraphicFramePr>
        <p:xfrm>
          <a:off x="0" y="0"/>
          <a:ext cx="158750" cy="158750"/>
        </p:xfrm>
        <a:graphic>
          <a:graphicData uri="http://schemas.openxmlformats.org/presentationml/2006/ole">
            <p:oleObj spid="_x0000_s1026" name="think-cell Slide" r:id="rId22" imgW="0" imgH="0" progId="">
              <p:embed/>
            </p:oleObj>
          </a:graphicData>
        </a:graphic>
      </p:graphicFrame>
      <p:sp>
        <p:nvSpPr>
          <p:cNvPr id="1028" name="Rectangle 2"/>
          <p:cNvSpPr>
            <a:spLocks noGrp="1" noChangeArrowheads="1"/>
          </p:cNvSpPr>
          <p:nvPr>
            <p:ph type="title"/>
            <p:custDataLst>
              <p:tags r:id="rId15"/>
            </p:custDataLst>
          </p:nvPr>
        </p:nvSpPr>
        <p:spPr bwMode="auto">
          <a:xfrm>
            <a:off x="530225" y="266700"/>
            <a:ext cx="5986463"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dirty="0" smtClean="0"/>
              <a:t>Mastertitelformat bearbeiten</a:t>
            </a:r>
          </a:p>
        </p:txBody>
      </p:sp>
      <p:sp>
        <p:nvSpPr>
          <p:cNvPr id="1029" name="Rectangle 3"/>
          <p:cNvSpPr>
            <a:spLocks noGrp="1" noChangeArrowheads="1"/>
          </p:cNvSpPr>
          <p:nvPr>
            <p:ph type="body" idx="1"/>
            <p:custDataLst>
              <p:tags r:id="rId16"/>
            </p:custDataLst>
          </p:nvPr>
        </p:nvSpPr>
        <p:spPr bwMode="auto">
          <a:xfrm>
            <a:off x="530225" y="1552575"/>
            <a:ext cx="8074025" cy="122237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034" name="Rectangle 10"/>
          <p:cNvSpPr>
            <a:spLocks noChangeArrowheads="1"/>
          </p:cNvSpPr>
          <p:nvPr>
            <p:custDataLst>
              <p:tags r:id="rId17"/>
            </p:custDataLst>
          </p:nvPr>
        </p:nvSpPr>
        <p:spPr bwMode="auto">
          <a:xfrm>
            <a:off x="0" y="6597353"/>
            <a:ext cx="9144000" cy="260648"/>
          </a:xfrm>
          <a:prstGeom prst="rect">
            <a:avLst/>
          </a:prstGeom>
          <a:solidFill>
            <a:srgbClr val="B4B9BC"/>
          </a:solidFill>
          <a:ln w="9525">
            <a:noFill/>
            <a:miter lim="800000"/>
            <a:headEnd/>
            <a:tailEnd/>
          </a:ln>
          <a:effectLst/>
        </p:spPr>
        <p:txBody>
          <a:bodyPr wrap="none" anchor="ctr"/>
          <a:lstStyle/>
          <a:p>
            <a:pPr eaLnBrk="0" hangingPunct="0">
              <a:defRPr/>
            </a:pPr>
            <a:endParaRPr lang="en-US">
              <a:latin typeface="Arial" charset="0"/>
              <a:ea typeface="ＭＳ Ｐゴシック" charset="-128"/>
              <a:cs typeface="+mn-cs"/>
            </a:endParaRPr>
          </a:p>
        </p:txBody>
      </p:sp>
      <p:sp>
        <p:nvSpPr>
          <p:cNvPr id="2" name="Rectangle 4"/>
          <p:cNvSpPr>
            <a:spLocks noGrp="1" noChangeArrowheads="1"/>
          </p:cNvSpPr>
          <p:nvPr>
            <p:ph type="dt" sz="half" idx="2"/>
            <p:custDataLst>
              <p:tags r:id="rId18"/>
            </p:custDataLst>
          </p:nvPr>
        </p:nvSpPr>
        <p:spPr bwMode="auto">
          <a:xfrm>
            <a:off x="467544" y="6669361"/>
            <a:ext cx="1438275" cy="1886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eaLnBrk="0" hangingPunct="0">
              <a:defRPr sz="900">
                <a:solidFill>
                  <a:srgbClr val="FF0000"/>
                </a:solidFill>
                <a:latin typeface="Trebuchet MS" pitchFamily="34" charset="0"/>
                <a:ea typeface="ＭＳ Ｐゴシック" charset="-128"/>
                <a:cs typeface="+mn-cs"/>
              </a:defRPr>
            </a:lvl1pPr>
          </a:lstStyle>
          <a:p>
            <a:pPr>
              <a:defRPr/>
            </a:pPr>
            <a:fld id="{6A754B4C-F9F9-43EC-A99F-A7AE068E6046}" type="datetime3">
              <a:rPr lang="en-US" smtClean="0"/>
              <a:pPr>
                <a:defRPr/>
              </a:pPr>
              <a:t>16 April 2015</a:t>
            </a:fld>
            <a:endParaRPr lang="de-DE" dirty="0"/>
          </a:p>
        </p:txBody>
      </p:sp>
      <p:sp>
        <p:nvSpPr>
          <p:cNvPr id="3" name="Rectangle 5"/>
          <p:cNvSpPr>
            <a:spLocks noGrp="1" noChangeArrowheads="1"/>
          </p:cNvSpPr>
          <p:nvPr>
            <p:ph type="ftr" sz="quarter" idx="3"/>
            <p:custDataLst>
              <p:tags r:id="rId19"/>
            </p:custDataLst>
          </p:nvPr>
        </p:nvSpPr>
        <p:spPr bwMode="auto">
          <a:xfrm>
            <a:off x="4052888" y="6669360"/>
            <a:ext cx="2590800" cy="23626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eaLnBrk="0" hangingPunct="0">
              <a:defRPr sz="900">
                <a:solidFill>
                  <a:srgbClr val="FF0000"/>
                </a:solidFill>
                <a:latin typeface="Trebuchet MS" pitchFamily="34" charset="0"/>
                <a:ea typeface="ＭＳ Ｐゴシック" charset="-128"/>
                <a:cs typeface="+mn-cs"/>
              </a:defRPr>
            </a:lvl1pPr>
          </a:lstStyle>
          <a:p>
            <a:pPr>
              <a:defRPr/>
            </a:pPr>
            <a:r>
              <a:rPr lang="de-DE" dirty="0" smtClean="0"/>
              <a:t>Metallo-Chimique NV</a:t>
            </a:r>
            <a:endParaRPr lang="de-DE" dirty="0"/>
          </a:p>
        </p:txBody>
      </p:sp>
      <p:sp>
        <p:nvSpPr>
          <p:cNvPr id="1030" name="Rectangle 6"/>
          <p:cNvSpPr>
            <a:spLocks noGrp="1" noChangeArrowheads="1"/>
          </p:cNvSpPr>
          <p:nvPr>
            <p:ph type="sldNum" sz="quarter" idx="4"/>
            <p:custDataLst>
              <p:tags r:id="rId20"/>
            </p:custDataLst>
          </p:nvPr>
        </p:nvSpPr>
        <p:spPr bwMode="auto">
          <a:xfrm>
            <a:off x="6732240" y="6665913"/>
            <a:ext cx="1905000" cy="1920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eaLnBrk="0" hangingPunct="0">
              <a:defRPr sz="900">
                <a:solidFill>
                  <a:srgbClr val="FF0000"/>
                </a:solidFill>
                <a:latin typeface="Trebuchet MS" pitchFamily="34" charset="0"/>
                <a:ea typeface="ＭＳ Ｐゴシック" charset="-128"/>
                <a:cs typeface="+mn-cs"/>
              </a:defRPr>
            </a:lvl1pPr>
          </a:lstStyle>
          <a:p>
            <a:pPr>
              <a:defRPr/>
            </a:pPr>
            <a:fld id="{BD02EC95-BF9C-4DCC-AF47-3C65944EF1E2}" type="slidenum">
              <a:rPr lang="de-DE" smtClean="0"/>
              <a:pPr>
                <a:defRPr/>
              </a:pPr>
              <a:t>‹#›</a:t>
            </a:fld>
            <a:endParaRPr lang="de-DE" dirty="0"/>
          </a:p>
        </p:txBody>
      </p:sp>
      <p:pic>
        <p:nvPicPr>
          <p:cNvPr id="1037" name="Picture 13" descr="Picture">
            <a:hlinkClick r:id="rId23"/>
          </p:cNvPr>
          <p:cNvPicPr>
            <a:picLocks noChangeAspect="1" noChangeArrowheads="1"/>
          </p:cNvPicPr>
          <p:nvPr userDrawn="1"/>
        </p:nvPicPr>
        <p:blipFill>
          <a:blip r:embed="rId24" cstate="print"/>
          <a:srcRect/>
          <a:stretch>
            <a:fillRect/>
          </a:stretch>
        </p:blipFill>
        <p:spPr bwMode="auto">
          <a:xfrm>
            <a:off x="8028384" y="260648"/>
            <a:ext cx="981009" cy="871651"/>
          </a:xfrm>
          <a:prstGeom prst="rect">
            <a:avLst/>
          </a:prstGeom>
          <a:noFill/>
        </p:spPr>
      </p:pic>
    </p:spTree>
  </p:cSld>
  <p:clrMap bg1="lt1" tx1="dk1" bg2="lt2" tx2="dk2" accent1="accent1" accent2="accent2" accent3="accent3" accent4="accent4" accent5="accent5" accent6="accent6" hlink="hlink" folHlink="folHlink"/>
  <p:sldLayoutIdLst>
    <p:sldLayoutId id="2147483777"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hf hdr="0"/>
  <p:txStyles>
    <p:titleStyle>
      <a:lvl1pPr algn="l" rtl="0" eaLnBrk="0" fontAlgn="base" hangingPunct="0">
        <a:spcBef>
          <a:spcPct val="0"/>
        </a:spcBef>
        <a:spcAft>
          <a:spcPct val="0"/>
        </a:spcAft>
        <a:defRPr sz="2300">
          <a:solidFill>
            <a:srgbClr val="FF0000"/>
          </a:solidFill>
          <a:latin typeface="+mj-lt"/>
          <a:ea typeface="+mj-ea"/>
          <a:cs typeface="ＭＳ Ｐゴシック"/>
        </a:defRPr>
      </a:lvl1pPr>
      <a:lvl2pPr algn="l" rtl="0" eaLnBrk="0" fontAlgn="base" hangingPunct="0">
        <a:spcBef>
          <a:spcPct val="0"/>
        </a:spcBef>
        <a:spcAft>
          <a:spcPct val="0"/>
        </a:spcAft>
        <a:defRPr sz="2300">
          <a:solidFill>
            <a:srgbClr val="007BA5"/>
          </a:solidFill>
          <a:latin typeface="Trebuchet MS" pitchFamily="34" charset="0"/>
          <a:ea typeface="ＭＳ Ｐゴシック" charset="-128"/>
          <a:cs typeface="ＭＳ Ｐゴシック"/>
        </a:defRPr>
      </a:lvl2pPr>
      <a:lvl3pPr algn="l" rtl="0" eaLnBrk="0" fontAlgn="base" hangingPunct="0">
        <a:spcBef>
          <a:spcPct val="0"/>
        </a:spcBef>
        <a:spcAft>
          <a:spcPct val="0"/>
        </a:spcAft>
        <a:defRPr sz="2300">
          <a:solidFill>
            <a:srgbClr val="007BA5"/>
          </a:solidFill>
          <a:latin typeface="Trebuchet MS" pitchFamily="34" charset="0"/>
          <a:ea typeface="ＭＳ Ｐゴシック" charset="-128"/>
          <a:cs typeface="ＭＳ Ｐゴシック"/>
        </a:defRPr>
      </a:lvl3pPr>
      <a:lvl4pPr algn="l" rtl="0" eaLnBrk="0" fontAlgn="base" hangingPunct="0">
        <a:spcBef>
          <a:spcPct val="0"/>
        </a:spcBef>
        <a:spcAft>
          <a:spcPct val="0"/>
        </a:spcAft>
        <a:defRPr sz="2300">
          <a:solidFill>
            <a:srgbClr val="007BA5"/>
          </a:solidFill>
          <a:latin typeface="Trebuchet MS" pitchFamily="34" charset="0"/>
          <a:ea typeface="ＭＳ Ｐゴシック" charset="-128"/>
          <a:cs typeface="ＭＳ Ｐゴシック"/>
        </a:defRPr>
      </a:lvl4pPr>
      <a:lvl5pPr algn="l" rtl="0" eaLnBrk="0" fontAlgn="base" hangingPunct="0">
        <a:spcBef>
          <a:spcPct val="0"/>
        </a:spcBef>
        <a:spcAft>
          <a:spcPct val="0"/>
        </a:spcAft>
        <a:defRPr sz="2300">
          <a:solidFill>
            <a:srgbClr val="007BA5"/>
          </a:solidFill>
          <a:latin typeface="Trebuchet MS" pitchFamily="34" charset="0"/>
          <a:ea typeface="ＭＳ Ｐゴシック" charset="-128"/>
          <a:cs typeface="ＭＳ Ｐゴシック"/>
        </a:defRPr>
      </a:lvl5pPr>
      <a:lvl6pPr marL="457200" algn="l" rtl="0" fontAlgn="base">
        <a:spcBef>
          <a:spcPct val="0"/>
        </a:spcBef>
        <a:spcAft>
          <a:spcPct val="0"/>
        </a:spcAft>
        <a:defRPr sz="2300">
          <a:solidFill>
            <a:srgbClr val="007BA5"/>
          </a:solidFill>
          <a:latin typeface="Trebuchet MS" pitchFamily="34" charset="0"/>
          <a:ea typeface="ＭＳ Ｐゴシック" charset="-128"/>
        </a:defRPr>
      </a:lvl6pPr>
      <a:lvl7pPr marL="914400" algn="l" rtl="0" fontAlgn="base">
        <a:spcBef>
          <a:spcPct val="0"/>
        </a:spcBef>
        <a:spcAft>
          <a:spcPct val="0"/>
        </a:spcAft>
        <a:defRPr sz="2300">
          <a:solidFill>
            <a:srgbClr val="007BA5"/>
          </a:solidFill>
          <a:latin typeface="Trebuchet MS" pitchFamily="34" charset="0"/>
          <a:ea typeface="ＭＳ Ｐゴシック" charset="-128"/>
        </a:defRPr>
      </a:lvl7pPr>
      <a:lvl8pPr marL="1371600" algn="l" rtl="0" fontAlgn="base">
        <a:spcBef>
          <a:spcPct val="0"/>
        </a:spcBef>
        <a:spcAft>
          <a:spcPct val="0"/>
        </a:spcAft>
        <a:defRPr sz="2300">
          <a:solidFill>
            <a:srgbClr val="007BA5"/>
          </a:solidFill>
          <a:latin typeface="Trebuchet MS" pitchFamily="34" charset="0"/>
          <a:ea typeface="ＭＳ Ｐゴシック" charset="-128"/>
        </a:defRPr>
      </a:lvl8pPr>
      <a:lvl9pPr marL="1828800" algn="l" rtl="0" fontAlgn="base">
        <a:spcBef>
          <a:spcPct val="0"/>
        </a:spcBef>
        <a:spcAft>
          <a:spcPct val="0"/>
        </a:spcAft>
        <a:defRPr sz="2300">
          <a:solidFill>
            <a:srgbClr val="007BA5"/>
          </a:solidFill>
          <a:latin typeface="Trebuchet MS" pitchFamily="34" charset="0"/>
          <a:ea typeface="ＭＳ Ｐゴシック" charset="-128"/>
        </a:defRPr>
      </a:lvl9pPr>
    </p:titleStyle>
    <p:bodyStyle>
      <a:lvl1pPr marL="342900" indent="-342900" algn="l" rtl="0" eaLnBrk="0" fontAlgn="base" hangingPunct="0">
        <a:spcBef>
          <a:spcPct val="0"/>
        </a:spcBef>
        <a:spcAft>
          <a:spcPct val="0"/>
        </a:spcAft>
        <a:defRPr sz="1600">
          <a:solidFill>
            <a:schemeClr val="tx1"/>
          </a:solidFill>
          <a:latin typeface="+mn-lt"/>
          <a:ea typeface="+mn-ea"/>
          <a:cs typeface="ＭＳ Ｐゴシック"/>
        </a:defRPr>
      </a:lvl1pPr>
      <a:lvl2pPr marL="184150" indent="-182563" algn="l" rtl="0" eaLnBrk="0" fontAlgn="base" hangingPunct="0">
        <a:spcBef>
          <a:spcPct val="0"/>
        </a:spcBef>
        <a:spcAft>
          <a:spcPct val="0"/>
        </a:spcAft>
        <a:buFont typeface="Times" pitchFamily="18" charset="0"/>
        <a:buChar char="•"/>
        <a:defRPr sz="1600">
          <a:solidFill>
            <a:schemeClr val="tx1"/>
          </a:solidFill>
          <a:latin typeface="+mn-lt"/>
          <a:ea typeface="+mn-ea"/>
          <a:cs typeface="ＭＳ Ｐゴシック"/>
        </a:defRPr>
      </a:lvl2pPr>
      <a:lvl3pPr marL="360363" indent="-174625" algn="l" rtl="0" eaLnBrk="0" fontAlgn="base" hangingPunct="0">
        <a:spcBef>
          <a:spcPct val="0"/>
        </a:spcBef>
        <a:spcAft>
          <a:spcPct val="0"/>
        </a:spcAft>
        <a:buFont typeface="Wingdings" pitchFamily="2" charset="2"/>
        <a:buChar char="§"/>
        <a:defRPr sz="1600">
          <a:solidFill>
            <a:schemeClr val="tx1"/>
          </a:solidFill>
          <a:latin typeface="+mn-lt"/>
          <a:ea typeface="+mn-ea"/>
          <a:cs typeface="ＭＳ Ｐゴシック"/>
        </a:defRPr>
      </a:lvl3pPr>
      <a:lvl4pPr marL="536575" indent="-174625" algn="l" rtl="0" eaLnBrk="0" fontAlgn="base" hangingPunct="0">
        <a:spcBef>
          <a:spcPct val="0"/>
        </a:spcBef>
        <a:spcAft>
          <a:spcPct val="0"/>
        </a:spcAft>
        <a:buChar char="–"/>
        <a:defRPr sz="1600">
          <a:solidFill>
            <a:schemeClr val="tx1"/>
          </a:solidFill>
          <a:latin typeface="+mn-lt"/>
          <a:ea typeface="+mn-ea"/>
          <a:cs typeface="ＭＳ Ｐゴシック"/>
        </a:defRPr>
      </a:lvl4pPr>
      <a:lvl5pPr marL="720725" indent="-182563" algn="l" rtl="0" eaLnBrk="0" fontAlgn="base" hangingPunct="0">
        <a:spcBef>
          <a:spcPct val="0"/>
        </a:spcBef>
        <a:spcAft>
          <a:spcPct val="0"/>
        </a:spcAft>
        <a:buChar char="»"/>
        <a:defRPr sz="1600">
          <a:solidFill>
            <a:schemeClr val="tx1"/>
          </a:solidFill>
          <a:latin typeface="+mn-lt"/>
          <a:ea typeface="+mn-ea"/>
          <a:cs typeface="ＭＳ Ｐゴシック"/>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16.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png"/><Relationship Id="rId9" Type="http://schemas.openxmlformats.org/officeDocument/2006/relationships/image" Target="../media/image59.jpe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1.gif"/><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2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9.gif"/><Relationship Id="rId5" Type="http://schemas.openxmlformats.org/officeDocument/2006/relationships/image" Target="../media/image18.emf"/><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ctrTitle"/>
          </p:nvPr>
        </p:nvSpPr>
        <p:spPr>
          <a:xfrm>
            <a:off x="425450" y="4687888"/>
            <a:ext cx="6051550" cy="1039812"/>
          </a:xfrm>
        </p:spPr>
        <p:txBody>
          <a:bodyPr/>
          <a:lstStyle/>
          <a:p>
            <a:pPr algn="ctr"/>
            <a:r>
              <a:rPr kumimoji="1" lang="en-GB" sz="2800" dirty="0" smtClean="0">
                <a:solidFill>
                  <a:srgbClr val="C00000"/>
                </a:solidFill>
                <a:latin typeface="Arial Unicode MS" pitchFamily="34" charset="-128"/>
                <a:ea typeface="Arial Unicode MS" pitchFamily="34" charset="-128"/>
                <a:cs typeface="Arial Unicode MS" pitchFamily="34" charset="-128"/>
              </a:rPr>
              <a:t>The </a:t>
            </a:r>
            <a:r>
              <a:rPr kumimoji="1" lang="en-GB" sz="2800" dirty="0" err="1" smtClean="0">
                <a:solidFill>
                  <a:srgbClr val="C00000"/>
                </a:solidFill>
                <a:latin typeface="Arial Unicode MS" pitchFamily="34" charset="-128"/>
                <a:ea typeface="Arial Unicode MS" pitchFamily="34" charset="-128"/>
                <a:cs typeface="Arial Unicode MS" pitchFamily="34" charset="-128"/>
              </a:rPr>
              <a:t>Metallo</a:t>
            </a:r>
            <a:r>
              <a:rPr kumimoji="1" lang="en-GB" sz="2800" dirty="0" smtClean="0">
                <a:solidFill>
                  <a:srgbClr val="C00000"/>
                </a:solidFill>
                <a:latin typeface="Arial Unicode MS" pitchFamily="34" charset="-128"/>
                <a:ea typeface="Arial Unicode MS" pitchFamily="34" charset="-128"/>
                <a:cs typeface="Arial Unicode MS" pitchFamily="34" charset="-128"/>
              </a:rPr>
              <a:t> Slag Cleaning Challenge:</a:t>
            </a:r>
            <a:r>
              <a:rPr lang="de-CH" sz="2800" dirty="0">
                <a:latin typeface="Arial Unicode MS" pitchFamily="34" charset="-128"/>
                <a:ea typeface="Arial Unicode MS" pitchFamily="34" charset="-128"/>
                <a:cs typeface="Arial Unicode MS" pitchFamily="34" charset="-128"/>
              </a:rPr>
              <a:t/>
            </a:r>
            <a:br>
              <a:rPr lang="de-CH" sz="2800" dirty="0">
                <a:latin typeface="Arial Unicode MS" pitchFamily="34" charset="-128"/>
                <a:ea typeface="Arial Unicode MS" pitchFamily="34" charset="-128"/>
                <a:cs typeface="Arial Unicode MS" pitchFamily="34" charset="-128"/>
              </a:rPr>
            </a:br>
            <a:r>
              <a:rPr lang="de-CH" sz="2800" dirty="0" smtClean="0">
                <a:latin typeface="Arial Unicode MS" pitchFamily="34" charset="-128"/>
                <a:ea typeface="Arial Unicode MS" pitchFamily="34" charset="-128"/>
                <a:cs typeface="Arial Unicode MS" pitchFamily="34" charset="-128"/>
              </a:rPr>
              <a:t/>
            </a:r>
            <a:br>
              <a:rPr lang="de-CH" sz="2800" dirty="0" smtClean="0">
                <a:latin typeface="Arial Unicode MS" pitchFamily="34" charset="-128"/>
                <a:ea typeface="Arial Unicode MS" pitchFamily="34" charset="-128"/>
                <a:cs typeface="Arial Unicode MS" pitchFamily="34" charset="-128"/>
              </a:rPr>
            </a:br>
            <a:r>
              <a:rPr lang="de-CH" sz="2800" dirty="0" err="1" smtClean="0">
                <a:solidFill>
                  <a:srgbClr val="C00000"/>
                </a:solidFill>
                <a:latin typeface="Arial Unicode MS" pitchFamily="34" charset="-128"/>
                <a:ea typeface="Arial Unicode MS" pitchFamily="34" charset="-128"/>
                <a:cs typeface="Arial Unicode MS" pitchFamily="34" charset="-128"/>
              </a:rPr>
              <a:t>Combined</a:t>
            </a:r>
            <a:r>
              <a:rPr lang="de-CH" sz="2800" dirty="0" smtClean="0">
                <a:solidFill>
                  <a:srgbClr val="C00000"/>
                </a:solidFill>
                <a:latin typeface="Arial Unicode MS" pitchFamily="34" charset="-128"/>
                <a:ea typeface="Arial Unicode MS" pitchFamily="34" charset="-128"/>
                <a:cs typeface="Arial Unicode MS" pitchFamily="34" charset="-128"/>
              </a:rPr>
              <a:t> </a:t>
            </a:r>
            <a:r>
              <a:rPr lang="de-CH" sz="2800" dirty="0" err="1" smtClean="0">
                <a:solidFill>
                  <a:srgbClr val="C00000"/>
                </a:solidFill>
                <a:latin typeface="Arial Unicode MS" pitchFamily="34" charset="-128"/>
                <a:ea typeface="Arial Unicode MS" pitchFamily="34" charset="-128"/>
                <a:cs typeface="Arial Unicode MS" pitchFamily="34" charset="-128"/>
              </a:rPr>
              <a:t>metal</a:t>
            </a:r>
            <a:r>
              <a:rPr lang="de-CH" sz="2800" dirty="0" smtClean="0">
                <a:solidFill>
                  <a:srgbClr val="C00000"/>
                </a:solidFill>
                <a:latin typeface="Arial Unicode MS" pitchFamily="34" charset="-128"/>
                <a:ea typeface="Arial Unicode MS" pitchFamily="34" charset="-128"/>
                <a:cs typeface="Arial Unicode MS" pitchFamily="34" charset="-128"/>
              </a:rPr>
              <a:t> </a:t>
            </a:r>
            <a:r>
              <a:rPr lang="de-CH" sz="2800" dirty="0" err="1" smtClean="0">
                <a:solidFill>
                  <a:srgbClr val="C00000"/>
                </a:solidFill>
                <a:latin typeface="Arial Unicode MS" pitchFamily="34" charset="-128"/>
                <a:ea typeface="Arial Unicode MS" pitchFamily="34" charset="-128"/>
                <a:cs typeface="Arial Unicode MS" pitchFamily="34" charset="-128"/>
              </a:rPr>
              <a:t>and</a:t>
            </a:r>
            <a:r>
              <a:rPr lang="de-CH" sz="2800" dirty="0" smtClean="0">
                <a:solidFill>
                  <a:srgbClr val="C00000"/>
                </a:solidFill>
                <a:latin typeface="Arial Unicode MS" pitchFamily="34" charset="-128"/>
                <a:ea typeface="Arial Unicode MS" pitchFamily="34" charset="-128"/>
                <a:cs typeface="Arial Unicode MS" pitchFamily="34" charset="-128"/>
              </a:rPr>
              <a:t> </a:t>
            </a:r>
            <a:r>
              <a:rPr lang="de-CH" sz="2800" dirty="0" err="1" smtClean="0">
                <a:solidFill>
                  <a:srgbClr val="C00000"/>
                </a:solidFill>
                <a:latin typeface="Arial Unicode MS" pitchFamily="34" charset="-128"/>
                <a:ea typeface="Arial Unicode MS" pitchFamily="34" charset="-128"/>
                <a:cs typeface="Arial Unicode MS" pitchFamily="34" charset="-128"/>
              </a:rPr>
              <a:t>slag</a:t>
            </a:r>
            <a:r>
              <a:rPr lang="de-CH" sz="2800" dirty="0" smtClean="0">
                <a:solidFill>
                  <a:srgbClr val="C00000"/>
                </a:solidFill>
                <a:latin typeface="Arial Unicode MS" pitchFamily="34" charset="-128"/>
                <a:ea typeface="Arial Unicode MS" pitchFamily="34" charset="-128"/>
                <a:cs typeface="Arial Unicode MS" pitchFamily="34" charset="-128"/>
              </a:rPr>
              <a:t> </a:t>
            </a:r>
            <a:r>
              <a:rPr lang="de-CH" sz="2800" dirty="0" err="1" smtClean="0">
                <a:solidFill>
                  <a:srgbClr val="C00000"/>
                </a:solidFill>
                <a:latin typeface="Arial Unicode MS" pitchFamily="34" charset="-128"/>
                <a:ea typeface="Arial Unicode MS" pitchFamily="34" charset="-128"/>
                <a:cs typeface="Arial Unicode MS" pitchFamily="34" charset="-128"/>
              </a:rPr>
              <a:t>valorisation</a:t>
            </a:r>
            <a:endParaRPr lang="de-CH" sz="2800" dirty="0">
              <a:solidFill>
                <a:srgbClr val="C00000"/>
              </a:solidFill>
              <a:latin typeface="Arial Unicode MS" pitchFamily="34" charset="-128"/>
              <a:ea typeface="Arial Unicode MS" pitchFamily="34" charset="-128"/>
              <a:cs typeface="Arial Unicode MS" pitchFamily="34" charset="-128"/>
            </a:endParaRPr>
          </a:p>
        </p:txBody>
      </p:sp>
      <p:sp>
        <p:nvSpPr>
          <p:cNvPr id="4" name="Tijdelijke aanduiding voor datum 12"/>
          <p:cNvSpPr txBox="1">
            <a:spLocks/>
          </p:cNvSpPr>
          <p:nvPr/>
        </p:nvSpPr>
        <p:spPr>
          <a:xfrm>
            <a:off x="4495800" y="6389960"/>
            <a:ext cx="2007419" cy="252139"/>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4D868BF-8D6A-49CE-87A3-52B9B77D91A0}" type="datetime3">
              <a:rPr kumimoji="0" lang="en-US" sz="1600" i="0" u="none" strike="noStrike" kern="1200" cap="none" spc="0" normalizeH="0" baseline="0" noProof="0" smtClean="0">
                <a:ln>
                  <a:noFill/>
                </a:ln>
                <a:effectLst/>
                <a:uLnTx/>
                <a:uFillTx/>
                <a:latin typeface="Arial Unicode MS" pitchFamily="34" charset="-128"/>
                <a:ea typeface="Arial Unicode MS" pitchFamily="34" charset="-128"/>
                <a:cs typeface="Arial Unicode MS" pitchFamily="34" charset="-128"/>
              </a:rPr>
              <a:pPr marL="0" marR="0" lvl="0" indent="0" algn="l" defTabSz="914400" rtl="0" eaLnBrk="1" fontAlgn="base" latinLnBrk="0" hangingPunct="1">
                <a:lnSpc>
                  <a:spcPct val="100000"/>
                </a:lnSpc>
                <a:spcBef>
                  <a:spcPct val="0"/>
                </a:spcBef>
                <a:spcAft>
                  <a:spcPct val="0"/>
                </a:spcAft>
                <a:buClrTx/>
                <a:buSzTx/>
                <a:buFontTx/>
                <a:buNone/>
                <a:tabLst/>
                <a:defRPr/>
              </a:pPr>
              <a:t>16 April 2015</a:t>
            </a:fld>
            <a:endParaRPr kumimoji="0" lang="de-DE" sz="1600" i="0" u="none" strike="noStrike" kern="1200" cap="none" spc="0" normalizeH="0" baseline="0" noProof="0" dirty="0">
              <a:ln>
                <a:noFill/>
              </a:ln>
              <a:effectLst/>
              <a:uLnTx/>
              <a:uFillTx/>
              <a:latin typeface="Arial Unicode MS" pitchFamily="34" charset="-128"/>
              <a:ea typeface="Arial Unicode MS" pitchFamily="34" charset="-128"/>
              <a:cs typeface="Arial Unicode MS" pitchFamily="34" charset="-128"/>
            </a:endParaRPr>
          </a:p>
        </p:txBody>
      </p:sp>
      <p:sp>
        <p:nvSpPr>
          <p:cNvPr id="5" name="Tijdelijke aanduiding voor datum 12"/>
          <p:cNvSpPr txBox="1">
            <a:spLocks/>
          </p:cNvSpPr>
          <p:nvPr/>
        </p:nvSpPr>
        <p:spPr>
          <a:xfrm>
            <a:off x="1013644" y="6349999"/>
            <a:ext cx="2008956" cy="139701"/>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Mathias Chintinne</a:t>
            </a:r>
            <a:endParaRPr kumimoji="0" lang="de-DE" sz="1600" i="0" u="none" strike="noStrike" kern="1200" cap="none" spc="0" normalizeH="0" baseline="0" noProof="0" dirty="0">
              <a:ln>
                <a:noFill/>
              </a:ln>
              <a:effectLst/>
              <a:uLnTx/>
              <a:uFillTx/>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ep 7"/>
          <p:cNvGrpSpPr/>
          <p:nvPr/>
        </p:nvGrpSpPr>
        <p:grpSpPr>
          <a:xfrm>
            <a:off x="1219200" y="1092200"/>
            <a:ext cx="6934200" cy="4686300"/>
            <a:chOff x="1130300" y="1104900"/>
            <a:chExt cx="6934200" cy="4686300"/>
          </a:xfrm>
        </p:grpSpPr>
        <p:grpSp>
          <p:nvGrpSpPr>
            <p:cNvPr id="10" name="Groep 18"/>
            <p:cNvGrpSpPr/>
            <p:nvPr/>
          </p:nvGrpSpPr>
          <p:grpSpPr>
            <a:xfrm>
              <a:off x="1535519" y="1401725"/>
              <a:ext cx="6089797" cy="4164714"/>
              <a:chOff x="1535519" y="1401725"/>
              <a:chExt cx="6089797" cy="4164714"/>
            </a:xfrm>
          </p:grpSpPr>
          <p:sp>
            <p:nvSpPr>
              <p:cNvPr id="12" name="Afgeronde rechthoek 11"/>
              <p:cNvSpPr/>
              <p:nvPr/>
            </p:nvSpPr>
            <p:spPr bwMode="auto">
              <a:xfrm>
                <a:off x="1535519" y="1401725"/>
                <a:ext cx="53162" cy="3934047"/>
              </a:xfrm>
              <a:prstGeom prst="roundRect">
                <a:avLst/>
              </a:prstGeom>
              <a:solidFill>
                <a:schemeClr val="accent3">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Arial" charset="0"/>
                  <a:ea typeface="ＭＳ Ｐゴシック" charset="-128"/>
                </a:endParaRPr>
              </a:p>
            </p:txBody>
          </p:sp>
          <p:sp>
            <p:nvSpPr>
              <p:cNvPr id="13" name="Afgeronde rechthoek 12"/>
              <p:cNvSpPr/>
              <p:nvPr/>
            </p:nvSpPr>
            <p:spPr bwMode="auto">
              <a:xfrm>
                <a:off x="1749056" y="5509732"/>
                <a:ext cx="5876260" cy="56707"/>
              </a:xfrm>
              <a:prstGeom prst="roundRect">
                <a:avLst/>
              </a:prstGeom>
              <a:solidFill>
                <a:schemeClr val="accent3">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Arial" charset="0"/>
                  <a:ea typeface="ＭＳ Ｐゴシック" charset="-128"/>
                </a:endParaRPr>
              </a:p>
            </p:txBody>
          </p:sp>
          <p:sp>
            <p:nvSpPr>
              <p:cNvPr id="14" name="PIJL-RECHTS 13"/>
              <p:cNvSpPr/>
              <p:nvPr/>
            </p:nvSpPr>
            <p:spPr bwMode="auto">
              <a:xfrm rot="18268979">
                <a:off x="5976862" y="2209596"/>
                <a:ext cx="1424763" cy="397834"/>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Arial" charset="0"/>
                  <a:ea typeface="ＭＳ Ｐゴシック" charset="-128"/>
                </a:endParaRPr>
              </a:p>
            </p:txBody>
          </p:sp>
          <p:sp>
            <p:nvSpPr>
              <p:cNvPr id="15" name="Rechthoek 14"/>
              <p:cNvSpPr/>
              <p:nvPr/>
            </p:nvSpPr>
            <p:spPr bwMode="auto">
              <a:xfrm rot="20857818">
                <a:off x="5184910" y="2974593"/>
                <a:ext cx="1177319" cy="200536"/>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Arial" charset="0"/>
                  <a:ea typeface="ＭＳ Ｐゴシック" charset="-128"/>
                </a:endParaRPr>
              </a:p>
            </p:txBody>
          </p:sp>
          <p:sp>
            <p:nvSpPr>
              <p:cNvPr id="16" name="Rechthoek 15"/>
              <p:cNvSpPr/>
              <p:nvPr/>
            </p:nvSpPr>
            <p:spPr bwMode="auto">
              <a:xfrm rot="18508925">
                <a:off x="4635750" y="3361754"/>
                <a:ext cx="766082" cy="194319"/>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Arial" charset="0"/>
                  <a:ea typeface="ＭＳ Ｐゴシック" charset="-128"/>
                </a:endParaRPr>
              </a:p>
            </p:txBody>
          </p:sp>
          <p:sp>
            <p:nvSpPr>
              <p:cNvPr id="17" name="Rechthoek 16"/>
              <p:cNvSpPr/>
              <p:nvPr/>
            </p:nvSpPr>
            <p:spPr bwMode="auto">
              <a:xfrm rot="20857818">
                <a:off x="3680419" y="3738946"/>
                <a:ext cx="1177319" cy="200536"/>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Arial" charset="0"/>
                  <a:ea typeface="ＭＳ Ｐゴシック" charset="-128"/>
                </a:endParaRPr>
              </a:p>
            </p:txBody>
          </p:sp>
          <p:sp>
            <p:nvSpPr>
              <p:cNvPr id="18" name="Rechthoek 17"/>
              <p:cNvSpPr/>
              <p:nvPr/>
            </p:nvSpPr>
            <p:spPr bwMode="auto">
              <a:xfrm rot="18508925">
                <a:off x="3137365" y="4124526"/>
                <a:ext cx="766082" cy="194319"/>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Arial" charset="0"/>
                  <a:ea typeface="ＭＳ Ｐゴシック" charset="-128"/>
                </a:endParaRPr>
              </a:p>
            </p:txBody>
          </p:sp>
          <p:sp>
            <p:nvSpPr>
              <p:cNvPr id="19" name="Rechthoek 18"/>
              <p:cNvSpPr/>
              <p:nvPr/>
            </p:nvSpPr>
            <p:spPr bwMode="auto">
              <a:xfrm rot="20857818">
                <a:off x="2185963" y="4501330"/>
                <a:ext cx="1177319" cy="200536"/>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Arial" charset="0"/>
                  <a:ea typeface="ＭＳ Ｐゴシック" charset="-128"/>
                </a:endParaRPr>
              </a:p>
            </p:txBody>
          </p:sp>
        </p:grpSp>
        <p:sp>
          <p:nvSpPr>
            <p:cNvPr id="11" name="Rechthoek 10"/>
            <p:cNvSpPr/>
            <p:nvPr/>
          </p:nvSpPr>
          <p:spPr bwMode="auto">
            <a:xfrm>
              <a:off x="1130300" y="1104900"/>
              <a:ext cx="6934200" cy="4686300"/>
            </a:xfrm>
            <a:prstGeom prst="rect">
              <a:avLst/>
            </a:prstGeom>
            <a:solidFill>
              <a:schemeClr val="bg1">
                <a:alpha val="6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Arial" charset="0"/>
                <a:ea typeface="ＭＳ Ｐゴシック" charset="-128"/>
              </a:endParaRPr>
            </a:p>
          </p:txBody>
        </p:sp>
      </p:grpSp>
      <p:sp>
        <p:nvSpPr>
          <p:cNvPr id="7" name="Tekstvak 6"/>
          <p:cNvSpPr txBox="1"/>
          <p:nvPr/>
        </p:nvSpPr>
        <p:spPr>
          <a:xfrm>
            <a:off x="406400" y="165925"/>
            <a:ext cx="6781800" cy="830997"/>
          </a:xfrm>
          <a:prstGeom prst="rect">
            <a:avLst/>
          </a:prstGeom>
          <a:noFill/>
        </p:spPr>
        <p:txBody>
          <a:bodyPr wrap="square" rtlCol="0">
            <a:spAutoFit/>
          </a:bodyPr>
          <a:lstStyle/>
          <a:p>
            <a:pPr marL="342900" indent="-342900">
              <a:lnSpc>
                <a:spcPct val="150000"/>
              </a:lnSpc>
            </a:pPr>
            <a:r>
              <a:rPr lang="en-US" sz="3200" dirty="0" smtClean="0">
                <a:solidFill>
                  <a:srgbClr val="C00000"/>
                </a:solidFill>
                <a:latin typeface="Arial Unicode MS" pitchFamily="34" charset="-128"/>
                <a:ea typeface="Arial Unicode MS" pitchFamily="34" charset="-128"/>
                <a:cs typeface="Arial Unicode MS" pitchFamily="34" charset="-128"/>
              </a:rPr>
              <a:t>Metallo in Numbers</a:t>
            </a:r>
          </a:p>
        </p:txBody>
      </p:sp>
      <p:sp>
        <p:nvSpPr>
          <p:cNvPr id="9" name="Tekstvak 8"/>
          <p:cNvSpPr txBox="1"/>
          <p:nvPr/>
        </p:nvSpPr>
        <p:spPr>
          <a:xfrm>
            <a:off x="889000" y="1474578"/>
            <a:ext cx="7696791" cy="4247317"/>
          </a:xfrm>
          <a:prstGeom prst="rect">
            <a:avLst/>
          </a:prstGeom>
          <a:noFill/>
        </p:spPr>
        <p:txBody>
          <a:bodyPr wrap="square" rtlCol="0">
            <a:spAutoFit/>
          </a:bodyPr>
          <a:lstStyle/>
          <a:p>
            <a:pPr algn="ctr">
              <a:lnSpc>
                <a:spcPct val="150000"/>
              </a:lnSpc>
            </a:pPr>
            <a:r>
              <a:rPr lang="en-US" sz="2000" dirty="0" smtClean="0">
                <a:solidFill>
                  <a:srgbClr val="C00000"/>
                </a:solidFill>
                <a:latin typeface="Calibri" pitchFamily="34" charset="0"/>
              </a:rPr>
              <a:t>1.3 Billion EUR </a:t>
            </a:r>
            <a:r>
              <a:rPr lang="en-US" sz="2000" dirty="0" smtClean="0">
                <a:solidFill>
                  <a:schemeClr val="tx1">
                    <a:lumMod val="75000"/>
                    <a:lumOff val="25000"/>
                  </a:schemeClr>
                </a:solidFill>
                <a:latin typeface="Calibri" pitchFamily="34" charset="0"/>
              </a:rPr>
              <a:t>of revenue in 2012 (Group figure) </a:t>
            </a:r>
          </a:p>
          <a:p>
            <a:pPr algn="ctr">
              <a:lnSpc>
                <a:spcPct val="150000"/>
              </a:lnSpc>
            </a:pPr>
            <a:endParaRPr lang="en-US" sz="2000" dirty="0" smtClean="0">
              <a:solidFill>
                <a:schemeClr val="tx1">
                  <a:lumMod val="75000"/>
                  <a:lumOff val="25000"/>
                </a:schemeClr>
              </a:solidFill>
              <a:latin typeface="Calibri" pitchFamily="34" charset="0"/>
            </a:endParaRPr>
          </a:p>
          <a:p>
            <a:pPr algn="ctr">
              <a:lnSpc>
                <a:spcPct val="150000"/>
              </a:lnSpc>
            </a:pPr>
            <a:r>
              <a:rPr lang="en-US" sz="2000" dirty="0" smtClean="0">
                <a:solidFill>
                  <a:srgbClr val="C00000"/>
                </a:solidFill>
                <a:latin typeface="Calibri" pitchFamily="34" charset="0"/>
              </a:rPr>
              <a:t>400.000 tons </a:t>
            </a:r>
            <a:r>
              <a:rPr lang="en-US" sz="2000" dirty="0" smtClean="0">
                <a:solidFill>
                  <a:schemeClr val="tx1">
                    <a:lumMod val="75000"/>
                    <a:lumOff val="25000"/>
                  </a:schemeClr>
                </a:solidFill>
                <a:latin typeface="Calibri" pitchFamily="34" charset="0"/>
              </a:rPr>
              <a:t>of input materials</a:t>
            </a:r>
          </a:p>
          <a:p>
            <a:pPr algn="ctr">
              <a:lnSpc>
                <a:spcPct val="150000"/>
              </a:lnSpc>
            </a:pPr>
            <a:r>
              <a:rPr lang="en-US" sz="2000" dirty="0" smtClean="0">
                <a:solidFill>
                  <a:srgbClr val="C00000"/>
                </a:solidFill>
                <a:latin typeface="Calibri" pitchFamily="34" charset="0"/>
              </a:rPr>
              <a:t>200.000 tons </a:t>
            </a:r>
            <a:r>
              <a:rPr lang="en-US" sz="2000" dirty="0" smtClean="0">
                <a:solidFill>
                  <a:schemeClr val="tx1">
                    <a:lumMod val="75000"/>
                    <a:lumOff val="25000"/>
                  </a:schemeClr>
                </a:solidFill>
                <a:latin typeface="Calibri" pitchFamily="34" charset="0"/>
              </a:rPr>
              <a:t>of output products</a:t>
            </a:r>
          </a:p>
          <a:p>
            <a:pPr algn="ctr">
              <a:lnSpc>
                <a:spcPct val="150000"/>
              </a:lnSpc>
            </a:pPr>
            <a:r>
              <a:rPr lang="en-US" sz="2000" dirty="0" smtClean="0">
                <a:solidFill>
                  <a:srgbClr val="C00000"/>
                </a:solidFill>
                <a:latin typeface="Calibri" pitchFamily="34" charset="0"/>
              </a:rPr>
              <a:t>200.000 tons </a:t>
            </a:r>
            <a:r>
              <a:rPr lang="en-US" sz="2000" dirty="0" smtClean="0">
                <a:solidFill>
                  <a:schemeClr val="tx1">
                    <a:lumMod val="75000"/>
                    <a:lumOff val="25000"/>
                  </a:schemeClr>
                </a:solidFill>
                <a:latin typeface="Calibri" pitchFamily="34" charset="0"/>
              </a:rPr>
              <a:t>of  slag product</a:t>
            </a:r>
          </a:p>
          <a:p>
            <a:pPr algn="ctr">
              <a:lnSpc>
                <a:spcPct val="150000"/>
              </a:lnSpc>
            </a:pPr>
            <a:endParaRPr lang="en-US" sz="2000" dirty="0" smtClean="0">
              <a:solidFill>
                <a:schemeClr val="tx1">
                  <a:lumMod val="75000"/>
                  <a:lumOff val="25000"/>
                </a:schemeClr>
              </a:solidFill>
              <a:latin typeface="Calibri" pitchFamily="34" charset="0"/>
            </a:endParaRPr>
          </a:p>
          <a:p>
            <a:pPr algn="ctr">
              <a:lnSpc>
                <a:spcPct val="150000"/>
              </a:lnSpc>
            </a:pPr>
            <a:r>
              <a:rPr lang="en-US" sz="2000" dirty="0" smtClean="0">
                <a:solidFill>
                  <a:schemeClr val="tx1">
                    <a:lumMod val="75000"/>
                    <a:lumOff val="25000"/>
                  </a:schemeClr>
                </a:solidFill>
                <a:latin typeface="Calibri" pitchFamily="34" charset="0"/>
              </a:rPr>
              <a:t>More than </a:t>
            </a:r>
            <a:r>
              <a:rPr lang="en-US" sz="2000" dirty="0" smtClean="0">
                <a:solidFill>
                  <a:srgbClr val="C00000"/>
                </a:solidFill>
                <a:latin typeface="Calibri" pitchFamily="34" charset="0"/>
              </a:rPr>
              <a:t>400 FTE’s </a:t>
            </a:r>
            <a:r>
              <a:rPr lang="en-US" sz="2000" dirty="0" smtClean="0">
                <a:solidFill>
                  <a:schemeClr val="tx1">
                    <a:lumMod val="75000"/>
                    <a:lumOff val="25000"/>
                  </a:schemeClr>
                </a:solidFill>
                <a:latin typeface="Calibri" pitchFamily="34" charset="0"/>
              </a:rPr>
              <a:t>at Metallo-Chimique, Beerse </a:t>
            </a:r>
          </a:p>
          <a:p>
            <a:pPr algn="ctr">
              <a:lnSpc>
                <a:spcPct val="150000"/>
              </a:lnSpc>
            </a:pPr>
            <a:endParaRPr lang="en-US" sz="2000" dirty="0" smtClean="0">
              <a:solidFill>
                <a:schemeClr val="tx1">
                  <a:lumMod val="75000"/>
                  <a:lumOff val="25000"/>
                </a:schemeClr>
              </a:solidFill>
              <a:latin typeface="Calibri" pitchFamily="34" charset="0"/>
            </a:endParaRPr>
          </a:p>
          <a:p>
            <a:pPr algn="ctr">
              <a:lnSpc>
                <a:spcPct val="150000"/>
              </a:lnSpc>
            </a:pPr>
            <a:r>
              <a:rPr lang="en-US" sz="2000" dirty="0" smtClean="0">
                <a:solidFill>
                  <a:schemeClr val="tx1">
                    <a:lumMod val="75000"/>
                    <a:lumOff val="25000"/>
                  </a:schemeClr>
                </a:solidFill>
                <a:latin typeface="Calibri" pitchFamily="34" charset="0"/>
              </a:rPr>
              <a:t>Over </a:t>
            </a:r>
            <a:r>
              <a:rPr lang="en-US" sz="2000" dirty="0" smtClean="0">
                <a:solidFill>
                  <a:srgbClr val="C00000"/>
                </a:solidFill>
                <a:latin typeface="Calibri" pitchFamily="34" charset="0"/>
              </a:rPr>
              <a:t>20% growth </a:t>
            </a:r>
            <a:r>
              <a:rPr lang="en-US" sz="2000" dirty="0" smtClean="0">
                <a:solidFill>
                  <a:schemeClr val="tx1">
                    <a:lumMod val="75000"/>
                    <a:lumOff val="25000"/>
                  </a:schemeClr>
                </a:solidFill>
                <a:latin typeface="Calibri" pitchFamily="34" charset="0"/>
              </a:rPr>
              <a:t>in workforce despite European crisis climate.</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vak 11"/>
          <p:cNvSpPr txBox="1"/>
          <p:nvPr/>
        </p:nvSpPr>
        <p:spPr>
          <a:xfrm>
            <a:off x="203200" y="1930400"/>
            <a:ext cx="4584700" cy="3170099"/>
          </a:xfrm>
          <a:prstGeom prst="rect">
            <a:avLst/>
          </a:prstGeom>
          <a:noFill/>
        </p:spPr>
        <p:txBody>
          <a:bodyPr wrap="square" rtlCol="0">
            <a:spAutoFit/>
          </a:bodyPr>
          <a:lstStyle/>
          <a:p>
            <a:pPr algn="ctr"/>
            <a:r>
              <a:rPr lang="nl-BE" sz="4000" dirty="0" err="1" smtClean="0">
                <a:solidFill>
                  <a:srgbClr val="D20000"/>
                </a:solidFill>
                <a:latin typeface="Calibri" pitchFamily="34" charset="0"/>
                <a:ea typeface="Arial Unicode MS" pitchFamily="34" charset="-128"/>
                <a:cs typeface="Arial Unicode MS" pitchFamily="34" charset="-128"/>
              </a:rPr>
              <a:t>Metallo</a:t>
            </a:r>
            <a:r>
              <a:rPr lang="nl-BE" sz="4000" dirty="0" smtClean="0">
                <a:solidFill>
                  <a:srgbClr val="D20000"/>
                </a:solidFill>
                <a:latin typeface="Calibri" pitchFamily="34" charset="0"/>
                <a:ea typeface="Arial Unicode MS" pitchFamily="34" charset="-128"/>
                <a:cs typeface="Arial Unicode MS" pitchFamily="34" charset="-128"/>
              </a:rPr>
              <a:t> </a:t>
            </a:r>
          </a:p>
          <a:p>
            <a:endParaRPr lang="nl-BE" sz="4000" dirty="0" smtClean="0">
              <a:solidFill>
                <a:srgbClr val="D20000"/>
              </a:solidFill>
              <a:latin typeface="Calibri" pitchFamily="34" charset="0"/>
              <a:ea typeface="Arial Unicode MS" pitchFamily="34" charset="-128"/>
              <a:cs typeface="Arial Unicode MS" pitchFamily="34" charset="-128"/>
            </a:endParaRPr>
          </a:p>
          <a:p>
            <a:pPr algn="ctr"/>
            <a:r>
              <a:rPr lang="nl-BE" sz="4000" dirty="0" err="1" smtClean="0">
                <a:solidFill>
                  <a:srgbClr val="D20000"/>
                </a:solidFill>
                <a:latin typeface="Calibri" pitchFamily="34" charset="0"/>
                <a:ea typeface="Arial Unicode MS" pitchFamily="34" charset="-128"/>
                <a:cs typeface="Arial Unicode MS" pitchFamily="34" charset="-128"/>
              </a:rPr>
              <a:t>Zero-waste</a:t>
            </a:r>
            <a:endParaRPr lang="nl-BE" sz="4000" dirty="0" smtClean="0">
              <a:solidFill>
                <a:srgbClr val="D20000"/>
              </a:solidFill>
              <a:latin typeface="Calibri" pitchFamily="34" charset="0"/>
              <a:ea typeface="Arial Unicode MS" pitchFamily="34" charset="-128"/>
              <a:cs typeface="Arial Unicode MS" pitchFamily="34" charset="-128"/>
            </a:endParaRPr>
          </a:p>
          <a:p>
            <a:pPr algn="ctr"/>
            <a:endParaRPr lang="nl-BE" sz="4000" dirty="0" smtClean="0">
              <a:solidFill>
                <a:srgbClr val="D20000"/>
              </a:solidFill>
              <a:latin typeface="Calibri" pitchFamily="34" charset="0"/>
              <a:ea typeface="Arial Unicode MS" pitchFamily="34" charset="-128"/>
              <a:cs typeface="Arial Unicode MS" pitchFamily="34" charset="-128"/>
            </a:endParaRPr>
          </a:p>
          <a:p>
            <a:pPr algn="ctr"/>
            <a:r>
              <a:rPr lang="nl-BE" sz="4000" dirty="0" err="1" smtClean="0">
                <a:solidFill>
                  <a:srgbClr val="D20000"/>
                </a:solidFill>
                <a:latin typeface="Calibri" pitchFamily="34" charset="0"/>
                <a:ea typeface="Arial Unicode MS" pitchFamily="34" charset="-128"/>
                <a:cs typeface="Arial Unicode MS" pitchFamily="34" charset="-128"/>
              </a:rPr>
              <a:t>Process</a:t>
            </a:r>
            <a:endParaRPr lang="nl-BE" sz="4000" dirty="0">
              <a:solidFill>
                <a:srgbClr val="D20000"/>
              </a:solidFill>
              <a:latin typeface="Calibri" pitchFamily="34" charset="0"/>
              <a:ea typeface="Arial Unicode MS" pitchFamily="34" charset="-128"/>
              <a:cs typeface="Arial Unicode MS" pitchFamily="34" charset="-128"/>
            </a:endParaRPr>
          </a:p>
        </p:txBody>
      </p:sp>
      <p:pic>
        <p:nvPicPr>
          <p:cNvPr id="11" name="Picture 3"/>
          <p:cNvPicPr>
            <a:picLocks noChangeAspect="1" noChangeArrowheads="1"/>
          </p:cNvPicPr>
          <p:nvPr/>
        </p:nvPicPr>
        <p:blipFill>
          <a:blip r:embed="rId3" cstate="print"/>
          <a:srcRect l="33646" r="32196"/>
          <a:stretch>
            <a:fillRect/>
          </a:stretch>
        </p:blipFill>
        <p:spPr bwMode="auto">
          <a:xfrm>
            <a:off x="4787900" y="1"/>
            <a:ext cx="43561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pPr>
              <a:defRPr/>
            </a:pPr>
            <a:fld id="{A154AE14-8386-40BB-B596-52E9357F991A}" type="datetime3">
              <a:rPr lang="en-US" smtClean="0">
                <a:solidFill>
                  <a:srgbClr val="C00000"/>
                </a:solidFill>
              </a:rPr>
              <a:pPr>
                <a:defRPr/>
              </a:pPr>
              <a:t>16 April 2015</a:t>
            </a:fld>
            <a:endParaRPr lang="de-DE">
              <a:solidFill>
                <a:srgbClr val="C00000"/>
              </a:solidFill>
            </a:endParaRPr>
          </a:p>
        </p:txBody>
      </p:sp>
      <p:sp>
        <p:nvSpPr>
          <p:cNvPr id="5" name="Tijdelijke aanduiding voor voettekst 4"/>
          <p:cNvSpPr>
            <a:spLocks noGrp="1"/>
          </p:cNvSpPr>
          <p:nvPr>
            <p:ph type="ftr" sz="quarter" idx="11"/>
          </p:nvPr>
        </p:nvSpPr>
        <p:spPr/>
        <p:txBody>
          <a:bodyPr/>
          <a:lstStyle/>
          <a:p>
            <a:pPr>
              <a:defRPr/>
            </a:pPr>
            <a:r>
              <a:rPr lang="de-DE" dirty="0" smtClean="0">
                <a:solidFill>
                  <a:srgbClr val="C00000"/>
                </a:solidFill>
              </a:rPr>
              <a:t>Metallo-Chimique NV</a:t>
            </a:r>
            <a:endParaRPr lang="de-DE" dirty="0">
              <a:solidFill>
                <a:srgbClr val="C00000"/>
              </a:solidFill>
            </a:endParaRPr>
          </a:p>
        </p:txBody>
      </p:sp>
      <p:sp>
        <p:nvSpPr>
          <p:cNvPr id="6" name="Tijdelijke aanduiding voor dianummer 5"/>
          <p:cNvSpPr>
            <a:spLocks noGrp="1"/>
          </p:cNvSpPr>
          <p:nvPr>
            <p:ph type="sldNum" sz="quarter" idx="12"/>
          </p:nvPr>
        </p:nvSpPr>
        <p:spPr/>
        <p:txBody>
          <a:bodyPr/>
          <a:lstStyle/>
          <a:p>
            <a:pPr>
              <a:defRPr/>
            </a:pPr>
            <a:fld id="{7E7DDA96-BF95-41C8-B422-46BD1F97246E}" type="slidenum">
              <a:rPr lang="de-DE" smtClean="0">
                <a:solidFill>
                  <a:srgbClr val="C00000"/>
                </a:solidFill>
              </a:rPr>
              <a:pPr>
                <a:defRPr/>
              </a:pPr>
              <a:t>12</a:t>
            </a:fld>
            <a:endParaRPr lang="de-DE">
              <a:solidFill>
                <a:srgbClr val="C00000"/>
              </a:solidFill>
            </a:endParaRPr>
          </a:p>
        </p:txBody>
      </p:sp>
      <p:sp>
        <p:nvSpPr>
          <p:cNvPr id="7" name="Tekstvak 6"/>
          <p:cNvSpPr txBox="1"/>
          <p:nvPr/>
        </p:nvSpPr>
        <p:spPr>
          <a:xfrm>
            <a:off x="54630" y="338454"/>
            <a:ext cx="7438370" cy="584775"/>
          </a:xfrm>
          <a:prstGeom prst="rect">
            <a:avLst/>
          </a:prstGeom>
          <a:noFill/>
        </p:spPr>
        <p:txBody>
          <a:bodyPr wrap="square" rtlCol="0">
            <a:spAutoFit/>
          </a:bodyPr>
          <a:lstStyle/>
          <a:p>
            <a:r>
              <a:rPr lang="nl-BE" sz="3200" dirty="0" err="1" smtClean="0">
                <a:solidFill>
                  <a:srgbClr val="D20000"/>
                </a:solidFill>
                <a:latin typeface="Arial Unicode MS" pitchFamily="34" charset="-128"/>
                <a:ea typeface="Arial Unicode MS" pitchFamily="34" charset="-128"/>
                <a:cs typeface="Arial Unicode MS" pitchFamily="34" charset="-128"/>
              </a:rPr>
              <a:t>Raw</a:t>
            </a:r>
            <a:r>
              <a:rPr lang="nl-BE" sz="3200" dirty="0" smtClean="0">
                <a:solidFill>
                  <a:srgbClr val="D20000"/>
                </a:solidFill>
                <a:latin typeface="Arial Unicode MS" pitchFamily="34" charset="-128"/>
                <a:ea typeface="Arial Unicode MS" pitchFamily="34" charset="-128"/>
                <a:cs typeface="Arial Unicode MS" pitchFamily="34" charset="-128"/>
              </a:rPr>
              <a:t> </a:t>
            </a:r>
            <a:r>
              <a:rPr lang="nl-BE" sz="3200" dirty="0" err="1" smtClean="0">
                <a:solidFill>
                  <a:srgbClr val="D20000"/>
                </a:solidFill>
                <a:latin typeface="Arial Unicode MS" pitchFamily="34" charset="-128"/>
                <a:ea typeface="Arial Unicode MS" pitchFamily="34" charset="-128"/>
                <a:cs typeface="Arial Unicode MS" pitchFamily="34" charset="-128"/>
              </a:rPr>
              <a:t>materials</a:t>
            </a:r>
            <a:r>
              <a:rPr lang="nl-BE" sz="3200" dirty="0" smtClean="0">
                <a:solidFill>
                  <a:srgbClr val="D20000"/>
                </a:solidFill>
                <a:latin typeface="Arial Unicode MS" pitchFamily="34" charset="-128"/>
                <a:ea typeface="Arial Unicode MS" pitchFamily="34" charset="-128"/>
                <a:cs typeface="Arial Unicode MS" pitchFamily="34" charset="-128"/>
              </a:rPr>
              <a:t>: complex &amp; </a:t>
            </a:r>
            <a:r>
              <a:rPr lang="nl-BE" sz="3200" dirty="0" err="1" smtClean="0">
                <a:solidFill>
                  <a:srgbClr val="D20000"/>
                </a:solidFill>
                <a:latin typeface="Arial Unicode MS" pitchFamily="34" charset="-128"/>
                <a:ea typeface="Arial Unicode MS" pitchFamily="34" charset="-128"/>
                <a:cs typeface="Arial Unicode MS" pitchFamily="34" charset="-128"/>
              </a:rPr>
              <a:t>non-ferrous</a:t>
            </a:r>
            <a:endParaRPr lang="nl-BE" sz="3200" dirty="0">
              <a:solidFill>
                <a:srgbClr val="D20000"/>
              </a:solidFill>
              <a:latin typeface="Arial Unicode MS" pitchFamily="34" charset="-128"/>
              <a:ea typeface="Arial Unicode MS" pitchFamily="34" charset="-128"/>
              <a:cs typeface="Arial Unicode MS" pitchFamily="34" charset="-128"/>
            </a:endParaRPr>
          </a:p>
        </p:txBody>
      </p:sp>
      <p:pic>
        <p:nvPicPr>
          <p:cNvPr id="28" name="Afbeelding 27" descr="192 scrap.jpg"/>
          <p:cNvPicPr preferRelativeResize="0">
            <a:picLocks/>
          </p:cNvPicPr>
          <p:nvPr/>
        </p:nvPicPr>
        <p:blipFill>
          <a:blip r:embed="rId3" cstate="print"/>
          <a:srcRect l="52442" t="726" r="10930" b="475"/>
          <a:stretch>
            <a:fillRect/>
          </a:stretch>
        </p:blipFill>
        <p:spPr>
          <a:xfrm>
            <a:off x="3009900" y="1066800"/>
            <a:ext cx="3086100" cy="5791200"/>
          </a:xfrm>
          <a:prstGeom prst="rect">
            <a:avLst/>
          </a:prstGeom>
          <a:ln w="15875">
            <a:solidFill>
              <a:schemeClr val="bg1"/>
            </a:solidFill>
          </a:ln>
        </p:spPr>
      </p:pic>
      <p:pic>
        <p:nvPicPr>
          <p:cNvPr id="26" name="Picture 11" descr="brons"/>
          <p:cNvPicPr>
            <a:picLocks noChangeAspect="1" noChangeArrowheads="1"/>
          </p:cNvPicPr>
          <p:nvPr/>
        </p:nvPicPr>
        <p:blipFill>
          <a:blip r:embed="rId4" cstate="print"/>
          <a:srcRect/>
          <a:stretch>
            <a:fillRect/>
          </a:stretch>
        </p:blipFill>
        <p:spPr bwMode="auto">
          <a:xfrm>
            <a:off x="6154485" y="3911683"/>
            <a:ext cx="3014915" cy="3073317"/>
          </a:xfrm>
          <a:prstGeom prst="rect">
            <a:avLst/>
          </a:prstGeom>
          <a:ln>
            <a:noFill/>
          </a:ln>
          <a:effectLst>
            <a:outerShdw blurRad="292100" dist="139700" dir="2700000" algn="tl" rotWithShape="0">
              <a:srgbClr val="333333">
                <a:alpha val="65000"/>
              </a:srgbClr>
            </a:outerShdw>
          </a:effectLst>
        </p:spPr>
      </p:pic>
      <p:pic>
        <p:nvPicPr>
          <p:cNvPr id="27" name="Picture 14" descr="koperassen"/>
          <p:cNvPicPr preferRelativeResize="0">
            <a:picLocks noChangeArrowheads="1"/>
          </p:cNvPicPr>
          <p:nvPr/>
        </p:nvPicPr>
        <p:blipFill>
          <a:blip r:embed="rId5" cstate="print"/>
          <a:srcRect/>
          <a:stretch>
            <a:fillRect/>
          </a:stretch>
        </p:blipFill>
        <p:spPr bwMode="auto">
          <a:xfrm>
            <a:off x="-50800" y="3949700"/>
            <a:ext cx="3022600" cy="2997200"/>
          </a:xfrm>
          <a:prstGeom prst="rect">
            <a:avLst/>
          </a:prstGeom>
          <a:ln>
            <a:noFill/>
          </a:ln>
          <a:effectLst/>
        </p:spPr>
      </p:pic>
      <p:pic>
        <p:nvPicPr>
          <p:cNvPr id="34" name="Picture 7" descr="koperslakken 2"/>
          <p:cNvPicPr>
            <a:picLocks noChangeAspect="1" noChangeArrowheads="1"/>
          </p:cNvPicPr>
          <p:nvPr/>
        </p:nvPicPr>
        <p:blipFill>
          <a:blip r:embed="rId6" cstate="print"/>
          <a:srcRect/>
          <a:stretch>
            <a:fillRect/>
          </a:stretch>
        </p:blipFill>
        <p:spPr bwMode="auto">
          <a:xfrm>
            <a:off x="-38100" y="1081070"/>
            <a:ext cx="3022789" cy="2830530"/>
          </a:xfrm>
          <a:prstGeom prst="rect">
            <a:avLst/>
          </a:prstGeom>
          <a:noFill/>
          <a:ln w="12700">
            <a:noFill/>
            <a:miter lim="800000"/>
            <a:headEnd/>
            <a:tailEnd/>
          </a:ln>
          <a:effectLst/>
        </p:spPr>
      </p:pic>
      <p:pic>
        <p:nvPicPr>
          <p:cNvPr id="35" name="Picture 34" descr="UNTIT~54"/>
          <p:cNvPicPr>
            <a:picLocks noChangeAspect="1" noChangeArrowheads="1"/>
          </p:cNvPicPr>
          <p:nvPr/>
        </p:nvPicPr>
        <p:blipFill>
          <a:blip r:embed="rId7" cstate="print"/>
          <a:srcRect l="18472" r="34030" b="12024"/>
          <a:stretch>
            <a:fillRect/>
          </a:stretch>
        </p:blipFill>
        <p:spPr bwMode="auto">
          <a:xfrm>
            <a:off x="6146800" y="1079500"/>
            <a:ext cx="2997200" cy="279714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p:cNvSpPr txBox="1"/>
          <p:nvPr/>
        </p:nvSpPr>
        <p:spPr>
          <a:xfrm>
            <a:off x="103667" y="254000"/>
            <a:ext cx="6781800" cy="584775"/>
          </a:xfrm>
          <a:prstGeom prst="rect">
            <a:avLst/>
          </a:prstGeom>
          <a:noFill/>
        </p:spPr>
        <p:txBody>
          <a:bodyPr wrap="square" rtlCol="0">
            <a:spAutoFit/>
          </a:bodyPr>
          <a:lstStyle/>
          <a:p>
            <a:r>
              <a:rPr lang="en-US" sz="3200" dirty="0" smtClean="0">
                <a:solidFill>
                  <a:srgbClr val="D20000"/>
                </a:solidFill>
                <a:latin typeface="Arial Unicode MS" pitchFamily="34" charset="-128"/>
                <a:ea typeface="Arial Unicode MS" pitchFamily="34" charset="-128"/>
                <a:cs typeface="Arial Unicode MS" pitchFamily="34" charset="-128"/>
              </a:rPr>
              <a:t>The </a:t>
            </a:r>
            <a:r>
              <a:rPr lang="en-US" sz="3200" dirty="0" err="1" smtClean="0">
                <a:solidFill>
                  <a:srgbClr val="D20000"/>
                </a:solidFill>
                <a:latin typeface="Arial Unicode MS" pitchFamily="34" charset="-128"/>
                <a:ea typeface="Arial Unicode MS" pitchFamily="34" charset="-128"/>
                <a:cs typeface="Arial Unicode MS" pitchFamily="34" charset="-128"/>
              </a:rPr>
              <a:t>Metallo</a:t>
            </a:r>
            <a:r>
              <a:rPr lang="en-US" sz="3200" dirty="0" smtClean="0">
                <a:solidFill>
                  <a:srgbClr val="D20000"/>
                </a:solidFill>
                <a:latin typeface="Arial Unicode MS" pitchFamily="34" charset="-128"/>
                <a:ea typeface="Arial Unicode MS" pitchFamily="34" charset="-128"/>
                <a:cs typeface="Arial Unicode MS" pitchFamily="34" charset="-128"/>
              </a:rPr>
              <a:t> Zero-Waste Process</a:t>
            </a:r>
            <a:endParaRPr lang="en-US" sz="3200" dirty="0">
              <a:solidFill>
                <a:srgbClr val="D20000"/>
              </a:solidFill>
              <a:latin typeface="Arial Unicode MS" pitchFamily="34" charset="-128"/>
              <a:ea typeface="Arial Unicode MS" pitchFamily="34" charset="-128"/>
              <a:cs typeface="Arial Unicode MS" pitchFamily="34" charset="-128"/>
            </a:endParaRPr>
          </a:p>
        </p:txBody>
      </p:sp>
      <p:cxnSp>
        <p:nvCxnSpPr>
          <p:cNvPr id="20" name="Straight Arrow Connector 19"/>
          <p:cNvCxnSpPr/>
          <p:nvPr/>
        </p:nvCxnSpPr>
        <p:spPr bwMode="auto">
          <a:xfrm flipH="1" flipV="1">
            <a:off x="3365500" y="1905000"/>
            <a:ext cx="6351" cy="203200"/>
          </a:xfrm>
          <a:prstGeom prst="straightConnector1">
            <a:avLst/>
          </a:prstGeom>
          <a:solidFill>
            <a:schemeClr val="accent1"/>
          </a:solidFill>
          <a:ln w="12700" cap="flat" cmpd="sng" algn="ctr">
            <a:solidFill>
              <a:schemeClr val="tx1"/>
            </a:solidFill>
            <a:prstDash val="solid"/>
            <a:round/>
            <a:headEnd type="none" w="med" len="med"/>
            <a:tailEnd type="none"/>
          </a:ln>
          <a:effectLst/>
        </p:spPr>
      </p:cxnSp>
      <p:pic>
        <p:nvPicPr>
          <p:cNvPr id="21" name="Picture 20" descr="metallo flow sheet"/>
          <p:cNvPicPr/>
          <p:nvPr/>
        </p:nvPicPr>
        <p:blipFill>
          <a:blip r:embed="rId3" cstate="print"/>
          <a:srcRect/>
          <a:stretch>
            <a:fillRect/>
          </a:stretch>
        </p:blipFill>
        <p:spPr bwMode="auto">
          <a:xfrm>
            <a:off x="584201" y="1117600"/>
            <a:ext cx="8077200" cy="54863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Vullen D4.jpg"/>
          <p:cNvPicPr>
            <a:picLocks noChangeAspect="1"/>
          </p:cNvPicPr>
          <p:nvPr/>
        </p:nvPicPr>
        <p:blipFill>
          <a:blip r:embed="rId2" cstate="print"/>
          <a:stretch>
            <a:fillRect/>
          </a:stretch>
        </p:blipFill>
        <p:spPr>
          <a:xfrm>
            <a:off x="1896533" y="1314449"/>
            <a:ext cx="4682067" cy="3511551"/>
          </a:xfrm>
          <a:prstGeom prst="rect">
            <a:avLst/>
          </a:prstGeom>
        </p:spPr>
      </p:pic>
      <p:pic>
        <p:nvPicPr>
          <p:cNvPr id="13" name="Picture 5" descr="D:\Metallo Belgien\Anoden\metallo_belgium022.jpg"/>
          <p:cNvPicPr>
            <a:picLocks noChangeAspect="1" noChangeArrowheads="1"/>
          </p:cNvPicPr>
          <p:nvPr/>
        </p:nvPicPr>
        <p:blipFill>
          <a:blip r:embed="rId3" cstate="print"/>
          <a:srcRect/>
          <a:stretch>
            <a:fillRect/>
          </a:stretch>
        </p:blipFill>
        <p:spPr bwMode="auto">
          <a:xfrm>
            <a:off x="-495300" y="1308101"/>
            <a:ext cx="3594100" cy="5549900"/>
          </a:xfrm>
          <a:prstGeom prst="rect">
            <a:avLst/>
          </a:prstGeom>
          <a:noFill/>
        </p:spPr>
      </p:pic>
      <p:sp>
        <p:nvSpPr>
          <p:cNvPr id="4" name="Tijdelijke aanduiding voor datum 3"/>
          <p:cNvSpPr>
            <a:spLocks noGrp="1"/>
          </p:cNvSpPr>
          <p:nvPr>
            <p:ph type="dt" sz="half" idx="10"/>
          </p:nvPr>
        </p:nvSpPr>
        <p:spPr/>
        <p:txBody>
          <a:bodyPr/>
          <a:lstStyle/>
          <a:p>
            <a:pPr>
              <a:defRPr/>
            </a:pPr>
            <a:fld id="{A154AE14-8386-40BB-B596-52E9357F991A}" type="datetime3">
              <a:rPr lang="en-US" smtClean="0">
                <a:solidFill>
                  <a:srgbClr val="C00000"/>
                </a:solidFill>
              </a:rPr>
              <a:pPr>
                <a:defRPr/>
              </a:pPr>
              <a:t>16 April 2015</a:t>
            </a:fld>
            <a:endParaRPr lang="de-DE">
              <a:solidFill>
                <a:srgbClr val="C00000"/>
              </a:solidFill>
            </a:endParaRPr>
          </a:p>
        </p:txBody>
      </p:sp>
      <p:sp>
        <p:nvSpPr>
          <p:cNvPr id="5" name="Tijdelijke aanduiding voor voettekst 4"/>
          <p:cNvSpPr>
            <a:spLocks noGrp="1"/>
          </p:cNvSpPr>
          <p:nvPr>
            <p:ph type="ftr" sz="quarter" idx="11"/>
          </p:nvPr>
        </p:nvSpPr>
        <p:spPr/>
        <p:txBody>
          <a:bodyPr/>
          <a:lstStyle/>
          <a:p>
            <a:pPr>
              <a:defRPr/>
            </a:pPr>
            <a:r>
              <a:rPr lang="de-DE" dirty="0" smtClean="0">
                <a:solidFill>
                  <a:srgbClr val="C00000"/>
                </a:solidFill>
              </a:rPr>
              <a:t>Metallo-Chimique NV</a:t>
            </a:r>
            <a:endParaRPr lang="de-DE" dirty="0">
              <a:solidFill>
                <a:srgbClr val="C00000"/>
              </a:solidFill>
            </a:endParaRPr>
          </a:p>
        </p:txBody>
      </p:sp>
      <p:sp>
        <p:nvSpPr>
          <p:cNvPr id="6" name="Tijdelijke aanduiding voor dianummer 5"/>
          <p:cNvSpPr>
            <a:spLocks noGrp="1"/>
          </p:cNvSpPr>
          <p:nvPr>
            <p:ph type="sldNum" sz="quarter" idx="12"/>
          </p:nvPr>
        </p:nvSpPr>
        <p:spPr/>
        <p:txBody>
          <a:bodyPr/>
          <a:lstStyle/>
          <a:p>
            <a:pPr>
              <a:defRPr/>
            </a:pPr>
            <a:fld id="{7E7DDA96-BF95-41C8-B422-46BD1F97246E}" type="slidenum">
              <a:rPr lang="de-DE" smtClean="0">
                <a:solidFill>
                  <a:srgbClr val="C00000"/>
                </a:solidFill>
              </a:rPr>
              <a:pPr>
                <a:defRPr/>
              </a:pPr>
              <a:t>14</a:t>
            </a:fld>
            <a:endParaRPr lang="de-DE">
              <a:solidFill>
                <a:srgbClr val="C00000"/>
              </a:solidFill>
            </a:endParaRPr>
          </a:p>
        </p:txBody>
      </p:sp>
      <p:sp>
        <p:nvSpPr>
          <p:cNvPr id="7" name="Tekstvak 6"/>
          <p:cNvSpPr txBox="1"/>
          <p:nvPr/>
        </p:nvSpPr>
        <p:spPr>
          <a:xfrm>
            <a:off x="0" y="292925"/>
            <a:ext cx="8178800" cy="745910"/>
          </a:xfrm>
          <a:prstGeom prst="rect">
            <a:avLst/>
          </a:prstGeom>
          <a:noFill/>
        </p:spPr>
        <p:txBody>
          <a:bodyPr wrap="square" rtlCol="0">
            <a:spAutoFit/>
          </a:bodyPr>
          <a:lstStyle/>
          <a:p>
            <a:pPr marL="342900" indent="-342900">
              <a:lnSpc>
                <a:spcPct val="150000"/>
              </a:lnSpc>
            </a:pPr>
            <a:r>
              <a:rPr lang="en-US" sz="3200" dirty="0" smtClean="0">
                <a:solidFill>
                  <a:srgbClr val="C00000"/>
                </a:solidFill>
                <a:latin typeface="Arial Unicode MS" pitchFamily="34" charset="-128"/>
                <a:ea typeface="Arial Unicode MS" pitchFamily="34" charset="-128"/>
                <a:cs typeface="Arial Unicode MS" pitchFamily="34" charset="-128"/>
              </a:rPr>
              <a:t>Process: </a:t>
            </a:r>
            <a:r>
              <a:rPr lang="en-US" sz="3200" dirty="0" err="1" smtClean="0">
                <a:solidFill>
                  <a:srgbClr val="C00000"/>
                </a:solidFill>
                <a:latin typeface="Arial Unicode MS" pitchFamily="34" charset="-128"/>
                <a:ea typeface="Arial Unicode MS" pitchFamily="34" charset="-128"/>
                <a:cs typeface="Arial Unicode MS" pitchFamily="34" charset="-128"/>
              </a:rPr>
              <a:t>pyro</a:t>
            </a:r>
            <a:r>
              <a:rPr lang="en-US" sz="3200" dirty="0" smtClean="0">
                <a:solidFill>
                  <a:srgbClr val="C00000"/>
                </a:solidFill>
                <a:latin typeface="Arial Unicode MS" pitchFamily="34" charset="-128"/>
                <a:ea typeface="Arial Unicode MS" pitchFamily="34" charset="-128"/>
                <a:cs typeface="Arial Unicode MS" pitchFamily="34" charset="-128"/>
              </a:rPr>
              <a:t>-, hydro- and electrometallurgy </a:t>
            </a:r>
          </a:p>
        </p:txBody>
      </p:sp>
      <p:pic>
        <p:nvPicPr>
          <p:cNvPr id="14" name="Picture 6" descr="D:\Metallo Belgien\Anoden\metallo_belgium064.jpg"/>
          <p:cNvPicPr>
            <a:picLocks noChangeAspect="1" noChangeArrowheads="1"/>
          </p:cNvPicPr>
          <p:nvPr/>
        </p:nvPicPr>
        <p:blipFill>
          <a:blip r:embed="rId4" cstate="print"/>
          <a:srcRect/>
          <a:stretch>
            <a:fillRect/>
          </a:stretch>
        </p:blipFill>
        <p:spPr bwMode="auto">
          <a:xfrm>
            <a:off x="3071812" y="4152900"/>
            <a:ext cx="3532188" cy="2705100"/>
          </a:xfrm>
          <a:prstGeom prst="rect">
            <a:avLst/>
          </a:prstGeom>
          <a:noFill/>
        </p:spPr>
      </p:pic>
      <p:pic>
        <p:nvPicPr>
          <p:cNvPr id="15" name="Picture 14" descr="C:\Documents and Settings\gorisdir\Desktop\SAM_0122.JPG"/>
          <p:cNvPicPr>
            <a:picLocks noChangeAspect="1" noChangeArrowheads="1"/>
          </p:cNvPicPr>
          <p:nvPr/>
        </p:nvPicPr>
        <p:blipFill>
          <a:blip r:embed="rId5" cstate="print"/>
          <a:srcRect l="13229" t="8467" r="2104" b="19214"/>
          <a:stretch>
            <a:fillRect/>
          </a:stretch>
        </p:blipFill>
        <p:spPr bwMode="auto">
          <a:xfrm>
            <a:off x="6135031" y="4152900"/>
            <a:ext cx="4202769" cy="2692400"/>
          </a:xfrm>
          <a:prstGeom prst="rect">
            <a:avLst/>
          </a:prstGeom>
          <a:noFill/>
        </p:spPr>
      </p:pic>
      <p:pic>
        <p:nvPicPr>
          <p:cNvPr id="16" name="Picture 15" descr="E:\DCIM\102CANON\IMG_4784.JPG"/>
          <p:cNvPicPr>
            <a:picLocks noChangeAspect="1" noChangeArrowheads="1"/>
          </p:cNvPicPr>
          <p:nvPr/>
        </p:nvPicPr>
        <p:blipFill>
          <a:blip r:embed="rId6" cstate="print"/>
          <a:srcRect b="8623"/>
          <a:stretch>
            <a:fillRect/>
          </a:stretch>
        </p:blipFill>
        <p:spPr bwMode="auto">
          <a:xfrm>
            <a:off x="6138694" y="1308101"/>
            <a:ext cx="3780005" cy="2857500"/>
          </a:xfrm>
          <a:prstGeom prst="rect">
            <a:avLst/>
          </a:prstGeom>
          <a:no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hthoek 30"/>
          <p:cNvSpPr/>
          <p:nvPr/>
        </p:nvSpPr>
        <p:spPr bwMode="auto">
          <a:xfrm>
            <a:off x="6267236" y="5558319"/>
            <a:ext cx="2845942" cy="9657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Arial" charset="0"/>
              <a:ea typeface="ＭＳ Ｐゴシック" charset="-128"/>
            </a:endParaRPr>
          </a:p>
        </p:txBody>
      </p:sp>
      <p:grpSp>
        <p:nvGrpSpPr>
          <p:cNvPr id="7" name="Groep 42"/>
          <p:cNvGrpSpPr/>
          <p:nvPr/>
        </p:nvGrpSpPr>
        <p:grpSpPr>
          <a:xfrm>
            <a:off x="1325485" y="1471962"/>
            <a:ext cx="6560286" cy="4142386"/>
            <a:chOff x="1222745" y="1482236"/>
            <a:chExt cx="6560286" cy="4142386"/>
          </a:xfrm>
        </p:grpSpPr>
        <p:sp>
          <p:nvSpPr>
            <p:cNvPr id="8" name="Boog 7"/>
            <p:cNvSpPr/>
            <p:nvPr/>
          </p:nvSpPr>
          <p:spPr>
            <a:xfrm>
              <a:off x="4508200" y="4412510"/>
              <a:ext cx="1499191" cy="1212112"/>
            </a:xfrm>
            <a:prstGeom prst="arc">
              <a:avLst/>
            </a:prstGeom>
            <a:ln w="25400">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81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9" name="Boog 8"/>
            <p:cNvSpPr/>
            <p:nvPr/>
          </p:nvSpPr>
          <p:spPr>
            <a:xfrm rot="10800000">
              <a:off x="5755751" y="3235844"/>
              <a:ext cx="2027280" cy="1212112"/>
            </a:xfrm>
            <a:prstGeom prst="arc">
              <a:avLst/>
            </a:prstGeom>
            <a:ln w="25400">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81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0" name="Boog 9"/>
            <p:cNvSpPr/>
            <p:nvPr/>
          </p:nvSpPr>
          <p:spPr>
            <a:xfrm>
              <a:off x="1523899" y="2960859"/>
              <a:ext cx="1949508" cy="1212112"/>
            </a:xfrm>
            <a:prstGeom prst="arc">
              <a:avLst/>
            </a:prstGeom>
            <a:ln w="25400">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81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1" name="Boog 10"/>
            <p:cNvSpPr/>
            <p:nvPr/>
          </p:nvSpPr>
          <p:spPr>
            <a:xfrm rot="10800000">
              <a:off x="3104921" y="1781314"/>
              <a:ext cx="1946073" cy="1212112"/>
            </a:xfrm>
            <a:prstGeom prst="arc">
              <a:avLst/>
            </a:prstGeom>
            <a:ln w="25400">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81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2" name="Boog 11"/>
            <p:cNvSpPr/>
            <p:nvPr/>
          </p:nvSpPr>
          <p:spPr>
            <a:xfrm rot="16200000">
              <a:off x="5876557" y="2723484"/>
              <a:ext cx="1499191" cy="2037321"/>
            </a:xfrm>
            <a:prstGeom prst="arc">
              <a:avLst/>
            </a:prstGeom>
            <a:ln w="25400">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81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3" name="Boog 12"/>
            <p:cNvSpPr/>
            <p:nvPr/>
          </p:nvSpPr>
          <p:spPr>
            <a:xfrm rot="5400000">
              <a:off x="4517031" y="1635147"/>
              <a:ext cx="1517933" cy="1212112"/>
            </a:xfrm>
            <a:prstGeom prst="arc">
              <a:avLst/>
            </a:prstGeom>
            <a:ln w="25400">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81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4" name="Boog 13"/>
            <p:cNvSpPr/>
            <p:nvPr/>
          </p:nvSpPr>
          <p:spPr>
            <a:xfrm rot="10800000" flipH="1">
              <a:off x="1222745" y="3335081"/>
              <a:ext cx="2176123" cy="1212112"/>
            </a:xfrm>
            <a:prstGeom prst="arc">
              <a:avLst/>
            </a:prstGeom>
            <a:ln w="25400">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81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5" name="Boog 14"/>
            <p:cNvSpPr/>
            <p:nvPr/>
          </p:nvSpPr>
          <p:spPr>
            <a:xfrm flipH="1">
              <a:off x="3320898" y="4394790"/>
              <a:ext cx="1740200" cy="1212112"/>
            </a:xfrm>
            <a:prstGeom prst="arc">
              <a:avLst/>
            </a:prstGeom>
            <a:ln w="25400">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81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grpSp>
      <p:pic>
        <p:nvPicPr>
          <p:cNvPr id="16" name="Picture 3"/>
          <p:cNvPicPr>
            <a:picLocks noChangeAspect="1" noChangeArrowheads="1"/>
          </p:cNvPicPr>
          <p:nvPr/>
        </p:nvPicPr>
        <p:blipFill>
          <a:blip r:embed="rId2" cstate="print"/>
          <a:srcRect l="10052" t="6118" r="4518" b="11326"/>
          <a:stretch>
            <a:fillRect/>
          </a:stretch>
        </p:blipFill>
        <p:spPr bwMode="auto">
          <a:xfrm>
            <a:off x="3258260" y="2671472"/>
            <a:ext cx="2926300" cy="2120896"/>
          </a:xfrm>
          <a:prstGeom prst="ellipse">
            <a:avLst/>
          </a:prstGeom>
          <a:ln>
            <a:noFill/>
          </a:ln>
          <a:effectLst>
            <a:softEdge rad="112500"/>
          </a:effectLst>
        </p:spPr>
      </p:pic>
      <p:sp>
        <p:nvSpPr>
          <p:cNvPr id="17" name="Tekstvak 16"/>
          <p:cNvSpPr txBox="1"/>
          <p:nvPr/>
        </p:nvSpPr>
        <p:spPr>
          <a:xfrm>
            <a:off x="444500" y="266700"/>
            <a:ext cx="6781800" cy="584775"/>
          </a:xfrm>
          <a:prstGeom prst="rect">
            <a:avLst/>
          </a:prstGeom>
          <a:noFill/>
        </p:spPr>
        <p:txBody>
          <a:bodyPr wrap="square" rtlCol="0">
            <a:spAutoFit/>
          </a:bodyPr>
          <a:lstStyle/>
          <a:p>
            <a:r>
              <a:rPr lang="en-US" sz="3200" dirty="0" smtClean="0">
                <a:solidFill>
                  <a:srgbClr val="D20000"/>
                </a:solidFill>
                <a:latin typeface="Arial Unicode MS" pitchFamily="34" charset="-128"/>
                <a:ea typeface="Arial Unicode MS" pitchFamily="34" charset="-128"/>
                <a:cs typeface="Arial Unicode MS" pitchFamily="34" charset="-128"/>
              </a:rPr>
              <a:t>Environmental Measures</a:t>
            </a:r>
            <a:endParaRPr lang="en-US" sz="3200" dirty="0">
              <a:solidFill>
                <a:srgbClr val="D20000"/>
              </a:solidFill>
              <a:latin typeface="Arial Unicode MS" pitchFamily="34" charset="-128"/>
              <a:ea typeface="Arial Unicode MS" pitchFamily="34" charset="-128"/>
              <a:cs typeface="Arial Unicode MS" pitchFamily="34" charset="-128"/>
            </a:endParaRPr>
          </a:p>
        </p:txBody>
      </p:sp>
      <p:sp>
        <p:nvSpPr>
          <p:cNvPr id="18" name="Tekstvak 17"/>
          <p:cNvSpPr txBox="1"/>
          <p:nvPr/>
        </p:nvSpPr>
        <p:spPr>
          <a:xfrm>
            <a:off x="376590" y="1336613"/>
            <a:ext cx="1822492" cy="646331"/>
          </a:xfrm>
          <a:prstGeom prst="rect">
            <a:avLst/>
          </a:prstGeom>
          <a:noFill/>
        </p:spPr>
        <p:txBody>
          <a:bodyPr wrap="square" rtlCol="0">
            <a:spAutoFit/>
          </a:bodyPr>
          <a:lstStyle/>
          <a:p>
            <a:pPr algn="ctr"/>
            <a:r>
              <a:rPr lang="en-US" sz="1200" dirty="0" smtClean="0">
                <a:solidFill>
                  <a:schemeClr val="tx1">
                    <a:lumMod val="65000"/>
                    <a:lumOff val="35000"/>
                  </a:schemeClr>
                </a:solidFill>
                <a:latin typeface="Calibri" pitchFamily="34" charset="0"/>
              </a:rPr>
              <a:t>Cutting edge technology in exhaust filter installations</a:t>
            </a:r>
            <a:endParaRPr lang="en-US" sz="1200" dirty="0">
              <a:solidFill>
                <a:schemeClr val="tx1">
                  <a:lumMod val="65000"/>
                  <a:lumOff val="35000"/>
                </a:schemeClr>
              </a:solidFill>
              <a:latin typeface="Calibri" pitchFamily="34" charset="0"/>
            </a:endParaRPr>
          </a:p>
        </p:txBody>
      </p:sp>
      <p:sp>
        <p:nvSpPr>
          <p:cNvPr id="19" name="Tekstvak 18"/>
          <p:cNvSpPr txBox="1"/>
          <p:nvPr/>
        </p:nvSpPr>
        <p:spPr>
          <a:xfrm>
            <a:off x="354634" y="5367161"/>
            <a:ext cx="1866404" cy="461665"/>
          </a:xfrm>
          <a:prstGeom prst="rect">
            <a:avLst/>
          </a:prstGeom>
          <a:noFill/>
        </p:spPr>
        <p:txBody>
          <a:bodyPr wrap="square" rtlCol="0">
            <a:spAutoFit/>
          </a:bodyPr>
          <a:lstStyle/>
          <a:p>
            <a:pPr algn="ctr"/>
            <a:r>
              <a:rPr lang="en-US" sz="1200" dirty="0" smtClean="0">
                <a:solidFill>
                  <a:schemeClr val="tx1">
                    <a:lumMod val="65000"/>
                    <a:lumOff val="35000"/>
                  </a:schemeClr>
                </a:solidFill>
                <a:latin typeface="Calibri" pitchFamily="34" charset="0"/>
              </a:rPr>
              <a:t>Cleaning  vehicles, terrains &amp; surrounding roads </a:t>
            </a:r>
            <a:endParaRPr lang="en-US" sz="1200" dirty="0">
              <a:solidFill>
                <a:schemeClr val="tx1">
                  <a:lumMod val="65000"/>
                  <a:lumOff val="35000"/>
                </a:schemeClr>
              </a:solidFill>
              <a:latin typeface="Calibri" pitchFamily="34" charset="0"/>
            </a:endParaRPr>
          </a:p>
        </p:txBody>
      </p:sp>
      <p:sp>
        <p:nvSpPr>
          <p:cNvPr id="20" name="Tekstvak 19"/>
          <p:cNvSpPr txBox="1"/>
          <p:nvPr/>
        </p:nvSpPr>
        <p:spPr>
          <a:xfrm>
            <a:off x="7185869" y="1336613"/>
            <a:ext cx="1605145" cy="646331"/>
          </a:xfrm>
          <a:prstGeom prst="rect">
            <a:avLst/>
          </a:prstGeom>
          <a:noFill/>
        </p:spPr>
        <p:txBody>
          <a:bodyPr wrap="square" rtlCol="0">
            <a:spAutoFit/>
          </a:bodyPr>
          <a:lstStyle/>
          <a:p>
            <a:pPr algn="ctr"/>
            <a:r>
              <a:rPr lang="en-US" sz="1200" dirty="0" smtClean="0">
                <a:solidFill>
                  <a:schemeClr val="tx1">
                    <a:lumMod val="65000"/>
                    <a:lumOff val="35000"/>
                  </a:schemeClr>
                </a:solidFill>
                <a:latin typeface="Calibri" pitchFamily="34" charset="0"/>
              </a:rPr>
              <a:t>Spraying installations to bring down floating dust</a:t>
            </a:r>
            <a:endParaRPr lang="en-US" sz="1200" dirty="0">
              <a:solidFill>
                <a:schemeClr val="tx1">
                  <a:lumMod val="65000"/>
                  <a:lumOff val="35000"/>
                </a:schemeClr>
              </a:solidFill>
              <a:latin typeface="Calibri" pitchFamily="34" charset="0"/>
            </a:endParaRPr>
          </a:p>
        </p:txBody>
      </p:sp>
      <p:sp>
        <p:nvSpPr>
          <p:cNvPr id="21" name="Tekstvak 20"/>
          <p:cNvSpPr txBox="1"/>
          <p:nvPr/>
        </p:nvSpPr>
        <p:spPr>
          <a:xfrm>
            <a:off x="7032478" y="5367161"/>
            <a:ext cx="1911926" cy="646331"/>
          </a:xfrm>
          <a:prstGeom prst="rect">
            <a:avLst/>
          </a:prstGeom>
          <a:solidFill>
            <a:schemeClr val="bg1">
              <a:alpha val="97000"/>
            </a:schemeClr>
          </a:solidFill>
        </p:spPr>
        <p:txBody>
          <a:bodyPr wrap="square" rtlCol="0">
            <a:spAutoFit/>
          </a:bodyPr>
          <a:lstStyle/>
          <a:p>
            <a:pPr algn="ctr"/>
            <a:r>
              <a:rPr lang="en-US" sz="1200" dirty="0" smtClean="0">
                <a:solidFill>
                  <a:schemeClr val="tx1">
                    <a:lumMod val="65000"/>
                    <a:lumOff val="35000"/>
                  </a:schemeClr>
                </a:solidFill>
                <a:latin typeface="Calibri" pitchFamily="34" charset="0"/>
              </a:rPr>
              <a:t>High investments in covering raw material</a:t>
            </a:r>
          </a:p>
          <a:p>
            <a:pPr algn="ctr"/>
            <a:r>
              <a:rPr lang="en-US" sz="1200" dirty="0" smtClean="0">
                <a:solidFill>
                  <a:schemeClr val="tx1">
                    <a:lumMod val="65000"/>
                    <a:lumOff val="35000"/>
                  </a:schemeClr>
                </a:solidFill>
                <a:latin typeface="Calibri" pitchFamily="34" charset="0"/>
              </a:rPr>
              <a:t> stock to minimize dust</a:t>
            </a:r>
            <a:endParaRPr lang="en-US" sz="1200" dirty="0">
              <a:solidFill>
                <a:schemeClr val="tx1">
                  <a:lumMod val="65000"/>
                  <a:lumOff val="35000"/>
                </a:schemeClr>
              </a:solidFill>
              <a:latin typeface="Calibri" pitchFamily="34" charset="0"/>
            </a:endParaRPr>
          </a:p>
        </p:txBody>
      </p:sp>
      <p:pic>
        <p:nvPicPr>
          <p:cNvPr id="22" name="Picture 6" descr="O:\Nieuwe structuur\Beeldmateriaal\Installaties\Gieterij\absorbtiefilter\adsorbtiefilter.JPG"/>
          <p:cNvPicPr/>
          <p:nvPr/>
        </p:nvPicPr>
        <p:blipFill>
          <a:blip r:embed="rId3" cstate="print"/>
          <a:srcRect l="7534" t="2653" r="8904" b="20422"/>
          <a:stretch>
            <a:fillRect/>
          </a:stretch>
        </p:blipFill>
        <p:spPr bwMode="auto">
          <a:xfrm>
            <a:off x="776895" y="2118023"/>
            <a:ext cx="2024824" cy="1506595"/>
          </a:xfrm>
          <a:prstGeom prst="ellipse">
            <a:avLst/>
          </a:prstGeom>
          <a:ln>
            <a:noFill/>
          </a:ln>
          <a:effectLst>
            <a:softEdge rad="112500"/>
          </a:effectLst>
        </p:spPr>
      </p:pic>
      <p:pic>
        <p:nvPicPr>
          <p:cNvPr id="23" name="Picture 2"/>
          <p:cNvPicPr>
            <a:picLocks noChangeAspect="1" noChangeArrowheads="1"/>
          </p:cNvPicPr>
          <p:nvPr/>
        </p:nvPicPr>
        <p:blipFill>
          <a:blip r:embed="rId4" cstate="print"/>
          <a:srcRect/>
          <a:stretch>
            <a:fillRect/>
          </a:stretch>
        </p:blipFill>
        <p:spPr bwMode="auto">
          <a:xfrm>
            <a:off x="2232487" y="1097854"/>
            <a:ext cx="2031584" cy="1523688"/>
          </a:xfrm>
          <a:prstGeom prst="ellipse">
            <a:avLst/>
          </a:prstGeom>
          <a:ln>
            <a:noFill/>
          </a:ln>
          <a:effectLst>
            <a:softEdge rad="112500"/>
          </a:effectLst>
        </p:spPr>
      </p:pic>
      <p:pic>
        <p:nvPicPr>
          <p:cNvPr id="24" name="Content Placeholder 3"/>
          <p:cNvPicPr>
            <a:picLocks noChangeAspect="1" noChangeArrowheads="1"/>
          </p:cNvPicPr>
          <p:nvPr/>
        </p:nvPicPr>
        <p:blipFill>
          <a:blip r:embed="rId5" cstate="print"/>
          <a:srcRect l="22003" r="26725" b="12228"/>
          <a:stretch>
            <a:fillRect/>
          </a:stretch>
        </p:blipFill>
        <p:spPr bwMode="auto">
          <a:xfrm>
            <a:off x="804014" y="3769921"/>
            <a:ext cx="1970586" cy="1464380"/>
          </a:xfrm>
          <a:prstGeom prst="ellipse">
            <a:avLst/>
          </a:prstGeom>
          <a:ln>
            <a:noFill/>
          </a:ln>
          <a:effectLst>
            <a:softEdge rad="112500"/>
          </a:effectLst>
        </p:spPr>
      </p:pic>
      <p:pic>
        <p:nvPicPr>
          <p:cNvPr id="25" name="Picture 2"/>
          <p:cNvPicPr>
            <a:picLocks noChangeAspect="1" noChangeArrowheads="1"/>
          </p:cNvPicPr>
          <p:nvPr/>
        </p:nvPicPr>
        <p:blipFill>
          <a:blip r:embed="rId6" cstate="print"/>
          <a:srcRect/>
          <a:stretch>
            <a:fillRect/>
          </a:stretch>
        </p:blipFill>
        <p:spPr bwMode="auto">
          <a:xfrm>
            <a:off x="6653244" y="2106828"/>
            <a:ext cx="2009543" cy="1507157"/>
          </a:xfrm>
          <a:prstGeom prst="ellipse">
            <a:avLst/>
          </a:prstGeom>
          <a:ln>
            <a:noFill/>
          </a:ln>
          <a:effectLst>
            <a:softEdge rad="112500"/>
          </a:effectLst>
        </p:spPr>
      </p:pic>
      <p:pic>
        <p:nvPicPr>
          <p:cNvPr id="26" name="Picture 4" descr="O:\Duurzaam Ondernemen\Foto's milieu\foto's  DG 23 april 09\IMG_3118.JPG"/>
          <p:cNvPicPr/>
          <p:nvPr/>
        </p:nvPicPr>
        <p:blipFill>
          <a:blip r:embed="rId7" cstate="print"/>
          <a:srcRect r="4204" b="11337"/>
          <a:stretch>
            <a:fillRect/>
          </a:stretch>
        </p:blipFill>
        <p:spPr bwMode="auto">
          <a:xfrm>
            <a:off x="5135384" y="1087221"/>
            <a:ext cx="1933864" cy="1443445"/>
          </a:xfrm>
          <a:prstGeom prst="ellipse">
            <a:avLst/>
          </a:prstGeom>
          <a:ln>
            <a:noFill/>
          </a:ln>
          <a:effectLst>
            <a:softEdge rad="112500"/>
          </a:effectLst>
        </p:spPr>
      </p:pic>
      <p:pic>
        <p:nvPicPr>
          <p:cNvPr id="27" name="Picture 4" descr="O:\Duurzaam Ondernemen\Foto's milieu\foto's DG 5 juni 2009\IMG_3320.JPG"/>
          <p:cNvPicPr>
            <a:picLocks/>
          </p:cNvPicPr>
          <p:nvPr/>
        </p:nvPicPr>
        <p:blipFill>
          <a:blip r:embed="rId8" cstate="print"/>
          <a:srcRect/>
          <a:stretch>
            <a:fillRect/>
          </a:stretch>
        </p:blipFill>
        <p:spPr bwMode="auto">
          <a:xfrm>
            <a:off x="6644109" y="3759288"/>
            <a:ext cx="2027812" cy="1504179"/>
          </a:xfrm>
          <a:prstGeom prst="ellipse">
            <a:avLst/>
          </a:prstGeom>
          <a:ln>
            <a:noFill/>
          </a:ln>
          <a:effectLst>
            <a:softEdge rad="112500"/>
          </a:effectLst>
        </p:spPr>
      </p:pic>
      <p:sp>
        <p:nvSpPr>
          <p:cNvPr id="28" name="Tekstvak 27"/>
          <p:cNvSpPr txBox="1"/>
          <p:nvPr/>
        </p:nvSpPr>
        <p:spPr>
          <a:xfrm>
            <a:off x="3854241" y="3215109"/>
            <a:ext cx="1847915" cy="1015663"/>
          </a:xfrm>
          <a:prstGeom prst="rect">
            <a:avLst/>
          </a:prstGeom>
          <a:noFill/>
          <a:ln>
            <a:noFill/>
          </a:ln>
        </p:spPr>
        <p:txBody>
          <a:bodyPr wrap="square" rtlCol="0">
            <a:spAutoFit/>
          </a:bodyPr>
          <a:lstStyle/>
          <a:p>
            <a:pPr algn="ctr"/>
            <a:r>
              <a:rPr lang="en-US" sz="2000" b="1" dirty="0" smtClean="0">
                <a:solidFill>
                  <a:schemeClr val="bg1"/>
                </a:solidFill>
              </a:rPr>
              <a:t>Emission Measurement &amp; control</a:t>
            </a:r>
            <a:endParaRPr lang="en-US" sz="2000" b="1" dirty="0">
              <a:solidFill>
                <a:schemeClr val="bg1"/>
              </a:solidFill>
            </a:endParaRPr>
          </a:p>
        </p:txBody>
      </p:sp>
      <p:pic>
        <p:nvPicPr>
          <p:cNvPr id="29" name="Afbeelding 28" descr="214 cleaningtruck.jpg"/>
          <p:cNvPicPr>
            <a:picLocks noChangeAspect="1"/>
          </p:cNvPicPr>
          <p:nvPr/>
        </p:nvPicPr>
        <p:blipFill>
          <a:blip r:embed="rId9" cstate="print"/>
          <a:stretch>
            <a:fillRect/>
          </a:stretch>
        </p:blipFill>
        <p:spPr>
          <a:xfrm>
            <a:off x="2154114" y="4880148"/>
            <a:ext cx="2188330" cy="1459858"/>
          </a:xfrm>
          <a:prstGeom prst="ellipse">
            <a:avLst/>
          </a:prstGeom>
          <a:ln>
            <a:noFill/>
          </a:ln>
          <a:effectLst>
            <a:softEdge rad="112500"/>
          </a:effectLst>
        </p:spPr>
      </p:pic>
      <p:pic>
        <p:nvPicPr>
          <p:cNvPr id="30" name="Picture 3" descr="O:\Duurzaam Ondernemen\Foto's milieu\090421 rondgang VITO\RIMG2464.JPG"/>
          <p:cNvPicPr/>
          <p:nvPr/>
        </p:nvPicPr>
        <p:blipFill>
          <a:blip r:embed="rId10" cstate="print"/>
          <a:srcRect/>
          <a:stretch>
            <a:fillRect/>
          </a:stretch>
        </p:blipFill>
        <p:spPr bwMode="auto">
          <a:xfrm>
            <a:off x="5088410" y="4825194"/>
            <a:ext cx="2027812" cy="1504179"/>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p:cNvSpPr txBox="1"/>
          <p:nvPr/>
        </p:nvSpPr>
        <p:spPr>
          <a:xfrm>
            <a:off x="448164" y="271149"/>
            <a:ext cx="6781800" cy="584775"/>
          </a:xfrm>
          <a:prstGeom prst="rect">
            <a:avLst/>
          </a:prstGeom>
          <a:noFill/>
        </p:spPr>
        <p:txBody>
          <a:bodyPr wrap="square" rtlCol="0">
            <a:spAutoFit/>
          </a:bodyPr>
          <a:lstStyle/>
          <a:p>
            <a:r>
              <a:rPr lang="nl-BE" sz="3200" dirty="0" err="1" smtClean="0">
                <a:solidFill>
                  <a:srgbClr val="D20000"/>
                </a:solidFill>
                <a:latin typeface="Arial Unicode MS" pitchFamily="34" charset="-128"/>
                <a:ea typeface="Arial Unicode MS" pitchFamily="34" charset="-128"/>
                <a:cs typeface="Arial Unicode MS" pitchFamily="34" charset="-128"/>
              </a:rPr>
              <a:t>Products</a:t>
            </a:r>
            <a:endParaRPr lang="nl-BE" sz="3200" dirty="0">
              <a:solidFill>
                <a:srgbClr val="D20000"/>
              </a:solidFill>
              <a:latin typeface="Arial Unicode MS" pitchFamily="34" charset="-128"/>
              <a:ea typeface="Arial Unicode MS" pitchFamily="34" charset="-128"/>
              <a:cs typeface="Arial Unicode MS" pitchFamily="34" charset="-128"/>
            </a:endParaRPr>
          </a:p>
        </p:txBody>
      </p:sp>
      <p:grpSp>
        <p:nvGrpSpPr>
          <p:cNvPr id="30" name="Group 29"/>
          <p:cNvGrpSpPr/>
          <p:nvPr/>
        </p:nvGrpSpPr>
        <p:grpSpPr>
          <a:xfrm>
            <a:off x="152401" y="1104223"/>
            <a:ext cx="8750300" cy="5759722"/>
            <a:chOff x="565483" y="1549400"/>
            <a:chExt cx="8184817" cy="5174918"/>
          </a:xfrm>
        </p:grpSpPr>
        <p:pic>
          <p:nvPicPr>
            <p:cNvPr id="9" name="Picture 2"/>
            <p:cNvPicPr preferRelativeResize="0">
              <a:picLocks noChangeArrowheads="1"/>
            </p:cNvPicPr>
            <p:nvPr/>
          </p:nvPicPr>
          <p:blipFill>
            <a:blip r:embed="rId3" cstate="print"/>
            <a:srcRect/>
            <a:stretch>
              <a:fillRect/>
            </a:stretch>
          </p:blipFill>
          <p:spPr bwMode="auto">
            <a:xfrm>
              <a:off x="604320" y="4149799"/>
              <a:ext cx="1594383" cy="1519656"/>
            </a:xfrm>
            <a:prstGeom prst="ellipse">
              <a:avLst/>
            </a:prstGeom>
            <a:ln>
              <a:noFill/>
            </a:ln>
            <a:effectLst>
              <a:softEdge rad="112500"/>
            </a:effectLst>
          </p:spPr>
        </p:pic>
        <p:pic>
          <p:nvPicPr>
            <p:cNvPr id="11" name="Picture 3"/>
            <p:cNvPicPr preferRelativeResize="0">
              <a:picLocks noChangeArrowheads="1"/>
            </p:cNvPicPr>
            <p:nvPr/>
          </p:nvPicPr>
          <p:blipFill>
            <a:blip r:embed="rId4" cstate="print"/>
            <a:srcRect/>
            <a:stretch>
              <a:fillRect/>
            </a:stretch>
          </p:blipFill>
          <p:spPr bwMode="auto">
            <a:xfrm>
              <a:off x="604320" y="1607328"/>
              <a:ext cx="1591422" cy="1560750"/>
            </a:xfrm>
            <a:prstGeom prst="ellipse">
              <a:avLst/>
            </a:prstGeom>
            <a:ln>
              <a:noFill/>
            </a:ln>
            <a:effectLst>
              <a:softEdge rad="112500"/>
            </a:effectLst>
          </p:spPr>
        </p:pic>
        <p:sp>
          <p:nvSpPr>
            <p:cNvPr id="19" name="Rechthoek 18"/>
            <p:cNvSpPr/>
            <p:nvPr/>
          </p:nvSpPr>
          <p:spPr>
            <a:xfrm>
              <a:off x="2438736" y="3177503"/>
              <a:ext cx="1428075" cy="1050802"/>
            </a:xfrm>
            <a:prstGeom prst="rect">
              <a:avLst/>
            </a:prstGeom>
          </p:spPr>
          <p:txBody>
            <a:bodyPr wrap="square">
              <a:spAutoFit/>
            </a:bodyPr>
            <a:lstStyle/>
            <a:p>
              <a:pPr algn="ctr"/>
              <a:r>
                <a:rPr lang="en-US" sz="1400" b="1" dirty="0" smtClean="0">
                  <a:latin typeface="Calibri" pitchFamily="34" charset="0"/>
                </a:rPr>
                <a:t>Copper cathodes</a:t>
              </a:r>
            </a:p>
            <a:p>
              <a:pPr algn="ctr"/>
              <a:r>
                <a:rPr lang="en-US" sz="1400" dirty="0" smtClean="0">
                  <a:latin typeface="Calibri" pitchFamily="34" charset="0"/>
                </a:rPr>
                <a:t>+/- 25.000 t/y</a:t>
              </a:r>
            </a:p>
            <a:p>
              <a:pPr marL="0" lvl="2" algn="ctr"/>
              <a:r>
                <a:rPr lang="en-US" altLang="zh-TW" sz="1400" b="1" dirty="0" smtClean="0">
                  <a:latin typeface="Calibri" pitchFamily="34" charset="0"/>
                </a:rPr>
                <a:t>Quality: </a:t>
              </a:r>
              <a:r>
                <a:rPr lang="en-US" altLang="zh-TW" sz="1400" dirty="0" smtClean="0">
                  <a:latin typeface="Calibri" pitchFamily="34" charset="0"/>
                </a:rPr>
                <a:t>99,98 % Cu</a:t>
              </a:r>
            </a:p>
            <a:p>
              <a:pPr algn="ctr"/>
              <a:endParaRPr lang="en-US" sz="1400" dirty="0" smtClean="0">
                <a:latin typeface="Calibri" pitchFamily="34" charset="0"/>
              </a:endParaRPr>
            </a:p>
          </p:txBody>
        </p:sp>
        <p:sp>
          <p:nvSpPr>
            <p:cNvPr id="20" name="Rechthoek 19"/>
            <p:cNvSpPr/>
            <p:nvPr/>
          </p:nvSpPr>
          <p:spPr>
            <a:xfrm>
              <a:off x="565483" y="3202903"/>
              <a:ext cx="1814854" cy="857233"/>
            </a:xfrm>
            <a:prstGeom prst="rect">
              <a:avLst/>
            </a:prstGeom>
          </p:spPr>
          <p:txBody>
            <a:bodyPr wrap="square">
              <a:spAutoFit/>
            </a:bodyPr>
            <a:lstStyle/>
            <a:p>
              <a:pPr algn="ctr"/>
              <a:r>
                <a:rPr lang="en-US" sz="1400" b="1" dirty="0" smtClean="0">
                  <a:latin typeface="Calibri" pitchFamily="34" charset="0"/>
                </a:rPr>
                <a:t>Copper anodes</a:t>
              </a:r>
            </a:p>
            <a:p>
              <a:pPr algn="ctr"/>
              <a:r>
                <a:rPr lang="en-US" sz="1400" dirty="0" smtClean="0">
                  <a:latin typeface="Calibri" pitchFamily="34" charset="0"/>
                </a:rPr>
                <a:t>+/- 120.000 t/y</a:t>
              </a:r>
            </a:p>
            <a:p>
              <a:pPr marL="0" lvl="2" algn="ctr"/>
              <a:r>
                <a:rPr lang="en-US" altLang="zh-TW" sz="1400" b="1" dirty="0" smtClean="0">
                  <a:latin typeface="Calibri" pitchFamily="34" charset="0"/>
                </a:rPr>
                <a:t>Quality: </a:t>
              </a:r>
              <a:r>
                <a:rPr lang="en-US" altLang="zh-TW" sz="1400" dirty="0" smtClean="0">
                  <a:latin typeface="Calibri" pitchFamily="34" charset="0"/>
                </a:rPr>
                <a:t>99 % Cu</a:t>
              </a:r>
            </a:p>
            <a:p>
              <a:pPr algn="ctr"/>
              <a:endParaRPr lang="en-US" sz="1400" dirty="0" smtClean="0">
                <a:latin typeface="Calibri" pitchFamily="34" charset="0"/>
              </a:endParaRPr>
            </a:p>
          </p:txBody>
        </p:sp>
        <p:sp>
          <p:nvSpPr>
            <p:cNvPr id="25" name="Rechthoek 24"/>
            <p:cNvSpPr/>
            <p:nvPr/>
          </p:nvSpPr>
          <p:spPr>
            <a:xfrm>
              <a:off x="637743" y="5892485"/>
              <a:ext cx="1490353" cy="470096"/>
            </a:xfrm>
            <a:prstGeom prst="rect">
              <a:avLst/>
            </a:prstGeom>
          </p:spPr>
          <p:txBody>
            <a:bodyPr wrap="square">
              <a:spAutoFit/>
            </a:bodyPr>
            <a:lstStyle/>
            <a:p>
              <a:pPr algn="ctr"/>
              <a:r>
                <a:rPr lang="en-US" sz="1400" b="1" dirty="0" smtClean="0">
                  <a:latin typeface="Calibri" pitchFamily="34" charset="0"/>
                </a:rPr>
                <a:t>Anode slimes</a:t>
              </a:r>
            </a:p>
            <a:p>
              <a:pPr algn="ctr"/>
              <a:r>
                <a:rPr lang="en-US" sz="1400" dirty="0" smtClean="0">
                  <a:latin typeface="Calibri" pitchFamily="34" charset="0"/>
                </a:rPr>
                <a:t>2.000 t/y</a:t>
              </a:r>
            </a:p>
          </p:txBody>
        </p:sp>
        <p:sp>
          <p:nvSpPr>
            <p:cNvPr id="26" name="Rechthoek 25"/>
            <p:cNvSpPr/>
            <p:nvPr/>
          </p:nvSpPr>
          <p:spPr>
            <a:xfrm>
              <a:off x="2097909" y="5867085"/>
              <a:ext cx="1805649" cy="857233"/>
            </a:xfrm>
            <a:prstGeom prst="rect">
              <a:avLst/>
            </a:prstGeom>
          </p:spPr>
          <p:txBody>
            <a:bodyPr wrap="square">
              <a:spAutoFit/>
            </a:bodyPr>
            <a:lstStyle/>
            <a:p>
              <a:pPr algn="ctr"/>
              <a:r>
                <a:rPr lang="en-US" sz="1400" b="1" dirty="0" smtClean="0">
                  <a:latin typeface="Calibri" pitchFamily="34" charset="0"/>
                </a:rPr>
                <a:t>Pure Nickel </a:t>
              </a:r>
              <a:r>
                <a:rPr lang="en-US" sz="1400" b="1" dirty="0" err="1" smtClean="0">
                  <a:latin typeface="Calibri" pitchFamily="34" charset="0"/>
                </a:rPr>
                <a:t>briquets</a:t>
              </a:r>
              <a:endParaRPr lang="en-US" sz="1400" b="1" dirty="0" smtClean="0">
                <a:latin typeface="Calibri" pitchFamily="34" charset="0"/>
              </a:endParaRPr>
            </a:p>
            <a:p>
              <a:pPr algn="ctr"/>
              <a:r>
                <a:rPr lang="en-US" sz="1400" dirty="0" smtClean="0">
                  <a:latin typeface="Calibri" pitchFamily="34" charset="0"/>
                </a:rPr>
                <a:t>+/- 150 t/y</a:t>
              </a:r>
            </a:p>
            <a:p>
              <a:pPr algn="ctr"/>
              <a:r>
                <a:rPr lang="en-US" altLang="zh-TW" sz="1400" b="1" dirty="0" smtClean="0">
                  <a:solidFill>
                    <a:srgbClr val="000000"/>
                  </a:solidFill>
                  <a:latin typeface="Calibri" pitchFamily="34" charset="0"/>
                  <a:ea typeface="PMingLiU" pitchFamily="18" charset="-120"/>
                </a:rPr>
                <a:t>Quality: </a:t>
              </a:r>
              <a:r>
                <a:rPr lang="en-US" altLang="zh-TW" sz="1400" dirty="0" smtClean="0">
                  <a:solidFill>
                    <a:srgbClr val="000000"/>
                  </a:solidFill>
                  <a:latin typeface="Calibri" pitchFamily="34" charset="0"/>
                  <a:ea typeface="PMingLiU" pitchFamily="18" charset="-120"/>
                </a:rPr>
                <a:t>90% Ni</a:t>
              </a:r>
            </a:p>
            <a:p>
              <a:pPr algn="ctr"/>
              <a:endParaRPr lang="en-US" sz="1400" dirty="0" smtClean="0">
                <a:latin typeface="Calibri" pitchFamily="34" charset="0"/>
              </a:endParaRPr>
            </a:p>
          </p:txBody>
        </p:sp>
        <p:pic>
          <p:nvPicPr>
            <p:cNvPr id="14" name="Picture 2" descr="metamix"/>
            <p:cNvPicPr preferRelativeResize="0">
              <a:picLocks noChangeArrowheads="1"/>
            </p:cNvPicPr>
            <p:nvPr/>
          </p:nvPicPr>
          <p:blipFill>
            <a:blip r:embed="rId5" cstate="print">
              <a:lum bright="-18000"/>
            </a:blip>
            <a:srcRect/>
            <a:stretch>
              <a:fillRect/>
            </a:stretch>
          </p:blipFill>
          <p:spPr bwMode="auto">
            <a:xfrm>
              <a:off x="3857919" y="4238699"/>
              <a:ext cx="1594383" cy="1519656"/>
            </a:xfrm>
            <a:prstGeom prst="ellipse">
              <a:avLst/>
            </a:prstGeom>
            <a:ln>
              <a:noFill/>
            </a:ln>
            <a:effectLst>
              <a:softEdge rad="112500"/>
            </a:effectLst>
          </p:spPr>
        </p:pic>
        <p:sp>
          <p:nvSpPr>
            <p:cNvPr id="29" name="Rechthoek 28"/>
            <p:cNvSpPr/>
            <p:nvPr/>
          </p:nvSpPr>
          <p:spPr>
            <a:xfrm>
              <a:off x="4069307" y="5878691"/>
              <a:ext cx="1300348" cy="470096"/>
            </a:xfrm>
            <a:prstGeom prst="rect">
              <a:avLst/>
            </a:prstGeom>
          </p:spPr>
          <p:txBody>
            <a:bodyPr wrap="square">
              <a:spAutoFit/>
            </a:bodyPr>
            <a:lstStyle/>
            <a:p>
              <a:pPr algn="ctr"/>
              <a:r>
                <a:rPr lang="en-US" sz="1400" b="1" dirty="0" err="1" smtClean="0">
                  <a:latin typeface="Calibri" pitchFamily="34" charset="0"/>
                </a:rPr>
                <a:t>Metamix</a:t>
              </a:r>
              <a:endParaRPr lang="en-US" sz="1400" b="1" dirty="0" smtClean="0">
                <a:latin typeface="Calibri" pitchFamily="34" charset="0"/>
              </a:endParaRPr>
            </a:p>
            <a:p>
              <a:pPr algn="ctr"/>
              <a:r>
                <a:rPr lang="en-US" sz="1400" dirty="0" smtClean="0">
                  <a:latin typeface="Calibri" pitchFamily="34" charset="0"/>
                </a:rPr>
                <a:t>160.000  t/y</a:t>
              </a:r>
            </a:p>
          </p:txBody>
        </p:sp>
        <p:pic>
          <p:nvPicPr>
            <p:cNvPr id="106500" name="Picture 4"/>
            <p:cNvPicPr>
              <a:picLocks noChangeAspect="1" noChangeArrowheads="1"/>
            </p:cNvPicPr>
            <p:nvPr/>
          </p:nvPicPr>
          <p:blipFill>
            <a:blip r:embed="rId6" cstate="print"/>
            <a:srcRect l="10307" r="17360"/>
            <a:stretch>
              <a:fillRect/>
            </a:stretch>
          </p:blipFill>
          <p:spPr bwMode="auto">
            <a:xfrm>
              <a:off x="2173794" y="4124399"/>
              <a:ext cx="1742416" cy="1592671"/>
            </a:xfrm>
            <a:prstGeom prst="ellipse">
              <a:avLst/>
            </a:prstGeom>
            <a:ln>
              <a:noFill/>
            </a:ln>
            <a:effectLst>
              <a:softEdge rad="112500"/>
            </a:effectLst>
          </p:spPr>
        </p:pic>
        <p:pic>
          <p:nvPicPr>
            <p:cNvPr id="138242" name="Picture 2"/>
            <p:cNvPicPr>
              <a:picLocks noChangeAspect="1" noChangeArrowheads="1"/>
            </p:cNvPicPr>
            <p:nvPr/>
          </p:nvPicPr>
          <p:blipFill>
            <a:blip r:embed="rId7" cstate="print"/>
            <a:srcRect/>
            <a:stretch>
              <a:fillRect/>
            </a:stretch>
          </p:blipFill>
          <p:spPr bwMode="auto">
            <a:xfrm>
              <a:off x="2219326" y="1549400"/>
              <a:ext cx="1666874" cy="1619250"/>
            </a:xfrm>
            <a:prstGeom prst="ellipse">
              <a:avLst/>
            </a:prstGeom>
            <a:ln>
              <a:noFill/>
            </a:ln>
            <a:effectLst>
              <a:softEdge rad="112500"/>
            </a:effectLst>
          </p:spPr>
        </p:pic>
        <p:pic>
          <p:nvPicPr>
            <p:cNvPr id="15" name="Picture 6" descr="hard lood n°7128"/>
            <p:cNvPicPr preferRelativeResize="0">
              <a:picLocks noChangeArrowheads="1"/>
            </p:cNvPicPr>
            <p:nvPr/>
          </p:nvPicPr>
          <p:blipFill>
            <a:blip r:embed="rId8" cstate="print">
              <a:lum bright="-6000"/>
            </a:blip>
            <a:srcRect/>
            <a:stretch>
              <a:fillRect/>
            </a:stretch>
          </p:blipFill>
          <p:spPr bwMode="auto">
            <a:xfrm>
              <a:off x="5436005" y="4261628"/>
              <a:ext cx="1591422" cy="1560750"/>
            </a:xfrm>
            <a:prstGeom prst="ellipse">
              <a:avLst/>
            </a:prstGeom>
            <a:ln>
              <a:noFill/>
            </a:ln>
            <a:effectLst>
              <a:softEdge rad="112500"/>
            </a:effectLst>
          </p:spPr>
        </p:pic>
        <p:sp>
          <p:nvSpPr>
            <p:cNvPr id="27" name="Rechthoek 26"/>
            <p:cNvSpPr/>
            <p:nvPr/>
          </p:nvSpPr>
          <p:spPr>
            <a:xfrm>
              <a:off x="5784972" y="5857202"/>
              <a:ext cx="1022228" cy="470096"/>
            </a:xfrm>
            <a:prstGeom prst="rect">
              <a:avLst/>
            </a:prstGeom>
          </p:spPr>
          <p:txBody>
            <a:bodyPr wrap="square">
              <a:spAutoFit/>
            </a:bodyPr>
            <a:lstStyle/>
            <a:p>
              <a:pPr algn="ctr"/>
              <a:r>
                <a:rPr lang="en-US" sz="1400" b="1" dirty="0" smtClean="0">
                  <a:latin typeface="Calibri" pitchFamily="34" charset="0"/>
                </a:rPr>
                <a:t>Hard lead</a:t>
              </a:r>
            </a:p>
            <a:p>
              <a:pPr algn="ctr"/>
              <a:r>
                <a:rPr lang="en-US" sz="1400" dirty="0" smtClean="0">
                  <a:latin typeface="Calibri" pitchFamily="34" charset="0"/>
                </a:rPr>
                <a:t>6.000  t/y</a:t>
              </a:r>
            </a:p>
          </p:txBody>
        </p:sp>
        <p:pic>
          <p:nvPicPr>
            <p:cNvPr id="10" name="Picture 5" descr="loodblokjes n° 7052"/>
            <p:cNvPicPr preferRelativeResize="0">
              <a:picLocks noChangeArrowheads="1"/>
            </p:cNvPicPr>
            <p:nvPr/>
          </p:nvPicPr>
          <p:blipFill>
            <a:blip r:embed="rId9" cstate="print">
              <a:lum bright="-6000"/>
            </a:blip>
            <a:srcRect/>
            <a:stretch>
              <a:fillRect/>
            </a:stretch>
          </p:blipFill>
          <p:spPr bwMode="auto">
            <a:xfrm>
              <a:off x="5378936" y="1670828"/>
              <a:ext cx="1591422" cy="1560750"/>
            </a:xfrm>
            <a:prstGeom prst="ellipse">
              <a:avLst/>
            </a:prstGeom>
            <a:ln>
              <a:noFill/>
            </a:ln>
            <a:effectLst>
              <a:softEdge rad="112500"/>
            </a:effectLst>
          </p:spPr>
        </p:pic>
        <p:sp>
          <p:nvSpPr>
            <p:cNvPr id="24" name="Rechthoek 23"/>
            <p:cNvSpPr/>
            <p:nvPr/>
          </p:nvSpPr>
          <p:spPr>
            <a:xfrm>
              <a:off x="5450136" y="3266403"/>
              <a:ext cx="1597231" cy="857233"/>
            </a:xfrm>
            <a:prstGeom prst="rect">
              <a:avLst/>
            </a:prstGeom>
          </p:spPr>
          <p:txBody>
            <a:bodyPr wrap="square">
              <a:spAutoFit/>
            </a:bodyPr>
            <a:lstStyle/>
            <a:p>
              <a:pPr algn="ctr"/>
              <a:r>
                <a:rPr lang="en-US" sz="1400" b="1" dirty="0" smtClean="0">
                  <a:latin typeface="Calibri" pitchFamily="34" charset="0"/>
                </a:rPr>
                <a:t>Pure Lead ingots</a:t>
              </a:r>
            </a:p>
            <a:p>
              <a:pPr algn="ctr"/>
              <a:r>
                <a:rPr lang="en-US" sz="1400" dirty="0" smtClean="0">
                  <a:latin typeface="Calibri" pitchFamily="34" charset="0"/>
                </a:rPr>
                <a:t>+/- 25.000 t/y</a:t>
              </a:r>
            </a:p>
            <a:p>
              <a:pPr marL="0" lvl="2" algn="ctr"/>
              <a:r>
                <a:rPr lang="en-US" altLang="zh-TW" sz="1400" b="1" dirty="0" smtClean="0">
                  <a:latin typeface="Calibri" pitchFamily="34" charset="0"/>
                </a:rPr>
                <a:t>Quality: </a:t>
              </a:r>
              <a:r>
                <a:rPr lang="en-US" altLang="zh-TW" sz="1400" dirty="0" smtClean="0">
                  <a:latin typeface="Calibri" pitchFamily="34" charset="0"/>
                </a:rPr>
                <a:t>99%</a:t>
              </a:r>
            </a:p>
            <a:p>
              <a:pPr algn="ctr"/>
              <a:endParaRPr lang="en-US" sz="1400" dirty="0" smtClean="0">
                <a:latin typeface="Calibri" pitchFamily="34" charset="0"/>
              </a:endParaRPr>
            </a:p>
          </p:txBody>
        </p:sp>
        <p:pic>
          <p:nvPicPr>
            <p:cNvPr id="8" name="Picture 4" descr="Sn blokjes n° 7115"/>
            <p:cNvPicPr preferRelativeResize="0">
              <a:picLocks noChangeArrowheads="1"/>
            </p:cNvPicPr>
            <p:nvPr/>
          </p:nvPicPr>
          <p:blipFill>
            <a:blip r:embed="rId10" cstate="print"/>
            <a:srcRect/>
            <a:stretch>
              <a:fillRect/>
            </a:stretch>
          </p:blipFill>
          <p:spPr bwMode="auto">
            <a:xfrm>
              <a:off x="6919715" y="1670828"/>
              <a:ext cx="1591422" cy="1560750"/>
            </a:xfrm>
            <a:prstGeom prst="ellipse">
              <a:avLst/>
            </a:prstGeom>
            <a:ln>
              <a:noFill/>
            </a:ln>
            <a:effectLst>
              <a:softEdge rad="112500"/>
            </a:effectLst>
          </p:spPr>
        </p:pic>
        <p:sp>
          <p:nvSpPr>
            <p:cNvPr id="23" name="Rechthoek 22"/>
            <p:cNvSpPr/>
            <p:nvPr/>
          </p:nvSpPr>
          <p:spPr>
            <a:xfrm>
              <a:off x="7066782" y="3266403"/>
              <a:ext cx="1505328" cy="857233"/>
            </a:xfrm>
            <a:prstGeom prst="rect">
              <a:avLst/>
            </a:prstGeom>
          </p:spPr>
          <p:txBody>
            <a:bodyPr wrap="square">
              <a:spAutoFit/>
            </a:bodyPr>
            <a:lstStyle/>
            <a:p>
              <a:pPr algn="ctr"/>
              <a:r>
                <a:rPr lang="en-US" sz="1400" b="1" dirty="0" smtClean="0">
                  <a:latin typeface="Calibri" pitchFamily="34" charset="0"/>
                </a:rPr>
                <a:t>Pure Tin ingots</a:t>
              </a:r>
            </a:p>
            <a:p>
              <a:pPr algn="ctr"/>
              <a:r>
                <a:rPr lang="en-US" sz="1400" dirty="0" smtClean="0">
                  <a:latin typeface="Calibri" pitchFamily="34" charset="0"/>
                </a:rPr>
                <a:t>+/- 11.000 t/y</a:t>
              </a:r>
            </a:p>
            <a:p>
              <a:pPr marL="0" lvl="2" algn="ctr"/>
              <a:r>
                <a:rPr lang="en-US" altLang="zh-TW" sz="1400" b="1" dirty="0" smtClean="0">
                  <a:latin typeface="Calibri" pitchFamily="34" charset="0"/>
                </a:rPr>
                <a:t>Quality</a:t>
              </a:r>
              <a:r>
                <a:rPr lang="en-US" altLang="zh-TW" sz="1400" dirty="0" smtClean="0">
                  <a:latin typeface="Calibri" pitchFamily="34" charset="0"/>
                </a:rPr>
                <a:t>: 99.96% </a:t>
              </a:r>
              <a:r>
                <a:rPr lang="en-US" altLang="zh-TW" sz="1400" dirty="0" err="1" smtClean="0">
                  <a:latin typeface="Calibri" pitchFamily="34" charset="0"/>
                </a:rPr>
                <a:t>Sn</a:t>
              </a:r>
              <a:endParaRPr lang="en-US" altLang="zh-TW" sz="1400" dirty="0" smtClean="0">
                <a:latin typeface="Calibri" pitchFamily="34" charset="0"/>
              </a:endParaRPr>
            </a:p>
            <a:p>
              <a:pPr algn="ctr"/>
              <a:endParaRPr lang="en-US" sz="1400" dirty="0" smtClean="0">
                <a:latin typeface="Calibri" pitchFamily="34" charset="0"/>
              </a:endParaRPr>
            </a:p>
          </p:txBody>
        </p:sp>
        <p:pic>
          <p:nvPicPr>
            <p:cNvPr id="12" name="Picture 9" descr="zuur - 4"/>
            <p:cNvPicPr preferRelativeResize="0">
              <a:picLocks noChangeArrowheads="1"/>
            </p:cNvPicPr>
            <p:nvPr/>
          </p:nvPicPr>
          <p:blipFill>
            <a:blip r:embed="rId11" cstate="print">
              <a:lum bright="-6000"/>
            </a:blip>
            <a:srcRect l="7382" t="52965" r="14026" b="7382"/>
            <a:stretch>
              <a:fillRect/>
            </a:stretch>
          </p:blipFill>
          <p:spPr bwMode="auto">
            <a:xfrm>
              <a:off x="7155917" y="4251399"/>
              <a:ext cx="1594383" cy="1519656"/>
            </a:xfrm>
            <a:prstGeom prst="ellipse">
              <a:avLst/>
            </a:prstGeom>
            <a:ln>
              <a:noFill/>
            </a:ln>
            <a:effectLst>
              <a:softEdge rad="112500"/>
            </a:effectLst>
          </p:spPr>
        </p:pic>
        <p:sp>
          <p:nvSpPr>
            <p:cNvPr id="22" name="Rechthoek 21"/>
            <p:cNvSpPr/>
            <p:nvPr/>
          </p:nvSpPr>
          <p:spPr>
            <a:xfrm>
              <a:off x="7309373" y="5822927"/>
              <a:ext cx="1335974" cy="857233"/>
            </a:xfrm>
            <a:prstGeom prst="rect">
              <a:avLst/>
            </a:prstGeom>
          </p:spPr>
          <p:txBody>
            <a:bodyPr wrap="square">
              <a:spAutoFit/>
            </a:bodyPr>
            <a:lstStyle/>
            <a:p>
              <a:pPr algn="ctr"/>
              <a:r>
                <a:rPr lang="en-US" sz="1400" b="1" dirty="0" smtClean="0">
                  <a:latin typeface="Calibri" pitchFamily="34" charset="0"/>
                </a:rPr>
                <a:t>Bleed</a:t>
              </a:r>
            </a:p>
            <a:p>
              <a:pPr algn="ctr"/>
              <a:r>
                <a:rPr lang="en-US" sz="1400" dirty="0" smtClean="0">
                  <a:latin typeface="Calibri" pitchFamily="34" charset="0"/>
                </a:rPr>
                <a:t>15.000 t/y</a:t>
              </a:r>
            </a:p>
            <a:p>
              <a:pPr marL="0" lvl="2" algn="ctr"/>
              <a:r>
                <a:rPr lang="en-US" altLang="zh-TW" sz="1400" b="1" dirty="0" smtClean="0">
                  <a:solidFill>
                    <a:srgbClr val="000000"/>
                  </a:solidFill>
                  <a:latin typeface="Calibri" pitchFamily="34" charset="0"/>
                  <a:ea typeface="PMingLiU" pitchFamily="18" charset="-120"/>
                </a:rPr>
                <a:t>Quality</a:t>
              </a:r>
              <a:r>
                <a:rPr lang="en-US" altLang="zh-TW" sz="1400" dirty="0" smtClean="0">
                  <a:solidFill>
                    <a:srgbClr val="000000"/>
                  </a:solidFill>
                  <a:latin typeface="Calibri" pitchFamily="34" charset="0"/>
                  <a:ea typeface="PMingLiU" pitchFamily="18" charset="-120"/>
                </a:rPr>
                <a:t>: 5% Ni</a:t>
              </a:r>
            </a:p>
            <a:p>
              <a:pPr algn="ctr"/>
              <a:endParaRPr lang="en-US" sz="1400" dirty="0" smtClean="0">
                <a:latin typeface="Calibri" pitchFamily="34" charset="0"/>
              </a:endParaRPr>
            </a:p>
          </p:txBody>
        </p:sp>
        <p:pic>
          <p:nvPicPr>
            <p:cNvPr id="16" name="Picture 3"/>
            <p:cNvPicPr preferRelativeResize="0">
              <a:picLocks noChangeArrowheads="1"/>
            </p:cNvPicPr>
            <p:nvPr/>
          </p:nvPicPr>
          <p:blipFill>
            <a:blip r:embed="rId12" cstate="print"/>
            <a:srcRect/>
            <a:stretch>
              <a:fillRect/>
            </a:stretch>
          </p:blipFill>
          <p:spPr bwMode="auto">
            <a:xfrm>
              <a:off x="3791821" y="1647899"/>
              <a:ext cx="1594383" cy="1519656"/>
            </a:xfrm>
            <a:prstGeom prst="ellipse">
              <a:avLst/>
            </a:prstGeom>
            <a:ln>
              <a:noFill/>
            </a:ln>
            <a:effectLst>
              <a:softEdge rad="112500"/>
            </a:effectLst>
          </p:spPr>
        </p:pic>
        <p:sp>
          <p:nvSpPr>
            <p:cNvPr id="28" name="Rechthoek 27"/>
            <p:cNvSpPr/>
            <p:nvPr/>
          </p:nvSpPr>
          <p:spPr>
            <a:xfrm>
              <a:off x="3976574" y="3390585"/>
              <a:ext cx="1288472" cy="470096"/>
            </a:xfrm>
            <a:prstGeom prst="rect">
              <a:avLst/>
            </a:prstGeom>
          </p:spPr>
          <p:txBody>
            <a:bodyPr wrap="square">
              <a:spAutoFit/>
            </a:bodyPr>
            <a:lstStyle/>
            <a:p>
              <a:pPr algn="ctr"/>
              <a:r>
                <a:rPr lang="en-US" sz="1400" b="1" dirty="0" err="1" smtClean="0">
                  <a:latin typeface="Calibri" pitchFamily="34" charset="0"/>
                </a:rPr>
                <a:t>ZnO</a:t>
              </a:r>
              <a:r>
                <a:rPr lang="en-US" sz="1400" b="1" dirty="0" smtClean="0">
                  <a:latin typeface="Calibri" pitchFamily="34" charset="0"/>
                </a:rPr>
                <a:t>-dust</a:t>
              </a:r>
            </a:p>
            <a:p>
              <a:pPr algn="ctr"/>
              <a:r>
                <a:rPr lang="en-US" sz="1400" dirty="0" smtClean="0">
                  <a:latin typeface="Calibri" pitchFamily="34" charset="0"/>
                </a:rPr>
                <a:t>2.500 ton/year</a:t>
              </a:r>
              <a:endParaRPr lang="en-US" sz="1400" dirty="0">
                <a:latin typeface="Calibri" pitchFamily="34" charset="0"/>
              </a:endParaRP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vak 11"/>
          <p:cNvSpPr txBox="1"/>
          <p:nvPr/>
        </p:nvSpPr>
        <p:spPr>
          <a:xfrm>
            <a:off x="203200" y="1930400"/>
            <a:ext cx="4584700" cy="3170099"/>
          </a:xfrm>
          <a:prstGeom prst="rect">
            <a:avLst/>
          </a:prstGeom>
          <a:noFill/>
        </p:spPr>
        <p:txBody>
          <a:bodyPr wrap="square" rtlCol="0">
            <a:spAutoFit/>
          </a:bodyPr>
          <a:lstStyle/>
          <a:p>
            <a:pPr algn="ctr"/>
            <a:r>
              <a:rPr lang="nl-BE" sz="4000" dirty="0" err="1" smtClean="0">
                <a:solidFill>
                  <a:srgbClr val="D20000"/>
                </a:solidFill>
                <a:latin typeface="Calibri" pitchFamily="34" charset="0"/>
                <a:ea typeface="Arial Unicode MS" pitchFamily="34" charset="-128"/>
                <a:cs typeface="Arial Unicode MS" pitchFamily="34" charset="-128"/>
              </a:rPr>
              <a:t>Metallo</a:t>
            </a:r>
            <a:r>
              <a:rPr lang="nl-BE" sz="4000" dirty="0" smtClean="0">
                <a:solidFill>
                  <a:srgbClr val="D20000"/>
                </a:solidFill>
                <a:latin typeface="Calibri" pitchFamily="34" charset="0"/>
                <a:ea typeface="Arial Unicode MS" pitchFamily="34" charset="-128"/>
                <a:cs typeface="Arial Unicode MS" pitchFamily="34" charset="-128"/>
              </a:rPr>
              <a:t> </a:t>
            </a:r>
          </a:p>
          <a:p>
            <a:endParaRPr lang="nl-BE" sz="4000" dirty="0" smtClean="0">
              <a:solidFill>
                <a:srgbClr val="D20000"/>
              </a:solidFill>
              <a:latin typeface="Calibri" pitchFamily="34" charset="0"/>
              <a:ea typeface="Arial Unicode MS" pitchFamily="34" charset="-128"/>
              <a:cs typeface="Arial Unicode MS" pitchFamily="34" charset="-128"/>
            </a:endParaRPr>
          </a:p>
          <a:p>
            <a:pPr algn="ctr"/>
            <a:r>
              <a:rPr lang="nl-BE" sz="4000" dirty="0" err="1" smtClean="0">
                <a:solidFill>
                  <a:srgbClr val="D20000"/>
                </a:solidFill>
                <a:latin typeface="Calibri" pitchFamily="34" charset="0"/>
                <a:ea typeface="Arial Unicode MS" pitchFamily="34" charset="-128"/>
                <a:cs typeface="Arial Unicode MS" pitchFamily="34" charset="-128"/>
              </a:rPr>
              <a:t>Slag-cleaning</a:t>
            </a:r>
            <a:endParaRPr lang="nl-BE" sz="4000" dirty="0" smtClean="0">
              <a:solidFill>
                <a:srgbClr val="D20000"/>
              </a:solidFill>
              <a:latin typeface="Calibri" pitchFamily="34" charset="0"/>
              <a:ea typeface="Arial Unicode MS" pitchFamily="34" charset="-128"/>
              <a:cs typeface="Arial Unicode MS" pitchFamily="34" charset="-128"/>
            </a:endParaRPr>
          </a:p>
          <a:p>
            <a:pPr algn="ctr"/>
            <a:endParaRPr lang="nl-BE" sz="4000" dirty="0" smtClean="0">
              <a:solidFill>
                <a:srgbClr val="D20000"/>
              </a:solidFill>
              <a:latin typeface="Calibri" pitchFamily="34" charset="0"/>
              <a:ea typeface="Arial Unicode MS" pitchFamily="34" charset="-128"/>
              <a:cs typeface="Arial Unicode MS" pitchFamily="34" charset="-128"/>
            </a:endParaRPr>
          </a:p>
          <a:p>
            <a:pPr algn="ctr"/>
            <a:r>
              <a:rPr lang="nl-BE" sz="4000" dirty="0" err="1" smtClean="0">
                <a:solidFill>
                  <a:srgbClr val="D20000"/>
                </a:solidFill>
                <a:latin typeface="Calibri" pitchFamily="34" charset="0"/>
                <a:ea typeface="Arial Unicode MS" pitchFamily="34" charset="-128"/>
                <a:cs typeface="Arial Unicode MS" pitchFamily="34" charset="-128"/>
              </a:rPr>
              <a:t>Challenge</a:t>
            </a:r>
            <a:endParaRPr lang="nl-BE" sz="4000" dirty="0">
              <a:solidFill>
                <a:srgbClr val="D20000"/>
              </a:solidFill>
              <a:latin typeface="Calibri" pitchFamily="34" charset="0"/>
              <a:ea typeface="Arial Unicode MS" pitchFamily="34" charset="-128"/>
              <a:cs typeface="Arial Unicode MS" pitchFamily="34" charset="-128"/>
            </a:endParaRPr>
          </a:p>
        </p:txBody>
      </p:sp>
      <p:pic>
        <p:nvPicPr>
          <p:cNvPr id="4" name="Picture 2"/>
          <p:cNvPicPr>
            <a:picLocks noChangeAspect="1" noChangeArrowheads="1"/>
          </p:cNvPicPr>
          <p:nvPr/>
        </p:nvPicPr>
        <p:blipFill>
          <a:blip r:embed="rId3" cstate="print"/>
          <a:srcRect l="23447" t="10317" r="23542" b="45625"/>
          <a:stretch>
            <a:fillRect/>
          </a:stretch>
        </p:blipFill>
        <p:spPr bwMode="auto">
          <a:xfrm rot="5400000">
            <a:off x="6187952" y="-1383677"/>
            <a:ext cx="9175996" cy="10553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p:cNvSpPr txBox="1"/>
          <p:nvPr/>
        </p:nvSpPr>
        <p:spPr>
          <a:xfrm>
            <a:off x="295764" y="309249"/>
            <a:ext cx="8162436" cy="1077218"/>
          </a:xfrm>
          <a:prstGeom prst="rect">
            <a:avLst/>
          </a:prstGeom>
          <a:noFill/>
        </p:spPr>
        <p:txBody>
          <a:bodyPr wrap="square" rtlCol="0">
            <a:spAutoFit/>
          </a:bodyPr>
          <a:lstStyle/>
          <a:p>
            <a:r>
              <a:rPr lang="nl-BE" sz="3200" dirty="0" err="1" smtClean="0">
                <a:solidFill>
                  <a:srgbClr val="D20000"/>
                </a:solidFill>
                <a:latin typeface="Arial Unicode MS" pitchFamily="34" charset="-128"/>
                <a:ea typeface="Arial Unicode MS" pitchFamily="34" charset="-128"/>
                <a:cs typeface="Arial Unicode MS" pitchFamily="34" charset="-128"/>
              </a:rPr>
              <a:t>Metallo</a:t>
            </a:r>
            <a:r>
              <a:rPr lang="nl-BE" sz="3200" dirty="0" smtClean="0">
                <a:solidFill>
                  <a:srgbClr val="D20000"/>
                </a:solidFill>
                <a:latin typeface="Arial Unicode MS" pitchFamily="34" charset="-128"/>
                <a:ea typeface="Arial Unicode MS" pitchFamily="34" charset="-128"/>
                <a:cs typeface="Arial Unicode MS" pitchFamily="34" charset="-128"/>
              </a:rPr>
              <a:t> </a:t>
            </a:r>
            <a:r>
              <a:rPr lang="nl-BE" sz="3200" dirty="0" err="1" smtClean="0">
                <a:solidFill>
                  <a:srgbClr val="D20000"/>
                </a:solidFill>
                <a:latin typeface="Arial Unicode MS" pitchFamily="34" charset="-128"/>
                <a:ea typeface="Arial Unicode MS" pitchFamily="34" charset="-128"/>
                <a:cs typeface="Arial Unicode MS" pitchFamily="34" charset="-128"/>
              </a:rPr>
              <a:t>vision</a:t>
            </a:r>
            <a:r>
              <a:rPr lang="nl-BE" sz="3200" dirty="0" smtClean="0">
                <a:solidFill>
                  <a:srgbClr val="D20000"/>
                </a:solidFill>
                <a:latin typeface="Arial Unicode MS" pitchFamily="34" charset="-128"/>
                <a:ea typeface="Arial Unicode MS" pitchFamily="34" charset="-128"/>
                <a:cs typeface="Arial Unicode MS" pitchFamily="34" charset="-128"/>
              </a:rPr>
              <a:t>: </a:t>
            </a:r>
          </a:p>
          <a:p>
            <a:r>
              <a:rPr lang="nl-BE" sz="3200" dirty="0" smtClean="0">
                <a:solidFill>
                  <a:srgbClr val="D20000"/>
                </a:solidFill>
                <a:latin typeface="Arial Unicode MS" pitchFamily="34" charset="-128"/>
                <a:ea typeface="Arial Unicode MS" pitchFamily="34" charset="-128"/>
                <a:cs typeface="Arial Unicode MS" pitchFamily="34" charset="-128"/>
              </a:rPr>
              <a:t>maximum metal </a:t>
            </a:r>
            <a:r>
              <a:rPr lang="nl-BE" sz="3200" dirty="0" err="1" smtClean="0">
                <a:solidFill>
                  <a:srgbClr val="D20000"/>
                </a:solidFill>
                <a:latin typeface="Arial Unicode MS" pitchFamily="34" charset="-128"/>
                <a:ea typeface="Arial Unicode MS" pitchFamily="34" charset="-128"/>
                <a:cs typeface="Arial Unicode MS" pitchFamily="34" charset="-128"/>
              </a:rPr>
              <a:t>valorisation</a:t>
            </a:r>
            <a:endParaRPr lang="nl-BE" sz="3200" dirty="0">
              <a:solidFill>
                <a:srgbClr val="D20000"/>
              </a:solidFill>
              <a:latin typeface="Arial Unicode MS" pitchFamily="34" charset="-128"/>
              <a:ea typeface="Arial Unicode MS" pitchFamily="34" charset="-128"/>
              <a:cs typeface="Arial Unicode MS" pitchFamily="34" charset="-128"/>
            </a:endParaRPr>
          </a:p>
        </p:txBody>
      </p:sp>
      <p:sp>
        <p:nvSpPr>
          <p:cNvPr id="36" name="Rechthoek 7"/>
          <p:cNvSpPr/>
          <p:nvPr/>
        </p:nvSpPr>
        <p:spPr>
          <a:xfrm>
            <a:off x="317500" y="1522128"/>
            <a:ext cx="8826500" cy="3477875"/>
          </a:xfrm>
          <a:prstGeom prst="rect">
            <a:avLst/>
          </a:prstGeom>
        </p:spPr>
        <p:txBody>
          <a:bodyPr wrap="square">
            <a:spAutoFit/>
          </a:bodyPr>
          <a:lstStyle/>
          <a:p>
            <a:pPr algn="just">
              <a:buBlip>
                <a:blip r:embed="rId3"/>
              </a:buBlip>
            </a:pPr>
            <a:r>
              <a:rPr lang="nl-BE" sz="2000" dirty="0" smtClean="0">
                <a:latin typeface="Calibri" pitchFamily="34" charset="0"/>
              </a:rPr>
              <a:t> </a:t>
            </a:r>
            <a:r>
              <a:rPr lang="nl-BE" sz="2000" dirty="0" err="1" smtClean="0">
                <a:latin typeface="Calibri" pitchFamily="34" charset="0"/>
              </a:rPr>
              <a:t>Returning</a:t>
            </a:r>
            <a:r>
              <a:rPr lang="nl-BE" sz="2000" dirty="0" smtClean="0">
                <a:latin typeface="Calibri" pitchFamily="34" charset="0"/>
              </a:rPr>
              <a:t> maximum </a:t>
            </a:r>
            <a:r>
              <a:rPr lang="nl-BE" sz="2000" dirty="0" err="1" smtClean="0">
                <a:latin typeface="Calibri" pitchFamily="34" charset="0"/>
              </a:rPr>
              <a:t>value</a:t>
            </a:r>
            <a:r>
              <a:rPr lang="nl-BE" sz="2000" dirty="0" smtClean="0">
                <a:latin typeface="Calibri" pitchFamily="34" charset="0"/>
              </a:rPr>
              <a:t> in the </a:t>
            </a:r>
            <a:r>
              <a:rPr lang="nl-BE" sz="2000" dirty="0" err="1" smtClean="0">
                <a:latin typeface="Calibri" pitchFamily="34" charset="0"/>
              </a:rPr>
              <a:t>value</a:t>
            </a:r>
            <a:r>
              <a:rPr lang="nl-BE" sz="2000" dirty="0" smtClean="0">
                <a:latin typeface="Calibri" pitchFamily="34" charset="0"/>
              </a:rPr>
              <a:t> </a:t>
            </a:r>
            <a:r>
              <a:rPr lang="nl-BE" sz="2000" dirty="0" err="1" smtClean="0">
                <a:latin typeface="Calibri" pitchFamily="34" charset="0"/>
              </a:rPr>
              <a:t>chain</a:t>
            </a:r>
            <a:r>
              <a:rPr lang="nl-BE" sz="2000" dirty="0" smtClean="0">
                <a:latin typeface="Calibri" pitchFamily="34" charset="0"/>
              </a:rPr>
              <a:t>:</a:t>
            </a:r>
          </a:p>
          <a:p>
            <a:pPr lvl="1" algn="just">
              <a:buBlip>
                <a:blip r:embed="rId3"/>
              </a:buBlip>
            </a:pPr>
            <a:r>
              <a:rPr lang="nl-BE" sz="2000" dirty="0" smtClean="0">
                <a:latin typeface="Calibri" pitchFamily="34" charset="0"/>
              </a:rPr>
              <a:t> as pure </a:t>
            </a:r>
            <a:r>
              <a:rPr lang="nl-BE" sz="2000" dirty="0" err="1" smtClean="0">
                <a:latin typeface="Calibri" pitchFamily="34" charset="0"/>
              </a:rPr>
              <a:t>metals</a:t>
            </a:r>
            <a:endParaRPr lang="nl-BE" sz="2000" dirty="0" smtClean="0">
              <a:latin typeface="Calibri" pitchFamily="34" charset="0"/>
            </a:endParaRPr>
          </a:p>
          <a:p>
            <a:pPr lvl="1" algn="just">
              <a:buBlip>
                <a:blip r:embed="rId3"/>
              </a:buBlip>
            </a:pPr>
            <a:r>
              <a:rPr lang="nl-BE" sz="2000" dirty="0" smtClean="0">
                <a:latin typeface="Calibri" pitchFamily="34" charset="0"/>
              </a:rPr>
              <a:t> as </a:t>
            </a:r>
            <a:r>
              <a:rPr lang="nl-BE" sz="2000" dirty="0" err="1" smtClean="0">
                <a:latin typeface="Calibri" pitchFamily="34" charset="0"/>
              </a:rPr>
              <a:t>high-value</a:t>
            </a:r>
            <a:r>
              <a:rPr lang="nl-BE" sz="2000" dirty="0" smtClean="0">
                <a:latin typeface="Calibri" pitchFamily="34" charset="0"/>
              </a:rPr>
              <a:t> </a:t>
            </a:r>
            <a:r>
              <a:rPr lang="nl-BE" sz="2000" dirty="0" err="1" smtClean="0">
                <a:latin typeface="Calibri" pitchFamily="34" charset="0"/>
              </a:rPr>
              <a:t>concentrates</a:t>
            </a:r>
            <a:r>
              <a:rPr lang="nl-BE" sz="2000" dirty="0" smtClean="0">
                <a:latin typeface="Calibri" pitchFamily="34" charset="0"/>
              </a:rPr>
              <a:t> </a:t>
            </a:r>
            <a:endParaRPr lang="en-US" sz="2000" b="1" dirty="0" smtClean="0">
              <a:latin typeface="Calibri" pitchFamily="34" charset="0"/>
            </a:endParaRPr>
          </a:p>
          <a:p>
            <a:pPr lvl="1" algn="just">
              <a:buBlip>
                <a:blip r:embed="rId3"/>
              </a:buBlip>
            </a:pPr>
            <a:endParaRPr lang="en-US" sz="2000" b="1" dirty="0" smtClean="0">
              <a:latin typeface="Calibri" pitchFamily="34" charset="0"/>
            </a:endParaRPr>
          </a:p>
          <a:p>
            <a:pPr algn="just">
              <a:buBlip>
                <a:blip r:embed="rId3"/>
              </a:buBlip>
            </a:pPr>
            <a:r>
              <a:rPr lang="nl-BE" sz="2000" dirty="0" smtClean="0">
                <a:latin typeface="Calibri" pitchFamily="34" charset="0"/>
              </a:rPr>
              <a:t> Unique </a:t>
            </a:r>
            <a:r>
              <a:rPr lang="nl-BE" sz="2000" dirty="0" err="1" smtClean="0">
                <a:latin typeface="Calibri" pitchFamily="34" charset="0"/>
              </a:rPr>
              <a:t>processes</a:t>
            </a:r>
            <a:r>
              <a:rPr lang="nl-BE" sz="2000" dirty="0" smtClean="0">
                <a:latin typeface="Calibri" pitchFamily="34" charset="0"/>
              </a:rPr>
              <a:t>, </a:t>
            </a:r>
            <a:r>
              <a:rPr lang="nl-BE" sz="2000" dirty="0" err="1" smtClean="0">
                <a:latin typeface="Calibri" pitchFamily="34" charset="0"/>
              </a:rPr>
              <a:t>developed</a:t>
            </a:r>
            <a:r>
              <a:rPr lang="nl-BE" sz="2000" dirty="0" smtClean="0">
                <a:latin typeface="Calibri" pitchFamily="34" charset="0"/>
              </a:rPr>
              <a:t> </a:t>
            </a:r>
            <a:r>
              <a:rPr lang="nl-BE" sz="2000" dirty="0" err="1" smtClean="0">
                <a:latin typeface="Calibri" pitchFamily="34" charset="0"/>
              </a:rPr>
              <a:t>for</a:t>
            </a:r>
            <a:r>
              <a:rPr lang="nl-BE" sz="2000" dirty="0" smtClean="0">
                <a:latin typeface="Calibri" pitchFamily="34" charset="0"/>
              </a:rPr>
              <a:t> maximum metal </a:t>
            </a:r>
            <a:r>
              <a:rPr lang="nl-BE" sz="2000" dirty="0" err="1" smtClean="0">
                <a:latin typeface="Calibri" pitchFamily="34" charset="0"/>
              </a:rPr>
              <a:t>recuperation</a:t>
            </a:r>
            <a:endParaRPr lang="nl-BE" sz="2000" dirty="0" smtClean="0">
              <a:latin typeface="Calibri" pitchFamily="34" charset="0"/>
            </a:endParaRPr>
          </a:p>
          <a:p>
            <a:pPr algn="just">
              <a:buBlip>
                <a:blip r:embed="rId3"/>
              </a:buBlip>
            </a:pPr>
            <a:endParaRPr lang="nl-BE" sz="2000" dirty="0" smtClean="0">
              <a:latin typeface="Calibri" pitchFamily="34" charset="0"/>
            </a:endParaRPr>
          </a:p>
          <a:p>
            <a:pPr algn="just">
              <a:buBlip>
                <a:blip r:embed="rId3"/>
              </a:buBlip>
            </a:pPr>
            <a:r>
              <a:rPr lang="nl-BE" sz="2000" dirty="0" smtClean="0">
                <a:latin typeface="Calibri" pitchFamily="34" charset="0"/>
              </a:rPr>
              <a:t> Orange </a:t>
            </a:r>
            <a:r>
              <a:rPr lang="nl-BE" sz="2000" dirty="0" err="1" smtClean="0">
                <a:latin typeface="Calibri" pitchFamily="34" charset="0"/>
              </a:rPr>
              <a:t>press</a:t>
            </a:r>
            <a:r>
              <a:rPr lang="nl-BE" sz="2000" dirty="0" smtClean="0">
                <a:latin typeface="Calibri" pitchFamily="34" charset="0"/>
              </a:rPr>
              <a:t> </a:t>
            </a:r>
            <a:r>
              <a:rPr lang="nl-BE" sz="2000" dirty="0" err="1" smtClean="0">
                <a:latin typeface="Calibri" pitchFamily="34" charset="0"/>
              </a:rPr>
              <a:t>equivalence</a:t>
            </a:r>
            <a:r>
              <a:rPr lang="nl-BE" sz="2000" dirty="0" smtClean="0">
                <a:latin typeface="Calibri" pitchFamily="34" charset="0"/>
              </a:rPr>
              <a:t>:</a:t>
            </a:r>
          </a:p>
          <a:p>
            <a:pPr algn="just">
              <a:buBlip>
                <a:blip r:embed="rId3"/>
              </a:buBlip>
            </a:pPr>
            <a:endParaRPr lang="nl-BE" sz="2000" dirty="0" smtClean="0">
              <a:latin typeface="Calibri" pitchFamily="34" charset="0"/>
            </a:endParaRPr>
          </a:p>
          <a:p>
            <a:pPr lvl="1" algn="just">
              <a:buBlip>
                <a:blip r:embed="rId3"/>
              </a:buBlip>
            </a:pPr>
            <a:r>
              <a:rPr lang="nl-BE" sz="2000" dirty="0" smtClean="0">
                <a:latin typeface="Calibri" pitchFamily="34" charset="0"/>
              </a:rPr>
              <a:t> Orange 	= </a:t>
            </a:r>
            <a:r>
              <a:rPr lang="nl-BE" sz="2000" dirty="0" err="1" smtClean="0">
                <a:latin typeface="Calibri" pitchFamily="34" charset="0"/>
              </a:rPr>
              <a:t>raw</a:t>
            </a:r>
            <a:r>
              <a:rPr lang="nl-BE" sz="2000" dirty="0" smtClean="0">
                <a:latin typeface="Calibri" pitchFamily="34" charset="0"/>
              </a:rPr>
              <a:t> </a:t>
            </a:r>
            <a:r>
              <a:rPr lang="nl-BE" sz="2000" dirty="0" err="1" smtClean="0">
                <a:latin typeface="Calibri" pitchFamily="34" charset="0"/>
              </a:rPr>
              <a:t>material</a:t>
            </a:r>
            <a:endParaRPr lang="nl-BE" sz="2000" dirty="0" smtClean="0">
              <a:latin typeface="Calibri" pitchFamily="34" charset="0"/>
            </a:endParaRPr>
          </a:p>
          <a:p>
            <a:pPr lvl="1" algn="just">
              <a:buBlip>
                <a:blip r:embed="rId3"/>
              </a:buBlip>
            </a:pPr>
            <a:r>
              <a:rPr lang="nl-BE" sz="2000" dirty="0" smtClean="0">
                <a:latin typeface="Calibri" pitchFamily="34" charset="0"/>
              </a:rPr>
              <a:t> </a:t>
            </a:r>
            <a:r>
              <a:rPr lang="nl-BE" sz="2000" dirty="0" err="1" smtClean="0">
                <a:latin typeface="Calibri" pitchFamily="34" charset="0"/>
              </a:rPr>
              <a:t>Juice</a:t>
            </a:r>
            <a:r>
              <a:rPr lang="nl-BE" sz="2000" dirty="0" smtClean="0">
                <a:latin typeface="Calibri" pitchFamily="34" charset="0"/>
              </a:rPr>
              <a:t> 	= metal</a:t>
            </a:r>
          </a:p>
          <a:p>
            <a:pPr lvl="1" algn="just">
              <a:buBlip>
                <a:blip r:embed="rId3"/>
              </a:buBlip>
            </a:pPr>
            <a:r>
              <a:rPr lang="nl-BE" sz="2000" dirty="0" smtClean="0">
                <a:latin typeface="Calibri" pitchFamily="34" charset="0"/>
              </a:rPr>
              <a:t> Peel	 = </a:t>
            </a:r>
            <a:r>
              <a:rPr lang="nl-BE" sz="2000" dirty="0" err="1" smtClean="0">
                <a:latin typeface="Calibri" pitchFamily="34" charset="0"/>
              </a:rPr>
              <a:t>by-product</a:t>
            </a:r>
            <a:r>
              <a:rPr lang="nl-BE" sz="2000" dirty="0" smtClean="0">
                <a:latin typeface="Calibri" pitchFamily="34" charset="0"/>
              </a:rPr>
              <a:t> slag</a:t>
            </a:r>
          </a:p>
        </p:txBody>
      </p:sp>
      <p:grpSp>
        <p:nvGrpSpPr>
          <p:cNvPr id="10" name="Group 9"/>
          <p:cNvGrpSpPr/>
          <p:nvPr/>
        </p:nvGrpSpPr>
        <p:grpSpPr>
          <a:xfrm>
            <a:off x="4134184" y="3576387"/>
            <a:ext cx="3992172" cy="3281613"/>
            <a:chOff x="4134184" y="3576387"/>
            <a:chExt cx="3992172" cy="3281613"/>
          </a:xfrm>
        </p:grpSpPr>
        <p:pic>
          <p:nvPicPr>
            <p:cNvPr id="37" name="Picture 36" descr="462440H.jpg"/>
            <p:cNvPicPr>
              <a:picLocks noChangeAspect="1"/>
            </p:cNvPicPr>
            <p:nvPr/>
          </p:nvPicPr>
          <p:blipFill>
            <a:blip r:embed="rId4" cstate="print"/>
            <a:stretch>
              <a:fillRect/>
            </a:stretch>
          </p:blipFill>
          <p:spPr>
            <a:xfrm>
              <a:off x="4134184" y="3576387"/>
              <a:ext cx="1923716" cy="2554934"/>
            </a:xfrm>
            <a:prstGeom prst="rect">
              <a:avLst/>
            </a:prstGeom>
          </p:spPr>
        </p:pic>
        <p:pic>
          <p:nvPicPr>
            <p:cNvPr id="38" name="Picture 37" descr="462440H.jpg"/>
            <p:cNvPicPr>
              <a:picLocks noChangeAspect="1"/>
            </p:cNvPicPr>
            <p:nvPr/>
          </p:nvPicPr>
          <p:blipFill>
            <a:blip r:embed="rId5" cstate="print"/>
            <a:stretch>
              <a:fillRect/>
            </a:stretch>
          </p:blipFill>
          <p:spPr>
            <a:xfrm>
              <a:off x="6013784" y="4922587"/>
              <a:ext cx="1212516" cy="1610372"/>
            </a:xfrm>
            <a:prstGeom prst="rect">
              <a:avLst/>
            </a:prstGeom>
          </p:spPr>
        </p:pic>
        <p:pic>
          <p:nvPicPr>
            <p:cNvPr id="39" name="Picture 38" descr="462440H.jpg"/>
            <p:cNvPicPr>
              <a:picLocks noChangeAspect="1"/>
            </p:cNvPicPr>
            <p:nvPr/>
          </p:nvPicPr>
          <p:blipFill>
            <a:blip r:embed="rId6" cstate="print"/>
            <a:stretch>
              <a:fillRect/>
            </a:stretch>
          </p:blipFill>
          <p:spPr>
            <a:xfrm>
              <a:off x="7334584" y="5806428"/>
              <a:ext cx="791772" cy="1051572"/>
            </a:xfrm>
            <a:prstGeom prst="rect">
              <a:avLst/>
            </a:prstGeom>
          </p:spPr>
        </p:pic>
        <p:sp>
          <p:nvSpPr>
            <p:cNvPr id="8" name="Bent Arrow 7"/>
            <p:cNvSpPr/>
            <p:nvPr/>
          </p:nvSpPr>
          <p:spPr bwMode="auto">
            <a:xfrm rot="5400000">
              <a:off x="5715000" y="4152900"/>
              <a:ext cx="838200" cy="914400"/>
            </a:xfrm>
            <a:prstGeom prst="bentArrow">
              <a:avLst>
                <a:gd name="adj1" fmla="val 18056"/>
                <a:gd name="adj2" fmla="val 25000"/>
                <a:gd name="adj3" fmla="val 25000"/>
                <a:gd name="adj4" fmla="val 43750"/>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Arial" charset="0"/>
                <a:ea typeface="ＭＳ Ｐゴシック" charset="-128"/>
              </a:endParaRPr>
            </a:p>
          </p:txBody>
        </p:sp>
        <p:sp>
          <p:nvSpPr>
            <p:cNvPr id="9" name="Bent Arrow 8"/>
            <p:cNvSpPr/>
            <p:nvPr/>
          </p:nvSpPr>
          <p:spPr bwMode="auto">
            <a:xfrm rot="5400000">
              <a:off x="7105650" y="5276850"/>
              <a:ext cx="622300" cy="635000"/>
            </a:xfrm>
            <a:prstGeom prst="bentArrow">
              <a:avLst>
                <a:gd name="adj1" fmla="val 18056"/>
                <a:gd name="adj2" fmla="val 25000"/>
                <a:gd name="adj3" fmla="val 25000"/>
                <a:gd name="adj4" fmla="val 43750"/>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Arial" charset="0"/>
                <a:ea typeface="ＭＳ Ｐゴシック" charset="-12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p:cNvSpPr txBox="1"/>
          <p:nvPr/>
        </p:nvSpPr>
        <p:spPr>
          <a:xfrm>
            <a:off x="241300" y="165925"/>
            <a:ext cx="8178800" cy="745910"/>
          </a:xfrm>
          <a:prstGeom prst="rect">
            <a:avLst/>
          </a:prstGeom>
          <a:noFill/>
        </p:spPr>
        <p:txBody>
          <a:bodyPr wrap="square" rtlCol="0">
            <a:spAutoFit/>
          </a:bodyPr>
          <a:lstStyle/>
          <a:p>
            <a:pPr marL="342900" indent="-342900">
              <a:lnSpc>
                <a:spcPct val="150000"/>
              </a:lnSpc>
            </a:pPr>
            <a:r>
              <a:rPr lang="en-US" sz="3200" dirty="0" smtClean="0">
                <a:solidFill>
                  <a:srgbClr val="C00000"/>
                </a:solidFill>
                <a:latin typeface="Arial Unicode MS" pitchFamily="34" charset="-128"/>
                <a:ea typeface="Arial Unicode MS" pitchFamily="34" charset="-128"/>
                <a:cs typeface="Arial Unicode MS" pitchFamily="34" charset="-128"/>
              </a:rPr>
              <a:t>Metal recovery from scrap: economics</a:t>
            </a:r>
            <a:endParaRPr lang="en-US" sz="3200" baseline="30000" dirty="0" smtClean="0">
              <a:solidFill>
                <a:srgbClr val="C00000"/>
              </a:solidFill>
              <a:latin typeface="Arial Unicode MS" pitchFamily="34" charset="-128"/>
              <a:ea typeface="Arial Unicode MS" pitchFamily="34" charset="-128"/>
              <a:cs typeface="Arial Unicode MS" pitchFamily="34" charset="-128"/>
            </a:endParaRPr>
          </a:p>
        </p:txBody>
      </p:sp>
      <p:pic>
        <p:nvPicPr>
          <p:cNvPr id="126979" name="Picture 3"/>
          <p:cNvPicPr>
            <a:picLocks noChangeAspect="1" noChangeArrowheads="1"/>
          </p:cNvPicPr>
          <p:nvPr/>
        </p:nvPicPr>
        <p:blipFill>
          <a:blip r:embed="rId2" cstate="print"/>
          <a:srcRect/>
          <a:stretch>
            <a:fillRect/>
          </a:stretch>
        </p:blipFill>
        <p:spPr bwMode="auto">
          <a:xfrm>
            <a:off x="0" y="1125000"/>
            <a:ext cx="9144000" cy="5733000"/>
          </a:xfrm>
          <a:prstGeom prst="rect">
            <a:avLst/>
          </a:prstGeom>
          <a:noFill/>
          <a:ln w="9525">
            <a:noFill/>
            <a:miter lim="800000"/>
            <a:headEnd/>
            <a:tailEnd/>
          </a:ln>
        </p:spPr>
      </p:pic>
      <p:grpSp>
        <p:nvGrpSpPr>
          <p:cNvPr id="11" name="Group 10"/>
          <p:cNvGrpSpPr/>
          <p:nvPr/>
        </p:nvGrpSpPr>
        <p:grpSpPr>
          <a:xfrm>
            <a:off x="6540500" y="1152524"/>
            <a:ext cx="2603500" cy="5184775"/>
            <a:chOff x="6540500" y="1139824"/>
            <a:chExt cx="2603500" cy="5184775"/>
          </a:xfrm>
        </p:grpSpPr>
        <p:sp>
          <p:nvSpPr>
            <p:cNvPr id="126980" name="Rectangle 4" descr="Wide upward diagonal"/>
            <p:cNvSpPr>
              <a:spLocks noChangeArrowheads="1"/>
            </p:cNvSpPr>
            <p:nvPr/>
          </p:nvSpPr>
          <p:spPr bwMode="auto">
            <a:xfrm>
              <a:off x="6540500" y="1139824"/>
              <a:ext cx="2603500" cy="5184775"/>
            </a:xfrm>
            <a:prstGeom prst="rect">
              <a:avLst/>
            </a:prstGeom>
            <a:pattFill prst="wdUpDiag">
              <a:fgClr>
                <a:srgbClr val="FF0000"/>
              </a:fgClr>
              <a:bgClr>
                <a:srgbClr val="FFFFFF"/>
              </a:bgClr>
            </a:pattFill>
            <a:ln w="9525">
              <a:noFill/>
              <a:miter lim="800000"/>
              <a:headEnd/>
              <a:tailEnd/>
            </a:ln>
          </p:spPr>
          <p:txBody>
            <a:bodyPr vert="horz" wrap="square" lIns="91440" tIns="45720" rIns="91440" bIns="45720" numCol="1" anchor="t" anchorCtr="0" compatLnSpc="1">
              <a:prstTxWarp prst="textNoShape">
                <a:avLst/>
              </a:prstTxWarp>
            </a:bodyPr>
            <a:lstStyle/>
            <a:p>
              <a:endParaRPr lang="nl-BE" dirty="0"/>
            </a:p>
          </p:txBody>
        </p:sp>
        <p:sp>
          <p:nvSpPr>
            <p:cNvPr id="12" name="TextBox 11"/>
            <p:cNvSpPr txBox="1"/>
            <p:nvPr/>
          </p:nvSpPr>
          <p:spPr>
            <a:xfrm>
              <a:off x="6985000" y="3276600"/>
              <a:ext cx="1898277" cy="461665"/>
            </a:xfrm>
            <a:prstGeom prst="rect">
              <a:avLst/>
            </a:prstGeom>
            <a:solidFill>
              <a:schemeClr val="bg1"/>
            </a:solidFill>
          </p:spPr>
          <p:txBody>
            <a:bodyPr wrap="none" rtlCol="0">
              <a:spAutoFit/>
            </a:bodyPr>
            <a:lstStyle/>
            <a:p>
              <a:r>
                <a:rPr lang="nl-BE" dirty="0" err="1" smtClean="0">
                  <a:solidFill>
                    <a:srgbClr val="FF0000"/>
                  </a:solidFill>
                </a:rPr>
                <a:t>Uneconomic</a:t>
              </a:r>
              <a:endParaRPr lang="nl-BE" dirty="0">
                <a:solidFill>
                  <a:srgbClr val="FF0000"/>
                </a:solidFill>
              </a:endParaRPr>
            </a:p>
          </p:txBody>
        </p:sp>
      </p:grpSp>
      <p:grpSp>
        <p:nvGrpSpPr>
          <p:cNvPr id="10" name="Group 9"/>
          <p:cNvGrpSpPr/>
          <p:nvPr/>
        </p:nvGrpSpPr>
        <p:grpSpPr>
          <a:xfrm>
            <a:off x="5270500" y="4775200"/>
            <a:ext cx="1498600" cy="1701800"/>
            <a:chOff x="5270500" y="4775200"/>
            <a:chExt cx="1498600" cy="1701800"/>
          </a:xfrm>
        </p:grpSpPr>
        <p:sp>
          <p:nvSpPr>
            <p:cNvPr id="13" name="Oval 12"/>
            <p:cNvSpPr/>
            <p:nvPr/>
          </p:nvSpPr>
          <p:spPr bwMode="auto">
            <a:xfrm>
              <a:off x="6273800" y="5791200"/>
              <a:ext cx="495300" cy="685800"/>
            </a:xfrm>
            <a:prstGeom prst="ellipse">
              <a:avLst/>
            </a:prstGeom>
            <a:noFill/>
            <a:ln w="1905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Arial" charset="0"/>
                <a:ea typeface="ＭＳ Ｐゴシック" charset="-128"/>
              </a:endParaRPr>
            </a:p>
          </p:txBody>
        </p:sp>
        <p:cxnSp>
          <p:nvCxnSpPr>
            <p:cNvPr id="15" name="Straight Arrow Connector 14"/>
            <p:cNvCxnSpPr/>
            <p:nvPr/>
          </p:nvCxnSpPr>
          <p:spPr bwMode="auto">
            <a:xfrm>
              <a:off x="6057900" y="5410200"/>
              <a:ext cx="317500" cy="406400"/>
            </a:xfrm>
            <a:prstGeom prst="straightConnector1">
              <a:avLst/>
            </a:prstGeom>
            <a:solidFill>
              <a:schemeClr val="accent1"/>
            </a:solidFill>
            <a:ln w="19050" cap="flat" cmpd="sng" algn="ctr">
              <a:solidFill>
                <a:schemeClr val="tx2"/>
              </a:solidFill>
              <a:prstDash val="solid"/>
              <a:round/>
              <a:headEnd type="none" w="med" len="med"/>
              <a:tailEnd type="arrow"/>
            </a:ln>
            <a:effectLst/>
          </p:spPr>
        </p:cxnSp>
        <p:sp>
          <p:nvSpPr>
            <p:cNvPr id="18" name="TextBox 17"/>
            <p:cNvSpPr txBox="1"/>
            <p:nvPr/>
          </p:nvSpPr>
          <p:spPr>
            <a:xfrm>
              <a:off x="5270500" y="4775200"/>
              <a:ext cx="1218090" cy="646331"/>
            </a:xfrm>
            <a:prstGeom prst="rect">
              <a:avLst/>
            </a:prstGeom>
            <a:noFill/>
          </p:spPr>
          <p:txBody>
            <a:bodyPr wrap="none" rtlCol="0">
              <a:spAutoFit/>
            </a:bodyPr>
            <a:lstStyle/>
            <a:p>
              <a:r>
                <a:rPr lang="nl-BE" sz="1800" b="1" dirty="0" smtClean="0">
                  <a:solidFill>
                    <a:schemeClr val="tx2"/>
                  </a:solidFill>
                  <a:latin typeface="Calibri" pitchFamily="34" charset="0"/>
                </a:rPr>
                <a:t>End point: </a:t>
              </a:r>
            </a:p>
            <a:p>
              <a:r>
                <a:rPr lang="nl-BE" sz="1800" b="1" dirty="0" smtClean="0">
                  <a:solidFill>
                    <a:schemeClr val="tx2"/>
                  </a:solidFill>
                  <a:latin typeface="Calibri" pitchFamily="34" charset="0"/>
                </a:rPr>
                <a:t>Metamix®</a:t>
              </a:r>
              <a:endParaRPr lang="nl-BE" sz="1800" b="1" dirty="0">
                <a:solidFill>
                  <a:schemeClr val="tx2"/>
                </a:solidFill>
                <a:latin typeface="Calibri"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6"/>
          <p:cNvGrpSpPr/>
          <p:nvPr/>
        </p:nvGrpSpPr>
        <p:grpSpPr>
          <a:xfrm>
            <a:off x="4838700" y="0"/>
            <a:ext cx="4305300" cy="6594764"/>
            <a:chOff x="3543802" y="0"/>
            <a:chExt cx="5600198" cy="6858000"/>
          </a:xfrm>
        </p:grpSpPr>
        <p:pic>
          <p:nvPicPr>
            <p:cNvPr id="8" name="Afbeelding 7" descr="096 truck.jpg"/>
            <p:cNvPicPr>
              <a:picLocks noChangeAspect="1"/>
            </p:cNvPicPr>
            <p:nvPr/>
          </p:nvPicPr>
          <p:blipFill>
            <a:blip r:embed="rId3" cstate="print"/>
            <a:srcRect l="14951" t="862" r="34619" b="815"/>
            <a:stretch>
              <a:fillRect/>
            </a:stretch>
          </p:blipFill>
          <p:spPr>
            <a:xfrm>
              <a:off x="3871342" y="0"/>
              <a:ext cx="5272658" cy="6858000"/>
            </a:xfrm>
            <a:prstGeom prst="rect">
              <a:avLst/>
            </a:prstGeom>
          </p:spPr>
        </p:pic>
        <p:sp>
          <p:nvSpPr>
            <p:cNvPr id="9" name="Rechthoek 8"/>
            <p:cNvSpPr/>
            <p:nvPr/>
          </p:nvSpPr>
          <p:spPr>
            <a:xfrm rot="413103">
              <a:off x="3924802" y="1228406"/>
              <a:ext cx="472232" cy="3777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Rechthoek 9"/>
            <p:cNvSpPr/>
            <p:nvPr/>
          </p:nvSpPr>
          <p:spPr>
            <a:xfrm>
              <a:off x="3543802" y="5270500"/>
              <a:ext cx="472232" cy="158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grpSp>
      <p:sp>
        <p:nvSpPr>
          <p:cNvPr id="12" name="Tekstvak 11"/>
          <p:cNvSpPr txBox="1"/>
          <p:nvPr/>
        </p:nvSpPr>
        <p:spPr>
          <a:xfrm>
            <a:off x="203200" y="1930400"/>
            <a:ext cx="4584700" cy="1938992"/>
          </a:xfrm>
          <a:prstGeom prst="rect">
            <a:avLst/>
          </a:prstGeom>
          <a:noFill/>
        </p:spPr>
        <p:txBody>
          <a:bodyPr wrap="square" rtlCol="0">
            <a:spAutoFit/>
          </a:bodyPr>
          <a:lstStyle/>
          <a:p>
            <a:pPr algn="ctr"/>
            <a:r>
              <a:rPr lang="nl-BE" sz="4000" dirty="0" err="1" smtClean="0">
                <a:solidFill>
                  <a:srgbClr val="D20000"/>
                </a:solidFill>
                <a:latin typeface="Calibri" pitchFamily="34" charset="0"/>
                <a:ea typeface="Arial Unicode MS" pitchFamily="34" charset="-128"/>
                <a:cs typeface="Arial Unicode MS" pitchFamily="34" charset="-128"/>
              </a:rPr>
              <a:t>Exploring</a:t>
            </a:r>
            <a:r>
              <a:rPr lang="nl-BE" sz="4000" dirty="0" smtClean="0">
                <a:solidFill>
                  <a:srgbClr val="D20000"/>
                </a:solidFill>
                <a:latin typeface="Calibri" pitchFamily="34" charset="0"/>
                <a:ea typeface="Arial Unicode MS" pitchFamily="34" charset="-128"/>
                <a:cs typeface="Arial Unicode MS" pitchFamily="34" charset="-128"/>
              </a:rPr>
              <a:t> </a:t>
            </a:r>
          </a:p>
          <a:p>
            <a:endParaRPr lang="nl-BE" sz="4000" dirty="0" smtClean="0">
              <a:solidFill>
                <a:srgbClr val="D20000"/>
              </a:solidFill>
              <a:latin typeface="Calibri" pitchFamily="34" charset="0"/>
              <a:ea typeface="Arial Unicode MS" pitchFamily="34" charset="-128"/>
              <a:cs typeface="Arial Unicode MS" pitchFamily="34" charset="-128"/>
            </a:endParaRPr>
          </a:p>
          <a:p>
            <a:pPr algn="ctr"/>
            <a:r>
              <a:rPr lang="nl-BE" sz="4000" dirty="0" err="1" smtClean="0">
                <a:solidFill>
                  <a:srgbClr val="D20000"/>
                </a:solidFill>
                <a:latin typeface="Calibri" pitchFamily="34" charset="0"/>
                <a:ea typeface="Arial Unicode MS" pitchFamily="34" charset="-128"/>
                <a:cs typeface="Arial Unicode MS" pitchFamily="34" charset="-128"/>
              </a:rPr>
              <a:t>Metallo-Chimique</a:t>
            </a:r>
            <a:endParaRPr lang="nl-BE" sz="4000" dirty="0">
              <a:solidFill>
                <a:srgbClr val="D20000"/>
              </a:solidFill>
              <a:latin typeface="Calibri" pitchFamily="34" charset="0"/>
              <a:ea typeface="Arial Unicode MS" pitchFamily="34" charset="-128"/>
              <a:cs typeface="Arial Unicode MS" pitchFamily="34"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952500"/>
            <a:ext cx="9321800" cy="57023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Arial" charset="0"/>
              <a:ea typeface="ＭＳ Ｐゴシック" charset="-128"/>
            </a:endParaRPr>
          </a:p>
        </p:txBody>
      </p:sp>
      <p:sp>
        <p:nvSpPr>
          <p:cNvPr id="7" name="Tekstvak 6"/>
          <p:cNvSpPr txBox="1"/>
          <p:nvPr/>
        </p:nvSpPr>
        <p:spPr>
          <a:xfrm>
            <a:off x="241300" y="165925"/>
            <a:ext cx="8178800" cy="830997"/>
          </a:xfrm>
          <a:prstGeom prst="rect">
            <a:avLst/>
          </a:prstGeom>
          <a:noFill/>
        </p:spPr>
        <p:txBody>
          <a:bodyPr wrap="square" rtlCol="0">
            <a:spAutoFit/>
          </a:bodyPr>
          <a:lstStyle/>
          <a:p>
            <a:pPr marL="342900" indent="-342900">
              <a:lnSpc>
                <a:spcPct val="150000"/>
              </a:lnSpc>
            </a:pPr>
            <a:r>
              <a:rPr lang="en-US" sz="3200" dirty="0" err="1" smtClean="0">
                <a:solidFill>
                  <a:srgbClr val="C00000"/>
                </a:solidFill>
                <a:latin typeface="Arial Unicode MS" pitchFamily="34" charset="-128"/>
                <a:ea typeface="Arial Unicode MS" pitchFamily="34" charset="-128"/>
                <a:cs typeface="Arial Unicode MS" pitchFamily="34" charset="-128"/>
              </a:rPr>
              <a:t>Metallo</a:t>
            </a:r>
            <a:r>
              <a:rPr lang="en-US" sz="3200" dirty="0" smtClean="0">
                <a:solidFill>
                  <a:srgbClr val="C00000"/>
                </a:solidFill>
                <a:latin typeface="Arial Unicode MS" pitchFamily="34" charset="-128"/>
                <a:ea typeface="Arial Unicode MS" pitchFamily="34" charset="-128"/>
                <a:cs typeface="Arial Unicode MS" pitchFamily="34" charset="-128"/>
              </a:rPr>
              <a:t> slag today: </a:t>
            </a:r>
            <a:r>
              <a:rPr lang="en-US" sz="3200" dirty="0" err="1" smtClean="0">
                <a:solidFill>
                  <a:srgbClr val="C00000"/>
                </a:solidFill>
                <a:latin typeface="Arial Unicode MS" pitchFamily="34" charset="-128"/>
                <a:ea typeface="Arial Unicode MS" pitchFamily="34" charset="-128"/>
                <a:cs typeface="Arial Unicode MS" pitchFamily="34" charset="-128"/>
              </a:rPr>
              <a:t>Metamix</a:t>
            </a:r>
            <a:r>
              <a:rPr lang="en-US" sz="3200" baseline="30000" dirty="0" smtClean="0">
                <a:solidFill>
                  <a:srgbClr val="C00000"/>
                </a:solidFill>
                <a:latin typeface="Arial Unicode MS" pitchFamily="34" charset="-128"/>
                <a:ea typeface="Arial Unicode MS" pitchFamily="34" charset="-128"/>
                <a:cs typeface="Arial Unicode MS" pitchFamily="34" charset="-128"/>
              </a:rPr>
              <a:t>®</a:t>
            </a:r>
          </a:p>
        </p:txBody>
      </p:sp>
      <p:sp>
        <p:nvSpPr>
          <p:cNvPr id="9" name="Rechthoek 7"/>
          <p:cNvSpPr/>
          <p:nvPr/>
        </p:nvSpPr>
        <p:spPr>
          <a:xfrm>
            <a:off x="317500" y="1204629"/>
            <a:ext cx="8826500" cy="5324535"/>
          </a:xfrm>
          <a:prstGeom prst="rect">
            <a:avLst/>
          </a:prstGeom>
        </p:spPr>
        <p:txBody>
          <a:bodyPr wrap="square">
            <a:spAutoFit/>
          </a:bodyPr>
          <a:lstStyle/>
          <a:p>
            <a:pPr algn="just">
              <a:buBlip>
                <a:blip r:embed="rId2"/>
              </a:buBlip>
            </a:pP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Co-product</a:t>
            </a: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from</a:t>
            </a:r>
            <a:r>
              <a:rPr lang="nl-BE" sz="2000" dirty="0" smtClean="0">
                <a:solidFill>
                  <a:schemeClr val="tx1">
                    <a:lumMod val="75000"/>
                    <a:lumOff val="25000"/>
                  </a:schemeClr>
                </a:solidFill>
                <a:latin typeface="Calibri" pitchFamily="34" charset="0"/>
              </a:rPr>
              <a:t> Smelters and </a:t>
            </a:r>
            <a:r>
              <a:rPr lang="nl-BE" sz="2000" dirty="0" err="1" smtClean="0">
                <a:solidFill>
                  <a:schemeClr val="tx1">
                    <a:lumMod val="75000"/>
                    <a:lumOff val="25000"/>
                  </a:schemeClr>
                </a:solidFill>
                <a:latin typeface="Calibri" pitchFamily="34" charset="0"/>
              </a:rPr>
              <a:t>Refining</a:t>
            </a: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furnaces</a:t>
            </a:r>
            <a:endParaRPr lang="nl-BE" sz="2000" dirty="0" smtClean="0">
              <a:solidFill>
                <a:schemeClr val="tx1">
                  <a:lumMod val="75000"/>
                  <a:lumOff val="25000"/>
                </a:schemeClr>
              </a:solidFill>
              <a:latin typeface="Calibri" pitchFamily="34" charset="0"/>
            </a:endParaRPr>
          </a:p>
          <a:p>
            <a:pPr algn="just">
              <a:buBlip>
                <a:blip r:embed="rId2"/>
              </a:buBlip>
            </a:pPr>
            <a:endParaRPr lang="nl-BE" sz="2000" dirty="0" smtClean="0">
              <a:solidFill>
                <a:schemeClr val="tx1">
                  <a:lumMod val="75000"/>
                  <a:lumOff val="25000"/>
                </a:schemeClr>
              </a:solidFill>
              <a:latin typeface="Calibri" pitchFamily="34" charset="0"/>
            </a:endParaRPr>
          </a:p>
          <a:p>
            <a:pPr algn="just">
              <a:buBlip>
                <a:blip r:embed="rId2"/>
              </a:buBlip>
            </a:pP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Annual</a:t>
            </a: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production</a:t>
            </a:r>
            <a:r>
              <a:rPr lang="nl-BE" sz="2000" dirty="0" smtClean="0">
                <a:solidFill>
                  <a:schemeClr val="tx1">
                    <a:lumMod val="75000"/>
                    <a:lumOff val="25000"/>
                  </a:schemeClr>
                </a:solidFill>
                <a:latin typeface="Calibri" pitchFamily="34" charset="0"/>
              </a:rPr>
              <a:t>: 160 000 tonnes</a:t>
            </a:r>
          </a:p>
          <a:p>
            <a:pPr algn="just">
              <a:buBlip>
                <a:blip r:embed="rId2"/>
              </a:buBlip>
            </a:pPr>
            <a:endParaRPr lang="nl-BE" sz="2000" dirty="0" smtClean="0">
              <a:solidFill>
                <a:schemeClr val="tx1">
                  <a:lumMod val="75000"/>
                  <a:lumOff val="25000"/>
                </a:schemeClr>
              </a:solidFill>
              <a:latin typeface="Calibri" pitchFamily="34" charset="0"/>
            </a:endParaRPr>
          </a:p>
          <a:p>
            <a:pPr algn="just">
              <a:lnSpc>
                <a:spcPct val="150000"/>
              </a:lnSpc>
              <a:buBlip>
                <a:blip r:embed="rId2"/>
              </a:buBlip>
            </a:pP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From</a:t>
            </a:r>
            <a:r>
              <a:rPr lang="nl-BE" sz="2000" dirty="0" smtClean="0">
                <a:solidFill>
                  <a:schemeClr val="tx1">
                    <a:lumMod val="75000"/>
                    <a:lumOff val="25000"/>
                  </a:schemeClr>
                </a:solidFill>
                <a:latin typeface="Calibri" pitchFamily="34" charset="0"/>
              </a:rPr>
              <a:t> a metal </a:t>
            </a:r>
            <a:r>
              <a:rPr lang="nl-BE" sz="2000" dirty="0" err="1" smtClean="0">
                <a:solidFill>
                  <a:schemeClr val="tx1">
                    <a:lumMod val="75000"/>
                    <a:lumOff val="25000"/>
                  </a:schemeClr>
                </a:solidFill>
                <a:latin typeface="Calibri" pitchFamily="34" charset="0"/>
              </a:rPr>
              <a:t>valorisation</a:t>
            </a: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perspective</a:t>
            </a:r>
            <a:r>
              <a:rPr lang="nl-BE" sz="2000" dirty="0" smtClean="0">
                <a:solidFill>
                  <a:schemeClr val="tx1">
                    <a:lumMod val="75000"/>
                    <a:lumOff val="25000"/>
                  </a:schemeClr>
                </a:solidFill>
                <a:latin typeface="Calibri" pitchFamily="34" charset="0"/>
              </a:rPr>
              <a:t>, Metamix is a </a:t>
            </a:r>
            <a:r>
              <a:rPr lang="nl-BE" sz="2000" dirty="0" err="1" smtClean="0">
                <a:solidFill>
                  <a:schemeClr val="tx1">
                    <a:lumMod val="75000"/>
                    <a:lumOff val="25000"/>
                  </a:schemeClr>
                </a:solidFill>
                <a:latin typeface="Calibri" pitchFamily="34" charset="0"/>
              </a:rPr>
              <a:t>depleted</a:t>
            </a:r>
            <a:r>
              <a:rPr lang="nl-BE" sz="2000" dirty="0" smtClean="0">
                <a:solidFill>
                  <a:schemeClr val="tx1">
                    <a:lumMod val="75000"/>
                    <a:lumOff val="25000"/>
                  </a:schemeClr>
                </a:solidFill>
                <a:latin typeface="Calibri" pitchFamily="34" charset="0"/>
              </a:rPr>
              <a:t> resource. The metal content is low. </a:t>
            </a:r>
            <a:r>
              <a:rPr lang="nl-BE" sz="2000" dirty="0" err="1" smtClean="0">
                <a:solidFill>
                  <a:schemeClr val="tx1">
                    <a:lumMod val="75000"/>
                    <a:lumOff val="25000"/>
                  </a:schemeClr>
                </a:solidFill>
                <a:latin typeface="Calibri" pitchFamily="34" charset="0"/>
              </a:rPr>
              <a:t>There</a:t>
            </a:r>
            <a:r>
              <a:rPr lang="nl-BE" sz="2000" dirty="0" smtClean="0">
                <a:solidFill>
                  <a:schemeClr val="tx1">
                    <a:lumMod val="75000"/>
                    <a:lumOff val="25000"/>
                  </a:schemeClr>
                </a:solidFill>
                <a:latin typeface="Calibri" pitchFamily="34" charset="0"/>
              </a:rPr>
              <a:t> is </a:t>
            </a:r>
            <a:r>
              <a:rPr lang="nl-BE" sz="2000" dirty="0" err="1" smtClean="0">
                <a:solidFill>
                  <a:schemeClr val="tx1">
                    <a:lumMod val="75000"/>
                    <a:lumOff val="25000"/>
                  </a:schemeClr>
                </a:solidFill>
                <a:latin typeface="Calibri" pitchFamily="34" charset="0"/>
              </a:rPr>
              <a:t>not</a:t>
            </a: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enough</a:t>
            </a: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juice</a:t>
            </a: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left</a:t>
            </a:r>
            <a:r>
              <a:rPr lang="nl-BE" sz="2000" dirty="0" smtClean="0">
                <a:solidFill>
                  <a:schemeClr val="tx1">
                    <a:lumMod val="75000"/>
                    <a:lumOff val="25000"/>
                  </a:schemeClr>
                </a:solidFill>
                <a:latin typeface="Calibri" pitchFamily="34" charset="0"/>
              </a:rPr>
              <a:t> in the “peel”. </a:t>
            </a:r>
          </a:p>
          <a:p>
            <a:pPr algn="just">
              <a:lnSpc>
                <a:spcPct val="150000"/>
              </a:lnSpc>
              <a:buBlip>
                <a:blip r:embed="rId2"/>
              </a:buBlip>
            </a:pPr>
            <a:endParaRPr lang="nl-BE" sz="2000" dirty="0" smtClean="0">
              <a:solidFill>
                <a:schemeClr val="tx1">
                  <a:lumMod val="75000"/>
                  <a:lumOff val="25000"/>
                </a:schemeClr>
              </a:solidFill>
              <a:latin typeface="Calibri" pitchFamily="34" charset="0"/>
            </a:endParaRPr>
          </a:p>
          <a:p>
            <a:pPr algn="just">
              <a:lnSpc>
                <a:spcPct val="150000"/>
              </a:lnSpc>
              <a:buBlip>
                <a:blip r:embed="rId2"/>
              </a:buBlip>
            </a:pP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Did</a:t>
            </a: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you</a:t>
            </a: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know</a:t>
            </a:r>
            <a:r>
              <a:rPr lang="nl-BE" sz="2000" dirty="0" smtClean="0">
                <a:solidFill>
                  <a:schemeClr val="tx1">
                    <a:lumMod val="75000"/>
                    <a:lumOff val="25000"/>
                  </a:schemeClr>
                </a:solidFill>
                <a:latin typeface="Calibri" pitchFamily="34" charset="0"/>
              </a:rPr>
              <a:t> ? </a:t>
            </a:r>
            <a:r>
              <a:rPr lang="nl-BE" sz="2000" dirty="0" err="1" smtClean="0">
                <a:solidFill>
                  <a:schemeClr val="tx1">
                    <a:lumMod val="75000"/>
                    <a:lumOff val="25000"/>
                  </a:schemeClr>
                </a:solidFill>
                <a:latin typeface="Calibri" pitchFamily="34" charset="0"/>
              </a:rPr>
              <a:t>orange</a:t>
            </a:r>
            <a:r>
              <a:rPr lang="nl-BE" sz="2000" dirty="0" smtClean="0">
                <a:solidFill>
                  <a:schemeClr val="tx1">
                    <a:lumMod val="75000"/>
                    <a:lumOff val="25000"/>
                  </a:schemeClr>
                </a:solidFill>
                <a:latin typeface="Calibri" pitchFamily="34" charset="0"/>
              </a:rPr>
              <a:t> peel is a </a:t>
            </a:r>
            <a:r>
              <a:rPr lang="nl-BE" sz="2000" dirty="0" err="1" smtClean="0">
                <a:solidFill>
                  <a:schemeClr val="tx1">
                    <a:lumMod val="75000"/>
                    <a:lumOff val="25000"/>
                  </a:schemeClr>
                </a:solidFill>
                <a:latin typeface="Calibri" pitchFamily="34" charset="0"/>
              </a:rPr>
              <a:t>great</a:t>
            </a:r>
            <a:r>
              <a:rPr lang="nl-BE" sz="2000" dirty="0" smtClean="0">
                <a:solidFill>
                  <a:schemeClr val="tx1">
                    <a:lumMod val="75000"/>
                    <a:lumOff val="25000"/>
                  </a:schemeClr>
                </a:solidFill>
                <a:latin typeface="Calibri" pitchFamily="34" charset="0"/>
              </a:rPr>
              <a:t> product:</a:t>
            </a:r>
          </a:p>
          <a:p>
            <a:pPr lvl="1" algn="just">
              <a:lnSpc>
                <a:spcPct val="150000"/>
              </a:lnSpc>
              <a:buBlip>
                <a:blip r:embed="rId2"/>
              </a:buBlip>
            </a:pPr>
            <a:r>
              <a:rPr lang="nl-BE" sz="2000" dirty="0" smtClean="0">
                <a:solidFill>
                  <a:schemeClr val="tx1">
                    <a:lumMod val="75000"/>
                    <a:lumOff val="25000"/>
                  </a:schemeClr>
                </a:solidFill>
                <a:latin typeface="Calibri" pitchFamily="34" charset="0"/>
              </a:rPr>
              <a:t> Insect </a:t>
            </a:r>
            <a:r>
              <a:rPr lang="nl-BE" sz="2000" dirty="0" err="1" smtClean="0">
                <a:solidFill>
                  <a:schemeClr val="tx1">
                    <a:lumMod val="75000"/>
                    <a:lumOff val="25000"/>
                  </a:schemeClr>
                </a:solidFill>
                <a:latin typeface="Calibri" pitchFamily="34" charset="0"/>
              </a:rPr>
              <a:t>repellent</a:t>
            </a:r>
            <a:endParaRPr lang="nl-BE" sz="2000" dirty="0" smtClean="0">
              <a:solidFill>
                <a:schemeClr val="tx1">
                  <a:lumMod val="75000"/>
                  <a:lumOff val="25000"/>
                </a:schemeClr>
              </a:solidFill>
              <a:latin typeface="Calibri" pitchFamily="34" charset="0"/>
            </a:endParaRPr>
          </a:p>
          <a:p>
            <a:pPr lvl="1" algn="just">
              <a:lnSpc>
                <a:spcPct val="150000"/>
              </a:lnSpc>
              <a:buBlip>
                <a:blip r:embed="rId2"/>
              </a:buBlip>
            </a:pPr>
            <a:r>
              <a:rPr lang="nl-BE" sz="2000" dirty="0" err="1" smtClean="0">
                <a:solidFill>
                  <a:schemeClr val="tx1">
                    <a:lumMod val="75000"/>
                    <a:lumOff val="25000"/>
                  </a:schemeClr>
                </a:solidFill>
                <a:latin typeface="Calibri" pitchFamily="34" charset="0"/>
              </a:rPr>
              <a:t>Firestarter</a:t>
            </a:r>
            <a:endParaRPr lang="nl-BE" sz="2000" dirty="0" smtClean="0">
              <a:solidFill>
                <a:schemeClr val="tx1">
                  <a:lumMod val="75000"/>
                  <a:lumOff val="25000"/>
                </a:schemeClr>
              </a:solidFill>
              <a:latin typeface="Calibri" pitchFamily="34" charset="0"/>
            </a:endParaRPr>
          </a:p>
          <a:p>
            <a:pPr lvl="1" algn="just">
              <a:lnSpc>
                <a:spcPct val="150000"/>
              </a:lnSpc>
              <a:buBlip>
                <a:blip r:embed="rId2"/>
              </a:buBlip>
            </a:pPr>
            <a:r>
              <a:rPr lang="nl-BE" sz="2000" dirty="0" smtClean="0">
                <a:solidFill>
                  <a:schemeClr val="tx1">
                    <a:lumMod val="75000"/>
                    <a:lumOff val="25000"/>
                  </a:schemeClr>
                </a:solidFill>
                <a:latin typeface="Calibri" pitchFamily="34" charset="0"/>
              </a:rPr>
              <a:t>Skin care product</a:t>
            </a:r>
          </a:p>
          <a:p>
            <a:pPr lvl="1" algn="just">
              <a:lnSpc>
                <a:spcPct val="150000"/>
              </a:lnSpc>
              <a:buBlip>
                <a:blip r:embed="rId2"/>
              </a:buBlip>
            </a:pPr>
            <a:r>
              <a:rPr lang="nl-BE" sz="2000" dirty="0" err="1" smtClean="0">
                <a:solidFill>
                  <a:schemeClr val="tx1">
                    <a:lumMod val="75000"/>
                    <a:lumOff val="25000"/>
                  </a:schemeClr>
                </a:solidFill>
                <a:latin typeface="Calibri" pitchFamily="34" charset="0"/>
              </a:rPr>
              <a:t>Stain</a:t>
            </a:r>
            <a:r>
              <a:rPr lang="nl-BE" sz="2000" dirty="0" smtClean="0">
                <a:solidFill>
                  <a:schemeClr val="tx1">
                    <a:lumMod val="75000"/>
                    <a:lumOff val="25000"/>
                  </a:schemeClr>
                </a:solidFill>
                <a:latin typeface="Calibri" pitchFamily="34" charset="0"/>
              </a:rPr>
              <a:t> remover</a:t>
            </a:r>
          </a:p>
          <a:p>
            <a:pPr>
              <a:buBlip>
                <a:blip r:embed="rId2"/>
              </a:buBlip>
            </a:pPr>
            <a:endParaRPr lang="en-US" sz="2000" b="1" dirty="0"/>
          </a:p>
        </p:txBody>
      </p:sp>
      <p:grpSp>
        <p:nvGrpSpPr>
          <p:cNvPr id="8" name="Group 7"/>
          <p:cNvGrpSpPr/>
          <p:nvPr/>
        </p:nvGrpSpPr>
        <p:grpSpPr>
          <a:xfrm>
            <a:off x="3000375" y="3605804"/>
            <a:ext cx="6308725" cy="3252196"/>
            <a:chOff x="3000375" y="3605804"/>
            <a:chExt cx="6308725" cy="3252196"/>
          </a:xfrm>
        </p:grpSpPr>
        <p:pic>
          <p:nvPicPr>
            <p:cNvPr id="14" name="Picture 13" descr="orange_benefict.jpg"/>
            <p:cNvPicPr>
              <a:picLocks noChangeAspect="1"/>
            </p:cNvPicPr>
            <p:nvPr/>
          </p:nvPicPr>
          <p:blipFill>
            <a:blip r:embed="rId3" cstate="print"/>
            <a:stretch>
              <a:fillRect/>
            </a:stretch>
          </p:blipFill>
          <p:spPr>
            <a:xfrm>
              <a:off x="5524500" y="3605804"/>
              <a:ext cx="3784600" cy="1855196"/>
            </a:xfrm>
            <a:prstGeom prst="rect">
              <a:avLst/>
            </a:prstGeom>
          </p:spPr>
        </p:pic>
        <p:pic>
          <p:nvPicPr>
            <p:cNvPr id="15" name="Picture 14" descr="orange_20peel_20powder.jpg"/>
            <p:cNvPicPr>
              <a:picLocks noChangeAspect="1"/>
            </p:cNvPicPr>
            <p:nvPr/>
          </p:nvPicPr>
          <p:blipFill>
            <a:blip r:embed="rId4" cstate="print"/>
            <a:stretch>
              <a:fillRect/>
            </a:stretch>
          </p:blipFill>
          <p:spPr>
            <a:xfrm>
              <a:off x="3000375" y="4648200"/>
              <a:ext cx="6143625" cy="2209800"/>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srcRect l="23447" t="10317" r="23542" b="45625"/>
          <a:stretch>
            <a:fillRect/>
          </a:stretch>
        </p:blipFill>
        <p:spPr bwMode="auto">
          <a:xfrm>
            <a:off x="0" y="1257300"/>
            <a:ext cx="9175996" cy="5906746"/>
          </a:xfrm>
          <a:prstGeom prst="rect">
            <a:avLst/>
          </a:prstGeom>
          <a:noFill/>
          <a:ln w="9525">
            <a:noFill/>
            <a:miter lim="800000"/>
            <a:headEnd/>
            <a:tailEnd/>
          </a:ln>
        </p:spPr>
      </p:pic>
      <p:sp>
        <p:nvSpPr>
          <p:cNvPr id="11" name="Rectangle 10"/>
          <p:cNvSpPr/>
          <p:nvPr/>
        </p:nvSpPr>
        <p:spPr bwMode="auto">
          <a:xfrm>
            <a:off x="0" y="952500"/>
            <a:ext cx="9766300" cy="4368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Arial" charset="0"/>
              <a:ea typeface="ＭＳ Ｐゴシック" charset="-128"/>
            </a:endParaRPr>
          </a:p>
        </p:txBody>
      </p:sp>
      <p:sp>
        <p:nvSpPr>
          <p:cNvPr id="7" name="Tekstvak 6"/>
          <p:cNvSpPr txBox="1"/>
          <p:nvPr/>
        </p:nvSpPr>
        <p:spPr>
          <a:xfrm>
            <a:off x="241300" y="267525"/>
            <a:ext cx="8178800" cy="830997"/>
          </a:xfrm>
          <a:prstGeom prst="rect">
            <a:avLst/>
          </a:prstGeom>
          <a:noFill/>
        </p:spPr>
        <p:txBody>
          <a:bodyPr wrap="square" rtlCol="0">
            <a:spAutoFit/>
          </a:bodyPr>
          <a:lstStyle/>
          <a:p>
            <a:pPr marL="342900" indent="-342900">
              <a:lnSpc>
                <a:spcPct val="150000"/>
              </a:lnSpc>
            </a:pPr>
            <a:r>
              <a:rPr lang="en-US" sz="3200" dirty="0" err="1" smtClean="0">
                <a:solidFill>
                  <a:srgbClr val="C00000"/>
                </a:solidFill>
                <a:latin typeface="Arial Unicode MS" pitchFamily="34" charset="-128"/>
                <a:ea typeface="Arial Unicode MS" pitchFamily="34" charset="-128"/>
                <a:cs typeface="Arial Unicode MS" pitchFamily="34" charset="-128"/>
              </a:rPr>
              <a:t>Metamix</a:t>
            </a:r>
            <a:r>
              <a:rPr lang="en-US" sz="3200" dirty="0" smtClean="0">
                <a:solidFill>
                  <a:srgbClr val="C00000"/>
                </a:solidFill>
                <a:latin typeface="Arial Unicode MS" pitchFamily="34" charset="-128"/>
                <a:ea typeface="Arial Unicode MS" pitchFamily="34" charset="-128"/>
                <a:cs typeface="Arial Unicode MS" pitchFamily="34" charset="-128"/>
              </a:rPr>
              <a:t>: a depleted resource ?</a:t>
            </a:r>
            <a:endParaRPr lang="en-US" sz="3200" baseline="30000" dirty="0" smtClean="0">
              <a:solidFill>
                <a:srgbClr val="C00000"/>
              </a:solidFill>
              <a:latin typeface="Arial Unicode MS" pitchFamily="34" charset="-128"/>
              <a:ea typeface="Arial Unicode MS" pitchFamily="34" charset="-128"/>
              <a:cs typeface="Arial Unicode MS" pitchFamily="34" charset="-128"/>
            </a:endParaRPr>
          </a:p>
        </p:txBody>
      </p:sp>
      <p:sp>
        <p:nvSpPr>
          <p:cNvPr id="6" name="Rechthoek 7"/>
          <p:cNvSpPr/>
          <p:nvPr/>
        </p:nvSpPr>
        <p:spPr>
          <a:xfrm>
            <a:off x="317500" y="1331628"/>
            <a:ext cx="8674100" cy="3939540"/>
          </a:xfrm>
          <a:prstGeom prst="rect">
            <a:avLst/>
          </a:prstGeom>
        </p:spPr>
        <p:txBody>
          <a:bodyPr wrap="square">
            <a:spAutoFit/>
          </a:bodyPr>
          <a:lstStyle/>
          <a:p>
            <a:pPr algn="just">
              <a:buBlip>
                <a:blip r:embed="rId3"/>
              </a:buBlip>
            </a:pP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Shiny</a:t>
            </a:r>
            <a:r>
              <a:rPr lang="nl-BE" sz="2000" dirty="0" smtClean="0">
                <a:solidFill>
                  <a:schemeClr val="tx1">
                    <a:lumMod val="75000"/>
                    <a:lumOff val="25000"/>
                  </a:schemeClr>
                </a:solidFill>
                <a:latin typeface="Calibri" pitchFamily="34" charset="0"/>
              </a:rPr>
              <a:t> black, </a:t>
            </a:r>
            <a:r>
              <a:rPr lang="nl-BE" sz="2000" dirty="0" err="1" smtClean="0">
                <a:solidFill>
                  <a:schemeClr val="tx1">
                    <a:lumMod val="75000"/>
                    <a:lumOff val="25000"/>
                  </a:schemeClr>
                </a:solidFill>
                <a:latin typeface="Calibri" pitchFamily="34" charset="0"/>
              </a:rPr>
              <a:t>dense</a:t>
            </a:r>
            <a:r>
              <a:rPr lang="nl-BE" sz="2000" dirty="0" smtClean="0">
                <a:solidFill>
                  <a:schemeClr val="tx1">
                    <a:lumMod val="75000"/>
                    <a:lumOff val="25000"/>
                  </a:schemeClr>
                </a:solidFill>
                <a:latin typeface="Calibri" pitchFamily="34" charset="0"/>
              </a:rPr>
              <a:t> and hard </a:t>
            </a:r>
            <a:r>
              <a:rPr lang="nl-BE" sz="2000" dirty="0" smtClean="0">
                <a:solidFill>
                  <a:schemeClr val="tx1">
                    <a:lumMod val="75000"/>
                    <a:lumOff val="25000"/>
                  </a:schemeClr>
                </a:solidFill>
                <a:latin typeface="Calibri" pitchFamily="34" charset="0"/>
                <a:sym typeface="Wingdings" pitchFamily="2" charset="2"/>
              </a:rPr>
              <a:t> </a:t>
            </a:r>
            <a:r>
              <a:rPr lang="nl-BE" sz="2000" dirty="0" err="1" smtClean="0">
                <a:solidFill>
                  <a:schemeClr val="tx1">
                    <a:lumMod val="75000"/>
                    <a:lumOff val="25000"/>
                  </a:schemeClr>
                </a:solidFill>
                <a:latin typeface="Calibri" pitchFamily="34" charset="0"/>
                <a:sym typeface="Wingdings" pitchFamily="2" charset="2"/>
              </a:rPr>
              <a:t>attractive</a:t>
            </a:r>
            <a:r>
              <a:rPr lang="nl-BE" sz="2000" dirty="0" smtClean="0">
                <a:solidFill>
                  <a:schemeClr val="tx1">
                    <a:lumMod val="75000"/>
                    <a:lumOff val="25000"/>
                  </a:schemeClr>
                </a:solidFill>
                <a:latin typeface="Calibri" pitchFamily="34" charset="0"/>
                <a:sym typeface="Wingdings" pitchFamily="2" charset="2"/>
              </a:rPr>
              <a:t> </a:t>
            </a:r>
            <a:r>
              <a:rPr lang="nl-BE" sz="2000" dirty="0" err="1" smtClean="0">
                <a:solidFill>
                  <a:schemeClr val="tx1">
                    <a:lumMod val="75000"/>
                    <a:lumOff val="25000"/>
                  </a:schemeClr>
                </a:solidFill>
                <a:latin typeface="Calibri" pitchFamily="34" charset="0"/>
                <a:sym typeface="Wingdings" pitchFamily="2" charset="2"/>
              </a:rPr>
              <a:t>properties</a:t>
            </a:r>
            <a:endParaRPr lang="nl-BE" sz="2000" dirty="0" smtClean="0">
              <a:solidFill>
                <a:schemeClr val="tx1">
                  <a:lumMod val="75000"/>
                  <a:lumOff val="25000"/>
                </a:schemeClr>
              </a:solidFill>
              <a:latin typeface="Calibri" pitchFamily="34" charset="0"/>
              <a:sym typeface="Wingdings" pitchFamily="2" charset="2"/>
            </a:endParaRPr>
          </a:p>
          <a:p>
            <a:pPr algn="just">
              <a:buBlip>
                <a:blip r:embed="rId3"/>
              </a:buBlip>
            </a:pPr>
            <a:endParaRPr lang="nl-BE" sz="2000" dirty="0" smtClean="0">
              <a:solidFill>
                <a:schemeClr val="tx1">
                  <a:lumMod val="75000"/>
                  <a:lumOff val="25000"/>
                </a:schemeClr>
              </a:solidFill>
              <a:latin typeface="Calibri" pitchFamily="34" charset="0"/>
              <a:sym typeface="Wingdings" pitchFamily="2" charset="2"/>
            </a:endParaRPr>
          </a:p>
          <a:p>
            <a:pPr algn="just">
              <a:buBlip>
                <a:blip r:embed="rId3"/>
              </a:buBlip>
            </a:pPr>
            <a:r>
              <a:rPr lang="nl-BE" sz="2000" dirty="0" smtClean="0">
                <a:solidFill>
                  <a:schemeClr val="tx1">
                    <a:lumMod val="75000"/>
                    <a:lumOff val="25000"/>
                  </a:schemeClr>
                </a:solidFill>
                <a:latin typeface="Calibri" pitchFamily="34" charset="0"/>
                <a:sym typeface="Wingdings" pitchFamily="2" charset="2"/>
              </a:rPr>
              <a:t> Slag </a:t>
            </a:r>
            <a:r>
              <a:rPr lang="nl-BE" sz="2000" dirty="0" err="1" smtClean="0">
                <a:solidFill>
                  <a:schemeClr val="tx1">
                    <a:lumMod val="75000"/>
                    <a:lumOff val="25000"/>
                  </a:schemeClr>
                </a:solidFill>
                <a:latin typeface="Calibri" pitchFamily="34" charset="0"/>
                <a:sym typeface="Wingdings" pitchFamily="2" charset="2"/>
              </a:rPr>
              <a:t>valorisation</a:t>
            </a:r>
            <a:r>
              <a:rPr lang="nl-BE" sz="2000" dirty="0" smtClean="0">
                <a:solidFill>
                  <a:schemeClr val="tx1">
                    <a:lumMod val="75000"/>
                    <a:lumOff val="25000"/>
                  </a:schemeClr>
                </a:solidFill>
                <a:latin typeface="Calibri" pitchFamily="34" charset="0"/>
                <a:sym typeface="Wingdings" pitchFamily="2" charset="2"/>
              </a:rPr>
              <a:t> </a:t>
            </a:r>
            <a:r>
              <a:rPr lang="nl-BE" sz="2000" dirty="0" err="1" smtClean="0">
                <a:solidFill>
                  <a:schemeClr val="tx1">
                    <a:lumMod val="75000"/>
                    <a:lumOff val="25000"/>
                  </a:schemeClr>
                </a:solidFill>
                <a:latin typeface="Calibri" pitchFamily="34" charset="0"/>
                <a:sym typeface="Wingdings" pitchFamily="2" charset="2"/>
              </a:rPr>
              <a:t>projects</a:t>
            </a:r>
            <a:r>
              <a:rPr lang="nl-BE" sz="2000" dirty="0" smtClean="0">
                <a:solidFill>
                  <a:schemeClr val="tx1">
                    <a:lumMod val="75000"/>
                    <a:lumOff val="25000"/>
                  </a:schemeClr>
                </a:solidFill>
                <a:latin typeface="Calibri" pitchFamily="34" charset="0"/>
                <a:sym typeface="Wingdings" pitchFamily="2" charset="2"/>
              </a:rPr>
              <a:t> </a:t>
            </a:r>
            <a:r>
              <a:rPr lang="nl-BE" sz="2000" dirty="0" err="1" smtClean="0">
                <a:solidFill>
                  <a:schemeClr val="tx1">
                    <a:lumMod val="75000"/>
                    <a:lumOff val="25000"/>
                  </a:schemeClr>
                </a:solidFill>
                <a:latin typeface="Calibri" pitchFamily="34" charset="0"/>
                <a:sym typeface="Wingdings" pitchFamily="2" charset="2"/>
              </a:rPr>
              <a:t>with</a:t>
            </a:r>
            <a:r>
              <a:rPr lang="nl-BE" sz="2000" dirty="0" smtClean="0">
                <a:solidFill>
                  <a:schemeClr val="tx1">
                    <a:lumMod val="75000"/>
                    <a:lumOff val="25000"/>
                  </a:schemeClr>
                </a:solidFill>
                <a:latin typeface="Calibri" pitchFamily="34" charset="0"/>
                <a:sym typeface="Wingdings" pitchFamily="2" charset="2"/>
              </a:rPr>
              <a:t> KUL </a:t>
            </a:r>
            <a:r>
              <a:rPr lang="nl-BE" sz="2000" dirty="0" err="1" smtClean="0">
                <a:solidFill>
                  <a:schemeClr val="tx1">
                    <a:lumMod val="75000"/>
                    <a:lumOff val="25000"/>
                  </a:schemeClr>
                </a:solidFill>
                <a:latin typeface="Calibri" pitchFamily="34" charset="0"/>
                <a:sym typeface="Wingdings" pitchFamily="2" charset="2"/>
              </a:rPr>
              <a:t>confirm</a:t>
            </a:r>
            <a:r>
              <a:rPr lang="nl-BE" sz="2000" dirty="0" smtClean="0">
                <a:solidFill>
                  <a:schemeClr val="tx1">
                    <a:lumMod val="75000"/>
                    <a:lumOff val="25000"/>
                  </a:schemeClr>
                </a:solidFill>
                <a:latin typeface="Calibri" pitchFamily="34" charset="0"/>
                <a:sym typeface="Wingdings" pitchFamily="2" charset="2"/>
              </a:rPr>
              <a:t> </a:t>
            </a:r>
            <a:r>
              <a:rPr lang="nl-BE" sz="2000" dirty="0" err="1" smtClean="0">
                <a:solidFill>
                  <a:schemeClr val="tx1">
                    <a:lumMod val="75000"/>
                    <a:lumOff val="25000"/>
                  </a:schemeClr>
                </a:solidFill>
                <a:latin typeface="Calibri" pitchFamily="34" charset="0"/>
                <a:sym typeface="Wingdings" pitchFamily="2" charset="2"/>
              </a:rPr>
              <a:t>many</a:t>
            </a:r>
            <a:r>
              <a:rPr lang="nl-BE" sz="2000" dirty="0" smtClean="0">
                <a:solidFill>
                  <a:schemeClr val="tx1">
                    <a:lumMod val="75000"/>
                    <a:lumOff val="25000"/>
                  </a:schemeClr>
                </a:solidFill>
                <a:latin typeface="Calibri" pitchFamily="34" charset="0"/>
                <a:sym typeface="Wingdings" pitchFamily="2" charset="2"/>
              </a:rPr>
              <a:t> </a:t>
            </a:r>
            <a:r>
              <a:rPr lang="nl-BE" sz="2000" dirty="0" err="1" smtClean="0">
                <a:solidFill>
                  <a:schemeClr val="tx1">
                    <a:lumMod val="75000"/>
                    <a:lumOff val="25000"/>
                  </a:schemeClr>
                </a:solidFill>
                <a:latin typeface="Calibri" pitchFamily="34" charset="0"/>
                <a:sym typeface="Wingdings" pitchFamily="2" charset="2"/>
              </a:rPr>
              <a:t>promising</a:t>
            </a:r>
            <a:r>
              <a:rPr lang="nl-BE" sz="2000" dirty="0" smtClean="0">
                <a:solidFill>
                  <a:schemeClr val="tx1">
                    <a:lumMod val="75000"/>
                    <a:lumOff val="25000"/>
                  </a:schemeClr>
                </a:solidFill>
                <a:latin typeface="Calibri" pitchFamily="34" charset="0"/>
                <a:sym typeface="Wingdings" pitchFamily="2" charset="2"/>
              </a:rPr>
              <a:t> </a:t>
            </a:r>
            <a:r>
              <a:rPr lang="nl-BE" sz="2000" dirty="0" err="1" smtClean="0">
                <a:solidFill>
                  <a:schemeClr val="tx1">
                    <a:lumMod val="75000"/>
                    <a:lumOff val="25000"/>
                  </a:schemeClr>
                </a:solidFill>
                <a:latin typeface="Calibri" pitchFamily="34" charset="0"/>
                <a:sym typeface="Wingdings" pitchFamily="2" charset="2"/>
              </a:rPr>
              <a:t>technical</a:t>
            </a:r>
            <a:r>
              <a:rPr lang="nl-BE" sz="2000" dirty="0" smtClean="0">
                <a:solidFill>
                  <a:schemeClr val="tx1">
                    <a:lumMod val="75000"/>
                    <a:lumOff val="25000"/>
                  </a:schemeClr>
                </a:solidFill>
                <a:latin typeface="Calibri" pitchFamily="34" charset="0"/>
                <a:sym typeface="Wingdings" pitchFamily="2" charset="2"/>
              </a:rPr>
              <a:t> </a:t>
            </a:r>
            <a:r>
              <a:rPr lang="nl-BE" sz="2000" dirty="0" err="1" smtClean="0">
                <a:solidFill>
                  <a:schemeClr val="tx1">
                    <a:lumMod val="75000"/>
                    <a:lumOff val="25000"/>
                  </a:schemeClr>
                </a:solidFill>
                <a:latin typeface="Calibri" pitchFamily="34" charset="0"/>
                <a:sym typeface="Wingdings" pitchFamily="2" charset="2"/>
              </a:rPr>
              <a:t>advantages</a:t>
            </a:r>
            <a:r>
              <a:rPr lang="nl-BE" sz="2000" dirty="0" smtClean="0">
                <a:solidFill>
                  <a:schemeClr val="tx1">
                    <a:lumMod val="75000"/>
                    <a:lumOff val="25000"/>
                  </a:schemeClr>
                </a:solidFill>
                <a:latin typeface="Calibri" pitchFamily="34" charset="0"/>
                <a:sym typeface="Wingdings" pitchFamily="2" charset="2"/>
              </a:rPr>
              <a:t> in the </a:t>
            </a:r>
            <a:r>
              <a:rPr lang="nl-BE" sz="2000" dirty="0" err="1" smtClean="0">
                <a:solidFill>
                  <a:schemeClr val="tx1">
                    <a:lumMod val="75000"/>
                    <a:lumOff val="25000"/>
                  </a:schemeClr>
                </a:solidFill>
                <a:latin typeface="Calibri" pitchFamily="34" charset="0"/>
                <a:sym typeface="Wingdings" pitchFamily="2" charset="2"/>
              </a:rPr>
              <a:t>use</a:t>
            </a:r>
            <a:r>
              <a:rPr lang="nl-BE" sz="2000" dirty="0" smtClean="0">
                <a:solidFill>
                  <a:schemeClr val="tx1">
                    <a:lumMod val="75000"/>
                    <a:lumOff val="25000"/>
                  </a:schemeClr>
                </a:solidFill>
                <a:latin typeface="Calibri" pitchFamily="34" charset="0"/>
                <a:sym typeface="Wingdings" pitchFamily="2" charset="2"/>
              </a:rPr>
              <a:t> of </a:t>
            </a:r>
            <a:r>
              <a:rPr lang="nl-BE" sz="2000" dirty="0" err="1" smtClean="0">
                <a:solidFill>
                  <a:schemeClr val="tx1">
                    <a:lumMod val="75000"/>
                    <a:lumOff val="25000"/>
                  </a:schemeClr>
                </a:solidFill>
                <a:latin typeface="Calibri" pitchFamily="34" charset="0"/>
                <a:sym typeface="Wingdings" pitchFamily="2" charset="2"/>
              </a:rPr>
              <a:t>Metallo</a:t>
            </a:r>
            <a:r>
              <a:rPr lang="nl-BE" sz="2000" dirty="0" smtClean="0">
                <a:solidFill>
                  <a:schemeClr val="tx1">
                    <a:lumMod val="75000"/>
                    <a:lumOff val="25000"/>
                  </a:schemeClr>
                </a:solidFill>
                <a:latin typeface="Calibri" pitchFamily="34" charset="0"/>
                <a:sym typeface="Wingdings" pitchFamily="2" charset="2"/>
              </a:rPr>
              <a:t> slag</a:t>
            </a:r>
            <a:endParaRPr lang="nl-BE" sz="2000" dirty="0" smtClean="0">
              <a:solidFill>
                <a:schemeClr val="tx1">
                  <a:lumMod val="75000"/>
                  <a:lumOff val="25000"/>
                </a:schemeClr>
              </a:solidFill>
              <a:latin typeface="Calibri" pitchFamily="34" charset="0"/>
            </a:endParaRPr>
          </a:p>
          <a:p>
            <a:pPr algn="just">
              <a:buBlip>
                <a:blip r:embed="rId3"/>
              </a:buBlip>
            </a:pPr>
            <a:endParaRPr lang="nl-BE" sz="2000" dirty="0" smtClean="0">
              <a:solidFill>
                <a:schemeClr val="tx1">
                  <a:lumMod val="75000"/>
                  <a:lumOff val="25000"/>
                </a:schemeClr>
              </a:solidFill>
              <a:latin typeface="Calibri" pitchFamily="34" charset="0"/>
            </a:endParaRPr>
          </a:p>
          <a:p>
            <a:pPr algn="just">
              <a:lnSpc>
                <a:spcPct val="150000"/>
              </a:lnSpc>
              <a:buBlip>
                <a:blip r:embed="rId3"/>
              </a:buBlip>
            </a:pP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But</a:t>
            </a:r>
            <a:r>
              <a:rPr lang="nl-BE" sz="2000" dirty="0" smtClean="0">
                <a:solidFill>
                  <a:schemeClr val="tx1">
                    <a:lumMod val="75000"/>
                    <a:lumOff val="25000"/>
                  </a:schemeClr>
                </a:solidFill>
                <a:latin typeface="Calibri" pitchFamily="34" charset="0"/>
              </a:rPr>
              <a:t>… Zn content  = 5%</a:t>
            </a:r>
          </a:p>
          <a:p>
            <a:pPr lvl="1" algn="just">
              <a:lnSpc>
                <a:spcPct val="150000"/>
              </a:lnSpc>
              <a:buBlip>
                <a:blip r:embed="rId3"/>
              </a:buBlip>
            </a:pP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Too</a:t>
            </a:r>
            <a:r>
              <a:rPr lang="nl-BE" sz="2000" dirty="0" smtClean="0">
                <a:solidFill>
                  <a:schemeClr val="tx1">
                    <a:lumMod val="75000"/>
                    <a:lumOff val="25000"/>
                  </a:schemeClr>
                </a:solidFill>
                <a:latin typeface="Calibri" pitchFamily="34" charset="0"/>
              </a:rPr>
              <a:t> high </a:t>
            </a:r>
            <a:r>
              <a:rPr lang="nl-BE" sz="2000" dirty="0" err="1" smtClean="0">
                <a:solidFill>
                  <a:schemeClr val="tx1">
                    <a:lumMod val="75000"/>
                    <a:lumOff val="25000"/>
                  </a:schemeClr>
                </a:solidFill>
                <a:latin typeface="Calibri" pitchFamily="34" charset="0"/>
              </a:rPr>
              <a:t>for</a:t>
            </a:r>
            <a:r>
              <a:rPr lang="nl-BE" sz="2000" dirty="0" smtClean="0">
                <a:solidFill>
                  <a:schemeClr val="tx1">
                    <a:lumMod val="75000"/>
                    <a:lumOff val="25000"/>
                  </a:schemeClr>
                </a:solidFill>
                <a:latin typeface="Calibri" pitchFamily="34" charset="0"/>
              </a:rPr>
              <a:t> most </a:t>
            </a:r>
            <a:r>
              <a:rPr lang="nl-BE" sz="2000" dirty="0" err="1" smtClean="0">
                <a:solidFill>
                  <a:schemeClr val="tx1">
                    <a:lumMod val="75000"/>
                    <a:lumOff val="25000"/>
                  </a:schemeClr>
                </a:solidFill>
                <a:latin typeface="Calibri" pitchFamily="34" charset="0"/>
              </a:rPr>
              <a:t>interesting</a:t>
            </a: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applications</a:t>
            </a: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due</a:t>
            </a:r>
            <a:r>
              <a:rPr lang="nl-BE" sz="2000" dirty="0" smtClean="0">
                <a:solidFill>
                  <a:schemeClr val="tx1">
                    <a:lumMod val="75000"/>
                    <a:lumOff val="25000"/>
                  </a:schemeClr>
                </a:solidFill>
                <a:latin typeface="Calibri" pitchFamily="34" charset="0"/>
              </a:rPr>
              <a:t> to </a:t>
            </a:r>
            <a:r>
              <a:rPr lang="nl-BE" sz="2000" dirty="0" err="1" smtClean="0">
                <a:solidFill>
                  <a:schemeClr val="tx1">
                    <a:lumMod val="75000"/>
                    <a:lumOff val="25000"/>
                  </a:schemeClr>
                </a:solidFill>
                <a:latin typeface="Calibri" pitchFamily="34" charset="0"/>
              </a:rPr>
              <a:t>leaching</a:t>
            </a:r>
            <a:r>
              <a:rPr lang="nl-BE" sz="2000" dirty="0" smtClean="0">
                <a:solidFill>
                  <a:schemeClr val="tx1">
                    <a:lumMod val="75000"/>
                    <a:lumOff val="25000"/>
                  </a:schemeClr>
                </a:solidFill>
                <a:latin typeface="Calibri" pitchFamily="34" charset="0"/>
              </a:rPr>
              <a:t> of Zn</a:t>
            </a:r>
          </a:p>
          <a:p>
            <a:pPr lvl="1" algn="just">
              <a:lnSpc>
                <a:spcPct val="150000"/>
              </a:lnSpc>
              <a:buBlip>
                <a:blip r:embed="rId3"/>
              </a:buBlip>
            </a:pP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Too</a:t>
            </a:r>
            <a:r>
              <a:rPr lang="nl-BE" sz="2000" dirty="0" smtClean="0">
                <a:solidFill>
                  <a:schemeClr val="tx1">
                    <a:lumMod val="75000"/>
                    <a:lumOff val="25000"/>
                  </a:schemeClr>
                </a:solidFill>
                <a:latin typeface="Calibri" pitchFamily="34" charset="0"/>
              </a:rPr>
              <a:t> low </a:t>
            </a:r>
            <a:r>
              <a:rPr lang="nl-BE" sz="2000" dirty="0" err="1" smtClean="0">
                <a:solidFill>
                  <a:schemeClr val="tx1">
                    <a:lumMod val="75000"/>
                    <a:lumOff val="25000"/>
                  </a:schemeClr>
                </a:solidFill>
                <a:latin typeface="Calibri" pitchFamily="34" charset="0"/>
              </a:rPr>
              <a:t>for</a:t>
            </a:r>
            <a:r>
              <a:rPr lang="nl-BE" sz="2000" dirty="0" smtClean="0">
                <a:solidFill>
                  <a:schemeClr val="tx1">
                    <a:lumMod val="75000"/>
                    <a:lumOff val="25000"/>
                  </a:schemeClr>
                </a:solidFill>
                <a:latin typeface="Calibri" pitchFamily="34" charset="0"/>
              </a:rPr>
              <a:t> metal </a:t>
            </a:r>
            <a:r>
              <a:rPr lang="nl-BE" sz="2000" dirty="0" err="1" smtClean="0">
                <a:solidFill>
                  <a:schemeClr val="tx1">
                    <a:lumMod val="75000"/>
                    <a:lumOff val="25000"/>
                  </a:schemeClr>
                </a:solidFill>
                <a:latin typeface="Calibri" pitchFamily="34" charset="0"/>
              </a:rPr>
              <a:t>valorisation</a:t>
            </a:r>
            <a:endParaRPr lang="nl-BE" sz="2000" dirty="0" smtClean="0">
              <a:solidFill>
                <a:schemeClr val="tx1">
                  <a:lumMod val="75000"/>
                  <a:lumOff val="25000"/>
                </a:schemeClr>
              </a:solidFill>
              <a:latin typeface="Calibri" pitchFamily="34" charset="0"/>
            </a:endParaRPr>
          </a:p>
          <a:p>
            <a:pPr lvl="1" algn="just">
              <a:lnSpc>
                <a:spcPct val="150000"/>
              </a:lnSpc>
              <a:buBlip>
                <a:blip r:embed="rId3"/>
              </a:buBlip>
            </a:pPr>
            <a:endParaRPr lang="nl-BE" sz="2000" dirty="0" smtClean="0">
              <a:solidFill>
                <a:schemeClr val="tx1">
                  <a:lumMod val="75000"/>
                  <a:lumOff val="25000"/>
                </a:schemeClr>
              </a:solidFill>
              <a:latin typeface="Calibri" pitchFamily="34" charset="0"/>
            </a:endParaRPr>
          </a:p>
          <a:p>
            <a:pPr algn="just">
              <a:lnSpc>
                <a:spcPct val="150000"/>
              </a:lnSpc>
              <a:buBlip>
                <a:blip r:embed="rId3"/>
              </a:buBlip>
            </a:pP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Conclusion</a:t>
            </a:r>
            <a:r>
              <a:rPr lang="nl-BE" sz="2000" dirty="0" smtClean="0">
                <a:solidFill>
                  <a:schemeClr val="tx1">
                    <a:lumMod val="75000"/>
                    <a:lumOff val="25000"/>
                  </a:schemeClr>
                </a:solidFill>
                <a:latin typeface="Calibri" pitchFamily="34" charset="0"/>
              </a:rPr>
              <a:t>: Zn </a:t>
            </a:r>
            <a:r>
              <a:rPr lang="nl-BE" sz="2000" dirty="0" err="1" smtClean="0">
                <a:solidFill>
                  <a:schemeClr val="tx1">
                    <a:lumMod val="75000"/>
                    <a:lumOff val="25000"/>
                  </a:schemeClr>
                </a:solidFill>
                <a:latin typeface="Calibri" pitchFamily="34" charset="0"/>
              </a:rPr>
              <a:t>recovery</a:t>
            </a: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necessary</a:t>
            </a: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for</a:t>
            </a:r>
            <a:r>
              <a:rPr lang="nl-BE" sz="2000" dirty="0" smtClean="0">
                <a:solidFill>
                  <a:schemeClr val="tx1">
                    <a:lumMod val="75000"/>
                    <a:lumOff val="25000"/>
                  </a:schemeClr>
                </a:solidFill>
                <a:latin typeface="Calibri" pitchFamily="34" charset="0"/>
              </a:rPr>
              <a:t> </a:t>
            </a:r>
            <a:r>
              <a:rPr lang="nl-BE" sz="2000" u="sng" dirty="0" err="1" smtClean="0">
                <a:solidFill>
                  <a:schemeClr val="tx1">
                    <a:lumMod val="75000"/>
                    <a:lumOff val="25000"/>
                  </a:schemeClr>
                </a:solidFill>
                <a:latin typeface="Calibri" pitchFamily="34" charset="0"/>
              </a:rPr>
              <a:t>combined</a:t>
            </a:r>
            <a:r>
              <a:rPr lang="nl-BE" sz="2000" u="sng" dirty="0" smtClean="0">
                <a:solidFill>
                  <a:schemeClr val="tx1">
                    <a:lumMod val="75000"/>
                    <a:lumOff val="25000"/>
                  </a:schemeClr>
                </a:solidFill>
                <a:latin typeface="Calibri" pitchFamily="34" charset="0"/>
              </a:rPr>
              <a:t> metal and slag </a:t>
            </a:r>
            <a:r>
              <a:rPr lang="nl-BE" sz="2000" u="sng" dirty="0" err="1" smtClean="0">
                <a:solidFill>
                  <a:schemeClr val="tx1">
                    <a:lumMod val="75000"/>
                    <a:lumOff val="25000"/>
                  </a:schemeClr>
                </a:solidFill>
                <a:latin typeface="Calibri" pitchFamily="34" charset="0"/>
              </a:rPr>
              <a:t>valorisation</a:t>
            </a:r>
            <a:endParaRPr lang="nl-BE" sz="2000" u="sng" dirty="0" smtClean="0">
              <a:solidFill>
                <a:srgbClr val="C00000"/>
              </a:solidFill>
              <a:latin typeface="Calibri" pitchFamily="34"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p:cNvSpPr txBox="1"/>
          <p:nvPr/>
        </p:nvSpPr>
        <p:spPr>
          <a:xfrm>
            <a:off x="448164" y="271149"/>
            <a:ext cx="7349636" cy="584775"/>
          </a:xfrm>
          <a:prstGeom prst="rect">
            <a:avLst/>
          </a:prstGeom>
          <a:noFill/>
        </p:spPr>
        <p:txBody>
          <a:bodyPr wrap="square" rtlCol="0">
            <a:spAutoFit/>
          </a:bodyPr>
          <a:lstStyle/>
          <a:p>
            <a:r>
              <a:rPr lang="nl-BE" sz="3200" dirty="0" smtClean="0">
                <a:solidFill>
                  <a:srgbClr val="D20000"/>
                </a:solidFill>
                <a:latin typeface="Arial Unicode MS" pitchFamily="34" charset="-128"/>
                <a:ea typeface="Arial Unicode MS" pitchFamily="34" charset="-128"/>
                <a:cs typeface="Arial Unicode MS" pitchFamily="34" charset="-128"/>
              </a:rPr>
              <a:t>Metamix</a:t>
            </a:r>
            <a:r>
              <a:rPr lang="nl-BE" sz="3200" baseline="30000" dirty="0" smtClean="0">
                <a:solidFill>
                  <a:srgbClr val="D20000"/>
                </a:solidFill>
                <a:latin typeface="Arial Unicode MS" pitchFamily="34" charset="-128"/>
                <a:ea typeface="Arial Unicode MS" pitchFamily="34" charset="-128"/>
                <a:cs typeface="Arial Unicode MS" pitchFamily="34" charset="-128"/>
              </a:rPr>
              <a:t>®</a:t>
            </a:r>
            <a:r>
              <a:rPr lang="nl-BE" sz="3200" dirty="0" smtClean="0">
                <a:solidFill>
                  <a:srgbClr val="D20000"/>
                </a:solidFill>
                <a:latin typeface="Arial Unicode MS" pitchFamily="34" charset="-128"/>
                <a:ea typeface="Arial Unicode MS" pitchFamily="34" charset="-128"/>
                <a:cs typeface="Arial Unicode MS" pitchFamily="34" charset="-128"/>
              </a:rPr>
              <a:t>: extra </a:t>
            </a:r>
            <a:r>
              <a:rPr lang="nl-BE" sz="3200" dirty="0" err="1" smtClean="0">
                <a:solidFill>
                  <a:srgbClr val="D20000"/>
                </a:solidFill>
                <a:latin typeface="Arial Unicode MS" pitchFamily="34" charset="-128"/>
                <a:ea typeface="Arial Unicode MS" pitchFamily="34" charset="-128"/>
                <a:cs typeface="Arial Unicode MS" pitchFamily="34" charset="-128"/>
              </a:rPr>
              <a:t>valorisation</a:t>
            </a:r>
            <a:r>
              <a:rPr lang="nl-BE" sz="3200" dirty="0" smtClean="0">
                <a:solidFill>
                  <a:srgbClr val="D20000"/>
                </a:solidFill>
                <a:latin typeface="Arial Unicode MS" pitchFamily="34" charset="-128"/>
                <a:ea typeface="Arial Unicode MS" pitchFamily="34" charset="-128"/>
                <a:cs typeface="Arial Unicode MS" pitchFamily="34" charset="-128"/>
              </a:rPr>
              <a:t> ?</a:t>
            </a:r>
            <a:endParaRPr lang="nl-BE" sz="3200" dirty="0">
              <a:solidFill>
                <a:srgbClr val="D20000"/>
              </a:solidFill>
              <a:latin typeface="Arial Unicode MS" pitchFamily="34" charset="-128"/>
              <a:ea typeface="Arial Unicode MS" pitchFamily="34" charset="-128"/>
              <a:cs typeface="Arial Unicode MS" pitchFamily="34" charset="-128"/>
            </a:endParaRPr>
          </a:p>
        </p:txBody>
      </p:sp>
      <p:pic>
        <p:nvPicPr>
          <p:cNvPr id="14" name="Picture 2" descr="metamix"/>
          <p:cNvPicPr preferRelativeResize="0">
            <a:picLocks noChangeArrowheads="1"/>
          </p:cNvPicPr>
          <p:nvPr/>
        </p:nvPicPr>
        <p:blipFill>
          <a:blip r:embed="rId3" cstate="print">
            <a:lum bright="-18000"/>
          </a:blip>
          <a:srcRect/>
          <a:stretch>
            <a:fillRect/>
          </a:stretch>
        </p:blipFill>
        <p:spPr bwMode="auto">
          <a:xfrm>
            <a:off x="965201" y="2298700"/>
            <a:ext cx="2590799" cy="2438399"/>
          </a:xfrm>
          <a:prstGeom prst="ellipse">
            <a:avLst/>
          </a:prstGeom>
          <a:ln>
            <a:noFill/>
          </a:ln>
          <a:effectLst>
            <a:softEdge rad="112500"/>
          </a:effectLst>
        </p:spPr>
      </p:pic>
      <p:sp>
        <p:nvSpPr>
          <p:cNvPr id="29" name="Rechthoek 28"/>
          <p:cNvSpPr/>
          <p:nvPr/>
        </p:nvSpPr>
        <p:spPr>
          <a:xfrm>
            <a:off x="5008286" y="5791200"/>
            <a:ext cx="2510113" cy="461665"/>
          </a:xfrm>
          <a:prstGeom prst="rect">
            <a:avLst/>
          </a:prstGeom>
        </p:spPr>
        <p:txBody>
          <a:bodyPr wrap="square">
            <a:spAutoFit/>
          </a:bodyPr>
          <a:lstStyle/>
          <a:p>
            <a:pPr algn="ctr"/>
            <a:r>
              <a:rPr lang="en-US" b="1" dirty="0" smtClean="0">
                <a:latin typeface="Calibri" pitchFamily="34" charset="0"/>
              </a:rPr>
              <a:t>Clean Slag</a:t>
            </a:r>
          </a:p>
        </p:txBody>
      </p:sp>
      <p:sp>
        <p:nvSpPr>
          <p:cNvPr id="5" name="Rectangle 4"/>
          <p:cNvSpPr/>
          <p:nvPr/>
        </p:nvSpPr>
        <p:spPr>
          <a:xfrm>
            <a:off x="1829670" y="2916535"/>
            <a:ext cx="607860" cy="923330"/>
          </a:xfrm>
          <a:prstGeom prst="rect">
            <a:avLst/>
          </a:prstGeom>
          <a:noFill/>
          <a:ln>
            <a:noFill/>
          </a:ln>
        </p:spPr>
        <p:txBody>
          <a:bodyPr wrap="none" lIns="91440" tIns="45720" rIns="91440" bIns="45720">
            <a:spAutoFit/>
          </a:bodyPr>
          <a:lstStyle/>
          <a:p>
            <a:pPr algn="ctr"/>
            <a:r>
              <a:rPr lang="en-US" sz="5400" b="1" dirty="0" smtClean="0">
                <a:ln w="12700">
                  <a:solidFill>
                    <a:srgbClr val="FF0000"/>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5400" b="1" cap="none" spc="0" dirty="0">
              <a:ln w="12700">
                <a:solidFill>
                  <a:srgbClr val="FF0000"/>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6" name="Picture 2" descr="metamix"/>
          <p:cNvPicPr preferRelativeResize="0">
            <a:picLocks noChangeArrowheads="1"/>
          </p:cNvPicPr>
          <p:nvPr/>
        </p:nvPicPr>
        <p:blipFill>
          <a:blip r:embed="rId3" cstate="print">
            <a:lum bright="-18000"/>
          </a:blip>
          <a:srcRect/>
          <a:stretch>
            <a:fillRect/>
          </a:stretch>
        </p:blipFill>
        <p:spPr bwMode="auto">
          <a:xfrm>
            <a:off x="5080001" y="3606801"/>
            <a:ext cx="2336799" cy="2222500"/>
          </a:xfrm>
          <a:prstGeom prst="ellipse">
            <a:avLst/>
          </a:prstGeom>
          <a:ln>
            <a:noFill/>
          </a:ln>
          <a:effectLst>
            <a:softEdge rad="112500"/>
          </a:effectLst>
        </p:spPr>
      </p:pic>
      <p:sp>
        <p:nvSpPr>
          <p:cNvPr id="8" name="Rechthoek 28"/>
          <p:cNvSpPr/>
          <p:nvPr/>
        </p:nvSpPr>
        <p:spPr>
          <a:xfrm>
            <a:off x="956986" y="4749800"/>
            <a:ext cx="2510113" cy="461665"/>
          </a:xfrm>
          <a:prstGeom prst="rect">
            <a:avLst/>
          </a:prstGeom>
        </p:spPr>
        <p:txBody>
          <a:bodyPr wrap="square">
            <a:spAutoFit/>
          </a:bodyPr>
          <a:lstStyle/>
          <a:p>
            <a:pPr algn="ctr"/>
            <a:r>
              <a:rPr lang="en-US" b="1" dirty="0" err="1" smtClean="0">
                <a:latin typeface="Calibri" pitchFamily="34" charset="0"/>
              </a:rPr>
              <a:t>Metamix</a:t>
            </a:r>
            <a:endParaRPr lang="en-US" b="1" dirty="0" smtClean="0">
              <a:latin typeface="Calibri" pitchFamily="34" charset="0"/>
            </a:endParaRPr>
          </a:p>
        </p:txBody>
      </p:sp>
      <p:sp>
        <p:nvSpPr>
          <p:cNvPr id="9" name="Rechthoek 28"/>
          <p:cNvSpPr/>
          <p:nvPr/>
        </p:nvSpPr>
        <p:spPr>
          <a:xfrm>
            <a:off x="5046386" y="2857500"/>
            <a:ext cx="2510113" cy="461665"/>
          </a:xfrm>
          <a:prstGeom prst="rect">
            <a:avLst/>
          </a:prstGeom>
        </p:spPr>
        <p:txBody>
          <a:bodyPr wrap="square">
            <a:spAutoFit/>
          </a:bodyPr>
          <a:lstStyle/>
          <a:p>
            <a:pPr algn="ctr"/>
            <a:r>
              <a:rPr lang="en-US" b="1" dirty="0" smtClean="0">
                <a:latin typeface="Calibri" pitchFamily="34" charset="0"/>
              </a:rPr>
              <a:t>Zinc concentrate</a:t>
            </a:r>
          </a:p>
        </p:txBody>
      </p:sp>
      <p:pic>
        <p:nvPicPr>
          <p:cNvPr id="10" name="Picture 3"/>
          <p:cNvPicPr preferRelativeResize="0">
            <a:picLocks noChangeArrowheads="1"/>
          </p:cNvPicPr>
          <p:nvPr/>
        </p:nvPicPr>
        <p:blipFill>
          <a:blip r:embed="rId4" cstate="print"/>
          <a:srcRect/>
          <a:stretch>
            <a:fillRect/>
          </a:stretch>
        </p:blipFill>
        <p:spPr bwMode="auto">
          <a:xfrm>
            <a:off x="5181601" y="936698"/>
            <a:ext cx="2171700" cy="2073201"/>
          </a:xfrm>
          <a:prstGeom prst="ellipse">
            <a:avLst/>
          </a:prstGeom>
          <a:ln>
            <a:noFill/>
          </a:ln>
          <a:effectLst>
            <a:softEdge rad="112500"/>
          </a:effectLst>
        </p:spPr>
      </p:pic>
      <p:sp>
        <p:nvSpPr>
          <p:cNvPr id="11" name="Right Arrow 10"/>
          <p:cNvSpPr/>
          <p:nvPr/>
        </p:nvSpPr>
        <p:spPr bwMode="auto">
          <a:xfrm rot="20196244">
            <a:off x="3721100" y="2413000"/>
            <a:ext cx="1333500" cy="431800"/>
          </a:xfrm>
          <a:prstGeom prst="rightArrow">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Arial" charset="0"/>
              <a:ea typeface="ＭＳ Ｐゴシック" charset="-128"/>
            </a:endParaRPr>
          </a:p>
        </p:txBody>
      </p:sp>
      <p:sp>
        <p:nvSpPr>
          <p:cNvPr id="12" name="Right Arrow 11"/>
          <p:cNvSpPr/>
          <p:nvPr/>
        </p:nvSpPr>
        <p:spPr bwMode="auto">
          <a:xfrm rot="1340333">
            <a:off x="3759200" y="3771900"/>
            <a:ext cx="1333500" cy="431800"/>
          </a:xfrm>
          <a:prstGeom prst="rightArrow">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952500"/>
            <a:ext cx="9766300" cy="4368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dirty="0" smtClean="0">
              <a:ln>
                <a:noFill/>
              </a:ln>
              <a:solidFill>
                <a:schemeClr val="tx1"/>
              </a:solidFill>
              <a:effectLst/>
              <a:latin typeface="Arial" charset="0"/>
              <a:ea typeface="ＭＳ Ｐゴシック" charset="-128"/>
            </a:endParaRPr>
          </a:p>
        </p:txBody>
      </p:sp>
      <p:sp>
        <p:nvSpPr>
          <p:cNvPr id="7" name="Tekstvak 6"/>
          <p:cNvSpPr txBox="1"/>
          <p:nvPr/>
        </p:nvSpPr>
        <p:spPr>
          <a:xfrm>
            <a:off x="241300" y="267525"/>
            <a:ext cx="8178800" cy="830997"/>
          </a:xfrm>
          <a:prstGeom prst="rect">
            <a:avLst/>
          </a:prstGeom>
          <a:noFill/>
        </p:spPr>
        <p:txBody>
          <a:bodyPr wrap="square" rtlCol="0">
            <a:spAutoFit/>
          </a:bodyPr>
          <a:lstStyle/>
          <a:p>
            <a:pPr marL="342900" indent="-342900">
              <a:lnSpc>
                <a:spcPct val="150000"/>
              </a:lnSpc>
            </a:pPr>
            <a:r>
              <a:rPr lang="en-US" sz="3200" dirty="0" smtClean="0">
                <a:solidFill>
                  <a:srgbClr val="C00000"/>
                </a:solidFill>
                <a:latin typeface="Arial Unicode MS" pitchFamily="34" charset="-128"/>
                <a:ea typeface="Arial Unicode MS" pitchFamily="34" charset="-128"/>
                <a:cs typeface="Arial Unicode MS" pitchFamily="34" charset="-128"/>
              </a:rPr>
              <a:t>Slag Cleaning Operation</a:t>
            </a:r>
            <a:endParaRPr lang="en-US" sz="3200" baseline="30000" dirty="0" smtClean="0">
              <a:solidFill>
                <a:srgbClr val="C00000"/>
              </a:solidFill>
              <a:latin typeface="Arial Unicode MS" pitchFamily="34" charset="-128"/>
              <a:ea typeface="Arial Unicode MS" pitchFamily="34" charset="-128"/>
              <a:cs typeface="Arial Unicode MS" pitchFamily="34" charset="-128"/>
            </a:endParaRPr>
          </a:p>
        </p:txBody>
      </p:sp>
      <p:sp>
        <p:nvSpPr>
          <p:cNvPr id="9" name="Rechthoek 7"/>
          <p:cNvSpPr/>
          <p:nvPr/>
        </p:nvSpPr>
        <p:spPr>
          <a:xfrm>
            <a:off x="292100" y="3226237"/>
            <a:ext cx="8420100" cy="3631763"/>
          </a:xfrm>
          <a:prstGeom prst="rect">
            <a:avLst/>
          </a:prstGeom>
        </p:spPr>
        <p:txBody>
          <a:bodyPr wrap="square">
            <a:spAutoFit/>
          </a:bodyPr>
          <a:lstStyle/>
          <a:p>
            <a:pPr algn="just">
              <a:lnSpc>
                <a:spcPct val="150000"/>
              </a:lnSpc>
              <a:buBlip>
                <a:blip r:embed="rId2"/>
              </a:buBlip>
            </a:pP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Process</a:t>
            </a:r>
            <a:r>
              <a:rPr lang="nl-BE" sz="2000" dirty="0" smtClean="0">
                <a:solidFill>
                  <a:schemeClr val="tx1">
                    <a:lumMod val="75000"/>
                    <a:lumOff val="25000"/>
                  </a:schemeClr>
                </a:solidFill>
                <a:latin typeface="Calibri" pitchFamily="34" charset="0"/>
              </a:rPr>
              <a:t> = “</a:t>
            </a:r>
            <a:r>
              <a:rPr lang="nl-BE" sz="2000" dirty="0" err="1" smtClean="0">
                <a:solidFill>
                  <a:schemeClr val="tx1">
                    <a:lumMod val="75000"/>
                    <a:lumOff val="25000"/>
                  </a:schemeClr>
                </a:solidFill>
                <a:latin typeface="Calibri" pitchFamily="34" charset="0"/>
              </a:rPr>
              <a:t>Zinc</a:t>
            </a: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fuming</a:t>
            </a:r>
            <a:r>
              <a:rPr lang="nl-BE" sz="2000" dirty="0" smtClean="0">
                <a:solidFill>
                  <a:schemeClr val="tx1">
                    <a:lumMod val="75000"/>
                    <a:lumOff val="25000"/>
                  </a:schemeClr>
                </a:solidFill>
                <a:latin typeface="Calibri" pitchFamily="34" charset="0"/>
              </a:rPr>
              <a:t>”</a:t>
            </a:r>
          </a:p>
          <a:p>
            <a:pPr lvl="1" algn="just">
              <a:lnSpc>
                <a:spcPct val="150000"/>
              </a:lnSpc>
              <a:buBlip>
                <a:blip r:embed="rId2"/>
              </a:buBlip>
            </a:pP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Zinc</a:t>
            </a:r>
            <a:r>
              <a:rPr lang="nl-BE" sz="2000" dirty="0" smtClean="0">
                <a:solidFill>
                  <a:schemeClr val="tx1">
                    <a:lumMod val="75000"/>
                    <a:lumOff val="25000"/>
                  </a:schemeClr>
                </a:solidFill>
                <a:latin typeface="Calibri" pitchFamily="34" charset="0"/>
              </a:rPr>
              <a:t> is </a:t>
            </a:r>
            <a:r>
              <a:rPr lang="nl-BE" sz="2000" dirty="0" err="1" smtClean="0">
                <a:solidFill>
                  <a:schemeClr val="tx1">
                    <a:lumMod val="75000"/>
                    <a:lumOff val="25000"/>
                  </a:schemeClr>
                </a:solidFill>
                <a:latin typeface="Calibri" pitchFamily="34" charset="0"/>
              </a:rPr>
              <a:t>evaporated</a:t>
            </a: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from</a:t>
            </a:r>
            <a:r>
              <a:rPr lang="nl-BE" sz="2000" dirty="0" smtClean="0">
                <a:solidFill>
                  <a:schemeClr val="tx1">
                    <a:lumMod val="75000"/>
                    <a:lumOff val="25000"/>
                  </a:schemeClr>
                </a:solidFill>
                <a:latin typeface="Calibri" pitchFamily="34" charset="0"/>
              </a:rPr>
              <a:t> the slag, and </a:t>
            </a:r>
            <a:r>
              <a:rPr lang="nl-BE" sz="2000" dirty="0" err="1" smtClean="0">
                <a:solidFill>
                  <a:schemeClr val="tx1">
                    <a:lumMod val="75000"/>
                    <a:lumOff val="25000"/>
                  </a:schemeClr>
                </a:solidFill>
                <a:latin typeface="Calibri" pitchFamily="34" charset="0"/>
              </a:rPr>
              <a:t>concentrated</a:t>
            </a:r>
            <a:r>
              <a:rPr lang="nl-BE" sz="2000" dirty="0" smtClean="0">
                <a:solidFill>
                  <a:schemeClr val="tx1">
                    <a:lumMod val="75000"/>
                    <a:lumOff val="25000"/>
                  </a:schemeClr>
                </a:solidFill>
                <a:latin typeface="Calibri" pitchFamily="34" charset="0"/>
              </a:rPr>
              <a:t> as filter </a:t>
            </a:r>
            <a:r>
              <a:rPr lang="nl-BE" sz="2000" dirty="0" err="1" smtClean="0">
                <a:solidFill>
                  <a:schemeClr val="tx1">
                    <a:lumMod val="75000"/>
                    <a:lumOff val="25000"/>
                  </a:schemeClr>
                </a:solidFill>
                <a:latin typeface="Calibri" pitchFamily="34" charset="0"/>
              </a:rPr>
              <a:t>dust</a:t>
            </a:r>
            <a:endParaRPr lang="nl-BE" sz="2000" dirty="0" smtClean="0">
              <a:solidFill>
                <a:schemeClr val="tx1">
                  <a:lumMod val="75000"/>
                  <a:lumOff val="25000"/>
                </a:schemeClr>
              </a:solidFill>
              <a:latin typeface="Calibri" pitchFamily="34" charset="0"/>
            </a:endParaRPr>
          </a:p>
          <a:p>
            <a:pPr lvl="1" algn="just">
              <a:lnSpc>
                <a:spcPct val="150000"/>
              </a:lnSpc>
              <a:buBlip>
                <a:blip r:embed="rId2"/>
              </a:buBlip>
            </a:pPr>
            <a:r>
              <a:rPr lang="nl-BE" sz="2000" dirty="0" smtClean="0">
                <a:solidFill>
                  <a:schemeClr val="tx1">
                    <a:lumMod val="75000"/>
                    <a:lumOff val="25000"/>
                  </a:schemeClr>
                </a:solidFill>
                <a:latin typeface="Calibri" pitchFamily="34" charset="0"/>
              </a:rPr>
              <a:t> The </a:t>
            </a:r>
            <a:r>
              <a:rPr lang="nl-BE" sz="2000" dirty="0" err="1" smtClean="0">
                <a:solidFill>
                  <a:schemeClr val="tx1">
                    <a:lumMod val="75000"/>
                    <a:lumOff val="25000"/>
                  </a:schemeClr>
                </a:solidFill>
                <a:latin typeface="Calibri" pitchFamily="34" charset="0"/>
              </a:rPr>
              <a:t>remaining</a:t>
            </a:r>
            <a:r>
              <a:rPr lang="nl-BE" sz="2000" dirty="0" smtClean="0">
                <a:solidFill>
                  <a:schemeClr val="tx1">
                    <a:lumMod val="75000"/>
                    <a:lumOff val="25000"/>
                  </a:schemeClr>
                </a:solidFill>
                <a:latin typeface="Calibri" pitchFamily="34" charset="0"/>
              </a:rPr>
              <a:t> slag has low </a:t>
            </a:r>
            <a:r>
              <a:rPr lang="nl-BE" sz="2000" dirty="0" err="1" smtClean="0">
                <a:solidFill>
                  <a:schemeClr val="tx1">
                    <a:lumMod val="75000"/>
                    <a:lumOff val="25000"/>
                  </a:schemeClr>
                </a:solidFill>
                <a:latin typeface="Calibri" pitchFamily="34" charset="0"/>
              </a:rPr>
              <a:t>zinc</a:t>
            </a:r>
            <a:r>
              <a:rPr lang="nl-BE" sz="2000" dirty="0" smtClean="0">
                <a:solidFill>
                  <a:schemeClr val="tx1">
                    <a:lumMod val="75000"/>
                    <a:lumOff val="25000"/>
                  </a:schemeClr>
                </a:solidFill>
                <a:latin typeface="Calibri" pitchFamily="34" charset="0"/>
              </a:rPr>
              <a:t> content, and is </a:t>
            </a:r>
            <a:r>
              <a:rPr lang="nl-BE" sz="2000" dirty="0" err="1" smtClean="0">
                <a:solidFill>
                  <a:schemeClr val="tx1">
                    <a:lumMod val="75000"/>
                    <a:lumOff val="25000"/>
                  </a:schemeClr>
                </a:solidFill>
                <a:latin typeface="Calibri" pitchFamily="34" charset="0"/>
              </a:rPr>
              <a:t>leach-stable</a:t>
            </a:r>
            <a:endParaRPr lang="nl-BE" sz="2000" dirty="0" smtClean="0">
              <a:solidFill>
                <a:schemeClr val="tx1">
                  <a:lumMod val="75000"/>
                  <a:lumOff val="25000"/>
                </a:schemeClr>
              </a:solidFill>
              <a:latin typeface="Calibri" pitchFamily="34" charset="0"/>
            </a:endParaRPr>
          </a:p>
          <a:p>
            <a:pPr algn="just">
              <a:lnSpc>
                <a:spcPct val="150000"/>
              </a:lnSpc>
              <a:buBlip>
                <a:blip r:embed="rId2"/>
              </a:buBlip>
            </a:pPr>
            <a:endParaRPr lang="nl-BE" sz="2000" dirty="0" smtClean="0">
              <a:solidFill>
                <a:schemeClr val="tx1">
                  <a:lumMod val="75000"/>
                  <a:lumOff val="25000"/>
                </a:schemeClr>
              </a:solidFill>
              <a:latin typeface="Calibri" pitchFamily="34" charset="0"/>
            </a:endParaRPr>
          </a:p>
          <a:p>
            <a:pPr algn="just">
              <a:lnSpc>
                <a:spcPct val="150000"/>
              </a:lnSpc>
              <a:buBlip>
                <a:blip r:embed="rId2"/>
              </a:buBlip>
            </a:pP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Typical</a:t>
            </a:r>
            <a:r>
              <a:rPr lang="nl-BE" sz="2000" dirty="0" smtClean="0">
                <a:solidFill>
                  <a:schemeClr val="tx1">
                    <a:lumMod val="75000"/>
                    <a:lumOff val="25000"/>
                  </a:schemeClr>
                </a:solidFill>
                <a:latin typeface="Calibri" pitchFamily="34" charset="0"/>
              </a:rPr>
              <a:t> features of </a:t>
            </a:r>
            <a:r>
              <a:rPr lang="nl-BE" sz="2000" dirty="0" err="1" smtClean="0">
                <a:solidFill>
                  <a:schemeClr val="tx1">
                    <a:lumMod val="75000"/>
                    <a:lumOff val="25000"/>
                  </a:schemeClr>
                </a:solidFill>
                <a:latin typeface="Calibri" pitchFamily="34" charset="0"/>
              </a:rPr>
              <a:t>such</a:t>
            </a: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processes</a:t>
            </a:r>
            <a:r>
              <a:rPr lang="nl-BE" sz="2000" dirty="0" smtClean="0">
                <a:solidFill>
                  <a:schemeClr val="tx1">
                    <a:lumMod val="75000"/>
                    <a:lumOff val="25000"/>
                  </a:schemeClr>
                </a:solidFill>
                <a:latin typeface="Calibri" pitchFamily="34" charset="0"/>
              </a:rPr>
              <a:t>:</a:t>
            </a:r>
          </a:p>
          <a:p>
            <a:pPr lvl="1" algn="just">
              <a:lnSpc>
                <a:spcPct val="150000"/>
              </a:lnSpc>
              <a:buBlip>
                <a:blip r:embed="rId2"/>
              </a:buBlip>
            </a:pP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Molten</a:t>
            </a:r>
            <a:r>
              <a:rPr lang="nl-BE" sz="2000" dirty="0" smtClean="0">
                <a:solidFill>
                  <a:schemeClr val="tx1">
                    <a:lumMod val="75000"/>
                    <a:lumOff val="25000"/>
                  </a:schemeClr>
                </a:solidFill>
                <a:latin typeface="Calibri" pitchFamily="34" charset="0"/>
              </a:rPr>
              <a:t> slag, </a:t>
            </a:r>
            <a:r>
              <a:rPr lang="nl-BE" sz="2000" dirty="0" err="1" smtClean="0">
                <a:solidFill>
                  <a:schemeClr val="tx1">
                    <a:lumMod val="75000"/>
                    <a:lumOff val="25000"/>
                  </a:schemeClr>
                </a:solidFill>
                <a:latin typeface="Calibri" pitchFamily="34" charset="0"/>
              </a:rPr>
              <a:t>reducing</a:t>
            </a: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conditions</a:t>
            </a: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evaporation</a:t>
            </a:r>
            <a:r>
              <a:rPr lang="nl-BE" sz="2000" dirty="0" smtClean="0">
                <a:solidFill>
                  <a:schemeClr val="tx1">
                    <a:lumMod val="75000"/>
                    <a:lumOff val="25000"/>
                  </a:schemeClr>
                </a:solidFill>
                <a:latin typeface="Calibri" pitchFamily="34" charset="0"/>
              </a:rPr>
              <a:t> </a:t>
            </a:r>
            <a:r>
              <a:rPr lang="nl-BE" sz="2000" dirty="0" smtClean="0">
                <a:solidFill>
                  <a:schemeClr val="tx1">
                    <a:lumMod val="75000"/>
                    <a:lumOff val="25000"/>
                  </a:schemeClr>
                </a:solidFill>
                <a:latin typeface="Calibri" pitchFamily="34" charset="0"/>
                <a:sym typeface="Wingdings" pitchFamily="2" charset="2"/>
              </a:rPr>
              <a:t> </a:t>
            </a:r>
            <a:r>
              <a:rPr lang="nl-BE" sz="2000" b="1" u="sng" dirty="0" err="1" smtClean="0">
                <a:solidFill>
                  <a:schemeClr val="tx1">
                    <a:lumMod val="75000"/>
                    <a:lumOff val="25000"/>
                  </a:schemeClr>
                </a:solidFill>
                <a:latin typeface="Calibri" pitchFamily="34" charset="0"/>
                <a:sym typeface="Wingdings" pitchFamily="2" charset="2"/>
              </a:rPr>
              <a:t>energy-demanding</a:t>
            </a:r>
            <a:r>
              <a:rPr lang="nl-BE" sz="2000" b="1" u="sng" dirty="0" smtClean="0">
                <a:solidFill>
                  <a:schemeClr val="tx1">
                    <a:lumMod val="75000"/>
                    <a:lumOff val="25000"/>
                  </a:schemeClr>
                </a:solidFill>
                <a:latin typeface="Calibri" pitchFamily="34" charset="0"/>
              </a:rPr>
              <a:t> </a:t>
            </a:r>
          </a:p>
          <a:p>
            <a:pPr lvl="1" algn="just">
              <a:lnSpc>
                <a:spcPct val="150000"/>
              </a:lnSpc>
              <a:buBlip>
                <a:blip r:embed="rId2"/>
              </a:buBlip>
            </a:pP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Extensive</a:t>
            </a:r>
            <a:r>
              <a:rPr lang="nl-BE" sz="2000" dirty="0" smtClean="0">
                <a:solidFill>
                  <a:schemeClr val="tx1">
                    <a:lumMod val="75000"/>
                    <a:lumOff val="25000"/>
                  </a:schemeClr>
                </a:solidFill>
                <a:latin typeface="Calibri" pitchFamily="34" charset="0"/>
              </a:rPr>
              <a:t> gas </a:t>
            </a:r>
            <a:r>
              <a:rPr lang="nl-BE" sz="2000" dirty="0" err="1" smtClean="0">
                <a:solidFill>
                  <a:schemeClr val="tx1">
                    <a:lumMod val="75000"/>
                    <a:lumOff val="25000"/>
                  </a:schemeClr>
                </a:solidFill>
                <a:latin typeface="Calibri" pitchFamily="34" charset="0"/>
              </a:rPr>
              <a:t>cleaning</a:t>
            </a: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cooling</a:t>
            </a:r>
            <a:r>
              <a:rPr lang="nl-BE" sz="2000" dirty="0" smtClean="0">
                <a:solidFill>
                  <a:schemeClr val="tx1">
                    <a:lumMod val="75000"/>
                    <a:lumOff val="25000"/>
                  </a:schemeClr>
                </a:solidFill>
                <a:latin typeface="Calibri" pitchFamily="34" charset="0"/>
              </a:rPr>
              <a:t> and filtering) </a:t>
            </a:r>
            <a:r>
              <a:rPr lang="nl-BE" sz="2000" dirty="0" smtClean="0">
                <a:solidFill>
                  <a:schemeClr val="tx1">
                    <a:lumMod val="75000"/>
                    <a:lumOff val="25000"/>
                  </a:schemeClr>
                </a:solidFill>
                <a:latin typeface="Calibri" pitchFamily="34" charset="0"/>
                <a:sym typeface="Wingdings" pitchFamily="2" charset="2"/>
              </a:rPr>
              <a:t> </a:t>
            </a:r>
            <a:r>
              <a:rPr lang="nl-BE" sz="2000" b="1" u="sng" dirty="0" smtClean="0">
                <a:solidFill>
                  <a:schemeClr val="tx1">
                    <a:lumMod val="75000"/>
                    <a:lumOff val="25000"/>
                  </a:schemeClr>
                </a:solidFill>
                <a:latin typeface="Calibri" pitchFamily="34" charset="0"/>
                <a:sym typeface="Wingdings" pitchFamily="2" charset="2"/>
              </a:rPr>
              <a:t>high </a:t>
            </a:r>
            <a:r>
              <a:rPr lang="nl-BE" sz="2000" b="1" u="sng" dirty="0" err="1" smtClean="0">
                <a:solidFill>
                  <a:schemeClr val="tx1">
                    <a:lumMod val="75000"/>
                    <a:lumOff val="25000"/>
                  </a:schemeClr>
                </a:solidFill>
                <a:latin typeface="Calibri" pitchFamily="34" charset="0"/>
                <a:sym typeface="Wingdings" pitchFamily="2" charset="2"/>
              </a:rPr>
              <a:t>investment</a:t>
            </a:r>
            <a:r>
              <a:rPr lang="nl-BE" sz="2000" b="1" u="sng" dirty="0" smtClean="0">
                <a:solidFill>
                  <a:schemeClr val="tx1">
                    <a:lumMod val="75000"/>
                    <a:lumOff val="25000"/>
                  </a:schemeClr>
                </a:solidFill>
                <a:latin typeface="Calibri" pitchFamily="34" charset="0"/>
                <a:sym typeface="Wingdings" pitchFamily="2" charset="2"/>
              </a:rPr>
              <a:t> </a:t>
            </a:r>
            <a:r>
              <a:rPr lang="nl-BE" sz="2000" b="1" u="sng" dirty="0" err="1" smtClean="0">
                <a:solidFill>
                  <a:schemeClr val="tx1">
                    <a:lumMod val="75000"/>
                    <a:lumOff val="25000"/>
                  </a:schemeClr>
                </a:solidFill>
                <a:latin typeface="Calibri" pitchFamily="34" charset="0"/>
                <a:sym typeface="Wingdings" pitchFamily="2" charset="2"/>
              </a:rPr>
              <a:t>cost</a:t>
            </a:r>
            <a:endParaRPr lang="nl-BE" dirty="0" smtClean="0">
              <a:solidFill>
                <a:srgbClr val="C00000"/>
              </a:solidFill>
              <a:latin typeface="Calibri" pitchFamily="34" charset="0"/>
            </a:endParaRPr>
          </a:p>
          <a:p>
            <a:pPr lvl="1" algn="just">
              <a:buBlip>
                <a:blip r:embed="rId2"/>
              </a:buBlip>
            </a:pPr>
            <a:endParaRPr lang="nl-BE" sz="2000" dirty="0" smtClean="0">
              <a:solidFill>
                <a:schemeClr val="tx1">
                  <a:lumMod val="75000"/>
                  <a:lumOff val="25000"/>
                </a:schemeClr>
              </a:solidFill>
              <a:latin typeface="Calibri" pitchFamily="34" charset="0"/>
            </a:endParaRPr>
          </a:p>
        </p:txBody>
      </p:sp>
      <p:grpSp>
        <p:nvGrpSpPr>
          <p:cNvPr id="22" name="Group 14"/>
          <p:cNvGrpSpPr/>
          <p:nvPr/>
        </p:nvGrpSpPr>
        <p:grpSpPr>
          <a:xfrm>
            <a:off x="406400" y="1673225"/>
            <a:ext cx="1939570" cy="1196975"/>
            <a:chOff x="285750" y="1114425"/>
            <a:chExt cx="4165245" cy="2347575"/>
          </a:xfrm>
        </p:grpSpPr>
        <p:grpSp>
          <p:nvGrpSpPr>
            <p:cNvPr id="23" name="Group 70"/>
            <p:cNvGrpSpPr>
              <a:grpSpLocks noChangeAspect="1"/>
            </p:cNvGrpSpPr>
            <p:nvPr/>
          </p:nvGrpSpPr>
          <p:grpSpPr>
            <a:xfrm>
              <a:off x="285750" y="1219172"/>
              <a:ext cx="4165245" cy="2242828"/>
              <a:chOff x="3563938" y="5589588"/>
              <a:chExt cx="2016125" cy="1079500"/>
            </a:xfrm>
          </p:grpSpPr>
          <p:sp>
            <p:nvSpPr>
              <p:cNvPr id="25" name="Rectangle 34"/>
              <p:cNvSpPr>
                <a:spLocks noChangeArrowheads="1"/>
              </p:cNvSpPr>
              <p:nvPr/>
            </p:nvSpPr>
            <p:spPr bwMode="auto">
              <a:xfrm>
                <a:off x="3563938" y="5661025"/>
                <a:ext cx="2016125" cy="936625"/>
              </a:xfrm>
              <a:prstGeom prst="rect">
                <a:avLst/>
              </a:prstGeom>
              <a:solidFill>
                <a:srgbClr val="C0C0C0"/>
              </a:solidFill>
              <a:ln w="9525">
                <a:solidFill>
                  <a:schemeClr val="tx1"/>
                </a:solidFill>
                <a:miter lim="800000"/>
                <a:headEnd/>
                <a:tailEnd/>
              </a:ln>
              <a:effectLst/>
            </p:spPr>
            <p:txBody>
              <a:bodyPr wrap="none" anchor="ctr"/>
              <a:lstStyle/>
              <a:p>
                <a:pPr algn="ctr"/>
                <a:r>
                  <a:rPr lang="nl-BE" dirty="0" smtClean="0">
                    <a:solidFill>
                      <a:schemeClr val="tx1"/>
                    </a:solidFill>
                    <a:latin typeface="Calibri" pitchFamily="34" charset="0"/>
                  </a:rPr>
                  <a:t>Smelter</a:t>
                </a:r>
                <a:endParaRPr lang="nl-BE" dirty="0">
                  <a:solidFill>
                    <a:schemeClr val="tx1"/>
                  </a:solidFill>
                  <a:latin typeface="Calibri" pitchFamily="34" charset="0"/>
                </a:endParaRPr>
              </a:p>
            </p:txBody>
          </p:sp>
          <p:sp>
            <p:nvSpPr>
              <p:cNvPr id="26" name="Rectangle 35" descr="Light horizontal"/>
              <p:cNvSpPr>
                <a:spLocks noChangeArrowheads="1"/>
              </p:cNvSpPr>
              <p:nvPr/>
            </p:nvSpPr>
            <p:spPr bwMode="auto">
              <a:xfrm>
                <a:off x="3635375" y="5589588"/>
                <a:ext cx="142875" cy="1079500"/>
              </a:xfrm>
              <a:prstGeom prst="rect">
                <a:avLst/>
              </a:prstGeom>
              <a:pattFill prst="ltHorz">
                <a:fgClr>
                  <a:schemeClr val="tx1"/>
                </a:fgClr>
                <a:bgClr>
                  <a:schemeClr val="bg1"/>
                </a:bgClr>
              </a:pattFill>
              <a:ln w="9525">
                <a:solidFill>
                  <a:schemeClr val="tx1"/>
                </a:solidFill>
                <a:miter lim="800000"/>
                <a:headEnd/>
                <a:tailEnd/>
              </a:ln>
              <a:effectLst/>
            </p:spPr>
            <p:txBody>
              <a:bodyPr wrap="none" anchor="ctr"/>
              <a:lstStyle/>
              <a:p>
                <a:endParaRPr lang="nl-BE">
                  <a:solidFill>
                    <a:schemeClr val="tx1"/>
                  </a:solidFill>
                  <a:latin typeface="Calibri" pitchFamily="34" charset="0"/>
                </a:endParaRPr>
              </a:p>
            </p:txBody>
          </p:sp>
          <p:sp>
            <p:nvSpPr>
              <p:cNvPr id="27" name="Rectangle 36" descr="Light horizontal"/>
              <p:cNvSpPr>
                <a:spLocks noChangeArrowheads="1"/>
              </p:cNvSpPr>
              <p:nvPr/>
            </p:nvSpPr>
            <p:spPr bwMode="auto">
              <a:xfrm>
                <a:off x="5364163" y="5589588"/>
                <a:ext cx="142875" cy="1079500"/>
              </a:xfrm>
              <a:prstGeom prst="rect">
                <a:avLst/>
              </a:prstGeom>
              <a:pattFill prst="ltHorz">
                <a:fgClr>
                  <a:schemeClr val="tx1"/>
                </a:fgClr>
                <a:bgClr>
                  <a:schemeClr val="bg1"/>
                </a:bgClr>
              </a:pattFill>
              <a:ln w="9525">
                <a:solidFill>
                  <a:schemeClr val="tx1"/>
                </a:solidFill>
                <a:miter lim="800000"/>
                <a:headEnd/>
                <a:tailEnd/>
              </a:ln>
              <a:effectLst/>
            </p:spPr>
            <p:txBody>
              <a:bodyPr wrap="none" anchor="ctr"/>
              <a:lstStyle/>
              <a:p>
                <a:endParaRPr lang="nl-BE">
                  <a:solidFill>
                    <a:schemeClr val="tx1"/>
                  </a:solidFill>
                  <a:latin typeface="Calibri" pitchFamily="34" charset="0"/>
                </a:endParaRPr>
              </a:p>
            </p:txBody>
          </p:sp>
        </p:grpSp>
        <p:sp>
          <p:nvSpPr>
            <p:cNvPr id="24" name="Rectangle 23"/>
            <p:cNvSpPr/>
            <p:nvPr/>
          </p:nvSpPr>
          <p:spPr bwMode="auto">
            <a:xfrm>
              <a:off x="1762125" y="1114425"/>
              <a:ext cx="1028700" cy="257175"/>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1800" b="1" i="0" u="none" strike="noStrike" cap="none" normalizeH="0" baseline="0" smtClean="0">
                <a:ln>
                  <a:noFill/>
                </a:ln>
                <a:solidFill>
                  <a:srgbClr val="FF66FF"/>
                </a:solidFill>
                <a:effectLst/>
                <a:latin typeface="Calibri" pitchFamily="34" charset="0"/>
              </a:endParaRPr>
            </a:p>
          </p:txBody>
        </p:sp>
      </p:grpSp>
      <p:cxnSp>
        <p:nvCxnSpPr>
          <p:cNvPr id="29" name="Straight Arrow Connector 28"/>
          <p:cNvCxnSpPr>
            <a:stCxn id="25" idx="3"/>
          </p:cNvCxnSpPr>
          <p:nvPr/>
        </p:nvCxnSpPr>
        <p:spPr bwMode="auto">
          <a:xfrm>
            <a:off x="2345970" y="2298417"/>
            <a:ext cx="1260830" cy="28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0" name="TextBox 29"/>
          <p:cNvSpPr txBox="1"/>
          <p:nvPr/>
        </p:nvSpPr>
        <p:spPr>
          <a:xfrm>
            <a:off x="2362200" y="1816100"/>
            <a:ext cx="1199687" cy="400110"/>
          </a:xfrm>
          <a:prstGeom prst="rect">
            <a:avLst/>
          </a:prstGeom>
          <a:noFill/>
        </p:spPr>
        <p:txBody>
          <a:bodyPr wrap="none" rtlCol="0">
            <a:spAutoFit/>
          </a:bodyPr>
          <a:lstStyle/>
          <a:p>
            <a:r>
              <a:rPr lang="nl-BE" sz="2000" dirty="0" smtClean="0">
                <a:latin typeface="Calibri" pitchFamily="34" charset="0"/>
              </a:rPr>
              <a:t>Metamix</a:t>
            </a:r>
            <a:r>
              <a:rPr lang="nl-BE" sz="2000" baseline="30000" dirty="0" smtClean="0">
                <a:latin typeface="Calibri" pitchFamily="34" charset="0"/>
              </a:rPr>
              <a:t>®</a:t>
            </a:r>
            <a:endParaRPr lang="nl-BE" sz="2000" baseline="30000" dirty="0">
              <a:latin typeface="Calibri" pitchFamily="34" charset="0"/>
            </a:endParaRPr>
          </a:p>
        </p:txBody>
      </p:sp>
      <p:sp>
        <p:nvSpPr>
          <p:cNvPr id="31" name="Rectangle 30"/>
          <p:cNvSpPr/>
          <p:nvPr/>
        </p:nvSpPr>
        <p:spPr bwMode="auto">
          <a:xfrm>
            <a:off x="3606800" y="1612900"/>
            <a:ext cx="1358900" cy="1270000"/>
          </a:xfrm>
          <a:prstGeom prst="rect">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l-BE" sz="2400" b="0" i="0" u="none" strike="noStrike" cap="none" normalizeH="0" baseline="0" dirty="0" err="1" smtClean="0">
                <a:ln>
                  <a:noFill/>
                </a:ln>
                <a:solidFill>
                  <a:srgbClr val="C00000"/>
                </a:solidFill>
                <a:effectLst/>
                <a:latin typeface="Calibri" pitchFamily="34" charset="0"/>
                <a:ea typeface="ＭＳ Ｐゴシック" charset="-128"/>
              </a:rPr>
              <a:t>Zinc</a:t>
            </a:r>
            <a:endParaRPr kumimoji="0" lang="nl-BE" sz="2400" b="0" i="0" u="none" strike="noStrike" cap="none" normalizeH="0" baseline="0" dirty="0" smtClean="0">
              <a:ln>
                <a:noFill/>
              </a:ln>
              <a:solidFill>
                <a:srgbClr val="C00000"/>
              </a:solidFill>
              <a:effectLst/>
              <a:latin typeface="Calibri" pitchFamily="34" charset="0"/>
              <a:ea typeface="ＭＳ Ｐゴシック"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nl-BE" sz="2400" b="0" i="0" u="none" strike="noStrike" cap="none" normalizeH="0" baseline="0" dirty="0" smtClean="0">
                <a:ln>
                  <a:noFill/>
                </a:ln>
                <a:solidFill>
                  <a:srgbClr val="C00000"/>
                </a:solidFill>
                <a:effectLst/>
                <a:latin typeface="Calibri" pitchFamily="34" charset="0"/>
                <a:ea typeface="ＭＳ Ｐゴシック" charset="-128"/>
              </a:rPr>
              <a:t>Fumer</a:t>
            </a:r>
          </a:p>
        </p:txBody>
      </p:sp>
      <p:grpSp>
        <p:nvGrpSpPr>
          <p:cNvPr id="28" name="Group 27"/>
          <p:cNvGrpSpPr/>
          <p:nvPr/>
        </p:nvGrpSpPr>
        <p:grpSpPr>
          <a:xfrm>
            <a:off x="4962170" y="1574800"/>
            <a:ext cx="2584314" cy="400110"/>
            <a:chOff x="4962170" y="3098800"/>
            <a:chExt cx="2584314" cy="400110"/>
          </a:xfrm>
        </p:grpSpPr>
        <p:cxnSp>
          <p:nvCxnSpPr>
            <p:cNvPr id="32" name="Straight Arrow Connector 31"/>
            <p:cNvCxnSpPr/>
            <p:nvPr/>
          </p:nvCxnSpPr>
          <p:spPr bwMode="auto">
            <a:xfrm>
              <a:off x="4962170" y="3301717"/>
              <a:ext cx="854430" cy="1298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4" name="TextBox 33"/>
            <p:cNvSpPr txBox="1"/>
            <p:nvPr/>
          </p:nvSpPr>
          <p:spPr>
            <a:xfrm>
              <a:off x="5778500" y="3098800"/>
              <a:ext cx="1767984" cy="400110"/>
            </a:xfrm>
            <a:prstGeom prst="rect">
              <a:avLst/>
            </a:prstGeom>
            <a:noFill/>
          </p:spPr>
          <p:txBody>
            <a:bodyPr wrap="none" rtlCol="0">
              <a:spAutoFit/>
            </a:bodyPr>
            <a:lstStyle/>
            <a:p>
              <a:r>
                <a:rPr lang="nl-BE" sz="2000" dirty="0" err="1" smtClean="0">
                  <a:latin typeface="Calibri" pitchFamily="34" charset="0"/>
                </a:rPr>
                <a:t>Zn-concentrate</a:t>
              </a:r>
              <a:endParaRPr lang="nl-BE" sz="2000" baseline="30000" dirty="0">
                <a:latin typeface="Calibri" pitchFamily="34" charset="0"/>
              </a:endParaRPr>
            </a:p>
          </p:txBody>
        </p:sp>
      </p:grpSp>
      <p:grpSp>
        <p:nvGrpSpPr>
          <p:cNvPr id="36" name="Group 35"/>
          <p:cNvGrpSpPr/>
          <p:nvPr/>
        </p:nvGrpSpPr>
        <p:grpSpPr>
          <a:xfrm>
            <a:off x="4974870" y="2336800"/>
            <a:ext cx="2771096" cy="400110"/>
            <a:chOff x="4974870" y="3860800"/>
            <a:chExt cx="2771096" cy="400110"/>
          </a:xfrm>
        </p:grpSpPr>
        <p:cxnSp>
          <p:nvCxnSpPr>
            <p:cNvPr id="33" name="Straight Arrow Connector 32"/>
            <p:cNvCxnSpPr/>
            <p:nvPr/>
          </p:nvCxnSpPr>
          <p:spPr bwMode="auto">
            <a:xfrm>
              <a:off x="4974870" y="4076417"/>
              <a:ext cx="829030" cy="28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5" name="TextBox 34"/>
            <p:cNvSpPr txBox="1"/>
            <p:nvPr/>
          </p:nvSpPr>
          <p:spPr>
            <a:xfrm>
              <a:off x="5791200" y="3860800"/>
              <a:ext cx="1954766" cy="400110"/>
            </a:xfrm>
            <a:prstGeom prst="rect">
              <a:avLst/>
            </a:prstGeom>
            <a:noFill/>
          </p:spPr>
          <p:txBody>
            <a:bodyPr wrap="none" rtlCol="0">
              <a:spAutoFit/>
            </a:bodyPr>
            <a:lstStyle/>
            <a:p>
              <a:r>
                <a:rPr lang="nl-BE" sz="2000" dirty="0" err="1" smtClean="0">
                  <a:latin typeface="Calibri" pitchFamily="34" charset="0"/>
                </a:rPr>
                <a:t>Leach-stable</a:t>
              </a:r>
              <a:r>
                <a:rPr lang="nl-BE" sz="2000" dirty="0" smtClean="0">
                  <a:latin typeface="Calibri" pitchFamily="34" charset="0"/>
                </a:rPr>
                <a:t> slag</a:t>
              </a:r>
              <a:endParaRPr lang="nl-BE" sz="2000" baseline="30000" dirty="0">
                <a:latin typeface="Calibri" pitchFamily="34" charset="0"/>
              </a:endParaRPr>
            </a:p>
          </p:txBody>
        </p:sp>
      </p:grpSp>
      <p:sp>
        <p:nvSpPr>
          <p:cNvPr id="19" name="TextBox 18"/>
          <p:cNvSpPr txBox="1"/>
          <p:nvPr/>
        </p:nvSpPr>
        <p:spPr>
          <a:xfrm>
            <a:off x="2349500" y="2400300"/>
            <a:ext cx="1245854" cy="584775"/>
          </a:xfrm>
          <a:prstGeom prst="rect">
            <a:avLst/>
          </a:prstGeom>
          <a:noFill/>
        </p:spPr>
        <p:txBody>
          <a:bodyPr wrap="none" rtlCol="0">
            <a:spAutoFit/>
          </a:bodyPr>
          <a:lstStyle/>
          <a:p>
            <a:pPr algn="ctr"/>
            <a:r>
              <a:rPr lang="nl-BE" sz="1600" b="1" dirty="0" err="1" smtClean="0">
                <a:solidFill>
                  <a:srgbClr val="0070C0"/>
                </a:solidFill>
              </a:rPr>
              <a:t>Low-value</a:t>
            </a:r>
            <a:r>
              <a:rPr lang="nl-BE" sz="1600" b="1" dirty="0" smtClean="0">
                <a:solidFill>
                  <a:srgbClr val="0070C0"/>
                </a:solidFill>
              </a:rPr>
              <a:t> </a:t>
            </a:r>
          </a:p>
          <a:p>
            <a:pPr algn="ctr"/>
            <a:r>
              <a:rPr lang="nl-BE" sz="1600" b="1" dirty="0" smtClean="0">
                <a:solidFill>
                  <a:srgbClr val="0070C0"/>
                </a:solidFill>
              </a:rPr>
              <a:t>product</a:t>
            </a:r>
          </a:p>
        </p:txBody>
      </p:sp>
      <p:sp>
        <p:nvSpPr>
          <p:cNvPr id="20" name="TextBox 19"/>
          <p:cNvSpPr txBox="1"/>
          <p:nvPr/>
        </p:nvSpPr>
        <p:spPr>
          <a:xfrm>
            <a:off x="7733170" y="1536700"/>
            <a:ext cx="1233030" cy="584775"/>
          </a:xfrm>
          <a:prstGeom prst="rect">
            <a:avLst/>
          </a:prstGeom>
          <a:noFill/>
        </p:spPr>
        <p:txBody>
          <a:bodyPr wrap="none" rtlCol="0">
            <a:spAutoFit/>
          </a:bodyPr>
          <a:lstStyle/>
          <a:p>
            <a:pPr algn="ctr"/>
            <a:r>
              <a:rPr lang="nl-BE" sz="1600" b="1" dirty="0" err="1" smtClean="0">
                <a:solidFill>
                  <a:srgbClr val="0070C0"/>
                </a:solidFill>
              </a:rPr>
              <a:t>High-value</a:t>
            </a:r>
            <a:endParaRPr lang="nl-BE" sz="1600" b="1" dirty="0" smtClean="0">
              <a:solidFill>
                <a:srgbClr val="0070C0"/>
              </a:solidFill>
            </a:endParaRPr>
          </a:p>
          <a:p>
            <a:pPr algn="ctr"/>
            <a:r>
              <a:rPr lang="nl-BE" sz="1600" b="1" dirty="0" smtClean="0">
                <a:solidFill>
                  <a:srgbClr val="0070C0"/>
                </a:solidFill>
              </a:rPr>
              <a:t>Product</a:t>
            </a:r>
          </a:p>
        </p:txBody>
      </p:sp>
      <p:sp>
        <p:nvSpPr>
          <p:cNvPr id="21" name="TextBox 20"/>
          <p:cNvSpPr txBox="1"/>
          <p:nvPr/>
        </p:nvSpPr>
        <p:spPr>
          <a:xfrm>
            <a:off x="7713562" y="2273300"/>
            <a:ext cx="1290738" cy="584775"/>
          </a:xfrm>
          <a:prstGeom prst="rect">
            <a:avLst/>
          </a:prstGeom>
          <a:noFill/>
        </p:spPr>
        <p:txBody>
          <a:bodyPr wrap="none" rtlCol="0">
            <a:spAutoFit/>
          </a:bodyPr>
          <a:lstStyle/>
          <a:p>
            <a:pPr algn="ctr"/>
            <a:r>
              <a:rPr lang="nl-BE" sz="1600" b="1" dirty="0" err="1" smtClean="0">
                <a:solidFill>
                  <a:srgbClr val="0070C0"/>
                </a:solidFill>
              </a:rPr>
              <a:t>High-value</a:t>
            </a:r>
            <a:r>
              <a:rPr lang="nl-BE" sz="1600" b="1" dirty="0" smtClean="0">
                <a:solidFill>
                  <a:srgbClr val="0070C0"/>
                </a:solidFill>
              </a:rPr>
              <a:t> </a:t>
            </a:r>
          </a:p>
          <a:p>
            <a:pPr algn="ctr"/>
            <a:r>
              <a:rPr lang="nl-BE" sz="1600" b="1" dirty="0" smtClean="0">
                <a:solidFill>
                  <a:srgbClr val="0070C0"/>
                </a:solidFill>
              </a:rPr>
              <a:t>product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1" grpId="0" animBg="1"/>
      <p:bldP spid="19" grpId="0"/>
      <p:bldP spid="2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p:cNvSpPr txBox="1"/>
          <p:nvPr/>
        </p:nvSpPr>
        <p:spPr>
          <a:xfrm>
            <a:off x="241300" y="267525"/>
            <a:ext cx="8178800" cy="745910"/>
          </a:xfrm>
          <a:prstGeom prst="rect">
            <a:avLst/>
          </a:prstGeom>
          <a:noFill/>
        </p:spPr>
        <p:txBody>
          <a:bodyPr wrap="square" rtlCol="0">
            <a:spAutoFit/>
          </a:bodyPr>
          <a:lstStyle/>
          <a:p>
            <a:pPr marL="342900" indent="-342900">
              <a:lnSpc>
                <a:spcPct val="150000"/>
              </a:lnSpc>
            </a:pPr>
            <a:r>
              <a:rPr lang="en-US" sz="3200" dirty="0" err="1" smtClean="0">
                <a:solidFill>
                  <a:srgbClr val="C00000"/>
                </a:solidFill>
                <a:latin typeface="Arial Unicode MS" pitchFamily="34" charset="-128"/>
                <a:ea typeface="Arial Unicode MS" pitchFamily="34" charset="-128"/>
                <a:cs typeface="Arial Unicode MS" pitchFamily="34" charset="-128"/>
              </a:rPr>
              <a:t>Metallo</a:t>
            </a:r>
            <a:r>
              <a:rPr lang="en-US" sz="3200" dirty="0" smtClean="0">
                <a:solidFill>
                  <a:srgbClr val="C00000"/>
                </a:solidFill>
                <a:latin typeface="Arial Unicode MS" pitchFamily="34" charset="-128"/>
                <a:ea typeface="Arial Unicode MS" pitchFamily="34" charset="-128"/>
                <a:cs typeface="Arial Unicode MS" pitchFamily="34" charset="-128"/>
              </a:rPr>
              <a:t> takes the challenge !</a:t>
            </a:r>
            <a:endParaRPr lang="en-US" sz="3200" baseline="30000" dirty="0" smtClean="0">
              <a:solidFill>
                <a:srgbClr val="C00000"/>
              </a:solidFill>
              <a:latin typeface="Arial Unicode MS" pitchFamily="34" charset="-128"/>
              <a:ea typeface="Arial Unicode MS" pitchFamily="34" charset="-128"/>
              <a:cs typeface="Arial Unicode MS" pitchFamily="34" charset="-128"/>
            </a:endParaRPr>
          </a:p>
        </p:txBody>
      </p:sp>
      <p:sp>
        <p:nvSpPr>
          <p:cNvPr id="12" name="Rechthoek 7"/>
          <p:cNvSpPr/>
          <p:nvPr/>
        </p:nvSpPr>
        <p:spPr>
          <a:xfrm>
            <a:off x="647700" y="939800"/>
            <a:ext cx="8496300" cy="707886"/>
          </a:xfrm>
          <a:prstGeom prst="rect">
            <a:avLst/>
          </a:prstGeom>
        </p:spPr>
        <p:txBody>
          <a:bodyPr wrap="square">
            <a:spAutoFit/>
          </a:bodyPr>
          <a:lstStyle/>
          <a:p>
            <a:r>
              <a:rPr lang="en-US" sz="2000" dirty="0" smtClean="0">
                <a:latin typeface="Calibri" pitchFamily="34" charset="0"/>
              </a:rPr>
              <a:t>De </a:t>
            </a:r>
            <a:r>
              <a:rPr lang="en-US" sz="2000" dirty="0" err="1" smtClean="0">
                <a:latin typeface="Calibri" pitchFamily="34" charset="0"/>
              </a:rPr>
              <a:t>Tijd</a:t>
            </a:r>
            <a:r>
              <a:rPr lang="en-US" sz="2000" dirty="0" smtClean="0">
                <a:latin typeface="Calibri" pitchFamily="34" charset="0"/>
              </a:rPr>
              <a:t> Online:					</a:t>
            </a:r>
            <a:r>
              <a:rPr lang="en-US" sz="2000" dirty="0" err="1" smtClean="0">
                <a:latin typeface="Calibri" pitchFamily="34" charset="0"/>
              </a:rPr>
              <a:t>Gazet</a:t>
            </a:r>
            <a:r>
              <a:rPr lang="en-US" sz="2000" dirty="0" smtClean="0">
                <a:latin typeface="Calibri" pitchFamily="34" charset="0"/>
              </a:rPr>
              <a:t> van </a:t>
            </a:r>
            <a:r>
              <a:rPr lang="en-US" sz="2000" dirty="0" err="1" smtClean="0">
                <a:latin typeface="Calibri" pitchFamily="34" charset="0"/>
              </a:rPr>
              <a:t>Antwerpen</a:t>
            </a:r>
            <a:r>
              <a:rPr lang="en-US" sz="2000" dirty="0" smtClean="0">
                <a:latin typeface="Calibri" pitchFamily="34" charset="0"/>
              </a:rPr>
              <a:t>:</a:t>
            </a:r>
          </a:p>
          <a:p>
            <a:r>
              <a:rPr lang="en-US" sz="2000" dirty="0" smtClean="0">
                <a:latin typeface="Calibri" pitchFamily="34" charset="0"/>
              </a:rPr>
              <a:t>				</a:t>
            </a:r>
            <a:r>
              <a:rPr lang="en-US" sz="1400" b="1" dirty="0" smtClean="0">
                <a:latin typeface="Calibri" pitchFamily="34" charset="0"/>
              </a:rPr>
              <a:t>30/01/2015</a:t>
            </a:r>
            <a:endParaRPr lang="en-US" sz="1400" b="1" dirty="0">
              <a:latin typeface="Calibri" pitchFamily="34" charset="0"/>
            </a:endParaRPr>
          </a:p>
        </p:txBody>
      </p:sp>
      <p:pic>
        <p:nvPicPr>
          <p:cNvPr id="8" name="Picture 7" descr="gva.PNG"/>
          <p:cNvPicPr>
            <a:picLocks noChangeAspect="1"/>
          </p:cNvPicPr>
          <p:nvPr/>
        </p:nvPicPr>
        <p:blipFill>
          <a:blip r:embed="rId2" cstate="print"/>
          <a:stretch>
            <a:fillRect/>
          </a:stretch>
        </p:blipFill>
        <p:spPr>
          <a:xfrm>
            <a:off x="5409679" y="1651000"/>
            <a:ext cx="4163986" cy="5207000"/>
          </a:xfrm>
          <a:prstGeom prst="rect">
            <a:avLst/>
          </a:prstGeom>
        </p:spPr>
      </p:pic>
      <p:pic>
        <p:nvPicPr>
          <p:cNvPr id="9" name="Picture 8" descr="de tijd online.PNG"/>
          <p:cNvPicPr>
            <a:picLocks noChangeAspect="1"/>
          </p:cNvPicPr>
          <p:nvPr/>
        </p:nvPicPr>
        <p:blipFill>
          <a:blip r:embed="rId3" cstate="print"/>
          <a:stretch>
            <a:fillRect/>
          </a:stretch>
        </p:blipFill>
        <p:spPr>
          <a:xfrm>
            <a:off x="-2616200" y="1628702"/>
            <a:ext cx="8064500" cy="5659812"/>
          </a:xfrm>
          <a:prstGeom prst="rect">
            <a:avLst/>
          </a:prstGeom>
        </p:spPr>
      </p:pic>
      <p:pic>
        <p:nvPicPr>
          <p:cNvPr id="6" name="Picture 5" descr="Capture.PNG"/>
          <p:cNvPicPr>
            <a:picLocks noChangeAspect="1"/>
          </p:cNvPicPr>
          <p:nvPr/>
        </p:nvPicPr>
        <p:blipFill>
          <a:blip r:embed="rId4" cstate="print"/>
          <a:stretch>
            <a:fillRect/>
          </a:stretch>
        </p:blipFill>
        <p:spPr>
          <a:xfrm>
            <a:off x="-179454" y="4844723"/>
            <a:ext cx="1995554" cy="9917294"/>
          </a:xfrm>
          <a:prstGeom prst="rect">
            <a:avLst/>
          </a:prstGeom>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952500"/>
            <a:ext cx="9766300" cy="4368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Arial" charset="0"/>
              <a:ea typeface="ＭＳ Ｐゴシック" charset="-128"/>
            </a:endParaRPr>
          </a:p>
        </p:txBody>
      </p:sp>
      <p:sp>
        <p:nvSpPr>
          <p:cNvPr id="7" name="Tekstvak 6"/>
          <p:cNvSpPr txBox="1"/>
          <p:nvPr/>
        </p:nvSpPr>
        <p:spPr>
          <a:xfrm>
            <a:off x="241300" y="267525"/>
            <a:ext cx="8178800" cy="830997"/>
          </a:xfrm>
          <a:prstGeom prst="rect">
            <a:avLst/>
          </a:prstGeom>
          <a:noFill/>
        </p:spPr>
        <p:txBody>
          <a:bodyPr wrap="square" rtlCol="0">
            <a:spAutoFit/>
          </a:bodyPr>
          <a:lstStyle/>
          <a:p>
            <a:pPr marL="342900" indent="-342900">
              <a:lnSpc>
                <a:spcPct val="150000"/>
              </a:lnSpc>
            </a:pPr>
            <a:r>
              <a:rPr lang="en-US" sz="3200" dirty="0" smtClean="0">
                <a:solidFill>
                  <a:srgbClr val="C00000"/>
                </a:solidFill>
                <a:latin typeface="Arial Unicode MS" pitchFamily="34" charset="-128"/>
                <a:ea typeface="Arial Unicode MS" pitchFamily="34" charset="-128"/>
                <a:cs typeface="Arial Unicode MS" pitchFamily="34" charset="-128"/>
              </a:rPr>
              <a:t>But… profitability is </a:t>
            </a:r>
            <a:r>
              <a:rPr lang="en-US" sz="3200" dirty="0" smtClean="0">
                <a:solidFill>
                  <a:srgbClr val="C00000"/>
                </a:solidFill>
                <a:latin typeface="Arial Unicode MS" pitchFamily="34" charset="-128"/>
                <a:ea typeface="Arial Unicode MS" pitchFamily="34" charset="-128"/>
                <a:cs typeface="Arial Unicode MS" pitchFamily="34" charset="-128"/>
              </a:rPr>
              <a:t>the </a:t>
            </a:r>
            <a:r>
              <a:rPr lang="en-US" sz="3200" dirty="0" smtClean="0">
                <a:solidFill>
                  <a:srgbClr val="C00000"/>
                </a:solidFill>
                <a:latin typeface="Arial Unicode MS" pitchFamily="34" charset="-128"/>
                <a:ea typeface="Arial Unicode MS" pitchFamily="34" charset="-128"/>
                <a:cs typeface="Arial Unicode MS" pitchFamily="34" charset="-128"/>
              </a:rPr>
              <a:t>challenge</a:t>
            </a:r>
            <a:endParaRPr lang="en-US" sz="3200" baseline="30000" dirty="0" smtClean="0">
              <a:solidFill>
                <a:srgbClr val="C00000"/>
              </a:solidFill>
              <a:latin typeface="Arial Unicode MS" pitchFamily="34" charset="-128"/>
              <a:ea typeface="Arial Unicode MS" pitchFamily="34" charset="-128"/>
              <a:cs typeface="Arial Unicode MS" pitchFamily="34" charset="-128"/>
            </a:endParaRPr>
          </a:p>
        </p:txBody>
      </p:sp>
      <p:sp>
        <p:nvSpPr>
          <p:cNvPr id="6" name="Rechthoek 7"/>
          <p:cNvSpPr/>
          <p:nvPr/>
        </p:nvSpPr>
        <p:spPr>
          <a:xfrm>
            <a:off x="279400" y="1318928"/>
            <a:ext cx="8420100" cy="4708981"/>
          </a:xfrm>
          <a:prstGeom prst="rect">
            <a:avLst/>
          </a:prstGeom>
        </p:spPr>
        <p:txBody>
          <a:bodyPr wrap="square">
            <a:spAutoFit/>
          </a:bodyPr>
          <a:lstStyle/>
          <a:p>
            <a:pPr algn="just">
              <a:lnSpc>
                <a:spcPct val="150000"/>
              </a:lnSpc>
              <a:buBlip>
                <a:blip r:embed="rId2"/>
              </a:buBlip>
            </a:pP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Metallo</a:t>
            </a: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will</a:t>
            </a: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only</a:t>
            </a: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treat</a:t>
            </a:r>
            <a:r>
              <a:rPr lang="nl-BE" sz="2000" dirty="0" smtClean="0">
                <a:solidFill>
                  <a:schemeClr val="tx1">
                    <a:lumMod val="75000"/>
                    <a:lumOff val="25000"/>
                  </a:schemeClr>
                </a:solidFill>
                <a:latin typeface="Calibri" pitchFamily="34" charset="0"/>
              </a:rPr>
              <a:t> Smelter slag (80 000 t/y) in the </a:t>
            </a:r>
            <a:r>
              <a:rPr lang="nl-BE" sz="2000" dirty="0" err="1" smtClean="0">
                <a:solidFill>
                  <a:schemeClr val="tx1">
                    <a:lumMod val="75000"/>
                    <a:lumOff val="25000"/>
                  </a:schemeClr>
                </a:solidFill>
                <a:latin typeface="Calibri" pitchFamily="34" charset="0"/>
              </a:rPr>
              <a:t>new</a:t>
            </a:r>
            <a:r>
              <a:rPr lang="nl-BE" sz="2000" dirty="0" smtClean="0">
                <a:solidFill>
                  <a:schemeClr val="tx1">
                    <a:lumMod val="75000"/>
                    <a:lumOff val="25000"/>
                  </a:schemeClr>
                </a:solidFill>
                <a:latin typeface="Calibri" pitchFamily="34" charset="0"/>
              </a:rPr>
              <a:t> slag </a:t>
            </a:r>
            <a:r>
              <a:rPr lang="nl-BE" sz="2000" dirty="0" err="1" smtClean="0">
                <a:solidFill>
                  <a:schemeClr val="tx1">
                    <a:lumMod val="75000"/>
                    <a:lumOff val="25000"/>
                  </a:schemeClr>
                </a:solidFill>
                <a:latin typeface="Calibri" pitchFamily="34" charset="0"/>
              </a:rPr>
              <a:t>cleaning</a:t>
            </a:r>
            <a:r>
              <a:rPr lang="nl-BE" sz="2000" dirty="0" smtClean="0">
                <a:solidFill>
                  <a:schemeClr val="tx1">
                    <a:lumMod val="75000"/>
                    <a:lumOff val="25000"/>
                  </a:schemeClr>
                </a:solidFill>
                <a:latin typeface="Calibri" pitchFamily="34" charset="0"/>
              </a:rPr>
              <a:t> </a:t>
            </a:r>
            <a:r>
              <a:rPr lang="nl-BE" sz="2000" dirty="0" err="1" smtClean="0">
                <a:solidFill>
                  <a:schemeClr val="tx1">
                    <a:lumMod val="75000"/>
                    <a:lumOff val="25000"/>
                  </a:schemeClr>
                </a:solidFill>
                <a:latin typeface="Calibri" pitchFamily="34" charset="0"/>
              </a:rPr>
              <a:t>operation</a:t>
            </a:r>
            <a:r>
              <a:rPr lang="nl-BE" sz="2000" dirty="0" smtClean="0">
                <a:solidFill>
                  <a:schemeClr val="tx1">
                    <a:lumMod val="75000"/>
                    <a:lumOff val="25000"/>
                  </a:schemeClr>
                </a:solidFill>
                <a:latin typeface="Calibri" pitchFamily="34" charset="0"/>
              </a:rPr>
              <a:t>. </a:t>
            </a:r>
            <a:r>
              <a:rPr lang="nl-BE" sz="2000" dirty="0" smtClean="0">
                <a:solidFill>
                  <a:schemeClr val="tx1">
                    <a:lumMod val="75000"/>
                    <a:lumOff val="25000"/>
                  </a:schemeClr>
                </a:solidFill>
                <a:latin typeface="Calibri" pitchFamily="34" charset="0"/>
                <a:sym typeface="Wingdings" pitchFamily="2" charset="2"/>
              </a:rPr>
              <a:t>Slag </a:t>
            </a:r>
            <a:r>
              <a:rPr lang="nl-BE" sz="2000" dirty="0" err="1" smtClean="0">
                <a:solidFill>
                  <a:schemeClr val="tx1">
                    <a:lumMod val="75000"/>
                    <a:lumOff val="25000"/>
                  </a:schemeClr>
                </a:solidFill>
                <a:latin typeface="Calibri" pitchFamily="34" charset="0"/>
                <a:sym typeface="Wingdings" pitchFamily="2" charset="2"/>
              </a:rPr>
              <a:t>from</a:t>
            </a:r>
            <a:r>
              <a:rPr lang="nl-BE" sz="2000" dirty="0" smtClean="0">
                <a:solidFill>
                  <a:schemeClr val="tx1">
                    <a:lumMod val="75000"/>
                    <a:lumOff val="25000"/>
                  </a:schemeClr>
                </a:solidFill>
                <a:latin typeface="Calibri" pitchFamily="34" charset="0"/>
                <a:sym typeface="Wingdings" pitchFamily="2" charset="2"/>
              </a:rPr>
              <a:t> </a:t>
            </a:r>
            <a:r>
              <a:rPr lang="nl-BE" sz="2000" dirty="0" err="1" smtClean="0">
                <a:solidFill>
                  <a:schemeClr val="tx1">
                    <a:lumMod val="75000"/>
                    <a:lumOff val="25000"/>
                  </a:schemeClr>
                </a:solidFill>
                <a:latin typeface="Calibri" pitchFamily="34" charset="0"/>
                <a:sym typeface="Wingdings" pitchFamily="2" charset="2"/>
              </a:rPr>
              <a:t>refining</a:t>
            </a:r>
            <a:r>
              <a:rPr lang="nl-BE" sz="2000" dirty="0" smtClean="0">
                <a:solidFill>
                  <a:schemeClr val="tx1">
                    <a:lumMod val="75000"/>
                    <a:lumOff val="25000"/>
                  </a:schemeClr>
                </a:solidFill>
                <a:latin typeface="Calibri" pitchFamily="34" charset="0"/>
                <a:sym typeface="Wingdings" pitchFamily="2" charset="2"/>
              </a:rPr>
              <a:t> </a:t>
            </a:r>
            <a:r>
              <a:rPr lang="nl-BE" sz="2000" dirty="0" err="1" smtClean="0">
                <a:solidFill>
                  <a:schemeClr val="tx1">
                    <a:lumMod val="75000"/>
                    <a:lumOff val="25000"/>
                  </a:schemeClr>
                </a:solidFill>
                <a:latin typeface="Calibri" pitchFamily="34" charset="0"/>
                <a:sym typeface="Wingdings" pitchFamily="2" charset="2"/>
              </a:rPr>
              <a:t>furnace</a:t>
            </a:r>
            <a:r>
              <a:rPr lang="nl-BE" sz="2000" dirty="0" smtClean="0">
                <a:solidFill>
                  <a:schemeClr val="tx1">
                    <a:lumMod val="75000"/>
                    <a:lumOff val="25000"/>
                  </a:schemeClr>
                </a:solidFill>
                <a:latin typeface="Calibri" pitchFamily="34" charset="0"/>
                <a:sym typeface="Wingdings" pitchFamily="2" charset="2"/>
              </a:rPr>
              <a:t> is </a:t>
            </a:r>
            <a:r>
              <a:rPr lang="nl-BE" sz="2000" dirty="0" err="1" smtClean="0">
                <a:solidFill>
                  <a:schemeClr val="tx1">
                    <a:lumMod val="75000"/>
                    <a:lumOff val="25000"/>
                  </a:schemeClr>
                </a:solidFill>
                <a:latin typeface="Calibri" pitchFamily="34" charset="0"/>
                <a:sym typeface="Wingdings" pitchFamily="2" charset="2"/>
              </a:rPr>
              <a:t>uneconomical</a:t>
            </a:r>
            <a:r>
              <a:rPr lang="nl-BE" sz="2000" dirty="0" smtClean="0">
                <a:solidFill>
                  <a:schemeClr val="tx1">
                    <a:lumMod val="75000"/>
                    <a:lumOff val="25000"/>
                  </a:schemeClr>
                </a:solidFill>
                <a:latin typeface="Calibri" pitchFamily="34" charset="0"/>
                <a:sym typeface="Wingdings" pitchFamily="2" charset="2"/>
              </a:rPr>
              <a:t> to </a:t>
            </a:r>
            <a:r>
              <a:rPr lang="nl-BE" sz="2000" dirty="0" err="1" smtClean="0">
                <a:solidFill>
                  <a:schemeClr val="tx1">
                    <a:lumMod val="75000"/>
                    <a:lumOff val="25000"/>
                  </a:schemeClr>
                </a:solidFill>
                <a:latin typeface="Calibri" pitchFamily="34" charset="0"/>
                <a:sym typeface="Wingdings" pitchFamily="2" charset="2"/>
              </a:rPr>
              <a:t>treat</a:t>
            </a:r>
            <a:r>
              <a:rPr lang="nl-BE" sz="2000" dirty="0" smtClean="0">
                <a:solidFill>
                  <a:schemeClr val="tx1">
                    <a:lumMod val="75000"/>
                    <a:lumOff val="25000"/>
                  </a:schemeClr>
                </a:solidFill>
                <a:latin typeface="Calibri" pitchFamily="34" charset="0"/>
                <a:sym typeface="Wingdings" pitchFamily="2" charset="2"/>
              </a:rPr>
              <a:t>, </a:t>
            </a:r>
            <a:r>
              <a:rPr lang="nl-BE" sz="2000" dirty="0" err="1" smtClean="0">
                <a:solidFill>
                  <a:schemeClr val="tx1">
                    <a:lumMod val="75000"/>
                    <a:lumOff val="25000"/>
                  </a:schemeClr>
                </a:solidFill>
                <a:latin typeface="Calibri" pitchFamily="34" charset="0"/>
                <a:sym typeface="Wingdings" pitchFamily="2" charset="2"/>
              </a:rPr>
              <a:t>because</a:t>
            </a:r>
            <a:r>
              <a:rPr lang="nl-BE" sz="2000" dirty="0" smtClean="0">
                <a:solidFill>
                  <a:schemeClr val="tx1">
                    <a:lumMod val="75000"/>
                    <a:lumOff val="25000"/>
                  </a:schemeClr>
                </a:solidFill>
                <a:latin typeface="Calibri" pitchFamily="34" charset="0"/>
                <a:sym typeface="Wingdings" pitchFamily="2" charset="2"/>
              </a:rPr>
              <a:t> of low </a:t>
            </a:r>
            <a:r>
              <a:rPr lang="nl-BE" sz="2000" dirty="0" err="1" smtClean="0">
                <a:solidFill>
                  <a:schemeClr val="tx1">
                    <a:lumMod val="75000"/>
                    <a:lumOff val="25000"/>
                  </a:schemeClr>
                </a:solidFill>
                <a:latin typeface="Calibri" pitchFamily="34" charset="0"/>
                <a:sym typeface="Wingdings" pitchFamily="2" charset="2"/>
              </a:rPr>
              <a:t>zinc</a:t>
            </a:r>
            <a:r>
              <a:rPr lang="nl-BE" sz="2000" dirty="0" smtClean="0">
                <a:solidFill>
                  <a:schemeClr val="tx1">
                    <a:lumMod val="75000"/>
                    <a:lumOff val="25000"/>
                  </a:schemeClr>
                </a:solidFill>
                <a:latin typeface="Calibri" pitchFamily="34" charset="0"/>
                <a:sym typeface="Wingdings" pitchFamily="2" charset="2"/>
              </a:rPr>
              <a:t> content. </a:t>
            </a:r>
          </a:p>
          <a:p>
            <a:pPr algn="just">
              <a:lnSpc>
                <a:spcPct val="150000"/>
              </a:lnSpc>
              <a:buBlip>
                <a:blip r:embed="rId2"/>
              </a:buBlip>
            </a:pPr>
            <a:endParaRPr lang="nl-BE" sz="2000" dirty="0" smtClean="0">
              <a:solidFill>
                <a:schemeClr val="tx1">
                  <a:lumMod val="75000"/>
                  <a:lumOff val="25000"/>
                </a:schemeClr>
              </a:solidFill>
              <a:latin typeface="Calibri" pitchFamily="34" charset="0"/>
              <a:sym typeface="Wingdings" pitchFamily="2" charset="2"/>
            </a:endParaRPr>
          </a:p>
          <a:p>
            <a:pPr algn="just">
              <a:lnSpc>
                <a:spcPct val="150000"/>
              </a:lnSpc>
              <a:buBlip>
                <a:blip r:embed="rId2"/>
              </a:buBlip>
            </a:pPr>
            <a:r>
              <a:rPr lang="nl-BE" sz="2000" dirty="0" smtClean="0">
                <a:solidFill>
                  <a:schemeClr val="tx1">
                    <a:lumMod val="75000"/>
                    <a:lumOff val="25000"/>
                  </a:schemeClr>
                </a:solidFill>
                <a:latin typeface="Calibri" pitchFamily="34" charset="0"/>
                <a:sym typeface="Wingdings" pitchFamily="2" charset="2"/>
              </a:rPr>
              <a:t> </a:t>
            </a:r>
            <a:r>
              <a:rPr lang="nl-BE" sz="2000" dirty="0" err="1" smtClean="0">
                <a:solidFill>
                  <a:schemeClr val="tx1">
                    <a:lumMod val="75000"/>
                    <a:lumOff val="25000"/>
                  </a:schemeClr>
                </a:solidFill>
                <a:latin typeface="Calibri" pitchFamily="34" charset="0"/>
                <a:sym typeface="Wingdings" pitchFamily="2" charset="2"/>
              </a:rPr>
              <a:t>There</a:t>
            </a:r>
            <a:r>
              <a:rPr lang="nl-BE" sz="2000" dirty="0" smtClean="0">
                <a:solidFill>
                  <a:schemeClr val="tx1">
                    <a:lumMod val="75000"/>
                    <a:lumOff val="25000"/>
                  </a:schemeClr>
                </a:solidFill>
                <a:latin typeface="Calibri" pitchFamily="34" charset="0"/>
                <a:sym typeface="Wingdings" pitchFamily="2" charset="2"/>
              </a:rPr>
              <a:t> is a </a:t>
            </a:r>
            <a:r>
              <a:rPr lang="nl-BE" sz="2000" dirty="0" err="1" smtClean="0">
                <a:solidFill>
                  <a:schemeClr val="tx1">
                    <a:lumMod val="75000"/>
                    <a:lumOff val="25000"/>
                  </a:schemeClr>
                </a:solidFill>
                <a:latin typeface="Calibri" pitchFamily="34" charset="0"/>
                <a:sym typeface="Wingdings" pitchFamily="2" charset="2"/>
              </a:rPr>
              <a:t>need</a:t>
            </a:r>
            <a:r>
              <a:rPr lang="nl-BE" sz="2000" dirty="0" smtClean="0">
                <a:solidFill>
                  <a:schemeClr val="tx1">
                    <a:lumMod val="75000"/>
                    <a:lumOff val="25000"/>
                  </a:schemeClr>
                </a:solidFill>
                <a:latin typeface="Calibri" pitchFamily="34" charset="0"/>
                <a:sym typeface="Wingdings" pitchFamily="2" charset="2"/>
              </a:rPr>
              <a:t> </a:t>
            </a:r>
            <a:r>
              <a:rPr lang="nl-BE" sz="2000" dirty="0" err="1" smtClean="0">
                <a:solidFill>
                  <a:schemeClr val="tx1">
                    <a:lumMod val="75000"/>
                    <a:lumOff val="25000"/>
                  </a:schemeClr>
                </a:solidFill>
                <a:latin typeface="Calibri" pitchFamily="34" charset="0"/>
                <a:sym typeface="Wingdings" pitchFamily="2" charset="2"/>
              </a:rPr>
              <a:t>for</a:t>
            </a:r>
            <a:r>
              <a:rPr lang="nl-BE" sz="2000" dirty="0" smtClean="0">
                <a:solidFill>
                  <a:schemeClr val="tx1">
                    <a:lumMod val="75000"/>
                    <a:lumOff val="25000"/>
                  </a:schemeClr>
                </a:solidFill>
                <a:latin typeface="Calibri" pitchFamily="34" charset="0"/>
                <a:sym typeface="Wingdings" pitchFamily="2" charset="2"/>
              </a:rPr>
              <a:t> </a:t>
            </a:r>
            <a:r>
              <a:rPr lang="nl-BE" sz="2000" dirty="0" err="1" smtClean="0">
                <a:solidFill>
                  <a:schemeClr val="tx1">
                    <a:lumMod val="75000"/>
                    <a:lumOff val="25000"/>
                  </a:schemeClr>
                </a:solidFill>
                <a:latin typeface="Calibri" pitchFamily="34" charset="0"/>
                <a:sym typeface="Wingdings" pitchFamily="2" charset="2"/>
              </a:rPr>
              <a:t>high-value</a:t>
            </a:r>
            <a:r>
              <a:rPr lang="nl-BE" sz="2000" dirty="0" smtClean="0">
                <a:solidFill>
                  <a:schemeClr val="tx1">
                    <a:lumMod val="75000"/>
                    <a:lumOff val="25000"/>
                  </a:schemeClr>
                </a:solidFill>
                <a:latin typeface="Calibri" pitchFamily="34" charset="0"/>
                <a:sym typeface="Wingdings" pitchFamily="2" charset="2"/>
              </a:rPr>
              <a:t> </a:t>
            </a:r>
            <a:r>
              <a:rPr lang="nl-BE" sz="2000" dirty="0" err="1" smtClean="0">
                <a:solidFill>
                  <a:schemeClr val="tx1">
                    <a:lumMod val="75000"/>
                    <a:lumOff val="25000"/>
                  </a:schemeClr>
                </a:solidFill>
                <a:latin typeface="Calibri" pitchFamily="34" charset="0"/>
                <a:sym typeface="Wingdings" pitchFamily="2" charset="2"/>
              </a:rPr>
              <a:t>applications</a:t>
            </a:r>
            <a:r>
              <a:rPr lang="nl-BE" sz="2000" dirty="0" smtClean="0">
                <a:solidFill>
                  <a:schemeClr val="tx1">
                    <a:lumMod val="75000"/>
                    <a:lumOff val="25000"/>
                  </a:schemeClr>
                </a:solidFill>
                <a:latin typeface="Calibri" pitchFamily="34" charset="0"/>
                <a:sym typeface="Wingdings" pitchFamily="2" charset="2"/>
              </a:rPr>
              <a:t> </a:t>
            </a:r>
            <a:r>
              <a:rPr lang="nl-BE" sz="2000" dirty="0" err="1" smtClean="0">
                <a:solidFill>
                  <a:schemeClr val="tx1">
                    <a:lumMod val="75000"/>
                    <a:lumOff val="25000"/>
                  </a:schemeClr>
                </a:solidFill>
                <a:latin typeface="Calibri" pitchFamily="34" charset="0"/>
                <a:sym typeface="Wingdings" pitchFamily="2" charset="2"/>
              </a:rPr>
              <a:t>for</a:t>
            </a:r>
            <a:r>
              <a:rPr lang="nl-BE" sz="2000" dirty="0" smtClean="0">
                <a:solidFill>
                  <a:schemeClr val="tx1">
                    <a:lumMod val="75000"/>
                    <a:lumOff val="25000"/>
                  </a:schemeClr>
                </a:solidFill>
                <a:latin typeface="Calibri" pitchFamily="34" charset="0"/>
                <a:sym typeface="Wingdings" pitchFamily="2" charset="2"/>
              </a:rPr>
              <a:t> slag, to </a:t>
            </a:r>
            <a:r>
              <a:rPr lang="nl-BE" sz="2000" dirty="0" err="1" smtClean="0">
                <a:solidFill>
                  <a:schemeClr val="tx1">
                    <a:lumMod val="75000"/>
                    <a:lumOff val="25000"/>
                  </a:schemeClr>
                </a:solidFill>
                <a:latin typeface="Calibri" pitchFamily="34" charset="0"/>
                <a:sym typeface="Wingdings" pitchFamily="2" charset="2"/>
              </a:rPr>
              <a:t>make</a:t>
            </a:r>
            <a:r>
              <a:rPr lang="nl-BE" sz="2000" dirty="0" smtClean="0">
                <a:solidFill>
                  <a:schemeClr val="tx1">
                    <a:lumMod val="75000"/>
                    <a:lumOff val="25000"/>
                  </a:schemeClr>
                </a:solidFill>
                <a:latin typeface="Calibri" pitchFamily="34" charset="0"/>
                <a:sym typeface="Wingdings" pitchFamily="2" charset="2"/>
              </a:rPr>
              <a:t> slag </a:t>
            </a:r>
            <a:r>
              <a:rPr lang="nl-BE" sz="2000" dirty="0" err="1" smtClean="0">
                <a:solidFill>
                  <a:schemeClr val="tx1">
                    <a:lumMod val="75000"/>
                    <a:lumOff val="25000"/>
                  </a:schemeClr>
                </a:solidFill>
                <a:latin typeface="Calibri" pitchFamily="34" charset="0"/>
                <a:sym typeface="Wingdings" pitchFamily="2" charset="2"/>
              </a:rPr>
              <a:t>cleaning</a:t>
            </a:r>
            <a:r>
              <a:rPr lang="nl-BE" sz="2000" dirty="0" smtClean="0">
                <a:solidFill>
                  <a:schemeClr val="tx1">
                    <a:lumMod val="75000"/>
                    <a:lumOff val="25000"/>
                  </a:schemeClr>
                </a:solidFill>
                <a:latin typeface="Calibri" pitchFamily="34" charset="0"/>
                <a:sym typeface="Wingdings" pitchFamily="2" charset="2"/>
              </a:rPr>
              <a:t> </a:t>
            </a:r>
            <a:r>
              <a:rPr lang="nl-BE" sz="2000" dirty="0" err="1" smtClean="0">
                <a:solidFill>
                  <a:schemeClr val="tx1">
                    <a:lumMod val="75000"/>
                    <a:lumOff val="25000"/>
                  </a:schemeClr>
                </a:solidFill>
                <a:latin typeface="Calibri" pitchFamily="34" charset="0"/>
                <a:sym typeface="Wingdings" pitchFamily="2" charset="2"/>
              </a:rPr>
              <a:t>economical</a:t>
            </a:r>
            <a:r>
              <a:rPr lang="nl-BE" sz="2000" dirty="0" smtClean="0">
                <a:solidFill>
                  <a:schemeClr val="tx1">
                    <a:lumMod val="75000"/>
                    <a:lumOff val="25000"/>
                  </a:schemeClr>
                </a:solidFill>
                <a:latin typeface="Calibri" pitchFamily="34" charset="0"/>
                <a:sym typeface="Wingdings" pitchFamily="2" charset="2"/>
              </a:rPr>
              <a:t> </a:t>
            </a:r>
            <a:r>
              <a:rPr lang="nl-BE" sz="2000" dirty="0" err="1" smtClean="0">
                <a:solidFill>
                  <a:schemeClr val="tx1">
                    <a:lumMod val="75000"/>
                    <a:lumOff val="25000"/>
                  </a:schemeClr>
                </a:solidFill>
                <a:latin typeface="Calibri" pitchFamily="34" charset="0"/>
                <a:sym typeface="Wingdings" pitchFamily="2" charset="2"/>
              </a:rPr>
              <a:t>for</a:t>
            </a:r>
            <a:r>
              <a:rPr lang="nl-BE" sz="2000" dirty="0" smtClean="0">
                <a:solidFill>
                  <a:schemeClr val="tx1">
                    <a:lumMod val="75000"/>
                    <a:lumOff val="25000"/>
                  </a:schemeClr>
                </a:solidFill>
                <a:latin typeface="Calibri" pitchFamily="34" charset="0"/>
                <a:sym typeface="Wingdings" pitchFamily="2" charset="2"/>
              </a:rPr>
              <a:t> the </a:t>
            </a:r>
            <a:r>
              <a:rPr lang="nl-BE" sz="2000" dirty="0" err="1" smtClean="0">
                <a:solidFill>
                  <a:schemeClr val="tx1">
                    <a:lumMod val="75000"/>
                    <a:lumOff val="25000"/>
                  </a:schemeClr>
                </a:solidFill>
                <a:latin typeface="Calibri" pitchFamily="34" charset="0"/>
                <a:sym typeface="Wingdings" pitchFamily="2" charset="2"/>
              </a:rPr>
              <a:t>majority</a:t>
            </a:r>
            <a:r>
              <a:rPr lang="nl-BE" sz="2000" dirty="0" smtClean="0">
                <a:solidFill>
                  <a:schemeClr val="tx1">
                    <a:lumMod val="75000"/>
                    <a:lumOff val="25000"/>
                  </a:schemeClr>
                </a:solidFill>
                <a:latin typeface="Calibri" pitchFamily="34" charset="0"/>
                <a:sym typeface="Wingdings" pitchFamily="2" charset="2"/>
              </a:rPr>
              <a:t> of the </a:t>
            </a:r>
            <a:r>
              <a:rPr lang="nl-BE" sz="2000" dirty="0" err="1" smtClean="0">
                <a:solidFill>
                  <a:schemeClr val="tx1">
                    <a:lumMod val="75000"/>
                    <a:lumOff val="25000"/>
                  </a:schemeClr>
                </a:solidFill>
                <a:latin typeface="Calibri" pitchFamily="34" charset="0"/>
                <a:sym typeface="Wingdings" pitchFamily="2" charset="2"/>
              </a:rPr>
              <a:t>non-ferrous</a:t>
            </a:r>
            <a:r>
              <a:rPr lang="nl-BE" sz="2000" dirty="0" smtClean="0">
                <a:solidFill>
                  <a:schemeClr val="tx1">
                    <a:lumMod val="75000"/>
                    <a:lumOff val="25000"/>
                  </a:schemeClr>
                </a:solidFill>
                <a:latin typeface="Calibri" pitchFamily="34" charset="0"/>
                <a:sym typeface="Wingdings" pitchFamily="2" charset="2"/>
              </a:rPr>
              <a:t> slags. </a:t>
            </a:r>
          </a:p>
          <a:p>
            <a:pPr algn="just">
              <a:lnSpc>
                <a:spcPct val="150000"/>
              </a:lnSpc>
              <a:buBlip>
                <a:blip r:embed="rId2"/>
              </a:buBlip>
            </a:pPr>
            <a:endParaRPr lang="nl-BE" sz="2000" dirty="0" smtClean="0">
              <a:solidFill>
                <a:schemeClr val="tx1">
                  <a:lumMod val="75000"/>
                  <a:lumOff val="25000"/>
                </a:schemeClr>
              </a:solidFill>
              <a:latin typeface="Calibri" pitchFamily="34" charset="0"/>
              <a:sym typeface="Wingdings" pitchFamily="2" charset="2"/>
            </a:endParaRPr>
          </a:p>
          <a:p>
            <a:pPr algn="just">
              <a:lnSpc>
                <a:spcPct val="150000"/>
              </a:lnSpc>
              <a:buBlip>
                <a:blip r:embed="rId2"/>
              </a:buBlip>
            </a:pPr>
            <a:r>
              <a:rPr lang="nl-BE" sz="2000" dirty="0" smtClean="0">
                <a:solidFill>
                  <a:schemeClr val="tx1">
                    <a:lumMod val="75000"/>
                    <a:lumOff val="25000"/>
                  </a:schemeClr>
                </a:solidFill>
                <a:latin typeface="Calibri" pitchFamily="34" charset="0"/>
                <a:sym typeface="Wingdings" pitchFamily="2" charset="2"/>
              </a:rPr>
              <a:t> </a:t>
            </a:r>
            <a:r>
              <a:rPr lang="nl-BE" sz="2000" dirty="0" err="1" smtClean="0">
                <a:solidFill>
                  <a:schemeClr val="tx1">
                    <a:lumMod val="75000"/>
                    <a:lumOff val="25000"/>
                  </a:schemeClr>
                </a:solidFill>
                <a:latin typeface="Calibri" pitchFamily="34" charset="0"/>
                <a:sym typeface="Wingdings" pitchFamily="2" charset="2"/>
              </a:rPr>
              <a:t>Remaining</a:t>
            </a:r>
            <a:r>
              <a:rPr lang="nl-BE" sz="2000" dirty="0" smtClean="0">
                <a:solidFill>
                  <a:schemeClr val="tx1">
                    <a:lumMod val="75000"/>
                    <a:lumOff val="25000"/>
                  </a:schemeClr>
                </a:solidFill>
                <a:latin typeface="Calibri" pitchFamily="34" charset="0"/>
                <a:sym typeface="Wingdings" pitchFamily="2" charset="2"/>
              </a:rPr>
              <a:t> </a:t>
            </a:r>
            <a:r>
              <a:rPr lang="nl-BE" sz="2000" dirty="0" err="1" smtClean="0">
                <a:solidFill>
                  <a:schemeClr val="tx1">
                    <a:lumMod val="75000"/>
                    <a:lumOff val="25000"/>
                  </a:schemeClr>
                </a:solidFill>
                <a:latin typeface="Calibri" pitchFamily="34" charset="0"/>
                <a:sym typeface="Wingdings" pitchFamily="2" charset="2"/>
              </a:rPr>
              <a:t>challenge</a:t>
            </a:r>
            <a:r>
              <a:rPr lang="nl-BE" sz="2000" dirty="0" smtClean="0">
                <a:solidFill>
                  <a:schemeClr val="tx1">
                    <a:lumMod val="75000"/>
                    <a:lumOff val="25000"/>
                  </a:schemeClr>
                </a:solidFill>
                <a:latin typeface="Calibri" pitchFamily="34" charset="0"/>
                <a:sym typeface="Wingdings" pitchFamily="2" charset="2"/>
              </a:rPr>
              <a:t>: </a:t>
            </a:r>
            <a:r>
              <a:rPr lang="nl-BE" sz="2000" dirty="0" err="1" smtClean="0">
                <a:solidFill>
                  <a:schemeClr val="tx1">
                    <a:lumMod val="75000"/>
                    <a:lumOff val="25000"/>
                  </a:schemeClr>
                </a:solidFill>
                <a:latin typeface="Calibri" pitchFamily="34" charset="0"/>
                <a:sym typeface="Wingdings" pitchFamily="2" charset="2"/>
              </a:rPr>
              <a:t>transform</a:t>
            </a:r>
            <a:r>
              <a:rPr lang="nl-BE" sz="2000" dirty="0" smtClean="0">
                <a:solidFill>
                  <a:schemeClr val="tx1">
                    <a:lumMod val="75000"/>
                    <a:lumOff val="25000"/>
                  </a:schemeClr>
                </a:solidFill>
                <a:latin typeface="Calibri" pitchFamily="34" charset="0"/>
                <a:sym typeface="Wingdings" pitchFamily="2" charset="2"/>
              </a:rPr>
              <a:t> the </a:t>
            </a:r>
            <a:r>
              <a:rPr lang="nl-BE" sz="2000" dirty="0" err="1" smtClean="0">
                <a:solidFill>
                  <a:schemeClr val="tx1">
                    <a:lumMod val="75000"/>
                    <a:lumOff val="25000"/>
                  </a:schemeClr>
                </a:solidFill>
                <a:latin typeface="Calibri" pitchFamily="34" charset="0"/>
                <a:sym typeface="Wingdings" pitchFamily="2" charset="2"/>
              </a:rPr>
              <a:t>good</a:t>
            </a:r>
            <a:r>
              <a:rPr lang="nl-BE" sz="2000" dirty="0" smtClean="0">
                <a:solidFill>
                  <a:schemeClr val="tx1">
                    <a:lumMod val="75000"/>
                    <a:lumOff val="25000"/>
                  </a:schemeClr>
                </a:solidFill>
                <a:latin typeface="Calibri" pitchFamily="34" charset="0"/>
                <a:sym typeface="Wingdings" pitchFamily="2" charset="2"/>
              </a:rPr>
              <a:t> </a:t>
            </a:r>
            <a:r>
              <a:rPr lang="nl-BE" sz="2000" dirty="0" err="1" smtClean="0">
                <a:solidFill>
                  <a:schemeClr val="tx1">
                    <a:lumMod val="75000"/>
                    <a:lumOff val="25000"/>
                  </a:schemeClr>
                </a:solidFill>
                <a:latin typeface="Calibri" pitchFamily="34" charset="0"/>
                <a:sym typeface="Wingdings" pitchFamily="2" charset="2"/>
              </a:rPr>
              <a:t>technical</a:t>
            </a:r>
            <a:r>
              <a:rPr lang="nl-BE" sz="2000" dirty="0" smtClean="0">
                <a:solidFill>
                  <a:schemeClr val="tx1">
                    <a:lumMod val="75000"/>
                    <a:lumOff val="25000"/>
                  </a:schemeClr>
                </a:solidFill>
                <a:latin typeface="Calibri" pitchFamily="34" charset="0"/>
                <a:sym typeface="Wingdings" pitchFamily="2" charset="2"/>
              </a:rPr>
              <a:t> </a:t>
            </a:r>
            <a:r>
              <a:rPr lang="nl-BE" sz="2000" dirty="0" err="1" smtClean="0">
                <a:solidFill>
                  <a:schemeClr val="tx1">
                    <a:lumMod val="75000"/>
                    <a:lumOff val="25000"/>
                  </a:schemeClr>
                </a:solidFill>
                <a:latin typeface="Calibri" pitchFamily="34" charset="0"/>
                <a:sym typeface="Wingdings" pitchFamily="2" charset="2"/>
              </a:rPr>
              <a:t>developments</a:t>
            </a:r>
            <a:r>
              <a:rPr lang="nl-BE" sz="2000" dirty="0" smtClean="0">
                <a:solidFill>
                  <a:schemeClr val="tx1">
                    <a:lumMod val="75000"/>
                    <a:lumOff val="25000"/>
                  </a:schemeClr>
                </a:solidFill>
                <a:latin typeface="Calibri" pitchFamily="34" charset="0"/>
                <a:sym typeface="Wingdings" pitchFamily="2" charset="2"/>
              </a:rPr>
              <a:t> </a:t>
            </a:r>
            <a:r>
              <a:rPr lang="nl-BE" sz="2000" dirty="0" err="1" smtClean="0">
                <a:solidFill>
                  <a:schemeClr val="tx1">
                    <a:lumMod val="75000"/>
                    <a:lumOff val="25000"/>
                  </a:schemeClr>
                </a:solidFill>
                <a:latin typeface="Calibri" pitchFamily="34" charset="0"/>
                <a:sym typeface="Wingdings" pitchFamily="2" charset="2"/>
              </a:rPr>
              <a:t>into</a:t>
            </a:r>
            <a:r>
              <a:rPr lang="nl-BE" sz="2000" dirty="0" smtClean="0">
                <a:solidFill>
                  <a:schemeClr val="tx1">
                    <a:lumMod val="75000"/>
                    <a:lumOff val="25000"/>
                  </a:schemeClr>
                </a:solidFill>
                <a:latin typeface="Calibri" pitchFamily="34" charset="0"/>
                <a:sym typeface="Wingdings" pitchFamily="2" charset="2"/>
              </a:rPr>
              <a:t> </a:t>
            </a:r>
            <a:r>
              <a:rPr lang="nl-BE" sz="2000" dirty="0" err="1" smtClean="0">
                <a:solidFill>
                  <a:schemeClr val="tx1">
                    <a:lumMod val="75000"/>
                    <a:lumOff val="25000"/>
                  </a:schemeClr>
                </a:solidFill>
                <a:latin typeface="Calibri" pitchFamily="34" charset="0"/>
                <a:sym typeface="Wingdings" pitchFamily="2" charset="2"/>
              </a:rPr>
              <a:t>substantial</a:t>
            </a:r>
            <a:r>
              <a:rPr lang="nl-BE" sz="2000" dirty="0" smtClean="0">
                <a:solidFill>
                  <a:schemeClr val="tx1">
                    <a:lumMod val="75000"/>
                    <a:lumOff val="25000"/>
                  </a:schemeClr>
                </a:solidFill>
                <a:latin typeface="Calibri" pitchFamily="34" charset="0"/>
                <a:sym typeface="Wingdings" pitchFamily="2" charset="2"/>
              </a:rPr>
              <a:t> </a:t>
            </a:r>
            <a:r>
              <a:rPr lang="nl-BE" sz="2000" dirty="0" err="1" smtClean="0">
                <a:solidFill>
                  <a:schemeClr val="tx1">
                    <a:lumMod val="75000"/>
                    <a:lumOff val="25000"/>
                  </a:schemeClr>
                </a:solidFill>
                <a:latin typeface="Calibri" pitchFamily="34" charset="0"/>
                <a:sym typeface="Wingdings" pitchFamily="2" charset="2"/>
              </a:rPr>
              <a:t>market</a:t>
            </a:r>
            <a:r>
              <a:rPr lang="nl-BE" sz="2000" dirty="0" smtClean="0">
                <a:solidFill>
                  <a:schemeClr val="tx1">
                    <a:lumMod val="75000"/>
                    <a:lumOff val="25000"/>
                  </a:schemeClr>
                </a:solidFill>
                <a:latin typeface="Calibri" pitchFamily="34" charset="0"/>
                <a:sym typeface="Wingdings" pitchFamily="2" charset="2"/>
              </a:rPr>
              <a:t> </a:t>
            </a:r>
            <a:r>
              <a:rPr lang="nl-BE" sz="2000" dirty="0" err="1" smtClean="0">
                <a:solidFill>
                  <a:schemeClr val="tx1">
                    <a:lumMod val="75000"/>
                    <a:lumOff val="25000"/>
                  </a:schemeClr>
                </a:solidFill>
                <a:latin typeface="Calibri" pitchFamily="34" charset="0"/>
                <a:sym typeface="Wingdings" pitchFamily="2" charset="2"/>
              </a:rPr>
              <a:t>value</a:t>
            </a:r>
            <a:endParaRPr lang="nl-BE" sz="2000" dirty="0" smtClean="0">
              <a:solidFill>
                <a:schemeClr val="tx1">
                  <a:lumMod val="75000"/>
                  <a:lumOff val="25000"/>
                </a:schemeClr>
              </a:solidFill>
              <a:latin typeface="Calibri" pitchFamily="34" charset="0"/>
              <a:sym typeface="Wingdings" pitchFamily="2" charset="2"/>
            </a:endParaRPr>
          </a:p>
          <a:p>
            <a:pPr algn="just">
              <a:lnSpc>
                <a:spcPct val="150000"/>
              </a:lnSpc>
              <a:buBlip>
                <a:blip r:embed="rId2"/>
              </a:buBlip>
            </a:pPr>
            <a:endParaRPr lang="nl-BE" sz="2000" dirty="0" smtClean="0">
              <a:solidFill>
                <a:schemeClr val="tx1">
                  <a:lumMod val="75000"/>
                  <a:lumOff val="25000"/>
                </a:schemeClr>
              </a:solidFill>
              <a:latin typeface="Calibri" pitchFamily="34"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952500"/>
            <a:ext cx="9766300" cy="4368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Arial" charset="0"/>
              <a:ea typeface="ＭＳ Ｐゴシック" charset="-128"/>
            </a:endParaRPr>
          </a:p>
        </p:txBody>
      </p:sp>
      <p:sp>
        <p:nvSpPr>
          <p:cNvPr id="7" name="Tekstvak 6"/>
          <p:cNvSpPr txBox="1"/>
          <p:nvPr/>
        </p:nvSpPr>
        <p:spPr>
          <a:xfrm>
            <a:off x="139700" y="267525"/>
            <a:ext cx="8178800" cy="830997"/>
          </a:xfrm>
          <a:prstGeom prst="rect">
            <a:avLst/>
          </a:prstGeom>
          <a:noFill/>
        </p:spPr>
        <p:txBody>
          <a:bodyPr wrap="square" rtlCol="0">
            <a:spAutoFit/>
          </a:bodyPr>
          <a:lstStyle/>
          <a:p>
            <a:pPr marL="342900" indent="-342900">
              <a:lnSpc>
                <a:spcPct val="150000"/>
              </a:lnSpc>
            </a:pPr>
            <a:r>
              <a:rPr lang="en-US" sz="3200" dirty="0" smtClean="0">
                <a:solidFill>
                  <a:srgbClr val="C00000"/>
                </a:solidFill>
                <a:latin typeface="Arial Unicode MS" pitchFamily="34" charset="-128"/>
                <a:ea typeface="Arial Unicode MS" pitchFamily="34" charset="-128"/>
                <a:cs typeface="Arial Unicode MS" pitchFamily="34" charset="-128"/>
              </a:rPr>
              <a:t>Thank you and welcome to visit our display !</a:t>
            </a:r>
            <a:endParaRPr lang="en-US" sz="3200" baseline="30000" dirty="0" smtClean="0">
              <a:solidFill>
                <a:srgbClr val="C00000"/>
              </a:solidFill>
              <a:latin typeface="Arial Unicode MS" pitchFamily="34" charset="-128"/>
              <a:ea typeface="Arial Unicode MS" pitchFamily="34" charset="-128"/>
              <a:cs typeface="Arial Unicode MS" pitchFamily="34" charset="-128"/>
            </a:endParaRPr>
          </a:p>
        </p:txBody>
      </p:sp>
      <p:pic>
        <p:nvPicPr>
          <p:cNvPr id="5" name="Picture 4" descr="IMG_0590.JPG"/>
          <p:cNvPicPr>
            <a:picLocks noChangeAspect="1"/>
          </p:cNvPicPr>
          <p:nvPr/>
        </p:nvPicPr>
        <p:blipFill>
          <a:blip r:embed="rId2" cstate="print"/>
          <a:stretch>
            <a:fillRect/>
          </a:stretch>
        </p:blipFill>
        <p:spPr>
          <a:xfrm>
            <a:off x="0" y="1028700"/>
            <a:ext cx="9144000" cy="5829300"/>
          </a:xfrm>
          <a:prstGeom prst="rect">
            <a:avLst/>
          </a:prstGeom>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2" cstate="print"/>
          <a:srcRect l="23495" t="10601" r="23546" b="45524"/>
          <a:stretch>
            <a:fillRect/>
          </a:stretch>
        </p:blipFill>
        <p:spPr bwMode="auto">
          <a:xfrm>
            <a:off x="-647700" y="3390900"/>
            <a:ext cx="9791700" cy="4013200"/>
          </a:xfrm>
          <a:prstGeom prst="rect">
            <a:avLst/>
          </a:prstGeom>
          <a:noFill/>
          <a:ln w="9525">
            <a:noFill/>
            <a:miter lim="800000"/>
            <a:headEnd/>
            <a:tailEnd/>
          </a:ln>
        </p:spPr>
      </p:pic>
      <p:sp>
        <p:nvSpPr>
          <p:cNvPr id="31" name="Rectangle 30"/>
          <p:cNvSpPr/>
          <p:nvPr/>
        </p:nvSpPr>
        <p:spPr bwMode="auto">
          <a:xfrm>
            <a:off x="0" y="1066800"/>
            <a:ext cx="9144000" cy="403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Arial" charset="0"/>
              <a:ea typeface="ＭＳ Ｐゴシック" charset="-128"/>
            </a:endParaRPr>
          </a:p>
        </p:txBody>
      </p:sp>
      <p:sp>
        <p:nvSpPr>
          <p:cNvPr id="7" name="Tekstvak 6"/>
          <p:cNvSpPr txBox="1"/>
          <p:nvPr/>
        </p:nvSpPr>
        <p:spPr>
          <a:xfrm>
            <a:off x="689630" y="478154"/>
            <a:ext cx="3611526" cy="584775"/>
          </a:xfrm>
          <a:prstGeom prst="rect">
            <a:avLst/>
          </a:prstGeom>
          <a:noFill/>
        </p:spPr>
        <p:txBody>
          <a:bodyPr wrap="square" rtlCol="0">
            <a:spAutoFit/>
          </a:bodyPr>
          <a:lstStyle/>
          <a:p>
            <a:r>
              <a:rPr lang="nl-BE" sz="3200" dirty="0" err="1" smtClean="0">
                <a:solidFill>
                  <a:srgbClr val="D20000"/>
                </a:solidFill>
                <a:latin typeface="Arial Unicode MS" pitchFamily="34" charset="-128"/>
                <a:ea typeface="Arial Unicode MS" pitchFamily="34" charset="-128"/>
                <a:cs typeface="Arial Unicode MS" pitchFamily="34" charset="-128"/>
              </a:rPr>
              <a:t>Key</a:t>
            </a:r>
            <a:r>
              <a:rPr lang="nl-BE" sz="3200" dirty="0" smtClean="0">
                <a:solidFill>
                  <a:srgbClr val="D20000"/>
                </a:solidFill>
                <a:latin typeface="Arial Unicode MS" pitchFamily="34" charset="-128"/>
                <a:ea typeface="Arial Unicode MS" pitchFamily="34" charset="-128"/>
                <a:cs typeface="Arial Unicode MS" pitchFamily="34" charset="-128"/>
              </a:rPr>
              <a:t> Features</a:t>
            </a:r>
            <a:endParaRPr lang="nl-BE" sz="3200" dirty="0">
              <a:solidFill>
                <a:srgbClr val="D20000"/>
              </a:solidFill>
              <a:latin typeface="Arial Unicode MS" pitchFamily="34" charset="-128"/>
              <a:ea typeface="Arial Unicode MS" pitchFamily="34" charset="-128"/>
              <a:cs typeface="Arial Unicode MS" pitchFamily="34" charset="-128"/>
            </a:endParaRPr>
          </a:p>
        </p:txBody>
      </p:sp>
      <p:sp>
        <p:nvSpPr>
          <p:cNvPr id="8" name="Rechthoek 7"/>
          <p:cNvSpPr/>
          <p:nvPr/>
        </p:nvSpPr>
        <p:spPr>
          <a:xfrm>
            <a:off x="1059996" y="1103029"/>
            <a:ext cx="6407603" cy="1200329"/>
          </a:xfrm>
          <a:prstGeom prst="rect">
            <a:avLst/>
          </a:prstGeom>
        </p:spPr>
        <p:txBody>
          <a:bodyPr wrap="square">
            <a:spAutoFit/>
          </a:bodyPr>
          <a:lstStyle/>
          <a:p>
            <a:pPr algn="just"/>
            <a:r>
              <a:rPr lang="en-US" b="1" dirty="0" smtClean="0">
                <a:solidFill>
                  <a:schemeClr val="tx1">
                    <a:lumMod val="75000"/>
                    <a:lumOff val="25000"/>
                  </a:schemeClr>
                </a:solidFill>
                <a:latin typeface="Calibri" pitchFamily="34" charset="0"/>
              </a:rPr>
              <a:t>As a recycling company, Metallo valorizes complex non-ferrous materials, returning metals back into the value chain. </a:t>
            </a:r>
            <a:endParaRPr lang="en-US" b="1" dirty="0"/>
          </a:p>
        </p:txBody>
      </p:sp>
      <p:sp>
        <p:nvSpPr>
          <p:cNvPr id="26" name="Rechthoek 7"/>
          <p:cNvSpPr/>
          <p:nvPr/>
        </p:nvSpPr>
        <p:spPr>
          <a:xfrm>
            <a:off x="1758497" y="2360328"/>
            <a:ext cx="4921703" cy="3600986"/>
          </a:xfrm>
          <a:prstGeom prst="rect">
            <a:avLst/>
          </a:prstGeom>
        </p:spPr>
        <p:txBody>
          <a:bodyPr wrap="square">
            <a:spAutoFit/>
          </a:bodyPr>
          <a:lstStyle/>
          <a:p>
            <a:pPr algn="just">
              <a:buBlip>
                <a:blip r:embed="rId3"/>
              </a:buBlip>
            </a:pPr>
            <a:r>
              <a:rPr lang="nl-BE" sz="1800" dirty="0" smtClean="0">
                <a:solidFill>
                  <a:schemeClr val="tx1">
                    <a:lumMod val="75000"/>
                    <a:lumOff val="25000"/>
                  </a:schemeClr>
                </a:solidFill>
                <a:latin typeface="Calibri" pitchFamily="34" charset="0"/>
              </a:rPr>
              <a:t> </a:t>
            </a:r>
            <a:r>
              <a:rPr lang="nl-BE" sz="1800" dirty="0" err="1" smtClean="0">
                <a:solidFill>
                  <a:schemeClr val="tx1">
                    <a:lumMod val="75000"/>
                    <a:lumOff val="25000"/>
                  </a:schemeClr>
                </a:solidFill>
                <a:latin typeface="Calibri" pitchFamily="34" charset="0"/>
              </a:rPr>
              <a:t>Almost</a:t>
            </a:r>
            <a:r>
              <a:rPr lang="nl-BE" sz="1800" dirty="0" smtClean="0">
                <a:solidFill>
                  <a:schemeClr val="tx1">
                    <a:lumMod val="75000"/>
                    <a:lumOff val="25000"/>
                  </a:schemeClr>
                </a:solidFill>
                <a:latin typeface="Calibri" pitchFamily="34" charset="0"/>
              </a:rPr>
              <a:t> 100 </a:t>
            </a:r>
            <a:r>
              <a:rPr lang="nl-BE" sz="1800" dirty="0" err="1" smtClean="0">
                <a:solidFill>
                  <a:schemeClr val="tx1">
                    <a:lumMod val="75000"/>
                    <a:lumOff val="25000"/>
                  </a:schemeClr>
                </a:solidFill>
                <a:latin typeface="Calibri" pitchFamily="34" charset="0"/>
              </a:rPr>
              <a:t>years</a:t>
            </a:r>
            <a:r>
              <a:rPr lang="nl-BE" sz="1800" dirty="0" smtClean="0">
                <a:solidFill>
                  <a:schemeClr val="tx1">
                    <a:lumMod val="75000"/>
                    <a:lumOff val="25000"/>
                  </a:schemeClr>
                </a:solidFill>
                <a:latin typeface="Calibri" pitchFamily="34" charset="0"/>
              </a:rPr>
              <a:t> </a:t>
            </a:r>
            <a:r>
              <a:rPr lang="nl-BE" sz="1800" dirty="0" err="1" smtClean="0">
                <a:solidFill>
                  <a:schemeClr val="tx1">
                    <a:lumMod val="75000"/>
                    <a:lumOff val="25000"/>
                  </a:schemeClr>
                </a:solidFill>
                <a:latin typeface="Calibri" pitchFamily="34" charset="0"/>
              </a:rPr>
              <a:t>tradition</a:t>
            </a:r>
            <a:endParaRPr lang="nl-BE" sz="1800" dirty="0" smtClean="0">
              <a:solidFill>
                <a:schemeClr val="tx1">
                  <a:lumMod val="75000"/>
                  <a:lumOff val="25000"/>
                </a:schemeClr>
              </a:solidFill>
              <a:latin typeface="Calibri" pitchFamily="34" charset="0"/>
            </a:endParaRPr>
          </a:p>
          <a:p>
            <a:pPr algn="just">
              <a:buBlip>
                <a:blip r:embed="rId3"/>
              </a:buBlip>
            </a:pPr>
            <a:endParaRPr lang="nl-BE" sz="1800" dirty="0" smtClean="0">
              <a:solidFill>
                <a:schemeClr val="tx1">
                  <a:lumMod val="75000"/>
                  <a:lumOff val="25000"/>
                </a:schemeClr>
              </a:solidFill>
              <a:latin typeface="Calibri" pitchFamily="34" charset="0"/>
            </a:endParaRPr>
          </a:p>
          <a:p>
            <a:pPr algn="just">
              <a:buBlip>
                <a:blip r:embed="rId3"/>
              </a:buBlip>
            </a:pPr>
            <a:r>
              <a:rPr lang="nl-BE" sz="1800" dirty="0" smtClean="0">
                <a:solidFill>
                  <a:schemeClr val="tx1">
                    <a:lumMod val="75000"/>
                    <a:lumOff val="25000"/>
                  </a:schemeClr>
                </a:solidFill>
                <a:latin typeface="Calibri" pitchFamily="34" charset="0"/>
              </a:rPr>
              <a:t> </a:t>
            </a:r>
            <a:r>
              <a:rPr lang="nl-BE" sz="1800" dirty="0" err="1" smtClean="0">
                <a:solidFill>
                  <a:schemeClr val="tx1">
                    <a:lumMod val="75000"/>
                    <a:lumOff val="25000"/>
                  </a:schemeClr>
                </a:solidFill>
                <a:latin typeface="Calibri" pitchFamily="34" charset="0"/>
              </a:rPr>
              <a:t>Metals</a:t>
            </a:r>
            <a:r>
              <a:rPr lang="nl-BE" sz="1800" dirty="0" smtClean="0">
                <a:solidFill>
                  <a:schemeClr val="tx1">
                    <a:lumMod val="75000"/>
                    <a:lumOff val="25000"/>
                  </a:schemeClr>
                </a:solidFill>
                <a:latin typeface="Calibri" pitchFamily="34" charset="0"/>
              </a:rPr>
              <a:t> of interest: </a:t>
            </a:r>
            <a:r>
              <a:rPr lang="nl-BE" sz="1800" dirty="0" err="1" smtClean="0">
                <a:solidFill>
                  <a:schemeClr val="tx1">
                    <a:lumMod val="75000"/>
                    <a:lumOff val="25000"/>
                  </a:schemeClr>
                </a:solidFill>
                <a:latin typeface="Calibri" pitchFamily="34" charset="0"/>
              </a:rPr>
              <a:t>copper</a:t>
            </a:r>
            <a:r>
              <a:rPr lang="nl-BE" sz="1800" dirty="0" smtClean="0">
                <a:solidFill>
                  <a:schemeClr val="tx1">
                    <a:lumMod val="75000"/>
                    <a:lumOff val="25000"/>
                  </a:schemeClr>
                </a:solidFill>
                <a:latin typeface="Calibri" pitchFamily="34" charset="0"/>
              </a:rPr>
              <a:t>, tin, </a:t>
            </a:r>
            <a:r>
              <a:rPr lang="nl-BE" sz="1800" dirty="0" err="1" smtClean="0">
                <a:solidFill>
                  <a:schemeClr val="tx1">
                    <a:lumMod val="75000"/>
                    <a:lumOff val="25000"/>
                  </a:schemeClr>
                </a:solidFill>
                <a:latin typeface="Calibri" pitchFamily="34" charset="0"/>
              </a:rPr>
              <a:t>lead</a:t>
            </a:r>
            <a:r>
              <a:rPr lang="nl-BE" sz="1800" dirty="0" smtClean="0">
                <a:solidFill>
                  <a:schemeClr val="tx1">
                    <a:lumMod val="75000"/>
                    <a:lumOff val="25000"/>
                  </a:schemeClr>
                </a:solidFill>
                <a:latin typeface="Calibri" pitchFamily="34" charset="0"/>
              </a:rPr>
              <a:t>, </a:t>
            </a:r>
            <a:r>
              <a:rPr lang="nl-BE" sz="1800" dirty="0" err="1" smtClean="0">
                <a:solidFill>
                  <a:schemeClr val="tx1">
                    <a:lumMod val="75000"/>
                    <a:lumOff val="25000"/>
                  </a:schemeClr>
                </a:solidFill>
                <a:latin typeface="Calibri" pitchFamily="34" charset="0"/>
              </a:rPr>
              <a:t>nickel</a:t>
            </a:r>
            <a:r>
              <a:rPr lang="nl-BE" sz="1800" dirty="0" smtClean="0">
                <a:solidFill>
                  <a:schemeClr val="tx1">
                    <a:lumMod val="75000"/>
                    <a:lumOff val="25000"/>
                  </a:schemeClr>
                </a:solidFill>
                <a:latin typeface="Calibri" pitchFamily="34" charset="0"/>
              </a:rPr>
              <a:t>, </a:t>
            </a:r>
            <a:r>
              <a:rPr lang="nl-BE" sz="1800" dirty="0" err="1" smtClean="0">
                <a:solidFill>
                  <a:schemeClr val="tx1">
                    <a:lumMod val="75000"/>
                    <a:lumOff val="25000"/>
                  </a:schemeClr>
                </a:solidFill>
                <a:latin typeface="Calibri" pitchFamily="34" charset="0"/>
              </a:rPr>
              <a:t>zinc</a:t>
            </a:r>
            <a:endParaRPr lang="nl-BE" sz="1800" dirty="0" smtClean="0">
              <a:solidFill>
                <a:schemeClr val="tx1">
                  <a:lumMod val="75000"/>
                  <a:lumOff val="25000"/>
                </a:schemeClr>
              </a:solidFill>
              <a:latin typeface="Calibri" pitchFamily="34" charset="0"/>
            </a:endParaRPr>
          </a:p>
          <a:p>
            <a:pPr algn="just">
              <a:buBlip>
                <a:blip r:embed="rId3"/>
              </a:buBlip>
            </a:pPr>
            <a:endParaRPr lang="nl-BE" sz="1800" dirty="0" smtClean="0">
              <a:solidFill>
                <a:schemeClr val="tx1">
                  <a:lumMod val="75000"/>
                  <a:lumOff val="25000"/>
                </a:schemeClr>
              </a:solidFill>
              <a:latin typeface="Calibri" pitchFamily="34" charset="0"/>
            </a:endParaRPr>
          </a:p>
          <a:p>
            <a:pPr algn="just">
              <a:buBlip>
                <a:blip r:embed="rId3"/>
              </a:buBlip>
            </a:pPr>
            <a:r>
              <a:rPr lang="nl-BE" altLang="ja-JP" sz="1800" dirty="0" smtClean="0">
                <a:solidFill>
                  <a:schemeClr val="tx1">
                    <a:lumMod val="75000"/>
                    <a:lumOff val="25000"/>
                  </a:schemeClr>
                </a:solidFill>
                <a:latin typeface="Calibri" pitchFamily="34" charset="0"/>
                <a:ea typeface="ＭＳ Ｐゴシック" pitchFamily="34" charset="-128"/>
              </a:rPr>
              <a:t> The </a:t>
            </a:r>
            <a:r>
              <a:rPr lang="nl-BE" altLang="ja-JP" sz="1800" dirty="0" err="1" smtClean="0">
                <a:solidFill>
                  <a:schemeClr val="tx1">
                    <a:lumMod val="75000"/>
                    <a:lumOff val="25000"/>
                  </a:schemeClr>
                </a:solidFill>
                <a:latin typeface="Calibri" pitchFamily="34" charset="0"/>
                <a:ea typeface="ＭＳ Ｐゴシック" pitchFamily="34" charset="-128"/>
              </a:rPr>
              <a:t>world’s</a:t>
            </a:r>
            <a:r>
              <a:rPr lang="nl-BE" altLang="ja-JP" sz="1800" dirty="0" smtClean="0">
                <a:solidFill>
                  <a:schemeClr val="tx1">
                    <a:lumMod val="75000"/>
                    <a:lumOff val="25000"/>
                  </a:schemeClr>
                </a:solidFill>
                <a:latin typeface="Calibri" pitchFamily="34" charset="0"/>
                <a:ea typeface="ＭＳ Ｐゴシック" pitchFamily="34" charset="-128"/>
              </a:rPr>
              <a:t> </a:t>
            </a:r>
            <a:r>
              <a:rPr lang="nl-BE" altLang="ja-JP" sz="1800" dirty="0" err="1" smtClean="0">
                <a:solidFill>
                  <a:schemeClr val="tx1">
                    <a:lumMod val="75000"/>
                    <a:lumOff val="25000"/>
                  </a:schemeClr>
                </a:solidFill>
                <a:latin typeface="Calibri" pitchFamily="34" charset="0"/>
                <a:ea typeface="ＭＳ Ｐゴシック" pitchFamily="34" charset="-128"/>
              </a:rPr>
              <a:t>largest</a:t>
            </a:r>
            <a:r>
              <a:rPr lang="nl-BE" altLang="ja-JP" sz="1800" dirty="0" smtClean="0">
                <a:solidFill>
                  <a:schemeClr val="tx1">
                    <a:lumMod val="75000"/>
                    <a:lumOff val="25000"/>
                  </a:schemeClr>
                </a:solidFill>
                <a:latin typeface="Calibri" pitchFamily="34" charset="0"/>
                <a:ea typeface="ＭＳ Ｐゴシック" pitchFamily="34" charset="-128"/>
              </a:rPr>
              <a:t> tin </a:t>
            </a:r>
            <a:r>
              <a:rPr lang="nl-BE" altLang="ja-JP" sz="1800" dirty="0" err="1" smtClean="0">
                <a:solidFill>
                  <a:schemeClr val="tx1">
                    <a:lumMod val="75000"/>
                    <a:lumOff val="25000"/>
                  </a:schemeClr>
                </a:solidFill>
                <a:latin typeface="Calibri" pitchFamily="34" charset="0"/>
                <a:ea typeface="ＭＳ Ｐゴシック" pitchFamily="34" charset="-128"/>
              </a:rPr>
              <a:t>recycler</a:t>
            </a:r>
            <a:endParaRPr lang="nl-BE" altLang="ja-JP" sz="1800" dirty="0" smtClean="0">
              <a:solidFill>
                <a:schemeClr val="tx1">
                  <a:lumMod val="75000"/>
                  <a:lumOff val="25000"/>
                </a:schemeClr>
              </a:solidFill>
              <a:latin typeface="Calibri" pitchFamily="34" charset="0"/>
              <a:ea typeface="ＭＳ Ｐゴシック" pitchFamily="34" charset="-128"/>
            </a:endParaRPr>
          </a:p>
          <a:p>
            <a:pPr algn="just">
              <a:buBlip>
                <a:blip r:embed="rId3"/>
              </a:buBlip>
            </a:pPr>
            <a:endParaRPr lang="nl-BE" altLang="ja-JP" sz="1800" dirty="0" smtClean="0">
              <a:solidFill>
                <a:schemeClr val="tx1">
                  <a:lumMod val="75000"/>
                  <a:lumOff val="25000"/>
                </a:schemeClr>
              </a:solidFill>
              <a:latin typeface="Calibri" pitchFamily="34" charset="0"/>
              <a:ea typeface="ＭＳ Ｐゴシック" pitchFamily="34" charset="-128"/>
            </a:endParaRPr>
          </a:p>
          <a:p>
            <a:pPr algn="just">
              <a:buBlip>
                <a:blip r:embed="rId3"/>
              </a:buBlip>
            </a:pPr>
            <a:r>
              <a:rPr lang="en-GB" altLang="ja-JP" sz="1800" dirty="0" smtClean="0">
                <a:solidFill>
                  <a:schemeClr val="tx1">
                    <a:lumMod val="75000"/>
                    <a:lumOff val="25000"/>
                  </a:schemeClr>
                </a:solidFill>
                <a:latin typeface="Calibri" pitchFamily="34" charset="0"/>
                <a:ea typeface="ＭＳ Ｐゴシック" pitchFamily="34" charset="-128"/>
              </a:rPr>
              <a:t> </a:t>
            </a:r>
            <a:r>
              <a:rPr lang="nl-BE" sz="1800" dirty="0" smtClean="0">
                <a:solidFill>
                  <a:schemeClr val="tx1">
                    <a:lumMod val="75000"/>
                    <a:lumOff val="25000"/>
                  </a:schemeClr>
                </a:solidFill>
                <a:latin typeface="Calibri" pitchFamily="34" charset="0"/>
              </a:rPr>
              <a:t>Unique and </a:t>
            </a:r>
            <a:r>
              <a:rPr lang="nl-BE" sz="1800" dirty="0" err="1" smtClean="0">
                <a:solidFill>
                  <a:schemeClr val="tx1">
                    <a:lumMod val="75000"/>
                    <a:lumOff val="25000"/>
                  </a:schemeClr>
                </a:solidFill>
                <a:latin typeface="Calibri" pitchFamily="34" charset="0"/>
              </a:rPr>
              <a:t>innovative</a:t>
            </a:r>
            <a:r>
              <a:rPr lang="nl-BE" sz="1800" dirty="0" smtClean="0">
                <a:solidFill>
                  <a:schemeClr val="tx1">
                    <a:lumMod val="75000"/>
                    <a:lumOff val="25000"/>
                  </a:schemeClr>
                </a:solidFill>
                <a:latin typeface="Calibri" pitchFamily="34" charset="0"/>
              </a:rPr>
              <a:t> </a:t>
            </a:r>
            <a:r>
              <a:rPr lang="nl-BE" sz="1800" dirty="0" err="1" smtClean="0">
                <a:solidFill>
                  <a:schemeClr val="tx1">
                    <a:lumMod val="75000"/>
                    <a:lumOff val="25000"/>
                  </a:schemeClr>
                </a:solidFill>
                <a:latin typeface="Calibri" pitchFamily="34" charset="0"/>
              </a:rPr>
              <a:t>processes</a:t>
            </a:r>
            <a:r>
              <a:rPr lang="nl-BE" sz="1800" dirty="0" smtClean="0">
                <a:solidFill>
                  <a:schemeClr val="tx1">
                    <a:lumMod val="75000"/>
                    <a:lumOff val="25000"/>
                  </a:schemeClr>
                </a:solidFill>
                <a:latin typeface="Calibri" pitchFamily="34" charset="0"/>
              </a:rPr>
              <a:t> </a:t>
            </a:r>
          </a:p>
          <a:p>
            <a:pPr algn="just">
              <a:buBlip>
                <a:blip r:embed="rId3"/>
              </a:buBlip>
            </a:pPr>
            <a:endParaRPr lang="nl-BE" sz="1800" dirty="0" smtClean="0">
              <a:solidFill>
                <a:schemeClr val="tx1">
                  <a:lumMod val="75000"/>
                  <a:lumOff val="25000"/>
                </a:schemeClr>
              </a:solidFill>
              <a:latin typeface="Calibri" pitchFamily="34" charset="0"/>
            </a:endParaRPr>
          </a:p>
          <a:p>
            <a:pPr algn="just">
              <a:buBlip>
                <a:blip r:embed="rId3"/>
              </a:buBlip>
            </a:pPr>
            <a:r>
              <a:rPr lang="nl-BE" sz="1800" dirty="0" smtClean="0">
                <a:solidFill>
                  <a:schemeClr val="tx1">
                    <a:lumMod val="75000"/>
                    <a:lumOff val="25000"/>
                  </a:schemeClr>
                </a:solidFill>
                <a:latin typeface="Calibri" pitchFamily="34" charset="0"/>
              </a:rPr>
              <a:t> </a:t>
            </a:r>
            <a:r>
              <a:rPr lang="nl-BE" sz="1800" dirty="0" err="1" smtClean="0">
                <a:solidFill>
                  <a:schemeClr val="tx1">
                    <a:lumMod val="75000"/>
                    <a:lumOff val="25000"/>
                  </a:schemeClr>
                </a:solidFill>
                <a:latin typeface="Calibri" pitchFamily="34" charset="0"/>
              </a:rPr>
              <a:t>Caring</a:t>
            </a:r>
            <a:r>
              <a:rPr lang="nl-BE" sz="1800" dirty="0" smtClean="0">
                <a:solidFill>
                  <a:schemeClr val="tx1">
                    <a:lumMod val="75000"/>
                    <a:lumOff val="25000"/>
                  </a:schemeClr>
                </a:solidFill>
                <a:latin typeface="Calibri" pitchFamily="34" charset="0"/>
              </a:rPr>
              <a:t> </a:t>
            </a:r>
            <a:r>
              <a:rPr lang="nl-BE" sz="1800" dirty="0" err="1" smtClean="0">
                <a:solidFill>
                  <a:schemeClr val="tx1">
                    <a:lumMod val="75000"/>
                    <a:lumOff val="25000"/>
                  </a:schemeClr>
                </a:solidFill>
                <a:latin typeface="Calibri" pitchFamily="34" charset="0"/>
              </a:rPr>
              <a:t>for</a:t>
            </a:r>
            <a:r>
              <a:rPr lang="nl-BE" sz="1800" dirty="0" smtClean="0">
                <a:solidFill>
                  <a:schemeClr val="tx1">
                    <a:lumMod val="75000"/>
                    <a:lumOff val="25000"/>
                  </a:schemeClr>
                </a:solidFill>
                <a:latin typeface="Calibri" pitchFamily="34" charset="0"/>
              </a:rPr>
              <a:t> the environment</a:t>
            </a:r>
          </a:p>
          <a:p>
            <a:pPr algn="just">
              <a:buBlip>
                <a:blip r:embed="rId3"/>
              </a:buBlip>
            </a:pPr>
            <a:endParaRPr lang="en-GB" altLang="ja-JP" sz="1800" dirty="0" smtClean="0">
              <a:solidFill>
                <a:schemeClr val="tx1">
                  <a:lumMod val="75000"/>
                  <a:lumOff val="25000"/>
                </a:schemeClr>
              </a:solidFill>
              <a:latin typeface="Calibri" pitchFamily="34" charset="0"/>
              <a:ea typeface="ＭＳ Ｐゴシック" pitchFamily="34" charset="-128"/>
            </a:endParaRPr>
          </a:p>
          <a:p>
            <a:pPr lvl="0">
              <a:buBlip>
                <a:blip r:embed="rId3"/>
              </a:buBlip>
            </a:pPr>
            <a:endParaRPr lang="en-US" sz="1600" dirty="0" smtClean="0"/>
          </a:p>
          <a:p>
            <a:pPr lvl="0">
              <a:buBlip>
                <a:blip r:embed="rId3"/>
              </a:buBlip>
            </a:pPr>
            <a:endParaRPr lang="nl-BE" sz="1600" dirty="0" smtClean="0"/>
          </a:p>
          <a:p>
            <a:pPr>
              <a:buBlip>
                <a:blip r:embed="rId3"/>
              </a:buBlip>
            </a:pPr>
            <a:endParaRPr lang="en-US" sz="16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p:cNvSpPr txBox="1"/>
          <p:nvPr/>
        </p:nvSpPr>
        <p:spPr>
          <a:xfrm>
            <a:off x="412500" y="254000"/>
            <a:ext cx="6781800" cy="584775"/>
          </a:xfrm>
          <a:prstGeom prst="rect">
            <a:avLst/>
          </a:prstGeom>
          <a:noFill/>
        </p:spPr>
        <p:txBody>
          <a:bodyPr wrap="square" rtlCol="0">
            <a:spAutoFit/>
          </a:bodyPr>
          <a:lstStyle/>
          <a:p>
            <a:r>
              <a:rPr lang="nl-BE" sz="3200" dirty="0" smtClean="0">
                <a:solidFill>
                  <a:srgbClr val="D20000"/>
                </a:solidFill>
                <a:latin typeface="Arial Unicode MS" pitchFamily="34" charset="-128"/>
                <a:ea typeface="Arial Unicode MS" pitchFamily="34" charset="-128"/>
                <a:cs typeface="Arial Unicode MS" pitchFamily="34" charset="-128"/>
              </a:rPr>
              <a:t>A </a:t>
            </a:r>
            <a:r>
              <a:rPr lang="nl-BE" sz="3200" dirty="0" err="1" smtClean="0">
                <a:solidFill>
                  <a:srgbClr val="D20000"/>
                </a:solidFill>
                <a:latin typeface="Arial Unicode MS" pitchFamily="34" charset="-128"/>
                <a:ea typeface="Arial Unicode MS" pitchFamily="34" charset="-128"/>
                <a:cs typeface="Arial Unicode MS" pitchFamily="34" charset="-128"/>
              </a:rPr>
              <a:t>company</a:t>
            </a:r>
            <a:r>
              <a:rPr lang="nl-BE" sz="3200" dirty="0" smtClean="0">
                <a:solidFill>
                  <a:srgbClr val="D20000"/>
                </a:solidFill>
                <a:latin typeface="Arial Unicode MS" pitchFamily="34" charset="-128"/>
                <a:ea typeface="Arial Unicode MS" pitchFamily="34" charset="-128"/>
                <a:cs typeface="Arial Unicode MS" pitchFamily="34" charset="-128"/>
              </a:rPr>
              <a:t> </a:t>
            </a:r>
            <a:r>
              <a:rPr lang="nl-BE" sz="3200" dirty="0" err="1" smtClean="0">
                <a:solidFill>
                  <a:srgbClr val="D20000"/>
                </a:solidFill>
                <a:latin typeface="Arial Unicode MS" pitchFamily="34" charset="-128"/>
                <a:ea typeface="Arial Unicode MS" pitchFamily="34" charset="-128"/>
                <a:cs typeface="Arial Unicode MS" pitchFamily="34" charset="-128"/>
              </a:rPr>
              <a:t>with</a:t>
            </a:r>
            <a:r>
              <a:rPr lang="nl-BE" sz="3200" dirty="0" smtClean="0">
                <a:solidFill>
                  <a:srgbClr val="D20000"/>
                </a:solidFill>
                <a:latin typeface="Arial Unicode MS" pitchFamily="34" charset="-128"/>
                <a:ea typeface="Arial Unicode MS" pitchFamily="34" charset="-128"/>
                <a:cs typeface="Arial Unicode MS" pitchFamily="34" charset="-128"/>
              </a:rPr>
              <a:t> a </a:t>
            </a:r>
            <a:r>
              <a:rPr lang="nl-BE" sz="3200" dirty="0" err="1" smtClean="0">
                <a:solidFill>
                  <a:srgbClr val="D20000"/>
                </a:solidFill>
                <a:latin typeface="Arial Unicode MS" pitchFamily="34" charset="-128"/>
                <a:ea typeface="Arial Unicode MS" pitchFamily="34" charset="-128"/>
                <a:cs typeface="Arial Unicode MS" pitchFamily="34" charset="-128"/>
              </a:rPr>
              <a:t>history</a:t>
            </a:r>
            <a:endParaRPr lang="nl-BE" sz="3200" dirty="0">
              <a:solidFill>
                <a:srgbClr val="D20000"/>
              </a:solidFill>
              <a:latin typeface="Arial Unicode MS" pitchFamily="34" charset="-128"/>
              <a:ea typeface="Arial Unicode MS" pitchFamily="34" charset="-128"/>
              <a:cs typeface="Arial Unicode MS" pitchFamily="34" charset="-128"/>
            </a:endParaRPr>
          </a:p>
        </p:txBody>
      </p:sp>
      <p:pic>
        <p:nvPicPr>
          <p:cNvPr id="56" name="Picture 3" descr="C:\Documents and Settings\gorisdir\My Documents\My Pictures\Metallo.jpg"/>
          <p:cNvPicPr>
            <a:picLocks noChangeAspect="1" noChangeArrowheads="1"/>
          </p:cNvPicPr>
          <p:nvPr/>
        </p:nvPicPr>
        <p:blipFill>
          <a:blip r:embed="rId3" cstate="print"/>
          <a:srcRect t="3084" b="10683"/>
          <a:stretch>
            <a:fillRect/>
          </a:stretch>
        </p:blipFill>
        <p:spPr bwMode="auto">
          <a:xfrm>
            <a:off x="0" y="1371600"/>
            <a:ext cx="9144000" cy="52451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Line 5"/>
          <p:cNvSpPr>
            <a:spLocks noChangeShapeType="1"/>
          </p:cNvSpPr>
          <p:nvPr/>
        </p:nvSpPr>
        <p:spPr bwMode="gray">
          <a:xfrm flipH="1">
            <a:off x="2251396" y="3783026"/>
            <a:ext cx="3765" cy="551708"/>
          </a:xfrm>
          <a:prstGeom prst="line">
            <a:avLst/>
          </a:prstGeom>
          <a:noFill/>
          <a:ln w="12700">
            <a:solidFill>
              <a:schemeClr val="accent3">
                <a:lumMod val="75000"/>
              </a:schemeClr>
            </a:solidFill>
            <a:round/>
            <a:headEnd type="none"/>
            <a:tailEnd type="oval"/>
          </a:ln>
          <a:effectLst/>
        </p:spPr>
        <p:txBody>
          <a:bodyPr wrap="none" lIns="46800" tIns="64800" rIns="46800" bIns="64800"/>
          <a:lstStyle/>
          <a:p>
            <a:endParaRPr lang="en-US" dirty="0">
              <a:latin typeface="Arial Unicode MS" pitchFamily="34" charset="-128"/>
              <a:ea typeface="Arial Unicode MS" pitchFamily="34" charset="-128"/>
              <a:cs typeface="Arial Unicode MS" pitchFamily="34" charset="-128"/>
            </a:endParaRPr>
          </a:p>
        </p:txBody>
      </p:sp>
      <p:sp>
        <p:nvSpPr>
          <p:cNvPr id="9" name="Tekstvak 8"/>
          <p:cNvSpPr txBox="1"/>
          <p:nvPr/>
        </p:nvSpPr>
        <p:spPr>
          <a:xfrm>
            <a:off x="437900" y="241300"/>
            <a:ext cx="6781800" cy="584775"/>
          </a:xfrm>
          <a:prstGeom prst="rect">
            <a:avLst/>
          </a:prstGeom>
          <a:noFill/>
        </p:spPr>
        <p:txBody>
          <a:bodyPr wrap="square" rtlCol="0">
            <a:spAutoFit/>
          </a:bodyPr>
          <a:lstStyle/>
          <a:p>
            <a:r>
              <a:rPr lang="nl-BE" sz="3200" dirty="0" smtClean="0">
                <a:solidFill>
                  <a:srgbClr val="D20000"/>
                </a:solidFill>
                <a:latin typeface="Arial Unicode MS" pitchFamily="34" charset="-128"/>
                <a:ea typeface="Arial Unicode MS" pitchFamily="34" charset="-128"/>
                <a:cs typeface="Arial Unicode MS" pitchFamily="34" charset="-128"/>
              </a:rPr>
              <a:t>A company with a </a:t>
            </a:r>
            <a:r>
              <a:rPr lang="nl-BE" sz="3200" dirty="0" err="1" smtClean="0">
                <a:solidFill>
                  <a:srgbClr val="D20000"/>
                </a:solidFill>
                <a:latin typeface="Arial Unicode MS" pitchFamily="34" charset="-128"/>
                <a:ea typeface="Arial Unicode MS" pitchFamily="34" charset="-128"/>
                <a:cs typeface="Arial Unicode MS" pitchFamily="34" charset="-128"/>
              </a:rPr>
              <a:t>history</a:t>
            </a:r>
            <a:endParaRPr lang="nl-BE" sz="3200" dirty="0">
              <a:solidFill>
                <a:srgbClr val="D20000"/>
              </a:solidFill>
              <a:latin typeface="Arial Unicode MS" pitchFamily="34" charset="-128"/>
              <a:ea typeface="Arial Unicode MS" pitchFamily="34" charset="-128"/>
              <a:cs typeface="Arial Unicode MS" pitchFamily="34" charset="-128"/>
            </a:endParaRPr>
          </a:p>
        </p:txBody>
      </p:sp>
      <p:sp>
        <p:nvSpPr>
          <p:cNvPr id="42" name="Line 5"/>
          <p:cNvSpPr>
            <a:spLocks noChangeShapeType="1"/>
          </p:cNvSpPr>
          <p:nvPr/>
        </p:nvSpPr>
        <p:spPr bwMode="gray">
          <a:xfrm flipH="1">
            <a:off x="1139232" y="3211043"/>
            <a:ext cx="3758" cy="1893620"/>
          </a:xfrm>
          <a:prstGeom prst="line">
            <a:avLst/>
          </a:prstGeom>
          <a:noFill/>
          <a:ln w="12700">
            <a:solidFill>
              <a:schemeClr val="accent3">
                <a:lumMod val="75000"/>
              </a:schemeClr>
            </a:solidFill>
            <a:round/>
            <a:headEnd type="none"/>
            <a:tailEnd type="oval"/>
          </a:ln>
          <a:effectLst/>
        </p:spPr>
        <p:txBody>
          <a:bodyPr wrap="none" lIns="46800" tIns="64800" rIns="46800" bIns="64800"/>
          <a:lstStyle/>
          <a:p>
            <a:endParaRPr lang="en-US" dirty="0">
              <a:latin typeface="Arial Unicode MS" pitchFamily="34" charset="-128"/>
              <a:ea typeface="Arial Unicode MS" pitchFamily="34" charset="-128"/>
              <a:cs typeface="Arial Unicode MS" pitchFamily="34" charset="-128"/>
            </a:endParaRPr>
          </a:p>
        </p:txBody>
      </p:sp>
      <p:cxnSp>
        <p:nvCxnSpPr>
          <p:cNvPr id="7" name="Rechte verbindingslijn 6"/>
          <p:cNvCxnSpPr/>
          <p:nvPr/>
        </p:nvCxnSpPr>
        <p:spPr>
          <a:xfrm flipH="1">
            <a:off x="558140" y="2239239"/>
            <a:ext cx="11876" cy="1128156"/>
          </a:xfrm>
          <a:prstGeom prst="line">
            <a:avLst/>
          </a:prstGeom>
          <a:ln w="254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Rechte verbindingslijn 7"/>
          <p:cNvCxnSpPr/>
          <p:nvPr/>
        </p:nvCxnSpPr>
        <p:spPr>
          <a:xfrm flipH="1">
            <a:off x="8441376" y="3721678"/>
            <a:ext cx="11876" cy="1128156"/>
          </a:xfrm>
          <a:prstGeom prst="line">
            <a:avLst/>
          </a:prstGeom>
          <a:ln w="254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Oval 39"/>
          <p:cNvSpPr>
            <a:spLocks noChangeArrowheads="1"/>
          </p:cNvSpPr>
          <p:nvPr/>
        </p:nvSpPr>
        <p:spPr bwMode="gray">
          <a:xfrm>
            <a:off x="130631" y="1016081"/>
            <a:ext cx="1620000" cy="1620000"/>
          </a:xfrm>
          <a:prstGeom prst="ellipse">
            <a:avLst/>
          </a:prstGeom>
          <a:gradFill rotWithShape="1">
            <a:gsLst>
              <a:gs pos="0">
                <a:schemeClr val="accent3">
                  <a:lumMod val="75000"/>
                </a:schemeClr>
              </a:gs>
              <a:gs pos="50000">
                <a:schemeClr val="accent3">
                  <a:lumMod val="20000"/>
                  <a:lumOff val="80000"/>
                </a:schemeClr>
              </a:gs>
              <a:gs pos="100000">
                <a:schemeClr val="bg1">
                  <a:lumMod val="65000"/>
                </a:schemeClr>
              </a:gs>
            </a:gsLst>
            <a:lin ang="2700000" scaled="1"/>
          </a:gradFill>
          <a:ln w="38100" algn="ctr">
            <a:solidFill>
              <a:schemeClr val="bg1"/>
            </a:solidFill>
            <a:round/>
            <a:headEnd/>
            <a:tailEnd/>
          </a:ln>
          <a:effectLst/>
        </p:spPr>
        <p:txBody>
          <a:bodyPr wrap="none" lIns="48637" tIns="67343" rIns="48637" bIns="67343" anchor="ctr"/>
          <a:lstStyle/>
          <a:p>
            <a:pPr defTabSz="758825">
              <a:tabLst>
                <a:tab pos="4454525" algn="l"/>
              </a:tabLst>
            </a:pPr>
            <a:endParaRPr lang="fr-FR" sz="1700" dirty="0">
              <a:latin typeface="Arial Unicode MS" pitchFamily="34" charset="-128"/>
              <a:ea typeface="Arial Unicode MS" pitchFamily="34" charset="-128"/>
              <a:cs typeface="Arial Unicode MS" pitchFamily="34" charset="-128"/>
            </a:endParaRPr>
          </a:p>
        </p:txBody>
      </p:sp>
      <p:pic>
        <p:nvPicPr>
          <p:cNvPr id="12" name="Picture 47"/>
          <p:cNvPicPr>
            <a:picLocks noChangeAspect="1" noChangeArrowheads="1"/>
          </p:cNvPicPr>
          <p:nvPr/>
        </p:nvPicPr>
        <p:blipFill>
          <a:blip r:embed="rId2" cstate="print"/>
          <a:srcRect/>
          <a:stretch>
            <a:fillRect/>
          </a:stretch>
        </p:blipFill>
        <p:spPr bwMode="auto">
          <a:xfrm>
            <a:off x="262824" y="1159214"/>
            <a:ext cx="1394076" cy="1394641"/>
          </a:xfrm>
          <a:prstGeom prst="rect">
            <a:avLst/>
          </a:prstGeom>
          <a:ln>
            <a:noFill/>
          </a:ln>
          <a:effectLst>
            <a:outerShdw blurRad="292100" dist="139700" dir="2700000" algn="tl" rotWithShape="0">
              <a:srgbClr val="333333">
                <a:alpha val="65000"/>
              </a:srgbClr>
            </a:outerShdw>
          </a:effectLst>
        </p:spPr>
      </p:pic>
      <p:sp>
        <p:nvSpPr>
          <p:cNvPr id="14" name="Oval 39"/>
          <p:cNvSpPr>
            <a:spLocks noChangeArrowheads="1"/>
          </p:cNvSpPr>
          <p:nvPr/>
        </p:nvSpPr>
        <p:spPr bwMode="gray">
          <a:xfrm>
            <a:off x="7208311" y="4222423"/>
            <a:ext cx="1620000" cy="1620000"/>
          </a:xfrm>
          <a:prstGeom prst="ellipse">
            <a:avLst/>
          </a:prstGeom>
          <a:gradFill rotWithShape="1">
            <a:gsLst>
              <a:gs pos="0">
                <a:schemeClr val="accent3">
                  <a:lumMod val="75000"/>
                </a:schemeClr>
              </a:gs>
              <a:gs pos="50000">
                <a:schemeClr val="accent3">
                  <a:lumMod val="20000"/>
                  <a:lumOff val="80000"/>
                </a:schemeClr>
              </a:gs>
              <a:gs pos="100000">
                <a:schemeClr val="bg1">
                  <a:lumMod val="65000"/>
                </a:schemeClr>
              </a:gs>
            </a:gsLst>
            <a:lin ang="2700000" scaled="1"/>
          </a:gradFill>
          <a:ln w="38100" algn="ctr">
            <a:solidFill>
              <a:schemeClr val="bg1"/>
            </a:solidFill>
            <a:round/>
            <a:headEnd/>
            <a:tailEnd/>
          </a:ln>
          <a:effectLst/>
        </p:spPr>
        <p:txBody>
          <a:bodyPr wrap="none" lIns="48637" tIns="67343" rIns="48637" bIns="67343" anchor="ctr"/>
          <a:lstStyle/>
          <a:p>
            <a:pPr defTabSz="758825">
              <a:tabLst>
                <a:tab pos="4454525" algn="l"/>
              </a:tabLst>
            </a:pPr>
            <a:endParaRPr lang="fr-FR" sz="1700" dirty="0">
              <a:latin typeface="Arial Unicode MS" pitchFamily="34" charset="-128"/>
              <a:ea typeface="Arial Unicode MS" pitchFamily="34" charset="-128"/>
              <a:cs typeface="Arial Unicode MS" pitchFamily="34" charset="-128"/>
            </a:endParaRPr>
          </a:p>
        </p:txBody>
      </p:sp>
      <p:pic>
        <p:nvPicPr>
          <p:cNvPr id="15" name="Picture 50"/>
          <p:cNvPicPr>
            <a:picLocks noChangeAspect="1" noChangeArrowheads="1"/>
          </p:cNvPicPr>
          <p:nvPr/>
        </p:nvPicPr>
        <p:blipFill>
          <a:blip r:embed="rId3" cstate="print"/>
          <a:srcRect/>
          <a:stretch>
            <a:fillRect/>
          </a:stretch>
        </p:blipFill>
        <p:spPr bwMode="auto">
          <a:xfrm>
            <a:off x="7354490" y="4348751"/>
            <a:ext cx="1370690" cy="1379754"/>
          </a:xfrm>
          <a:prstGeom prst="rect">
            <a:avLst/>
          </a:prstGeom>
          <a:ln>
            <a:noFill/>
          </a:ln>
          <a:effectLst>
            <a:outerShdw blurRad="292100" dist="139700" dir="2700000" algn="tl" rotWithShape="0">
              <a:srgbClr val="333333">
                <a:alpha val="65000"/>
              </a:srgbClr>
            </a:outerShdw>
          </a:effectLst>
        </p:spPr>
      </p:pic>
      <p:sp>
        <p:nvSpPr>
          <p:cNvPr id="17" name="Line 5"/>
          <p:cNvSpPr>
            <a:spLocks noChangeShapeType="1"/>
          </p:cNvSpPr>
          <p:nvPr/>
        </p:nvSpPr>
        <p:spPr bwMode="gray">
          <a:xfrm flipH="1" flipV="1">
            <a:off x="7028878" y="2312797"/>
            <a:ext cx="9807" cy="641769"/>
          </a:xfrm>
          <a:prstGeom prst="line">
            <a:avLst/>
          </a:prstGeom>
          <a:noFill/>
          <a:ln w="12700">
            <a:solidFill>
              <a:schemeClr val="accent3">
                <a:lumMod val="75000"/>
              </a:schemeClr>
            </a:solidFill>
            <a:round/>
            <a:headEnd type="none"/>
            <a:tailEnd type="oval"/>
          </a:ln>
          <a:effectLst/>
        </p:spPr>
        <p:txBody>
          <a:bodyPr wrap="none" lIns="46800" tIns="64800" rIns="46800" bIns="64800"/>
          <a:lstStyle/>
          <a:p>
            <a:endParaRPr lang="en-US" dirty="0">
              <a:latin typeface="Arial Unicode MS" pitchFamily="34" charset="-128"/>
              <a:ea typeface="Arial Unicode MS" pitchFamily="34" charset="-128"/>
              <a:cs typeface="Arial Unicode MS" pitchFamily="34" charset="-128"/>
            </a:endParaRPr>
          </a:p>
        </p:txBody>
      </p:sp>
      <p:sp>
        <p:nvSpPr>
          <p:cNvPr id="18" name="Line 5"/>
          <p:cNvSpPr>
            <a:spLocks noChangeShapeType="1"/>
          </p:cNvSpPr>
          <p:nvPr/>
        </p:nvSpPr>
        <p:spPr bwMode="gray">
          <a:xfrm flipH="1" flipV="1">
            <a:off x="6543393" y="1600535"/>
            <a:ext cx="3587" cy="1885782"/>
          </a:xfrm>
          <a:prstGeom prst="line">
            <a:avLst/>
          </a:prstGeom>
          <a:noFill/>
          <a:ln w="12700">
            <a:solidFill>
              <a:schemeClr val="accent3">
                <a:lumMod val="75000"/>
              </a:schemeClr>
            </a:solidFill>
            <a:round/>
            <a:headEnd type="none"/>
            <a:tailEnd type="oval"/>
          </a:ln>
          <a:effectLst/>
        </p:spPr>
        <p:txBody>
          <a:bodyPr wrap="none" lIns="46800" tIns="64800" rIns="46800" bIns="64800"/>
          <a:lstStyle/>
          <a:p>
            <a:endParaRPr lang="en-US" dirty="0">
              <a:latin typeface="Arial Unicode MS" pitchFamily="34" charset="-128"/>
              <a:ea typeface="Arial Unicode MS" pitchFamily="34" charset="-128"/>
              <a:cs typeface="Arial Unicode MS" pitchFamily="34" charset="-128"/>
            </a:endParaRPr>
          </a:p>
        </p:txBody>
      </p:sp>
      <p:sp>
        <p:nvSpPr>
          <p:cNvPr id="19" name="Line 5"/>
          <p:cNvSpPr>
            <a:spLocks noChangeShapeType="1"/>
          </p:cNvSpPr>
          <p:nvPr/>
        </p:nvSpPr>
        <p:spPr bwMode="gray">
          <a:xfrm flipH="1" flipV="1">
            <a:off x="6158619" y="1112588"/>
            <a:ext cx="5772" cy="1908456"/>
          </a:xfrm>
          <a:prstGeom prst="line">
            <a:avLst/>
          </a:prstGeom>
          <a:noFill/>
          <a:ln w="12700">
            <a:solidFill>
              <a:schemeClr val="accent3">
                <a:lumMod val="75000"/>
              </a:schemeClr>
            </a:solidFill>
            <a:round/>
            <a:headEnd type="none"/>
            <a:tailEnd type="oval"/>
          </a:ln>
          <a:effectLst/>
        </p:spPr>
        <p:txBody>
          <a:bodyPr wrap="none" lIns="46800" tIns="64800" rIns="46800" bIns="64800"/>
          <a:lstStyle/>
          <a:p>
            <a:endParaRPr lang="en-US" dirty="0">
              <a:latin typeface="Arial Unicode MS" pitchFamily="34" charset="-128"/>
              <a:ea typeface="Arial Unicode MS" pitchFamily="34" charset="-128"/>
              <a:cs typeface="Arial Unicode MS" pitchFamily="34" charset="-128"/>
            </a:endParaRPr>
          </a:p>
        </p:txBody>
      </p:sp>
      <p:sp>
        <p:nvSpPr>
          <p:cNvPr id="20" name="BasicText1" descr="&lt;tags&gt;&lt;tag n=&quot;Linked&quot; v=&quot;True&quot; /&gt;&lt;tag n=&quot;BulletInfo&quot; v=&quot;Standard&quot; /&gt;&lt;tag n=&quot;TagName&quot; v=&quot;BasicText1&quot; /&gt;&lt;tag n=&quot;Top&quot; v=&quot;86.5&quot; /&gt;&lt;tag n=&quot;Left&quot; v=&quot;35.375&quot; /&gt;&lt;tag n=&quot;Height&quot; v=&quot;342&quot; /&gt;&lt;tag n=&quot;Width&quot; v=&quot;649.25&quot; /&gt;&lt;/tags&gt;"/>
          <p:cNvSpPr>
            <a:spLocks noChangeArrowheads="1"/>
          </p:cNvSpPr>
          <p:nvPr/>
        </p:nvSpPr>
        <p:spPr bwMode="gray">
          <a:xfrm>
            <a:off x="6291909" y="1044488"/>
            <a:ext cx="2669316" cy="630237"/>
          </a:xfrm>
          <a:prstGeom prst="rect">
            <a:avLst/>
          </a:prstGeom>
          <a:noFill/>
          <a:ln w="9525" algn="ctr">
            <a:noFill/>
            <a:miter lim="800000"/>
            <a:headEnd/>
            <a:tailEnd/>
          </a:ln>
          <a:effectLst/>
        </p:spPr>
        <p:txBody>
          <a:bodyPr lIns="0" tIns="0" rIns="0" bIns="0"/>
          <a:lstStyle/>
          <a:p>
            <a:pPr marL="1588" lvl="1" algn="l" defTabSz="758825">
              <a:lnSpc>
                <a:spcPct val="100000"/>
              </a:lnSpc>
              <a:spcBef>
                <a:spcPct val="20000"/>
              </a:spcBef>
              <a:buClr>
                <a:schemeClr val="tx1"/>
              </a:buClr>
              <a:buSzPct val="120000"/>
            </a:pPr>
            <a:r>
              <a:rPr lang="en-GB" altLang="ja-JP" sz="1200" b="1" dirty="0" smtClean="0">
                <a:solidFill>
                  <a:schemeClr val="tx1">
                    <a:lumMod val="65000"/>
                    <a:lumOff val="35000"/>
                  </a:schemeClr>
                </a:solidFill>
                <a:latin typeface="Arial Unicode MS" pitchFamily="34" charset="-128"/>
                <a:ea typeface="Arial Unicode MS" pitchFamily="34" charset="-128"/>
                <a:cs typeface="Arial Unicode MS" pitchFamily="34" charset="-128"/>
              </a:rPr>
              <a:t>2010: </a:t>
            </a:r>
            <a:endParaRPr lang="en-GB" altLang="ja-JP" sz="1200" b="1" dirty="0">
              <a:solidFill>
                <a:schemeClr val="tx1">
                  <a:lumMod val="65000"/>
                  <a:lumOff val="35000"/>
                </a:schemeClr>
              </a:solidFill>
              <a:latin typeface="Arial Unicode MS" pitchFamily="34" charset="-128"/>
              <a:ea typeface="Arial Unicode MS" pitchFamily="34" charset="-128"/>
              <a:cs typeface="Arial Unicode MS" pitchFamily="34" charset="-128"/>
            </a:endParaRPr>
          </a:p>
          <a:p>
            <a:pPr marL="4763" lvl="2" indent="-4763" defTabSz="758825">
              <a:spcBef>
                <a:spcPct val="20000"/>
              </a:spcBef>
              <a:buClr>
                <a:schemeClr val="accent2"/>
              </a:buClr>
            </a:pPr>
            <a:r>
              <a:rPr lang="en-GB" sz="1000" dirty="0" smtClean="0">
                <a:solidFill>
                  <a:schemeClr val="tx1">
                    <a:lumMod val="65000"/>
                    <a:lumOff val="35000"/>
                  </a:schemeClr>
                </a:solidFill>
                <a:latin typeface="Arial Unicode MS" pitchFamily="34" charset="-128"/>
                <a:ea typeface="Arial Unicode MS" pitchFamily="34" charset="-128"/>
                <a:cs typeface="Arial Unicode MS" pitchFamily="34" charset="-128"/>
              </a:rPr>
              <a:t>Installation of a </a:t>
            </a:r>
            <a:r>
              <a:rPr lang="en-GB" sz="1000" b="1" u="sng" dirty="0" smtClean="0">
                <a:solidFill>
                  <a:schemeClr val="tx1">
                    <a:lumMod val="65000"/>
                    <a:lumOff val="35000"/>
                  </a:schemeClr>
                </a:solidFill>
                <a:latin typeface="Arial Unicode MS" pitchFamily="34" charset="-128"/>
                <a:ea typeface="Arial Unicode MS" pitchFamily="34" charset="-128"/>
                <a:cs typeface="Arial Unicode MS" pitchFamily="34" charset="-128"/>
              </a:rPr>
              <a:t>new  tankhouse</a:t>
            </a:r>
            <a:endParaRPr lang="en-GB" altLang="ja-JP" sz="1000" b="1" u="sng" dirty="0">
              <a:solidFill>
                <a:schemeClr val="tx1">
                  <a:lumMod val="65000"/>
                  <a:lumOff val="35000"/>
                </a:schemeClr>
              </a:solidFill>
              <a:latin typeface="Arial Unicode MS" pitchFamily="34" charset="-128"/>
              <a:ea typeface="Arial Unicode MS" pitchFamily="34" charset="-128"/>
              <a:cs typeface="Arial Unicode MS" pitchFamily="34" charset="-128"/>
            </a:endParaRPr>
          </a:p>
        </p:txBody>
      </p:sp>
      <p:sp>
        <p:nvSpPr>
          <p:cNvPr id="21" name="Line 5"/>
          <p:cNvSpPr>
            <a:spLocks noChangeShapeType="1"/>
          </p:cNvSpPr>
          <p:nvPr/>
        </p:nvSpPr>
        <p:spPr bwMode="gray">
          <a:xfrm flipH="1">
            <a:off x="5473471" y="3792926"/>
            <a:ext cx="3765" cy="551708"/>
          </a:xfrm>
          <a:prstGeom prst="line">
            <a:avLst/>
          </a:prstGeom>
          <a:noFill/>
          <a:ln w="12700">
            <a:solidFill>
              <a:schemeClr val="accent3">
                <a:lumMod val="75000"/>
              </a:schemeClr>
            </a:solidFill>
            <a:round/>
            <a:headEnd type="none"/>
            <a:tailEnd type="oval"/>
          </a:ln>
          <a:effectLst/>
        </p:spPr>
        <p:txBody>
          <a:bodyPr wrap="none" lIns="46800" tIns="64800" rIns="46800" bIns="64800"/>
          <a:lstStyle/>
          <a:p>
            <a:endParaRPr lang="en-US" dirty="0">
              <a:latin typeface="Arial Unicode MS" pitchFamily="34" charset="-128"/>
              <a:ea typeface="Arial Unicode MS" pitchFamily="34" charset="-128"/>
              <a:cs typeface="Arial Unicode MS" pitchFamily="34" charset="-128"/>
            </a:endParaRPr>
          </a:p>
        </p:txBody>
      </p:sp>
      <p:sp>
        <p:nvSpPr>
          <p:cNvPr id="22" name="Line 5"/>
          <p:cNvSpPr>
            <a:spLocks noChangeShapeType="1"/>
          </p:cNvSpPr>
          <p:nvPr/>
        </p:nvSpPr>
        <p:spPr bwMode="gray">
          <a:xfrm flipH="1">
            <a:off x="4833679" y="3199539"/>
            <a:ext cx="3758" cy="1893620"/>
          </a:xfrm>
          <a:prstGeom prst="line">
            <a:avLst/>
          </a:prstGeom>
          <a:noFill/>
          <a:ln w="12700">
            <a:solidFill>
              <a:schemeClr val="accent3">
                <a:lumMod val="75000"/>
              </a:schemeClr>
            </a:solidFill>
            <a:round/>
            <a:headEnd type="none"/>
            <a:tailEnd type="oval"/>
          </a:ln>
          <a:effectLst/>
        </p:spPr>
        <p:txBody>
          <a:bodyPr wrap="none" lIns="46800" tIns="64800" rIns="46800" bIns="64800"/>
          <a:lstStyle/>
          <a:p>
            <a:endParaRPr lang="en-US" dirty="0">
              <a:latin typeface="Arial Unicode MS" pitchFamily="34" charset="-128"/>
              <a:ea typeface="Arial Unicode MS" pitchFamily="34" charset="-128"/>
              <a:cs typeface="Arial Unicode MS" pitchFamily="34" charset="-128"/>
            </a:endParaRPr>
          </a:p>
        </p:txBody>
      </p:sp>
      <p:sp>
        <p:nvSpPr>
          <p:cNvPr id="23" name="Line 5"/>
          <p:cNvSpPr>
            <a:spLocks noChangeShapeType="1"/>
          </p:cNvSpPr>
          <p:nvPr/>
        </p:nvSpPr>
        <p:spPr bwMode="gray">
          <a:xfrm flipH="1" flipV="1">
            <a:off x="4156595" y="2142988"/>
            <a:ext cx="3759" cy="1680854"/>
          </a:xfrm>
          <a:prstGeom prst="line">
            <a:avLst/>
          </a:prstGeom>
          <a:noFill/>
          <a:ln w="12700">
            <a:solidFill>
              <a:schemeClr val="accent3">
                <a:lumMod val="75000"/>
              </a:schemeClr>
            </a:solidFill>
            <a:round/>
            <a:headEnd type="none"/>
            <a:tailEnd type="oval"/>
          </a:ln>
          <a:effectLst/>
        </p:spPr>
        <p:txBody>
          <a:bodyPr wrap="none" lIns="46800" tIns="64800" rIns="46800" bIns="64800"/>
          <a:lstStyle/>
          <a:p>
            <a:endParaRPr lang="en-US" dirty="0">
              <a:latin typeface="Arial Unicode MS" pitchFamily="34" charset="-128"/>
              <a:ea typeface="Arial Unicode MS" pitchFamily="34" charset="-128"/>
              <a:cs typeface="Arial Unicode MS" pitchFamily="34" charset="-128"/>
            </a:endParaRPr>
          </a:p>
        </p:txBody>
      </p:sp>
      <p:sp>
        <p:nvSpPr>
          <p:cNvPr id="24" name="Line 5"/>
          <p:cNvSpPr>
            <a:spLocks noChangeShapeType="1"/>
          </p:cNvSpPr>
          <p:nvPr/>
        </p:nvSpPr>
        <p:spPr bwMode="gray">
          <a:xfrm flipH="1" flipV="1">
            <a:off x="3481119" y="1233313"/>
            <a:ext cx="5772" cy="1908456"/>
          </a:xfrm>
          <a:prstGeom prst="line">
            <a:avLst/>
          </a:prstGeom>
          <a:noFill/>
          <a:ln w="12700">
            <a:solidFill>
              <a:schemeClr val="accent3">
                <a:lumMod val="75000"/>
              </a:schemeClr>
            </a:solidFill>
            <a:round/>
            <a:headEnd type="none"/>
            <a:tailEnd type="oval"/>
          </a:ln>
          <a:effectLst/>
        </p:spPr>
        <p:txBody>
          <a:bodyPr wrap="none" lIns="46800" tIns="64800" rIns="46800" bIns="64800"/>
          <a:lstStyle/>
          <a:p>
            <a:endParaRPr lang="en-US" dirty="0">
              <a:latin typeface="Arial Unicode MS" pitchFamily="34" charset="-128"/>
              <a:ea typeface="Arial Unicode MS" pitchFamily="34" charset="-128"/>
              <a:cs typeface="Arial Unicode MS" pitchFamily="34" charset="-128"/>
            </a:endParaRPr>
          </a:p>
        </p:txBody>
      </p:sp>
      <p:sp>
        <p:nvSpPr>
          <p:cNvPr id="25" name="Line 5"/>
          <p:cNvSpPr>
            <a:spLocks noChangeShapeType="1"/>
          </p:cNvSpPr>
          <p:nvPr/>
        </p:nvSpPr>
        <p:spPr bwMode="gray">
          <a:xfrm flipH="1" flipV="1">
            <a:off x="1854200" y="2343150"/>
            <a:ext cx="7054" cy="1127892"/>
          </a:xfrm>
          <a:prstGeom prst="line">
            <a:avLst/>
          </a:prstGeom>
          <a:noFill/>
          <a:ln w="12700">
            <a:solidFill>
              <a:schemeClr val="accent3">
                <a:lumMod val="75000"/>
              </a:schemeClr>
            </a:solidFill>
            <a:round/>
            <a:headEnd type="none"/>
            <a:tailEnd type="oval"/>
          </a:ln>
          <a:effectLst/>
        </p:spPr>
        <p:txBody>
          <a:bodyPr wrap="none" lIns="46800" tIns="64800" rIns="46800" bIns="64800"/>
          <a:lstStyle/>
          <a:p>
            <a:endParaRPr lang="en-US" dirty="0">
              <a:latin typeface="Arial Unicode MS" pitchFamily="34" charset="-128"/>
              <a:ea typeface="Arial Unicode MS" pitchFamily="34" charset="-128"/>
              <a:cs typeface="Arial Unicode MS" pitchFamily="34" charset="-128"/>
            </a:endParaRPr>
          </a:p>
        </p:txBody>
      </p:sp>
      <p:sp>
        <p:nvSpPr>
          <p:cNvPr id="27" name="Line 5"/>
          <p:cNvSpPr>
            <a:spLocks noChangeShapeType="1"/>
          </p:cNvSpPr>
          <p:nvPr/>
        </p:nvSpPr>
        <p:spPr bwMode="gray">
          <a:xfrm>
            <a:off x="305700" y="3269913"/>
            <a:ext cx="0" cy="1066800"/>
          </a:xfrm>
          <a:prstGeom prst="line">
            <a:avLst/>
          </a:prstGeom>
          <a:noFill/>
          <a:ln w="12700">
            <a:solidFill>
              <a:schemeClr val="accent3">
                <a:lumMod val="75000"/>
              </a:schemeClr>
            </a:solidFill>
            <a:round/>
            <a:headEnd type="none"/>
            <a:tailEnd type="oval"/>
          </a:ln>
          <a:effectLst/>
        </p:spPr>
        <p:txBody>
          <a:bodyPr wrap="none" lIns="46800" tIns="64800" rIns="46800" bIns="64800"/>
          <a:lstStyle/>
          <a:p>
            <a:endParaRPr lang="en-US" dirty="0">
              <a:latin typeface="Arial Unicode MS" pitchFamily="34" charset="-128"/>
              <a:ea typeface="Arial Unicode MS" pitchFamily="34" charset="-128"/>
              <a:cs typeface="Arial Unicode MS" pitchFamily="34" charset="-128"/>
            </a:endParaRPr>
          </a:p>
        </p:txBody>
      </p:sp>
      <p:sp>
        <p:nvSpPr>
          <p:cNvPr id="29" name="AutoShape 25"/>
          <p:cNvSpPr>
            <a:spLocks noChangeArrowheads="1"/>
          </p:cNvSpPr>
          <p:nvPr/>
        </p:nvSpPr>
        <p:spPr bwMode="gray">
          <a:xfrm>
            <a:off x="222117" y="3020950"/>
            <a:ext cx="754287" cy="804863"/>
          </a:xfrm>
          <a:prstGeom prst="chevron">
            <a:avLst>
              <a:gd name="adj" fmla="val 10227"/>
            </a:avLst>
          </a:prstGeom>
          <a:gradFill>
            <a:gsLst>
              <a:gs pos="0">
                <a:srgbClr val="C00000"/>
              </a:gs>
              <a:gs pos="80000">
                <a:srgbClr val="C00000"/>
              </a:gs>
              <a:gs pos="100000">
                <a:schemeClr val="bg1">
                  <a:lumMod val="95000"/>
                </a:schemeClr>
              </a:gs>
            </a:gsLst>
          </a:gradFill>
          <a:ln>
            <a:noFill/>
            <a:headEnd/>
            <a:tailEnd/>
          </a:ln>
        </p:spPr>
        <p:style>
          <a:lnRef idx="1">
            <a:schemeClr val="accent2"/>
          </a:lnRef>
          <a:fillRef idx="3">
            <a:schemeClr val="accent2"/>
          </a:fillRef>
          <a:effectRef idx="2">
            <a:schemeClr val="accent2"/>
          </a:effectRef>
          <a:fontRef idx="minor">
            <a:schemeClr val="lt1"/>
          </a:fontRef>
        </p:style>
        <p:txBody>
          <a:bodyPr lIns="48637" tIns="67343" rIns="48637" bIns="67343"/>
          <a:lstStyle/>
          <a:p>
            <a:pPr defTabSz="596900">
              <a:tabLst>
                <a:tab pos="3505200" algn="l"/>
              </a:tabLst>
            </a:pPr>
            <a:endParaRPr lang="fr-FR" sz="1000" dirty="0">
              <a:latin typeface="Arial Unicode MS" pitchFamily="34" charset="-128"/>
              <a:ea typeface="Arial Unicode MS" pitchFamily="34" charset="-128"/>
              <a:cs typeface="Arial Unicode MS" pitchFamily="34" charset="-128"/>
            </a:endParaRPr>
          </a:p>
        </p:txBody>
      </p:sp>
      <p:sp>
        <p:nvSpPr>
          <p:cNvPr id="30" name="AutoShape 26"/>
          <p:cNvSpPr>
            <a:spLocks noChangeArrowheads="1"/>
          </p:cNvSpPr>
          <p:nvPr/>
        </p:nvSpPr>
        <p:spPr bwMode="gray">
          <a:xfrm>
            <a:off x="953377" y="3020950"/>
            <a:ext cx="754287" cy="804863"/>
          </a:xfrm>
          <a:prstGeom prst="chevron">
            <a:avLst>
              <a:gd name="adj" fmla="val 10227"/>
            </a:avLst>
          </a:prstGeom>
          <a:gradFill>
            <a:gsLst>
              <a:gs pos="0">
                <a:schemeClr val="accent3">
                  <a:lumMod val="75000"/>
                </a:schemeClr>
              </a:gs>
              <a:gs pos="80000">
                <a:schemeClr val="accent3">
                  <a:lumMod val="75000"/>
                </a:schemeClr>
              </a:gs>
              <a:gs pos="100000">
                <a:schemeClr val="accent3">
                  <a:lumMod val="20000"/>
                  <a:lumOff val="80000"/>
                </a:schemeClr>
              </a:gs>
            </a:gsLst>
          </a:gradFill>
          <a:ln>
            <a:noFill/>
            <a:headEnd/>
            <a:tailEnd/>
          </a:ln>
        </p:spPr>
        <p:style>
          <a:lnRef idx="1">
            <a:schemeClr val="accent2"/>
          </a:lnRef>
          <a:fillRef idx="3">
            <a:schemeClr val="accent2"/>
          </a:fillRef>
          <a:effectRef idx="2">
            <a:schemeClr val="accent2"/>
          </a:effectRef>
          <a:fontRef idx="minor">
            <a:schemeClr val="lt1"/>
          </a:fontRef>
        </p:style>
        <p:txBody>
          <a:bodyPr lIns="48637" tIns="67343" rIns="48637" bIns="67343"/>
          <a:lstStyle/>
          <a:p>
            <a:pPr defTabSz="596900">
              <a:tabLst>
                <a:tab pos="3505200" algn="l"/>
              </a:tabLst>
            </a:pPr>
            <a:endParaRPr lang="fr-FR" sz="1000" dirty="0">
              <a:latin typeface="Arial Unicode MS" pitchFamily="34" charset="-128"/>
              <a:ea typeface="Arial Unicode MS" pitchFamily="34" charset="-128"/>
              <a:cs typeface="Arial Unicode MS" pitchFamily="34" charset="-128"/>
            </a:endParaRPr>
          </a:p>
        </p:txBody>
      </p:sp>
      <p:sp>
        <p:nvSpPr>
          <p:cNvPr id="31" name="AutoShape 27"/>
          <p:cNvSpPr>
            <a:spLocks noChangeArrowheads="1"/>
          </p:cNvSpPr>
          <p:nvPr/>
        </p:nvSpPr>
        <p:spPr bwMode="gray">
          <a:xfrm>
            <a:off x="1673096" y="3020950"/>
            <a:ext cx="754287" cy="804863"/>
          </a:xfrm>
          <a:prstGeom prst="chevron">
            <a:avLst>
              <a:gd name="adj" fmla="val 10227"/>
            </a:avLst>
          </a:prstGeom>
          <a:gradFill>
            <a:gsLst>
              <a:gs pos="0">
                <a:srgbClr val="C00000"/>
              </a:gs>
              <a:gs pos="80000">
                <a:srgbClr val="C00000"/>
              </a:gs>
              <a:gs pos="100000">
                <a:schemeClr val="bg1">
                  <a:lumMod val="95000"/>
                </a:schemeClr>
              </a:gs>
            </a:gsLst>
          </a:gradFill>
          <a:ln>
            <a:noFill/>
            <a:headEnd/>
            <a:tailEnd/>
          </a:ln>
        </p:spPr>
        <p:style>
          <a:lnRef idx="1">
            <a:schemeClr val="accent2"/>
          </a:lnRef>
          <a:fillRef idx="3">
            <a:schemeClr val="accent2"/>
          </a:fillRef>
          <a:effectRef idx="2">
            <a:schemeClr val="accent2"/>
          </a:effectRef>
          <a:fontRef idx="minor">
            <a:schemeClr val="lt1"/>
          </a:fontRef>
        </p:style>
        <p:txBody>
          <a:bodyPr lIns="48637" tIns="67343" rIns="48637" bIns="67343"/>
          <a:lstStyle/>
          <a:p>
            <a:pPr defTabSz="596900">
              <a:tabLst>
                <a:tab pos="3505200" algn="l"/>
              </a:tabLst>
            </a:pPr>
            <a:endParaRPr lang="fr-FR" sz="1000" dirty="0">
              <a:latin typeface="Arial Unicode MS" pitchFamily="34" charset="-128"/>
              <a:ea typeface="Arial Unicode MS" pitchFamily="34" charset="-128"/>
              <a:cs typeface="Arial Unicode MS" pitchFamily="34" charset="-128"/>
            </a:endParaRPr>
          </a:p>
        </p:txBody>
      </p:sp>
      <p:sp>
        <p:nvSpPr>
          <p:cNvPr id="32" name="AutoShape 28"/>
          <p:cNvSpPr>
            <a:spLocks noChangeArrowheads="1"/>
          </p:cNvSpPr>
          <p:nvPr/>
        </p:nvSpPr>
        <p:spPr bwMode="gray">
          <a:xfrm>
            <a:off x="2402339" y="3020950"/>
            <a:ext cx="756118" cy="804863"/>
          </a:xfrm>
          <a:prstGeom prst="chevron">
            <a:avLst>
              <a:gd name="adj" fmla="val 10227"/>
            </a:avLst>
          </a:prstGeom>
          <a:gradFill>
            <a:gsLst>
              <a:gs pos="0">
                <a:schemeClr val="accent3">
                  <a:lumMod val="75000"/>
                </a:schemeClr>
              </a:gs>
              <a:gs pos="80000">
                <a:schemeClr val="accent3">
                  <a:lumMod val="75000"/>
                </a:schemeClr>
              </a:gs>
              <a:gs pos="100000">
                <a:schemeClr val="accent3">
                  <a:lumMod val="20000"/>
                  <a:lumOff val="80000"/>
                </a:schemeClr>
              </a:gs>
            </a:gsLst>
          </a:gradFill>
          <a:ln>
            <a:noFill/>
            <a:headEnd/>
            <a:tailEnd/>
          </a:ln>
        </p:spPr>
        <p:style>
          <a:lnRef idx="1">
            <a:schemeClr val="accent2"/>
          </a:lnRef>
          <a:fillRef idx="3">
            <a:schemeClr val="accent2"/>
          </a:fillRef>
          <a:effectRef idx="2">
            <a:schemeClr val="accent2"/>
          </a:effectRef>
          <a:fontRef idx="minor">
            <a:schemeClr val="lt1"/>
          </a:fontRef>
        </p:style>
        <p:txBody>
          <a:bodyPr lIns="48637" tIns="67343" rIns="48637" bIns="67343"/>
          <a:lstStyle/>
          <a:p>
            <a:pPr defTabSz="596900">
              <a:tabLst>
                <a:tab pos="3505200" algn="l"/>
              </a:tabLst>
            </a:pPr>
            <a:endParaRPr lang="fr-FR" sz="1000" dirty="0">
              <a:latin typeface="Arial Unicode MS" pitchFamily="34" charset="-128"/>
              <a:ea typeface="Arial Unicode MS" pitchFamily="34" charset="-128"/>
              <a:cs typeface="Arial Unicode MS" pitchFamily="34" charset="-128"/>
            </a:endParaRPr>
          </a:p>
        </p:txBody>
      </p:sp>
      <p:sp>
        <p:nvSpPr>
          <p:cNvPr id="33" name="AutoShape 30"/>
          <p:cNvSpPr>
            <a:spLocks noChangeArrowheads="1"/>
          </p:cNvSpPr>
          <p:nvPr/>
        </p:nvSpPr>
        <p:spPr bwMode="gray">
          <a:xfrm>
            <a:off x="3853318" y="3020950"/>
            <a:ext cx="754287" cy="804863"/>
          </a:xfrm>
          <a:prstGeom prst="chevron">
            <a:avLst>
              <a:gd name="adj" fmla="val 10227"/>
            </a:avLst>
          </a:prstGeom>
          <a:gradFill>
            <a:gsLst>
              <a:gs pos="0">
                <a:schemeClr val="accent3">
                  <a:lumMod val="75000"/>
                </a:schemeClr>
              </a:gs>
              <a:gs pos="80000">
                <a:schemeClr val="accent3">
                  <a:lumMod val="75000"/>
                </a:schemeClr>
              </a:gs>
              <a:gs pos="100000">
                <a:schemeClr val="accent3">
                  <a:lumMod val="20000"/>
                  <a:lumOff val="80000"/>
                </a:schemeClr>
              </a:gs>
            </a:gsLst>
          </a:gradFill>
          <a:ln>
            <a:noFill/>
            <a:headEnd/>
            <a:tailEnd/>
          </a:ln>
        </p:spPr>
        <p:style>
          <a:lnRef idx="1">
            <a:schemeClr val="accent2"/>
          </a:lnRef>
          <a:fillRef idx="3">
            <a:schemeClr val="accent2"/>
          </a:fillRef>
          <a:effectRef idx="2">
            <a:schemeClr val="accent2"/>
          </a:effectRef>
          <a:fontRef idx="minor">
            <a:schemeClr val="lt1"/>
          </a:fontRef>
        </p:style>
        <p:txBody>
          <a:bodyPr lIns="48637" tIns="67343" rIns="48637" bIns="67343"/>
          <a:lstStyle/>
          <a:p>
            <a:pPr defTabSz="596900">
              <a:tabLst>
                <a:tab pos="3505200" algn="l"/>
              </a:tabLst>
            </a:pPr>
            <a:endParaRPr lang="fr-FR" sz="1000" dirty="0">
              <a:latin typeface="Arial Unicode MS" pitchFamily="34" charset="-128"/>
              <a:ea typeface="Arial Unicode MS" pitchFamily="34" charset="-128"/>
              <a:cs typeface="Arial Unicode MS" pitchFamily="34" charset="-128"/>
            </a:endParaRPr>
          </a:p>
        </p:txBody>
      </p:sp>
      <p:sp>
        <p:nvSpPr>
          <p:cNvPr id="34" name="AutoShape 31"/>
          <p:cNvSpPr>
            <a:spLocks noChangeArrowheads="1"/>
          </p:cNvSpPr>
          <p:nvPr/>
        </p:nvSpPr>
        <p:spPr bwMode="gray">
          <a:xfrm>
            <a:off x="4582560" y="3020950"/>
            <a:ext cx="754287" cy="804863"/>
          </a:xfrm>
          <a:prstGeom prst="chevron">
            <a:avLst>
              <a:gd name="adj" fmla="val 10227"/>
            </a:avLst>
          </a:prstGeom>
          <a:gradFill>
            <a:gsLst>
              <a:gs pos="0">
                <a:srgbClr val="C00000"/>
              </a:gs>
              <a:gs pos="80000">
                <a:srgbClr val="C00000"/>
              </a:gs>
              <a:gs pos="100000">
                <a:schemeClr val="bg1">
                  <a:lumMod val="95000"/>
                </a:schemeClr>
              </a:gs>
            </a:gsLst>
          </a:gradFill>
          <a:ln>
            <a:noFill/>
            <a:headEnd/>
            <a:tailEnd/>
          </a:ln>
        </p:spPr>
        <p:style>
          <a:lnRef idx="1">
            <a:schemeClr val="accent2"/>
          </a:lnRef>
          <a:fillRef idx="3">
            <a:schemeClr val="accent2"/>
          </a:fillRef>
          <a:effectRef idx="2">
            <a:schemeClr val="accent2"/>
          </a:effectRef>
          <a:fontRef idx="minor">
            <a:schemeClr val="lt1"/>
          </a:fontRef>
        </p:style>
        <p:txBody>
          <a:bodyPr lIns="48637" tIns="67343" rIns="48637" bIns="67343"/>
          <a:lstStyle/>
          <a:p>
            <a:pPr defTabSz="596900">
              <a:tabLst>
                <a:tab pos="3505200" algn="l"/>
              </a:tabLst>
            </a:pPr>
            <a:endParaRPr lang="fr-FR" sz="1000" dirty="0">
              <a:latin typeface="Arial Unicode MS" pitchFamily="34" charset="-128"/>
              <a:ea typeface="Arial Unicode MS" pitchFamily="34" charset="-128"/>
              <a:cs typeface="Arial Unicode MS" pitchFamily="34" charset="-128"/>
            </a:endParaRPr>
          </a:p>
        </p:txBody>
      </p:sp>
      <p:sp>
        <p:nvSpPr>
          <p:cNvPr id="35" name="AutoShape 32"/>
          <p:cNvSpPr>
            <a:spLocks noChangeArrowheads="1"/>
          </p:cNvSpPr>
          <p:nvPr/>
        </p:nvSpPr>
        <p:spPr bwMode="gray">
          <a:xfrm>
            <a:off x="5311803" y="3020950"/>
            <a:ext cx="754287" cy="804863"/>
          </a:xfrm>
          <a:prstGeom prst="chevron">
            <a:avLst>
              <a:gd name="adj" fmla="val 10227"/>
            </a:avLst>
          </a:prstGeom>
          <a:gradFill>
            <a:gsLst>
              <a:gs pos="0">
                <a:schemeClr val="accent3">
                  <a:lumMod val="75000"/>
                </a:schemeClr>
              </a:gs>
              <a:gs pos="80000">
                <a:schemeClr val="accent3">
                  <a:lumMod val="75000"/>
                </a:schemeClr>
              </a:gs>
              <a:gs pos="100000">
                <a:schemeClr val="accent3">
                  <a:lumMod val="20000"/>
                  <a:lumOff val="80000"/>
                </a:schemeClr>
              </a:gs>
            </a:gsLst>
          </a:gradFill>
          <a:ln>
            <a:noFill/>
            <a:headEnd/>
            <a:tailEnd/>
          </a:ln>
        </p:spPr>
        <p:style>
          <a:lnRef idx="1">
            <a:schemeClr val="accent2"/>
          </a:lnRef>
          <a:fillRef idx="3">
            <a:schemeClr val="accent2"/>
          </a:fillRef>
          <a:effectRef idx="2">
            <a:schemeClr val="accent2"/>
          </a:effectRef>
          <a:fontRef idx="minor">
            <a:schemeClr val="lt1"/>
          </a:fontRef>
        </p:style>
        <p:txBody>
          <a:bodyPr lIns="48637" tIns="67343" rIns="48637" bIns="67343"/>
          <a:lstStyle/>
          <a:p>
            <a:pPr defTabSz="596900">
              <a:tabLst>
                <a:tab pos="3505200" algn="l"/>
              </a:tabLst>
            </a:pPr>
            <a:endParaRPr lang="fr-FR" sz="1000" dirty="0">
              <a:latin typeface="Arial Unicode MS" pitchFamily="34" charset="-128"/>
              <a:ea typeface="Arial Unicode MS" pitchFamily="34" charset="-128"/>
              <a:cs typeface="Arial Unicode MS" pitchFamily="34" charset="-128"/>
            </a:endParaRPr>
          </a:p>
        </p:txBody>
      </p:sp>
      <p:sp>
        <p:nvSpPr>
          <p:cNvPr id="36" name="AutoShape 33"/>
          <p:cNvSpPr>
            <a:spLocks noChangeArrowheads="1"/>
          </p:cNvSpPr>
          <p:nvPr/>
        </p:nvSpPr>
        <p:spPr bwMode="gray">
          <a:xfrm>
            <a:off x="6033539" y="3020950"/>
            <a:ext cx="754287" cy="804863"/>
          </a:xfrm>
          <a:prstGeom prst="chevron">
            <a:avLst>
              <a:gd name="adj" fmla="val 10227"/>
            </a:avLst>
          </a:prstGeom>
          <a:gradFill>
            <a:gsLst>
              <a:gs pos="0">
                <a:srgbClr val="C00000"/>
              </a:gs>
              <a:gs pos="80000">
                <a:srgbClr val="C00000"/>
              </a:gs>
              <a:gs pos="100000">
                <a:schemeClr val="bg1">
                  <a:lumMod val="95000"/>
                </a:schemeClr>
              </a:gs>
            </a:gsLst>
          </a:gradFill>
          <a:ln>
            <a:noFill/>
            <a:headEnd/>
            <a:tailEnd/>
          </a:ln>
        </p:spPr>
        <p:style>
          <a:lnRef idx="1">
            <a:schemeClr val="accent2"/>
          </a:lnRef>
          <a:fillRef idx="3">
            <a:schemeClr val="accent2"/>
          </a:fillRef>
          <a:effectRef idx="2">
            <a:schemeClr val="accent2"/>
          </a:effectRef>
          <a:fontRef idx="minor">
            <a:schemeClr val="lt1"/>
          </a:fontRef>
        </p:style>
        <p:txBody>
          <a:bodyPr lIns="48637" tIns="67343" rIns="48637" bIns="67343"/>
          <a:lstStyle/>
          <a:p>
            <a:pPr defTabSz="596900">
              <a:tabLst>
                <a:tab pos="3505200" algn="l"/>
              </a:tabLst>
            </a:pPr>
            <a:endParaRPr lang="fr-FR" sz="1000" dirty="0">
              <a:latin typeface="Arial Unicode MS" pitchFamily="34" charset="-128"/>
              <a:ea typeface="Arial Unicode MS" pitchFamily="34" charset="-128"/>
              <a:cs typeface="Arial Unicode MS" pitchFamily="34" charset="-128"/>
            </a:endParaRPr>
          </a:p>
        </p:txBody>
      </p:sp>
      <p:sp>
        <p:nvSpPr>
          <p:cNvPr id="37" name="AutoShape 34"/>
          <p:cNvSpPr>
            <a:spLocks noChangeArrowheads="1"/>
          </p:cNvSpPr>
          <p:nvPr/>
        </p:nvSpPr>
        <p:spPr bwMode="gray">
          <a:xfrm>
            <a:off x="6760763" y="3020950"/>
            <a:ext cx="756118" cy="804863"/>
          </a:xfrm>
          <a:prstGeom prst="chevron">
            <a:avLst>
              <a:gd name="adj" fmla="val 10227"/>
            </a:avLst>
          </a:prstGeom>
          <a:gradFill>
            <a:gsLst>
              <a:gs pos="0">
                <a:schemeClr val="accent3">
                  <a:lumMod val="75000"/>
                </a:schemeClr>
              </a:gs>
              <a:gs pos="80000">
                <a:schemeClr val="accent3">
                  <a:lumMod val="75000"/>
                </a:schemeClr>
              </a:gs>
              <a:gs pos="100000">
                <a:schemeClr val="accent3">
                  <a:lumMod val="20000"/>
                  <a:lumOff val="80000"/>
                </a:schemeClr>
              </a:gs>
            </a:gsLst>
          </a:gradFill>
          <a:ln>
            <a:noFill/>
            <a:headEnd/>
            <a:tailEnd/>
          </a:ln>
        </p:spPr>
        <p:style>
          <a:lnRef idx="1">
            <a:schemeClr val="accent2"/>
          </a:lnRef>
          <a:fillRef idx="3">
            <a:schemeClr val="accent2"/>
          </a:fillRef>
          <a:effectRef idx="2">
            <a:schemeClr val="accent2"/>
          </a:effectRef>
          <a:fontRef idx="minor">
            <a:schemeClr val="lt1"/>
          </a:fontRef>
        </p:style>
        <p:txBody>
          <a:bodyPr lIns="48637" tIns="67343" rIns="48637" bIns="67343"/>
          <a:lstStyle/>
          <a:p>
            <a:pPr defTabSz="596900">
              <a:tabLst>
                <a:tab pos="3505200" algn="l"/>
              </a:tabLst>
            </a:pPr>
            <a:endParaRPr lang="fr-FR" sz="1000" dirty="0">
              <a:latin typeface="Arial Unicode MS" pitchFamily="34" charset="-128"/>
              <a:ea typeface="Arial Unicode MS" pitchFamily="34" charset="-128"/>
              <a:cs typeface="Arial Unicode MS" pitchFamily="34" charset="-128"/>
            </a:endParaRPr>
          </a:p>
        </p:txBody>
      </p:sp>
      <p:sp>
        <p:nvSpPr>
          <p:cNvPr id="38" name="AutoShape 33"/>
          <p:cNvSpPr>
            <a:spLocks noChangeArrowheads="1"/>
          </p:cNvSpPr>
          <p:nvPr/>
        </p:nvSpPr>
        <p:spPr bwMode="gray">
          <a:xfrm>
            <a:off x="7486673" y="3027046"/>
            <a:ext cx="754287" cy="804863"/>
          </a:xfrm>
          <a:prstGeom prst="chevron">
            <a:avLst>
              <a:gd name="adj" fmla="val 10227"/>
            </a:avLst>
          </a:prstGeom>
          <a:gradFill>
            <a:gsLst>
              <a:gs pos="0">
                <a:srgbClr val="C00000"/>
              </a:gs>
              <a:gs pos="80000">
                <a:srgbClr val="C00000"/>
              </a:gs>
              <a:gs pos="100000">
                <a:schemeClr val="bg1">
                  <a:lumMod val="95000"/>
                </a:schemeClr>
              </a:gs>
            </a:gsLst>
          </a:gradFill>
          <a:ln>
            <a:noFill/>
            <a:headEnd/>
            <a:tailEnd/>
          </a:ln>
        </p:spPr>
        <p:style>
          <a:lnRef idx="1">
            <a:schemeClr val="accent2"/>
          </a:lnRef>
          <a:fillRef idx="3">
            <a:schemeClr val="accent2"/>
          </a:fillRef>
          <a:effectRef idx="2">
            <a:schemeClr val="accent2"/>
          </a:effectRef>
          <a:fontRef idx="minor">
            <a:schemeClr val="lt1"/>
          </a:fontRef>
        </p:style>
        <p:txBody>
          <a:bodyPr lIns="48637" tIns="67343" rIns="48637" bIns="67343"/>
          <a:lstStyle/>
          <a:p>
            <a:pPr defTabSz="596900">
              <a:tabLst>
                <a:tab pos="3505200" algn="l"/>
              </a:tabLst>
            </a:pPr>
            <a:endParaRPr lang="fr-FR" sz="1000" dirty="0">
              <a:latin typeface="Arial Unicode MS" pitchFamily="34" charset="-128"/>
              <a:ea typeface="Arial Unicode MS" pitchFamily="34" charset="-128"/>
              <a:cs typeface="Arial Unicode MS" pitchFamily="34" charset="-128"/>
            </a:endParaRPr>
          </a:p>
        </p:txBody>
      </p:sp>
      <p:sp>
        <p:nvSpPr>
          <p:cNvPr id="39" name="AutoShape 34"/>
          <p:cNvSpPr>
            <a:spLocks noChangeArrowheads="1"/>
          </p:cNvSpPr>
          <p:nvPr/>
        </p:nvSpPr>
        <p:spPr bwMode="gray">
          <a:xfrm>
            <a:off x="8212385" y="3006725"/>
            <a:ext cx="756118" cy="823809"/>
          </a:xfrm>
          <a:prstGeom prst="chevron">
            <a:avLst>
              <a:gd name="adj" fmla="val 10227"/>
            </a:avLst>
          </a:prstGeom>
          <a:gradFill>
            <a:gsLst>
              <a:gs pos="0">
                <a:schemeClr val="accent3">
                  <a:lumMod val="75000"/>
                </a:schemeClr>
              </a:gs>
              <a:gs pos="80000">
                <a:schemeClr val="accent3">
                  <a:lumMod val="75000"/>
                </a:schemeClr>
              </a:gs>
              <a:gs pos="100000">
                <a:schemeClr val="accent3">
                  <a:lumMod val="20000"/>
                  <a:lumOff val="80000"/>
                </a:schemeClr>
              </a:gs>
            </a:gsLst>
          </a:gradFill>
          <a:ln>
            <a:noFill/>
            <a:headEnd/>
            <a:tailEnd/>
          </a:ln>
        </p:spPr>
        <p:style>
          <a:lnRef idx="1">
            <a:schemeClr val="accent2"/>
          </a:lnRef>
          <a:fillRef idx="3">
            <a:schemeClr val="accent2"/>
          </a:fillRef>
          <a:effectRef idx="2">
            <a:schemeClr val="accent2"/>
          </a:effectRef>
          <a:fontRef idx="minor">
            <a:schemeClr val="lt1"/>
          </a:fontRef>
        </p:style>
        <p:txBody>
          <a:bodyPr lIns="48637" tIns="67343" rIns="48637" bIns="67343"/>
          <a:lstStyle/>
          <a:p>
            <a:pPr defTabSz="596900">
              <a:tabLst>
                <a:tab pos="3505200" algn="l"/>
              </a:tabLst>
            </a:pPr>
            <a:endParaRPr lang="fr-FR" sz="1000" dirty="0">
              <a:latin typeface="Arial Unicode MS" pitchFamily="34" charset="-128"/>
              <a:ea typeface="Arial Unicode MS" pitchFamily="34" charset="-128"/>
              <a:cs typeface="Arial Unicode MS" pitchFamily="34" charset="-128"/>
            </a:endParaRPr>
          </a:p>
        </p:txBody>
      </p:sp>
      <p:sp>
        <p:nvSpPr>
          <p:cNvPr id="41" name="BasicText1" descr="&lt;tags&gt;&lt;tag n=&quot;Linked&quot; v=&quot;True&quot; /&gt;&lt;tag n=&quot;BulletInfo&quot; v=&quot;Standard&quot; /&gt;&lt;tag n=&quot;TagName&quot; v=&quot;BasicText1&quot; /&gt;&lt;tag n=&quot;Top&quot; v=&quot;86.5&quot; /&gt;&lt;tag n=&quot;Left&quot; v=&quot;35.375&quot; /&gt;&lt;tag n=&quot;Height&quot; v=&quot;342&quot; /&gt;&lt;tag n=&quot;Width&quot; v=&quot;649.25&quot; /&gt;&lt;/tags&gt;"/>
          <p:cNvSpPr>
            <a:spLocks noChangeArrowheads="1"/>
          </p:cNvSpPr>
          <p:nvPr/>
        </p:nvSpPr>
        <p:spPr bwMode="gray">
          <a:xfrm>
            <a:off x="1254185" y="5030438"/>
            <a:ext cx="1616015" cy="630237"/>
          </a:xfrm>
          <a:prstGeom prst="rect">
            <a:avLst/>
          </a:prstGeom>
          <a:noFill/>
          <a:ln w="9525" algn="ctr">
            <a:noFill/>
            <a:miter lim="800000"/>
            <a:headEnd/>
            <a:tailEnd/>
          </a:ln>
          <a:effectLst/>
        </p:spPr>
        <p:txBody>
          <a:bodyPr lIns="0" tIns="0" rIns="0" bIns="0"/>
          <a:lstStyle/>
          <a:p>
            <a:pPr marL="1588" lvl="1" algn="l" defTabSz="758825">
              <a:lnSpc>
                <a:spcPct val="100000"/>
              </a:lnSpc>
              <a:spcBef>
                <a:spcPct val="20000"/>
              </a:spcBef>
              <a:buClr>
                <a:schemeClr val="tx1"/>
              </a:buClr>
              <a:buSzPct val="120000"/>
            </a:pPr>
            <a:r>
              <a:rPr lang="en-GB" altLang="ja-JP" sz="1200" b="1" dirty="0" smtClean="0">
                <a:solidFill>
                  <a:schemeClr val="tx1">
                    <a:lumMod val="65000"/>
                    <a:lumOff val="35000"/>
                  </a:schemeClr>
                </a:solidFill>
                <a:latin typeface="Arial Unicode MS" pitchFamily="34" charset="-128"/>
                <a:ea typeface="Arial Unicode MS" pitchFamily="34" charset="-128"/>
                <a:cs typeface="Arial Unicode MS" pitchFamily="34" charset="-128"/>
              </a:rPr>
              <a:t>1920’s: </a:t>
            </a:r>
            <a:endParaRPr lang="en-GB" altLang="ja-JP" sz="1200" b="1" dirty="0">
              <a:solidFill>
                <a:schemeClr val="tx1">
                  <a:lumMod val="65000"/>
                  <a:lumOff val="35000"/>
                </a:schemeClr>
              </a:solidFill>
              <a:latin typeface="Arial Unicode MS" pitchFamily="34" charset="-128"/>
              <a:ea typeface="Arial Unicode MS" pitchFamily="34" charset="-128"/>
              <a:cs typeface="Arial Unicode MS" pitchFamily="34" charset="-128"/>
            </a:endParaRPr>
          </a:p>
          <a:p>
            <a:pPr marL="4763" lvl="2" indent="-4763" algn="l" defTabSz="758825">
              <a:lnSpc>
                <a:spcPct val="100000"/>
              </a:lnSpc>
              <a:spcBef>
                <a:spcPct val="20000"/>
              </a:spcBef>
              <a:buClr>
                <a:schemeClr val="accent2"/>
              </a:buClr>
            </a:pPr>
            <a:r>
              <a:rPr lang="en-GB" altLang="ja-JP" sz="1000" dirty="0" smtClean="0">
                <a:solidFill>
                  <a:schemeClr val="tx1">
                    <a:lumMod val="65000"/>
                    <a:lumOff val="35000"/>
                  </a:schemeClr>
                </a:solidFill>
                <a:latin typeface="Arial Unicode MS" pitchFamily="34" charset="-128"/>
                <a:ea typeface="Arial Unicode MS" pitchFamily="34" charset="-128"/>
                <a:cs typeface="Arial Unicode MS" pitchFamily="34" charset="-128"/>
              </a:rPr>
              <a:t>P</a:t>
            </a:r>
            <a:r>
              <a:rPr lang="en-GB" altLang="ja-JP" sz="1000" b="0" dirty="0" smtClean="0">
                <a:solidFill>
                  <a:schemeClr val="tx1">
                    <a:lumMod val="65000"/>
                    <a:lumOff val="35000"/>
                  </a:schemeClr>
                </a:solidFill>
                <a:latin typeface="Arial Unicode MS" pitchFamily="34" charset="-128"/>
                <a:ea typeface="Arial Unicode MS" pitchFamily="34" charset="-128"/>
                <a:cs typeface="Arial Unicode MS" pitchFamily="34" charset="-128"/>
              </a:rPr>
              <a:t>roduction rises up to 600 tons of </a:t>
            </a:r>
            <a:r>
              <a:rPr lang="en-GB" altLang="ja-JP" sz="1000" b="1" u="sng" dirty="0" smtClean="0">
                <a:solidFill>
                  <a:schemeClr val="tx1">
                    <a:lumMod val="65000"/>
                    <a:lumOff val="35000"/>
                  </a:schemeClr>
                </a:solidFill>
                <a:latin typeface="Arial Unicode MS" pitchFamily="34" charset="-128"/>
                <a:ea typeface="Arial Unicode MS" pitchFamily="34" charset="-128"/>
                <a:cs typeface="Arial Unicode MS" pitchFamily="34" charset="-128"/>
              </a:rPr>
              <a:t>copper sulphate </a:t>
            </a:r>
            <a:r>
              <a:rPr lang="en-GB" altLang="ja-JP" sz="1000" b="0" dirty="0" smtClean="0">
                <a:solidFill>
                  <a:schemeClr val="tx1">
                    <a:lumMod val="65000"/>
                    <a:lumOff val="35000"/>
                  </a:schemeClr>
                </a:solidFill>
                <a:latin typeface="Arial Unicode MS" pitchFamily="34" charset="-128"/>
                <a:ea typeface="Arial Unicode MS" pitchFamily="34" charset="-128"/>
                <a:cs typeface="Arial Unicode MS" pitchFamily="34" charset="-128"/>
              </a:rPr>
              <a:t>monthly</a:t>
            </a:r>
            <a:endParaRPr lang="en-GB" altLang="ja-JP" sz="1000" b="0" dirty="0">
              <a:solidFill>
                <a:schemeClr val="tx1">
                  <a:lumMod val="65000"/>
                  <a:lumOff val="35000"/>
                </a:schemeClr>
              </a:solidFill>
              <a:latin typeface="Arial Unicode MS" pitchFamily="34" charset="-128"/>
              <a:ea typeface="Arial Unicode MS" pitchFamily="34" charset="-128"/>
              <a:cs typeface="Arial Unicode MS" pitchFamily="34" charset="-128"/>
            </a:endParaRPr>
          </a:p>
        </p:txBody>
      </p:sp>
      <p:sp>
        <p:nvSpPr>
          <p:cNvPr id="43" name="BasicText1" descr="&lt;tags&gt;&lt;tag n=&quot;Linked&quot; v=&quot;True&quot; /&gt;&lt;tag n=&quot;BulletInfo&quot; v=&quot;Standard&quot; /&gt;&lt;tag n=&quot;TagName&quot; v=&quot;BasicText1&quot; /&gt;&lt;tag n=&quot;Top&quot; v=&quot;86.5&quot; /&gt;&lt;tag n=&quot;Left&quot; v=&quot;35.375&quot; /&gt;&lt;tag n=&quot;Height&quot; v=&quot;342&quot; /&gt;&lt;tag n=&quot;Width&quot; v=&quot;649.25&quot; /&gt;&lt;/tags&gt;"/>
          <p:cNvSpPr>
            <a:spLocks noChangeArrowheads="1"/>
          </p:cNvSpPr>
          <p:nvPr/>
        </p:nvSpPr>
        <p:spPr bwMode="gray">
          <a:xfrm>
            <a:off x="1996421" y="2280663"/>
            <a:ext cx="1369080" cy="630237"/>
          </a:xfrm>
          <a:prstGeom prst="rect">
            <a:avLst/>
          </a:prstGeom>
          <a:noFill/>
          <a:ln w="9525" algn="ctr">
            <a:noFill/>
            <a:miter lim="800000"/>
            <a:headEnd/>
            <a:tailEnd/>
          </a:ln>
          <a:effectLst/>
        </p:spPr>
        <p:txBody>
          <a:bodyPr lIns="0" tIns="0" rIns="0" bIns="0"/>
          <a:lstStyle/>
          <a:p>
            <a:pPr marL="1588" lvl="1" algn="l" defTabSz="758825">
              <a:lnSpc>
                <a:spcPct val="100000"/>
              </a:lnSpc>
              <a:spcBef>
                <a:spcPct val="20000"/>
              </a:spcBef>
              <a:buClr>
                <a:schemeClr val="tx1"/>
              </a:buClr>
              <a:buSzPct val="120000"/>
            </a:pPr>
            <a:r>
              <a:rPr lang="en-GB" altLang="ja-JP" sz="1200" b="1" dirty="0" smtClean="0">
                <a:solidFill>
                  <a:schemeClr val="tx1">
                    <a:lumMod val="65000"/>
                    <a:lumOff val="35000"/>
                  </a:schemeClr>
                </a:solidFill>
                <a:latin typeface="Arial Unicode MS" pitchFamily="34" charset="-128"/>
                <a:ea typeface="Arial Unicode MS" pitchFamily="34" charset="-128"/>
                <a:cs typeface="Arial Unicode MS" pitchFamily="34" charset="-128"/>
              </a:rPr>
              <a:t>1950’s: </a:t>
            </a:r>
            <a:endParaRPr lang="en-GB" altLang="ja-JP" sz="1200" b="1" dirty="0">
              <a:solidFill>
                <a:schemeClr val="tx1">
                  <a:lumMod val="65000"/>
                  <a:lumOff val="35000"/>
                </a:schemeClr>
              </a:solidFill>
              <a:latin typeface="Arial Unicode MS" pitchFamily="34" charset="-128"/>
              <a:ea typeface="Arial Unicode MS" pitchFamily="34" charset="-128"/>
              <a:cs typeface="Arial Unicode MS" pitchFamily="34" charset="-128"/>
            </a:endParaRPr>
          </a:p>
          <a:p>
            <a:pPr marL="4763" lvl="2" indent="-4763" defTabSz="758825">
              <a:spcBef>
                <a:spcPct val="20000"/>
              </a:spcBef>
              <a:buClr>
                <a:schemeClr val="accent2"/>
              </a:buClr>
            </a:pPr>
            <a:r>
              <a:rPr lang="en-GB" sz="1000" dirty="0" smtClean="0">
                <a:solidFill>
                  <a:schemeClr val="tx1">
                    <a:lumMod val="65000"/>
                    <a:lumOff val="35000"/>
                  </a:schemeClr>
                </a:solidFill>
                <a:latin typeface="Arial Unicode MS" pitchFamily="34" charset="-128"/>
                <a:ea typeface="Arial Unicode MS" pitchFamily="34" charset="-128"/>
                <a:cs typeface="Arial Unicode MS" pitchFamily="34" charset="-128"/>
              </a:rPr>
              <a:t>Modernizing of the foundry &amp; installation of </a:t>
            </a:r>
            <a:r>
              <a:rPr lang="en-GB" sz="1000" b="1" u="sng" dirty="0" smtClean="0">
                <a:solidFill>
                  <a:schemeClr val="tx1">
                    <a:lumMod val="65000"/>
                    <a:lumOff val="35000"/>
                  </a:schemeClr>
                </a:solidFill>
                <a:latin typeface="Arial Unicode MS" pitchFamily="34" charset="-128"/>
                <a:ea typeface="Arial Unicode MS" pitchFamily="34" charset="-128"/>
                <a:cs typeface="Arial Unicode MS" pitchFamily="34" charset="-128"/>
              </a:rPr>
              <a:t>a tankhouse</a:t>
            </a:r>
            <a:endParaRPr lang="en-GB" altLang="ja-JP" sz="1000" b="1" u="sng" dirty="0">
              <a:solidFill>
                <a:schemeClr val="tx1">
                  <a:lumMod val="65000"/>
                  <a:lumOff val="35000"/>
                </a:schemeClr>
              </a:solidFill>
              <a:latin typeface="Arial Unicode MS" pitchFamily="34" charset="-128"/>
              <a:ea typeface="Arial Unicode MS" pitchFamily="34" charset="-128"/>
              <a:cs typeface="Arial Unicode MS" pitchFamily="34" charset="-128"/>
            </a:endParaRPr>
          </a:p>
        </p:txBody>
      </p:sp>
      <p:sp>
        <p:nvSpPr>
          <p:cNvPr id="45" name="BasicText1" descr="&lt;tags&gt;&lt;tag n=&quot;Linked&quot; v=&quot;True&quot; /&gt;&lt;tag n=&quot;BulletInfo&quot; v=&quot;Standard&quot; /&gt;&lt;tag n=&quot;TagName&quot; v=&quot;BasicText1&quot; /&gt;&lt;tag n=&quot;Top&quot; v=&quot;86.5&quot; /&gt;&lt;tag n=&quot;Left&quot; v=&quot;35.375&quot; /&gt;&lt;tag n=&quot;Height&quot; v=&quot;342&quot; /&gt;&lt;tag n=&quot;Width&quot; v=&quot;649.25&quot; /&gt;&lt;/tags&gt;"/>
          <p:cNvSpPr>
            <a:spLocks noChangeArrowheads="1"/>
          </p:cNvSpPr>
          <p:nvPr/>
        </p:nvSpPr>
        <p:spPr bwMode="gray">
          <a:xfrm>
            <a:off x="2359284" y="4254759"/>
            <a:ext cx="1452369" cy="630237"/>
          </a:xfrm>
          <a:prstGeom prst="rect">
            <a:avLst/>
          </a:prstGeom>
          <a:noFill/>
          <a:ln w="9525" algn="ctr">
            <a:noFill/>
            <a:miter lim="800000"/>
            <a:headEnd/>
            <a:tailEnd/>
          </a:ln>
          <a:effectLst/>
        </p:spPr>
        <p:txBody>
          <a:bodyPr lIns="0" tIns="0" rIns="0" bIns="0"/>
          <a:lstStyle/>
          <a:p>
            <a:pPr marL="1588" lvl="1" algn="l" defTabSz="758825">
              <a:lnSpc>
                <a:spcPct val="100000"/>
              </a:lnSpc>
              <a:spcBef>
                <a:spcPct val="20000"/>
              </a:spcBef>
              <a:buClr>
                <a:schemeClr val="tx1"/>
              </a:buClr>
              <a:buSzPct val="120000"/>
            </a:pPr>
            <a:r>
              <a:rPr lang="en-GB" altLang="ja-JP" sz="1200" b="1" dirty="0" smtClean="0">
                <a:solidFill>
                  <a:schemeClr val="tx1">
                    <a:lumMod val="65000"/>
                    <a:lumOff val="35000"/>
                  </a:schemeClr>
                </a:solidFill>
                <a:latin typeface="Arial Unicode MS" pitchFamily="34" charset="-128"/>
                <a:ea typeface="Arial Unicode MS" pitchFamily="34" charset="-128"/>
                <a:cs typeface="Arial Unicode MS" pitchFamily="34" charset="-128"/>
              </a:rPr>
              <a:t>1960’s: </a:t>
            </a:r>
            <a:endParaRPr lang="en-GB" altLang="ja-JP" sz="1200" b="1" dirty="0">
              <a:solidFill>
                <a:schemeClr val="tx1">
                  <a:lumMod val="65000"/>
                  <a:lumOff val="35000"/>
                </a:schemeClr>
              </a:solidFill>
              <a:latin typeface="Arial Unicode MS" pitchFamily="34" charset="-128"/>
              <a:ea typeface="Arial Unicode MS" pitchFamily="34" charset="-128"/>
              <a:cs typeface="Arial Unicode MS" pitchFamily="34" charset="-128"/>
            </a:endParaRPr>
          </a:p>
          <a:p>
            <a:pPr marL="4763" lvl="2" indent="-4763" algn="l" defTabSz="758825">
              <a:lnSpc>
                <a:spcPct val="100000"/>
              </a:lnSpc>
              <a:spcBef>
                <a:spcPct val="20000"/>
              </a:spcBef>
              <a:buClr>
                <a:schemeClr val="accent2"/>
              </a:buClr>
            </a:pPr>
            <a:r>
              <a:rPr lang="en-GB" altLang="ja-JP" sz="1000" b="0" dirty="0" smtClean="0">
                <a:solidFill>
                  <a:schemeClr val="tx1">
                    <a:lumMod val="65000"/>
                    <a:lumOff val="35000"/>
                  </a:schemeClr>
                </a:solidFill>
                <a:latin typeface="Arial Unicode MS" pitchFamily="34" charset="-128"/>
                <a:ea typeface="Arial Unicode MS" pitchFamily="34" charset="-128"/>
                <a:cs typeface="Arial Unicode MS" pitchFamily="34" charset="-128"/>
              </a:rPr>
              <a:t>First introduction to </a:t>
            </a:r>
            <a:r>
              <a:rPr lang="en-GB" altLang="ja-JP" sz="1000" b="1" u="sng" dirty="0" smtClean="0">
                <a:solidFill>
                  <a:schemeClr val="tx1">
                    <a:lumMod val="65000"/>
                    <a:lumOff val="35000"/>
                  </a:schemeClr>
                </a:solidFill>
                <a:latin typeface="Arial Unicode MS" pitchFamily="34" charset="-128"/>
                <a:ea typeface="Arial Unicode MS" pitchFamily="34" charset="-128"/>
                <a:cs typeface="Arial Unicode MS" pitchFamily="34" charset="-128"/>
              </a:rPr>
              <a:t>copper recycling</a:t>
            </a:r>
            <a:endParaRPr lang="en-GB" altLang="ja-JP" sz="1000" b="1" u="sng" dirty="0">
              <a:solidFill>
                <a:schemeClr val="tx1">
                  <a:lumMod val="65000"/>
                  <a:lumOff val="35000"/>
                </a:schemeClr>
              </a:solidFill>
              <a:latin typeface="Arial Unicode MS" pitchFamily="34" charset="-128"/>
              <a:ea typeface="Arial Unicode MS" pitchFamily="34" charset="-128"/>
              <a:cs typeface="Arial Unicode MS" pitchFamily="34" charset="-128"/>
            </a:endParaRPr>
          </a:p>
        </p:txBody>
      </p:sp>
      <p:sp>
        <p:nvSpPr>
          <p:cNvPr id="46" name="AutoShape 29"/>
          <p:cNvSpPr>
            <a:spLocks noChangeArrowheads="1"/>
          </p:cNvSpPr>
          <p:nvPr/>
        </p:nvSpPr>
        <p:spPr bwMode="gray">
          <a:xfrm>
            <a:off x="3131581" y="3020950"/>
            <a:ext cx="754287" cy="804863"/>
          </a:xfrm>
          <a:prstGeom prst="chevron">
            <a:avLst>
              <a:gd name="adj" fmla="val 10227"/>
            </a:avLst>
          </a:prstGeom>
          <a:gradFill>
            <a:gsLst>
              <a:gs pos="0">
                <a:srgbClr val="C00000"/>
              </a:gs>
              <a:gs pos="80000">
                <a:srgbClr val="C00000"/>
              </a:gs>
              <a:gs pos="100000">
                <a:schemeClr val="bg1">
                  <a:lumMod val="95000"/>
                </a:schemeClr>
              </a:gs>
            </a:gsLst>
          </a:gradFill>
          <a:ln>
            <a:noFill/>
            <a:headEnd/>
            <a:tailEnd/>
          </a:ln>
        </p:spPr>
        <p:style>
          <a:lnRef idx="1">
            <a:schemeClr val="accent2"/>
          </a:lnRef>
          <a:fillRef idx="3">
            <a:schemeClr val="accent2"/>
          </a:fillRef>
          <a:effectRef idx="2">
            <a:schemeClr val="accent2"/>
          </a:effectRef>
          <a:fontRef idx="minor">
            <a:schemeClr val="lt1"/>
          </a:fontRef>
        </p:style>
        <p:txBody>
          <a:bodyPr lIns="48637" tIns="67343" rIns="48637" bIns="67343"/>
          <a:lstStyle/>
          <a:p>
            <a:pPr defTabSz="596900">
              <a:tabLst>
                <a:tab pos="3505200" algn="l"/>
              </a:tabLst>
            </a:pPr>
            <a:endParaRPr lang="fr-FR" sz="1000" dirty="0">
              <a:latin typeface="Arial Unicode MS" pitchFamily="34" charset="-128"/>
              <a:ea typeface="Arial Unicode MS" pitchFamily="34" charset="-128"/>
              <a:cs typeface="Arial Unicode MS" pitchFamily="34" charset="-128"/>
            </a:endParaRPr>
          </a:p>
        </p:txBody>
      </p:sp>
      <p:sp>
        <p:nvSpPr>
          <p:cNvPr id="47" name="BasicText1" descr="&lt;tags&gt;&lt;tag n=&quot;Linked&quot; v=&quot;True&quot; /&gt;&lt;tag n=&quot;BulletInfo&quot; v=&quot;Standard&quot; /&gt;&lt;tag n=&quot;TagName&quot; v=&quot;BasicText1&quot; /&gt;&lt;tag n=&quot;Top&quot; v=&quot;86.5&quot; /&gt;&lt;tag n=&quot;Left&quot; v=&quot;35.375&quot; /&gt;&lt;tag n=&quot;Height&quot; v=&quot;342&quot; /&gt;&lt;tag n=&quot;Width&quot; v=&quot;649.25&quot; /&gt;&lt;/tags&gt;"/>
          <p:cNvSpPr>
            <a:spLocks noChangeArrowheads="1"/>
          </p:cNvSpPr>
          <p:nvPr/>
        </p:nvSpPr>
        <p:spPr bwMode="gray">
          <a:xfrm>
            <a:off x="3576309" y="1139813"/>
            <a:ext cx="1624341" cy="630237"/>
          </a:xfrm>
          <a:prstGeom prst="rect">
            <a:avLst/>
          </a:prstGeom>
          <a:noFill/>
          <a:ln w="9525" algn="ctr">
            <a:noFill/>
            <a:miter lim="800000"/>
            <a:headEnd/>
            <a:tailEnd/>
          </a:ln>
          <a:effectLst/>
        </p:spPr>
        <p:txBody>
          <a:bodyPr lIns="0" tIns="0" rIns="0" bIns="0"/>
          <a:lstStyle/>
          <a:p>
            <a:pPr marL="1588" lvl="1" algn="l" defTabSz="758825">
              <a:lnSpc>
                <a:spcPct val="100000"/>
              </a:lnSpc>
              <a:spcBef>
                <a:spcPct val="20000"/>
              </a:spcBef>
              <a:buClr>
                <a:schemeClr val="tx1"/>
              </a:buClr>
              <a:buSzPct val="120000"/>
            </a:pPr>
            <a:r>
              <a:rPr lang="en-GB" altLang="ja-JP" sz="1200" b="1" dirty="0" smtClean="0">
                <a:solidFill>
                  <a:schemeClr val="tx1">
                    <a:lumMod val="65000"/>
                    <a:lumOff val="35000"/>
                  </a:schemeClr>
                </a:solidFill>
                <a:latin typeface="Arial Unicode MS" pitchFamily="34" charset="-128"/>
                <a:ea typeface="Arial Unicode MS" pitchFamily="34" charset="-128"/>
                <a:cs typeface="Arial Unicode MS" pitchFamily="34" charset="-128"/>
              </a:rPr>
              <a:t>1970’s: </a:t>
            </a:r>
            <a:endParaRPr lang="en-GB" altLang="ja-JP" sz="1200" b="1" dirty="0">
              <a:solidFill>
                <a:schemeClr val="tx1">
                  <a:lumMod val="65000"/>
                  <a:lumOff val="35000"/>
                </a:schemeClr>
              </a:solidFill>
              <a:latin typeface="Arial Unicode MS" pitchFamily="34" charset="-128"/>
              <a:ea typeface="Arial Unicode MS" pitchFamily="34" charset="-128"/>
              <a:cs typeface="Arial Unicode MS" pitchFamily="34" charset="-128"/>
            </a:endParaRPr>
          </a:p>
          <a:p>
            <a:pPr marL="4763" lvl="2" indent="-4763" defTabSz="758825">
              <a:spcBef>
                <a:spcPct val="20000"/>
              </a:spcBef>
              <a:buClr>
                <a:schemeClr val="accent2"/>
              </a:buClr>
            </a:pPr>
            <a:r>
              <a:rPr lang="en-GB" sz="1000" dirty="0" smtClean="0">
                <a:solidFill>
                  <a:schemeClr val="tx1">
                    <a:lumMod val="65000"/>
                    <a:lumOff val="35000"/>
                  </a:schemeClr>
                </a:solidFill>
                <a:latin typeface="Arial Unicode MS" pitchFamily="34" charset="-128"/>
                <a:ea typeface="Arial Unicode MS" pitchFamily="34" charset="-128"/>
                <a:cs typeface="Arial Unicode MS" pitchFamily="34" charset="-128"/>
              </a:rPr>
              <a:t>switch towards treatment of </a:t>
            </a:r>
            <a:r>
              <a:rPr lang="en-GB" sz="1000" b="1" u="sng" dirty="0" smtClean="0">
                <a:solidFill>
                  <a:schemeClr val="tx1">
                    <a:lumMod val="65000"/>
                    <a:lumOff val="35000"/>
                  </a:schemeClr>
                </a:solidFill>
                <a:latin typeface="Arial Unicode MS" pitchFamily="34" charset="-128"/>
                <a:ea typeface="Arial Unicode MS" pitchFamily="34" charset="-128"/>
                <a:cs typeface="Arial Unicode MS" pitchFamily="34" charset="-128"/>
              </a:rPr>
              <a:t>exclusively secondary raw materials </a:t>
            </a:r>
            <a:r>
              <a:rPr lang="en-GB" sz="1000" dirty="0" smtClean="0">
                <a:solidFill>
                  <a:schemeClr val="tx1">
                    <a:lumMod val="65000"/>
                    <a:lumOff val="35000"/>
                  </a:schemeClr>
                </a:solidFill>
                <a:latin typeface="Arial Unicode MS" pitchFamily="34" charset="-128"/>
                <a:ea typeface="Arial Unicode MS" pitchFamily="34" charset="-128"/>
                <a:cs typeface="Arial Unicode MS" pitchFamily="34" charset="-128"/>
              </a:rPr>
              <a:t>&amp; installation of TBRC-furnace</a:t>
            </a:r>
            <a:endParaRPr lang="en-GB" altLang="ja-JP" sz="1000" b="0" dirty="0">
              <a:solidFill>
                <a:schemeClr val="tx1">
                  <a:lumMod val="65000"/>
                  <a:lumOff val="35000"/>
                </a:schemeClr>
              </a:solidFill>
              <a:latin typeface="Arial Unicode MS" pitchFamily="34" charset="-128"/>
              <a:ea typeface="Arial Unicode MS" pitchFamily="34" charset="-128"/>
              <a:cs typeface="Arial Unicode MS" pitchFamily="34" charset="-128"/>
            </a:endParaRPr>
          </a:p>
        </p:txBody>
      </p:sp>
      <p:sp>
        <p:nvSpPr>
          <p:cNvPr id="48" name="BasicText1" descr="&lt;tags&gt;&lt;tag n=&quot;Linked&quot; v=&quot;True&quot; /&gt;&lt;tag n=&quot;BulletInfo&quot; v=&quot;Standard&quot; /&gt;&lt;tag n=&quot;TagName&quot; v=&quot;BasicText1&quot; /&gt;&lt;tag n=&quot;Top&quot; v=&quot;86.5&quot; /&gt;&lt;tag n=&quot;Left&quot; v=&quot;35.375&quot; /&gt;&lt;tag n=&quot;Height&quot; v=&quot;342&quot; /&gt;&lt;tag n=&quot;Width&quot; v=&quot;649.25&quot; /&gt;&lt;/tags&gt;"/>
          <p:cNvSpPr>
            <a:spLocks noChangeArrowheads="1"/>
          </p:cNvSpPr>
          <p:nvPr/>
        </p:nvSpPr>
        <p:spPr bwMode="gray">
          <a:xfrm>
            <a:off x="4264484" y="2061363"/>
            <a:ext cx="1752142" cy="630237"/>
          </a:xfrm>
          <a:prstGeom prst="rect">
            <a:avLst/>
          </a:prstGeom>
          <a:noFill/>
          <a:ln w="9525" algn="ctr">
            <a:noFill/>
            <a:miter lim="800000"/>
            <a:headEnd/>
            <a:tailEnd/>
          </a:ln>
          <a:effectLst/>
        </p:spPr>
        <p:txBody>
          <a:bodyPr lIns="0" tIns="0" rIns="0" bIns="0"/>
          <a:lstStyle/>
          <a:p>
            <a:pPr marL="1588" lvl="1" algn="l" defTabSz="758825">
              <a:lnSpc>
                <a:spcPct val="100000"/>
              </a:lnSpc>
              <a:spcBef>
                <a:spcPct val="20000"/>
              </a:spcBef>
              <a:buClr>
                <a:schemeClr val="tx1"/>
              </a:buClr>
              <a:buSzPct val="120000"/>
            </a:pPr>
            <a:r>
              <a:rPr lang="en-GB" altLang="ja-JP" sz="1200" b="1" dirty="0" smtClean="0">
                <a:solidFill>
                  <a:schemeClr val="tx1">
                    <a:lumMod val="65000"/>
                    <a:lumOff val="35000"/>
                  </a:schemeClr>
                </a:solidFill>
                <a:latin typeface="Arial Unicode MS" pitchFamily="34" charset="-128"/>
                <a:ea typeface="Arial Unicode MS" pitchFamily="34" charset="-128"/>
                <a:cs typeface="Arial Unicode MS" pitchFamily="34" charset="-128"/>
              </a:rPr>
              <a:t>1986: </a:t>
            </a:r>
          </a:p>
          <a:p>
            <a:pPr marL="1588" lvl="1" algn="l" defTabSz="758825">
              <a:lnSpc>
                <a:spcPct val="100000"/>
              </a:lnSpc>
              <a:spcBef>
                <a:spcPct val="20000"/>
              </a:spcBef>
              <a:buClr>
                <a:schemeClr val="tx1"/>
              </a:buClr>
              <a:buSzPct val="120000"/>
            </a:pPr>
            <a:r>
              <a:rPr lang="en-GB" altLang="ja-JP" sz="1000" b="1" u="sng" dirty="0" smtClean="0">
                <a:solidFill>
                  <a:schemeClr val="tx1">
                    <a:lumMod val="65000"/>
                    <a:lumOff val="35000"/>
                  </a:schemeClr>
                </a:solidFill>
                <a:latin typeface="Arial Unicode MS" pitchFamily="34" charset="-128"/>
                <a:ea typeface="Arial Unicode MS" pitchFamily="34" charset="-128"/>
                <a:cs typeface="Arial Unicode MS" pitchFamily="34" charset="-128"/>
              </a:rPr>
              <a:t>Acquisition of Ercosa</a:t>
            </a:r>
            <a:r>
              <a:rPr lang="en-GB" altLang="ja-JP" sz="1000" dirty="0" smtClean="0">
                <a:solidFill>
                  <a:schemeClr val="tx1">
                    <a:lumMod val="65000"/>
                    <a:lumOff val="35000"/>
                  </a:schemeClr>
                </a:solidFill>
                <a:latin typeface="Arial Unicode MS" pitchFamily="34" charset="-128"/>
                <a:ea typeface="Arial Unicode MS" pitchFamily="34" charset="-128"/>
                <a:cs typeface="Arial Unicode MS" pitchFamily="34" charset="-128"/>
              </a:rPr>
              <a:t> (Former Elmet) in Bilbao, focusing on the production of ‘black copper’. </a:t>
            </a:r>
            <a:endParaRPr lang="en-GB" altLang="ja-JP" sz="1000" dirty="0">
              <a:solidFill>
                <a:schemeClr val="tx1">
                  <a:lumMod val="65000"/>
                  <a:lumOff val="35000"/>
                </a:schemeClr>
              </a:solidFill>
              <a:latin typeface="Arial Unicode MS" pitchFamily="34" charset="-128"/>
              <a:ea typeface="Arial Unicode MS" pitchFamily="34" charset="-128"/>
              <a:cs typeface="Arial Unicode MS" pitchFamily="34" charset="-128"/>
            </a:endParaRPr>
          </a:p>
        </p:txBody>
      </p:sp>
      <p:sp>
        <p:nvSpPr>
          <p:cNvPr id="49" name="BasicText1" descr="&lt;tags&gt;&lt;tag n=&quot;Linked&quot; v=&quot;True&quot; /&gt;&lt;tag n=&quot;BulletInfo&quot; v=&quot;Standard&quot; /&gt;&lt;tag n=&quot;TagName&quot; v=&quot;BasicText1&quot; /&gt;&lt;tag n=&quot;Top&quot; v=&quot;86.5&quot; /&gt;&lt;tag n=&quot;Left&quot; v=&quot;35.375&quot; /&gt;&lt;tag n=&quot;Height&quot; v=&quot;342&quot; /&gt;&lt;tag n=&quot;Width&quot; v=&quot;649.25&quot; /&gt;&lt;/tags&gt;"/>
          <p:cNvSpPr>
            <a:spLocks noChangeArrowheads="1"/>
          </p:cNvSpPr>
          <p:nvPr/>
        </p:nvSpPr>
        <p:spPr bwMode="gray">
          <a:xfrm>
            <a:off x="4941567" y="5012359"/>
            <a:ext cx="1662433" cy="630237"/>
          </a:xfrm>
          <a:prstGeom prst="rect">
            <a:avLst/>
          </a:prstGeom>
          <a:noFill/>
          <a:ln w="9525" algn="ctr">
            <a:noFill/>
            <a:miter lim="800000"/>
            <a:headEnd/>
            <a:tailEnd/>
          </a:ln>
          <a:effectLst/>
        </p:spPr>
        <p:txBody>
          <a:bodyPr lIns="0" tIns="0" rIns="0" bIns="0"/>
          <a:lstStyle/>
          <a:p>
            <a:pPr marL="1588" lvl="1" algn="l" defTabSz="758825">
              <a:lnSpc>
                <a:spcPct val="100000"/>
              </a:lnSpc>
              <a:spcBef>
                <a:spcPct val="20000"/>
              </a:spcBef>
              <a:buClr>
                <a:schemeClr val="tx1"/>
              </a:buClr>
              <a:buSzPct val="120000"/>
            </a:pPr>
            <a:r>
              <a:rPr lang="en-GB" altLang="ja-JP" sz="1200" b="1" dirty="0" smtClean="0">
                <a:solidFill>
                  <a:schemeClr val="tx1">
                    <a:lumMod val="65000"/>
                    <a:lumOff val="35000"/>
                  </a:schemeClr>
                </a:solidFill>
                <a:latin typeface="Arial Unicode MS" pitchFamily="34" charset="-128"/>
                <a:ea typeface="Arial Unicode MS" pitchFamily="34" charset="-128"/>
                <a:cs typeface="Arial Unicode MS" pitchFamily="34" charset="-128"/>
              </a:rPr>
              <a:t>2000: </a:t>
            </a:r>
            <a:endParaRPr lang="en-GB" altLang="ja-JP" sz="1200" b="1" dirty="0">
              <a:solidFill>
                <a:schemeClr val="tx1">
                  <a:lumMod val="65000"/>
                  <a:lumOff val="35000"/>
                </a:schemeClr>
              </a:solidFill>
              <a:latin typeface="Arial Unicode MS" pitchFamily="34" charset="-128"/>
              <a:ea typeface="Arial Unicode MS" pitchFamily="34" charset="-128"/>
              <a:cs typeface="Arial Unicode MS" pitchFamily="34" charset="-128"/>
            </a:endParaRPr>
          </a:p>
          <a:p>
            <a:pPr marL="4763" lvl="2" indent="-4763" defTabSz="758825">
              <a:spcBef>
                <a:spcPct val="20000"/>
              </a:spcBef>
              <a:buClr>
                <a:schemeClr val="accent2"/>
              </a:buClr>
            </a:pPr>
            <a:r>
              <a:rPr lang="en-GB" sz="1000" dirty="0" smtClean="0">
                <a:solidFill>
                  <a:schemeClr val="tx1">
                    <a:lumMod val="65000"/>
                    <a:lumOff val="35000"/>
                  </a:schemeClr>
                </a:solidFill>
                <a:latin typeface="Arial Unicode MS" pitchFamily="34" charset="-128"/>
                <a:ea typeface="Arial Unicode MS" pitchFamily="34" charset="-128"/>
                <a:cs typeface="Arial Unicode MS" pitchFamily="34" charset="-128"/>
              </a:rPr>
              <a:t>Focus on the treatment of </a:t>
            </a:r>
            <a:r>
              <a:rPr lang="en-GB" sz="1000" b="1" u="sng" dirty="0" smtClean="0">
                <a:solidFill>
                  <a:schemeClr val="tx1">
                    <a:lumMod val="65000"/>
                    <a:lumOff val="35000"/>
                  </a:schemeClr>
                </a:solidFill>
                <a:latin typeface="Arial Unicode MS" pitchFamily="34" charset="-128"/>
                <a:ea typeface="Arial Unicode MS" pitchFamily="34" charset="-128"/>
                <a:cs typeface="Arial Unicode MS" pitchFamily="34" charset="-128"/>
              </a:rPr>
              <a:t>low grade &amp; complex scrap</a:t>
            </a:r>
            <a:endParaRPr lang="en-GB" altLang="ja-JP" sz="1000" b="1" u="sng" dirty="0">
              <a:solidFill>
                <a:schemeClr val="tx1">
                  <a:lumMod val="65000"/>
                  <a:lumOff val="35000"/>
                </a:schemeClr>
              </a:solidFill>
              <a:latin typeface="Arial Unicode MS" pitchFamily="34" charset="-128"/>
              <a:ea typeface="Arial Unicode MS" pitchFamily="34" charset="-128"/>
              <a:cs typeface="Arial Unicode MS" pitchFamily="34" charset="-128"/>
            </a:endParaRPr>
          </a:p>
        </p:txBody>
      </p:sp>
      <p:sp>
        <p:nvSpPr>
          <p:cNvPr id="50" name="BasicText1" descr="&lt;tags&gt;&lt;tag n=&quot;Linked&quot; v=&quot;True&quot; /&gt;&lt;tag n=&quot;BulletInfo&quot; v=&quot;Standard&quot; /&gt;&lt;tag n=&quot;TagName&quot; v=&quot;BasicText1&quot; /&gt;&lt;tag n=&quot;Top&quot; v=&quot;86.5&quot; /&gt;&lt;tag n=&quot;Left&quot; v=&quot;35.375&quot; /&gt;&lt;tag n=&quot;Height&quot; v=&quot;342&quot; /&gt;&lt;tag n=&quot;Width&quot; v=&quot;649.25&quot; /&gt;&lt;/tags&gt;"/>
          <p:cNvSpPr>
            <a:spLocks noChangeArrowheads="1"/>
          </p:cNvSpPr>
          <p:nvPr/>
        </p:nvSpPr>
        <p:spPr bwMode="gray">
          <a:xfrm>
            <a:off x="5581359" y="4263834"/>
            <a:ext cx="1525652" cy="630237"/>
          </a:xfrm>
          <a:prstGeom prst="rect">
            <a:avLst/>
          </a:prstGeom>
          <a:noFill/>
          <a:ln w="9525" algn="ctr">
            <a:noFill/>
            <a:miter lim="800000"/>
            <a:headEnd/>
            <a:tailEnd/>
          </a:ln>
          <a:effectLst/>
        </p:spPr>
        <p:txBody>
          <a:bodyPr lIns="0" tIns="0" rIns="0" bIns="0"/>
          <a:lstStyle/>
          <a:p>
            <a:pPr marL="1588" lvl="1" algn="l" defTabSz="758825">
              <a:lnSpc>
                <a:spcPct val="100000"/>
              </a:lnSpc>
              <a:spcBef>
                <a:spcPct val="20000"/>
              </a:spcBef>
              <a:buClr>
                <a:schemeClr val="tx1"/>
              </a:buClr>
              <a:buSzPct val="120000"/>
            </a:pPr>
            <a:r>
              <a:rPr lang="en-GB" altLang="ja-JP" sz="1200" b="1" dirty="0" smtClean="0">
                <a:solidFill>
                  <a:schemeClr val="tx1">
                    <a:lumMod val="65000"/>
                    <a:lumOff val="35000"/>
                  </a:schemeClr>
                </a:solidFill>
                <a:latin typeface="Arial Unicode MS" pitchFamily="34" charset="-128"/>
                <a:ea typeface="Arial Unicode MS" pitchFamily="34" charset="-128"/>
                <a:cs typeface="Arial Unicode MS" pitchFamily="34" charset="-128"/>
              </a:rPr>
              <a:t>2007: </a:t>
            </a:r>
            <a:endParaRPr lang="en-GB" altLang="ja-JP" sz="1200" b="1" dirty="0">
              <a:solidFill>
                <a:schemeClr val="tx1">
                  <a:lumMod val="65000"/>
                  <a:lumOff val="35000"/>
                </a:schemeClr>
              </a:solidFill>
              <a:latin typeface="Arial Unicode MS" pitchFamily="34" charset="-128"/>
              <a:ea typeface="Arial Unicode MS" pitchFamily="34" charset="-128"/>
              <a:cs typeface="Arial Unicode MS" pitchFamily="34" charset="-128"/>
            </a:endParaRPr>
          </a:p>
          <a:p>
            <a:pPr marL="4763" lvl="2" indent="-4763" algn="l" defTabSz="758825">
              <a:lnSpc>
                <a:spcPct val="100000"/>
              </a:lnSpc>
              <a:spcBef>
                <a:spcPct val="20000"/>
              </a:spcBef>
              <a:buClr>
                <a:schemeClr val="accent2"/>
              </a:buClr>
            </a:pPr>
            <a:r>
              <a:rPr lang="en-GB" altLang="ja-JP" sz="1000" b="0" dirty="0" smtClean="0">
                <a:solidFill>
                  <a:schemeClr val="tx1">
                    <a:lumMod val="65000"/>
                    <a:lumOff val="35000"/>
                  </a:schemeClr>
                </a:solidFill>
                <a:latin typeface="Arial Unicode MS" pitchFamily="34" charset="-128"/>
                <a:ea typeface="Arial Unicode MS" pitchFamily="34" charset="-128"/>
                <a:cs typeface="Arial Unicode MS" pitchFamily="34" charset="-128"/>
              </a:rPr>
              <a:t>Capital Partner Groupe Alpha (PE), </a:t>
            </a:r>
            <a:r>
              <a:rPr lang="en-GB" altLang="ja-JP" sz="1000" b="1" u="sng" dirty="0" smtClean="0">
                <a:solidFill>
                  <a:schemeClr val="tx1">
                    <a:lumMod val="65000"/>
                    <a:lumOff val="35000"/>
                  </a:schemeClr>
                </a:solidFill>
                <a:latin typeface="Arial Unicode MS" pitchFamily="34" charset="-128"/>
                <a:ea typeface="Arial Unicode MS" pitchFamily="34" charset="-128"/>
                <a:cs typeface="Arial Unicode MS" pitchFamily="34" charset="-128"/>
              </a:rPr>
              <a:t>stepping out of a family era</a:t>
            </a:r>
            <a:endParaRPr lang="en-GB" altLang="ja-JP" sz="1000" b="1" u="sng" dirty="0">
              <a:solidFill>
                <a:schemeClr val="tx1">
                  <a:lumMod val="65000"/>
                  <a:lumOff val="35000"/>
                </a:schemeClr>
              </a:solidFill>
              <a:latin typeface="Arial Unicode MS" pitchFamily="34" charset="-128"/>
              <a:ea typeface="Arial Unicode MS" pitchFamily="34" charset="-128"/>
              <a:cs typeface="Arial Unicode MS" pitchFamily="34" charset="-128"/>
            </a:endParaRPr>
          </a:p>
        </p:txBody>
      </p:sp>
      <p:sp>
        <p:nvSpPr>
          <p:cNvPr id="51" name="BasicText1" descr="&lt;tags&gt;&lt;tag n=&quot;Linked&quot; v=&quot;True&quot; /&gt;&lt;tag n=&quot;BulletInfo&quot; v=&quot;Standard&quot; /&gt;&lt;tag n=&quot;TagName&quot; v=&quot;BasicText1&quot; /&gt;&lt;tag n=&quot;Top&quot; v=&quot;86.5&quot; /&gt;&lt;tag n=&quot;Left&quot; v=&quot;35.375&quot; /&gt;&lt;tag n=&quot;Height&quot; v=&quot;342&quot; /&gt;&lt;tag n=&quot;Width&quot; v=&quot;649.25&quot; /&gt;&lt;/tags&gt;"/>
          <p:cNvSpPr>
            <a:spLocks noChangeArrowheads="1"/>
          </p:cNvSpPr>
          <p:nvPr/>
        </p:nvSpPr>
        <p:spPr bwMode="gray">
          <a:xfrm>
            <a:off x="6675859" y="1533525"/>
            <a:ext cx="2188741" cy="707075"/>
          </a:xfrm>
          <a:prstGeom prst="rect">
            <a:avLst/>
          </a:prstGeom>
          <a:noFill/>
          <a:ln w="9525" algn="ctr">
            <a:noFill/>
            <a:miter lim="800000"/>
            <a:headEnd/>
            <a:tailEnd/>
          </a:ln>
          <a:effectLst/>
        </p:spPr>
        <p:txBody>
          <a:bodyPr lIns="0" tIns="0" rIns="0" bIns="0"/>
          <a:lstStyle/>
          <a:p>
            <a:pPr marL="1588" lvl="1" algn="l" defTabSz="758825">
              <a:lnSpc>
                <a:spcPct val="100000"/>
              </a:lnSpc>
              <a:spcBef>
                <a:spcPct val="20000"/>
              </a:spcBef>
              <a:buClr>
                <a:schemeClr val="tx1"/>
              </a:buClr>
              <a:buSzPct val="120000"/>
            </a:pPr>
            <a:r>
              <a:rPr lang="en-GB" altLang="ja-JP" sz="1200" b="1" dirty="0" smtClean="0">
                <a:solidFill>
                  <a:schemeClr val="tx1">
                    <a:lumMod val="65000"/>
                    <a:lumOff val="35000"/>
                  </a:schemeClr>
                </a:solidFill>
                <a:latin typeface="Arial Unicode MS" pitchFamily="34" charset="-128"/>
                <a:ea typeface="Arial Unicode MS" pitchFamily="34" charset="-128"/>
                <a:cs typeface="Arial Unicode MS" pitchFamily="34" charset="-128"/>
              </a:rPr>
              <a:t>2012:</a:t>
            </a:r>
          </a:p>
          <a:p>
            <a:pPr marL="1588" lvl="1" algn="l" defTabSz="758825">
              <a:lnSpc>
                <a:spcPct val="100000"/>
              </a:lnSpc>
              <a:spcBef>
                <a:spcPct val="20000"/>
              </a:spcBef>
              <a:buClr>
                <a:schemeClr val="tx1"/>
              </a:buClr>
              <a:buSzPct val="120000"/>
            </a:pPr>
            <a:r>
              <a:rPr lang="en-GB" altLang="ja-JP" sz="1000" dirty="0" smtClean="0">
                <a:solidFill>
                  <a:schemeClr val="tx1">
                    <a:lumMod val="65000"/>
                    <a:lumOff val="35000"/>
                  </a:schemeClr>
                </a:solidFill>
                <a:latin typeface="Arial Unicode MS" pitchFamily="34" charset="-128"/>
                <a:ea typeface="Arial Unicode MS" pitchFamily="34" charset="-128"/>
                <a:cs typeface="Arial Unicode MS" pitchFamily="34" charset="-128"/>
              </a:rPr>
              <a:t>Installation of additional lead-tin </a:t>
            </a:r>
            <a:r>
              <a:rPr lang="en-GB" altLang="ja-JP" sz="1000" b="1" u="sng" dirty="0" smtClean="0">
                <a:solidFill>
                  <a:schemeClr val="tx1">
                    <a:lumMod val="65000"/>
                    <a:lumOff val="35000"/>
                  </a:schemeClr>
                </a:solidFill>
                <a:latin typeface="Arial Unicode MS" pitchFamily="34" charset="-128"/>
                <a:ea typeface="Arial Unicode MS" pitchFamily="34" charset="-128"/>
                <a:cs typeface="Arial Unicode MS" pitchFamily="34" charset="-128"/>
              </a:rPr>
              <a:t>vacuum furnaces &amp; casting wheel</a:t>
            </a:r>
          </a:p>
          <a:p>
            <a:pPr marL="1588" lvl="1" algn="l" defTabSz="758825">
              <a:lnSpc>
                <a:spcPct val="100000"/>
              </a:lnSpc>
              <a:spcBef>
                <a:spcPct val="20000"/>
              </a:spcBef>
              <a:buClr>
                <a:schemeClr val="tx1"/>
              </a:buClr>
              <a:buSzPct val="120000"/>
            </a:pPr>
            <a:r>
              <a:rPr lang="en-GB" altLang="ja-JP" sz="1000" b="1" dirty="0" smtClean="0">
                <a:latin typeface="Arial Unicode MS" pitchFamily="34" charset="-128"/>
                <a:ea typeface="Arial Unicode MS" pitchFamily="34" charset="-128"/>
                <a:cs typeface="Arial Unicode MS" pitchFamily="34" charset="-128"/>
              </a:rPr>
              <a:t> </a:t>
            </a:r>
          </a:p>
        </p:txBody>
      </p:sp>
      <p:sp>
        <p:nvSpPr>
          <p:cNvPr id="52" name="BasicText1" descr="&lt;tags&gt;&lt;tag n=&quot;Linked&quot; v=&quot;True&quot; /&gt;&lt;tag n=&quot;BulletInfo&quot; v=&quot;Standard&quot; /&gt;&lt;tag n=&quot;TagName&quot; v=&quot;BasicText1&quot; /&gt;&lt;tag n=&quot;Top&quot; v=&quot;86.5&quot; /&gt;&lt;tag n=&quot;Left&quot; v=&quot;35.375&quot; /&gt;&lt;tag n=&quot;Height&quot; v=&quot;342&quot; /&gt;&lt;tag n=&quot;Width&quot; v=&quot;649.25&quot; /&gt;&lt;/tags&gt;"/>
          <p:cNvSpPr>
            <a:spLocks noChangeArrowheads="1"/>
          </p:cNvSpPr>
          <p:nvPr/>
        </p:nvSpPr>
        <p:spPr bwMode="gray">
          <a:xfrm>
            <a:off x="7148644" y="2231998"/>
            <a:ext cx="1763581" cy="630237"/>
          </a:xfrm>
          <a:prstGeom prst="rect">
            <a:avLst/>
          </a:prstGeom>
          <a:noFill/>
          <a:ln w="9525" algn="ctr">
            <a:noFill/>
            <a:miter lim="800000"/>
            <a:headEnd/>
            <a:tailEnd/>
          </a:ln>
          <a:effectLst/>
        </p:spPr>
        <p:txBody>
          <a:bodyPr lIns="0" tIns="0" rIns="0" bIns="0"/>
          <a:lstStyle/>
          <a:p>
            <a:pPr marL="1588" lvl="1" algn="l" defTabSz="758825">
              <a:lnSpc>
                <a:spcPct val="100000"/>
              </a:lnSpc>
              <a:spcBef>
                <a:spcPct val="20000"/>
              </a:spcBef>
              <a:buClr>
                <a:schemeClr val="tx1"/>
              </a:buClr>
              <a:buSzPct val="120000"/>
            </a:pPr>
            <a:r>
              <a:rPr lang="en-GB" altLang="ja-JP" sz="1200" b="1" dirty="0" smtClean="0">
                <a:solidFill>
                  <a:schemeClr val="tx1">
                    <a:lumMod val="65000"/>
                    <a:lumOff val="35000"/>
                  </a:schemeClr>
                </a:solidFill>
                <a:latin typeface="Arial Unicode MS" pitchFamily="34" charset="-128"/>
                <a:ea typeface="Arial Unicode MS" pitchFamily="34" charset="-128"/>
                <a:cs typeface="Arial Unicode MS" pitchFamily="34" charset="-128"/>
              </a:rPr>
              <a:t>2013:</a:t>
            </a:r>
          </a:p>
          <a:p>
            <a:pPr marL="1588" lvl="1" algn="l" defTabSz="758825">
              <a:lnSpc>
                <a:spcPct val="100000"/>
              </a:lnSpc>
              <a:spcBef>
                <a:spcPct val="20000"/>
              </a:spcBef>
              <a:buClr>
                <a:schemeClr val="tx1"/>
              </a:buClr>
              <a:buSzPct val="120000"/>
            </a:pPr>
            <a:r>
              <a:rPr lang="en-GB" altLang="ja-JP" sz="1000" dirty="0" smtClean="0">
                <a:solidFill>
                  <a:schemeClr val="tx1">
                    <a:lumMod val="65000"/>
                    <a:lumOff val="35000"/>
                  </a:schemeClr>
                </a:solidFill>
                <a:latin typeface="Arial Unicode MS" pitchFamily="34" charset="-128"/>
                <a:ea typeface="Arial Unicode MS" pitchFamily="34" charset="-128"/>
                <a:cs typeface="Arial Unicode MS" pitchFamily="34" charset="-128"/>
              </a:rPr>
              <a:t>TowerBrook Capital Partners (PE) &amp; Installation of a new lab </a:t>
            </a:r>
          </a:p>
        </p:txBody>
      </p:sp>
      <p:sp>
        <p:nvSpPr>
          <p:cNvPr id="53" name="Line 5"/>
          <p:cNvSpPr>
            <a:spLocks noChangeShapeType="1"/>
          </p:cNvSpPr>
          <p:nvPr/>
        </p:nvSpPr>
        <p:spPr bwMode="gray">
          <a:xfrm>
            <a:off x="4029075" y="3695700"/>
            <a:ext cx="0" cy="1944334"/>
          </a:xfrm>
          <a:prstGeom prst="line">
            <a:avLst/>
          </a:prstGeom>
          <a:noFill/>
          <a:ln w="12700">
            <a:solidFill>
              <a:schemeClr val="accent3">
                <a:lumMod val="75000"/>
              </a:schemeClr>
            </a:solidFill>
            <a:round/>
            <a:headEnd type="none"/>
            <a:tailEnd type="oval"/>
          </a:ln>
          <a:effectLst/>
        </p:spPr>
        <p:txBody>
          <a:bodyPr wrap="none" lIns="46800" tIns="64800" rIns="46800" bIns="64800"/>
          <a:lstStyle/>
          <a:p>
            <a:endParaRPr lang="en-US" dirty="0">
              <a:latin typeface="Arial Unicode MS" pitchFamily="34" charset="-128"/>
              <a:ea typeface="Arial Unicode MS" pitchFamily="34" charset="-128"/>
              <a:cs typeface="Arial Unicode MS" pitchFamily="34" charset="-128"/>
            </a:endParaRPr>
          </a:p>
        </p:txBody>
      </p:sp>
      <p:sp>
        <p:nvSpPr>
          <p:cNvPr id="54" name="BasicText1" descr="&lt;tags&gt;&lt;tag n=&quot;Linked&quot; v=&quot;True&quot; /&gt;&lt;tag n=&quot;BulletInfo&quot; v=&quot;Standard&quot; /&gt;&lt;tag n=&quot;TagName&quot; v=&quot;BasicText1&quot; /&gt;&lt;tag n=&quot;Top&quot; v=&quot;86.5&quot; /&gt;&lt;tag n=&quot;Left&quot; v=&quot;35.375&quot; /&gt;&lt;tag n=&quot;Height&quot; v=&quot;342&quot; /&gt;&lt;tag n=&quot;Width&quot; v=&quot;649.25&quot; /&gt;&lt;/tags&gt;"/>
          <p:cNvSpPr>
            <a:spLocks noChangeArrowheads="1"/>
          </p:cNvSpPr>
          <p:nvPr/>
        </p:nvSpPr>
        <p:spPr bwMode="gray">
          <a:xfrm>
            <a:off x="4133559" y="5565584"/>
            <a:ext cx="1525652" cy="630237"/>
          </a:xfrm>
          <a:prstGeom prst="rect">
            <a:avLst/>
          </a:prstGeom>
          <a:noFill/>
          <a:ln w="9525" algn="ctr">
            <a:noFill/>
            <a:miter lim="800000"/>
            <a:headEnd/>
            <a:tailEnd/>
          </a:ln>
          <a:effectLst/>
        </p:spPr>
        <p:txBody>
          <a:bodyPr lIns="0" tIns="0" rIns="0" bIns="0"/>
          <a:lstStyle/>
          <a:p>
            <a:pPr marL="1588" lvl="1" algn="l" defTabSz="758825">
              <a:lnSpc>
                <a:spcPct val="100000"/>
              </a:lnSpc>
              <a:spcBef>
                <a:spcPct val="20000"/>
              </a:spcBef>
              <a:buClr>
                <a:schemeClr val="tx1"/>
              </a:buClr>
              <a:buSzPct val="120000"/>
            </a:pPr>
            <a:r>
              <a:rPr lang="en-GB" altLang="ja-JP" sz="1200" b="1" dirty="0" smtClean="0">
                <a:solidFill>
                  <a:schemeClr val="tx1">
                    <a:lumMod val="65000"/>
                    <a:lumOff val="35000"/>
                  </a:schemeClr>
                </a:solidFill>
                <a:latin typeface="Arial Unicode MS" pitchFamily="34" charset="-128"/>
                <a:ea typeface="Arial Unicode MS" pitchFamily="34" charset="-128"/>
                <a:cs typeface="Arial Unicode MS" pitchFamily="34" charset="-128"/>
              </a:rPr>
              <a:t>1983: </a:t>
            </a:r>
            <a:endParaRPr lang="en-GB" altLang="ja-JP" sz="1200" b="1" dirty="0">
              <a:solidFill>
                <a:schemeClr val="tx1">
                  <a:lumMod val="65000"/>
                  <a:lumOff val="35000"/>
                </a:schemeClr>
              </a:solidFill>
              <a:latin typeface="Arial Unicode MS" pitchFamily="34" charset="-128"/>
              <a:ea typeface="Arial Unicode MS" pitchFamily="34" charset="-128"/>
              <a:cs typeface="Arial Unicode MS" pitchFamily="34" charset="-128"/>
            </a:endParaRPr>
          </a:p>
          <a:p>
            <a:pPr marL="4763" lvl="2" indent="-4763" algn="l" defTabSz="758825">
              <a:lnSpc>
                <a:spcPct val="100000"/>
              </a:lnSpc>
              <a:spcBef>
                <a:spcPct val="20000"/>
              </a:spcBef>
              <a:buClr>
                <a:schemeClr val="accent2"/>
              </a:buClr>
            </a:pPr>
            <a:r>
              <a:rPr lang="en-GB" altLang="ja-JP" sz="1000" b="0" dirty="0" smtClean="0">
                <a:solidFill>
                  <a:schemeClr val="tx1">
                    <a:lumMod val="65000"/>
                    <a:lumOff val="35000"/>
                  </a:schemeClr>
                </a:solidFill>
                <a:latin typeface="Arial Unicode MS" pitchFamily="34" charset="-128"/>
                <a:ea typeface="Arial Unicode MS" pitchFamily="34" charset="-128"/>
                <a:cs typeface="Arial Unicode MS" pitchFamily="34" charset="-128"/>
              </a:rPr>
              <a:t>1</a:t>
            </a:r>
            <a:r>
              <a:rPr lang="en-GB" altLang="ja-JP" sz="1000" b="0" baseline="30000" dirty="0" smtClean="0">
                <a:solidFill>
                  <a:schemeClr val="tx1">
                    <a:lumMod val="65000"/>
                    <a:lumOff val="35000"/>
                  </a:schemeClr>
                </a:solidFill>
                <a:latin typeface="Arial Unicode MS" pitchFamily="34" charset="-128"/>
                <a:ea typeface="Arial Unicode MS" pitchFamily="34" charset="-128"/>
                <a:cs typeface="Arial Unicode MS" pitchFamily="34" charset="-128"/>
              </a:rPr>
              <a:t>st</a:t>
            </a:r>
            <a:r>
              <a:rPr lang="en-GB" altLang="ja-JP" sz="1000" b="0" dirty="0" smtClean="0">
                <a:solidFill>
                  <a:schemeClr val="tx1">
                    <a:lumMod val="65000"/>
                    <a:lumOff val="35000"/>
                  </a:schemeClr>
                </a:solidFill>
                <a:latin typeface="Arial Unicode MS" pitchFamily="34" charset="-128"/>
                <a:ea typeface="Arial Unicode MS" pitchFamily="34" charset="-128"/>
                <a:cs typeface="Arial Unicode MS" pitchFamily="34" charset="-128"/>
              </a:rPr>
              <a:t> Vacuum Furnace for pure </a:t>
            </a:r>
            <a:r>
              <a:rPr lang="en-GB" altLang="ja-JP" sz="1000" b="1" u="sng" dirty="0" smtClean="0">
                <a:solidFill>
                  <a:schemeClr val="tx1">
                    <a:lumMod val="65000"/>
                    <a:lumOff val="35000"/>
                  </a:schemeClr>
                </a:solidFill>
                <a:latin typeface="Arial Unicode MS" pitchFamily="34" charset="-128"/>
                <a:ea typeface="Arial Unicode MS" pitchFamily="34" charset="-128"/>
                <a:cs typeface="Arial Unicode MS" pitchFamily="34" charset="-128"/>
              </a:rPr>
              <a:t>Pb Sn production</a:t>
            </a:r>
            <a:endParaRPr lang="en-GB" altLang="ja-JP" sz="1000" b="1" u="sng" dirty="0">
              <a:solidFill>
                <a:schemeClr val="tx1">
                  <a:lumMod val="65000"/>
                  <a:lumOff val="35000"/>
                </a:schemeClr>
              </a:solidFill>
              <a:latin typeface="Arial Unicode MS" pitchFamily="34" charset="-128"/>
              <a:ea typeface="Arial Unicode MS" pitchFamily="34" charset="-128"/>
              <a:cs typeface="Arial Unicode MS" pitchFamily="34" charset="-128"/>
            </a:endParaRPr>
          </a:p>
        </p:txBody>
      </p:sp>
      <p:sp>
        <p:nvSpPr>
          <p:cNvPr id="56" name="Rechthoek 55"/>
          <p:cNvSpPr/>
          <p:nvPr/>
        </p:nvSpPr>
        <p:spPr bwMode="auto">
          <a:xfrm>
            <a:off x="876300" y="4356100"/>
            <a:ext cx="5588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Arial" charset="0"/>
              <a:ea typeface="ＭＳ Ｐゴシック" charset="-128"/>
            </a:endParaRPr>
          </a:p>
        </p:txBody>
      </p:sp>
      <p:sp>
        <p:nvSpPr>
          <p:cNvPr id="28" name="BasicText1" descr="&lt;tags&gt;&lt;tag n=&quot;Linked&quot; v=&quot;True&quot; /&gt;&lt;tag n=&quot;BulletInfo&quot; v=&quot;Standard&quot; /&gt;&lt;tag n=&quot;TagName&quot; v=&quot;BasicText1&quot; /&gt;&lt;tag n=&quot;Top&quot; v=&quot;86.5&quot; /&gt;&lt;tag n=&quot;Left&quot; v=&quot;35.375&quot; /&gt;&lt;tag n=&quot;Height&quot; v=&quot;342&quot; /&gt;&lt;tag n=&quot;Width&quot; v=&quot;649.25&quot; /&gt;&lt;/tags&gt;"/>
          <p:cNvSpPr>
            <a:spLocks noChangeArrowheads="1"/>
          </p:cNvSpPr>
          <p:nvPr/>
        </p:nvSpPr>
        <p:spPr bwMode="gray">
          <a:xfrm>
            <a:off x="400888" y="4255088"/>
            <a:ext cx="1371482" cy="630237"/>
          </a:xfrm>
          <a:prstGeom prst="rect">
            <a:avLst/>
          </a:prstGeom>
          <a:noFill/>
          <a:ln w="9525" algn="ctr">
            <a:noFill/>
            <a:miter lim="800000"/>
            <a:headEnd/>
            <a:tailEnd/>
          </a:ln>
          <a:effectLst/>
        </p:spPr>
        <p:txBody>
          <a:bodyPr lIns="0" tIns="0" rIns="0" bIns="0"/>
          <a:lstStyle/>
          <a:p>
            <a:pPr marL="1588" lvl="1" algn="l" defTabSz="758825">
              <a:lnSpc>
                <a:spcPct val="100000"/>
              </a:lnSpc>
              <a:spcBef>
                <a:spcPct val="20000"/>
              </a:spcBef>
              <a:buClr>
                <a:schemeClr val="tx1"/>
              </a:buClr>
              <a:buSzPct val="120000"/>
            </a:pPr>
            <a:r>
              <a:rPr lang="en-GB" altLang="ja-JP" sz="1200" b="1" dirty="0" smtClean="0">
                <a:solidFill>
                  <a:schemeClr val="tx1">
                    <a:lumMod val="65000"/>
                    <a:lumOff val="35000"/>
                  </a:schemeClr>
                </a:solidFill>
                <a:latin typeface="Arial Unicode MS" pitchFamily="34" charset="-128"/>
                <a:ea typeface="Arial Unicode MS" pitchFamily="34" charset="-128"/>
                <a:cs typeface="Arial Unicode MS" pitchFamily="34" charset="-128"/>
              </a:rPr>
              <a:t>1919: </a:t>
            </a:r>
            <a:endParaRPr lang="en-GB" altLang="ja-JP" sz="1200" b="1" dirty="0">
              <a:solidFill>
                <a:schemeClr val="tx1">
                  <a:lumMod val="65000"/>
                  <a:lumOff val="35000"/>
                </a:schemeClr>
              </a:solidFill>
              <a:latin typeface="Arial Unicode MS" pitchFamily="34" charset="-128"/>
              <a:ea typeface="Arial Unicode MS" pitchFamily="34" charset="-128"/>
              <a:cs typeface="Arial Unicode MS" pitchFamily="34" charset="-128"/>
            </a:endParaRPr>
          </a:p>
          <a:p>
            <a:pPr marL="4763" lvl="2" indent="-4763" algn="l" defTabSz="758825">
              <a:lnSpc>
                <a:spcPct val="100000"/>
              </a:lnSpc>
              <a:spcBef>
                <a:spcPct val="20000"/>
              </a:spcBef>
              <a:buClr>
                <a:schemeClr val="accent2"/>
              </a:buClr>
            </a:pPr>
            <a:r>
              <a:rPr lang="en-GB" altLang="ja-JP" sz="1000" b="0" dirty="0" smtClean="0">
                <a:solidFill>
                  <a:schemeClr val="tx1">
                    <a:lumMod val="65000"/>
                    <a:lumOff val="35000"/>
                  </a:schemeClr>
                </a:solidFill>
                <a:latin typeface="Arial Unicode MS" pitchFamily="34" charset="-128"/>
                <a:ea typeface="Arial Unicode MS" pitchFamily="34" charset="-128"/>
                <a:cs typeface="Arial Unicode MS" pitchFamily="34" charset="-128"/>
              </a:rPr>
              <a:t>Creation of “</a:t>
            </a:r>
            <a:r>
              <a:rPr lang="en-GB" altLang="ja-JP" sz="1000" dirty="0" smtClean="0">
                <a:solidFill>
                  <a:schemeClr val="tx1">
                    <a:lumMod val="65000"/>
                    <a:lumOff val="35000"/>
                  </a:schemeClr>
                </a:solidFill>
                <a:latin typeface="Arial Unicode MS" pitchFamily="34" charset="-128"/>
                <a:ea typeface="Arial Unicode MS" pitchFamily="34" charset="-128"/>
                <a:cs typeface="Arial Unicode MS" pitchFamily="34" charset="-128"/>
              </a:rPr>
              <a:t>La </a:t>
            </a:r>
            <a:r>
              <a:rPr lang="en-GB" altLang="ja-JP" sz="1000" b="0" dirty="0" smtClean="0">
                <a:solidFill>
                  <a:schemeClr val="tx1">
                    <a:lumMod val="65000"/>
                    <a:lumOff val="35000"/>
                  </a:schemeClr>
                </a:solidFill>
                <a:latin typeface="Arial Unicode MS" pitchFamily="34" charset="-128"/>
                <a:ea typeface="Arial Unicode MS" pitchFamily="34" charset="-128"/>
                <a:cs typeface="Arial Unicode MS" pitchFamily="34" charset="-128"/>
              </a:rPr>
              <a:t>Metallo</a:t>
            </a:r>
            <a:r>
              <a:rPr lang="en-GB" altLang="ja-JP" sz="1000" dirty="0" smtClean="0">
                <a:solidFill>
                  <a:schemeClr val="tx1">
                    <a:lumMod val="65000"/>
                    <a:lumOff val="35000"/>
                  </a:schemeClr>
                </a:solidFill>
                <a:latin typeface="Arial Unicode MS" pitchFamily="34" charset="-128"/>
                <a:ea typeface="Arial Unicode MS" pitchFamily="34" charset="-128"/>
                <a:cs typeface="Arial Unicode MS" pitchFamily="34" charset="-128"/>
              </a:rPr>
              <a:t>-</a:t>
            </a:r>
            <a:r>
              <a:rPr lang="en-GB" altLang="ja-JP" sz="1000" b="0" dirty="0" smtClean="0">
                <a:solidFill>
                  <a:schemeClr val="tx1">
                    <a:lumMod val="65000"/>
                    <a:lumOff val="35000"/>
                  </a:schemeClr>
                </a:solidFill>
                <a:latin typeface="Arial Unicode MS" pitchFamily="34" charset="-128"/>
                <a:ea typeface="Arial Unicode MS" pitchFamily="34" charset="-128"/>
                <a:cs typeface="Arial Unicode MS" pitchFamily="34" charset="-128"/>
              </a:rPr>
              <a:t>Chimique“ </a:t>
            </a:r>
            <a:r>
              <a:rPr lang="en-GB" altLang="ja-JP" sz="1000" dirty="0" smtClean="0">
                <a:solidFill>
                  <a:schemeClr val="tx1">
                    <a:lumMod val="65000"/>
                    <a:lumOff val="35000"/>
                  </a:schemeClr>
                </a:solidFill>
                <a:latin typeface="Arial Unicode MS" pitchFamily="34" charset="-128"/>
                <a:ea typeface="Arial Unicode MS" pitchFamily="34" charset="-128"/>
                <a:cs typeface="Arial Unicode MS" pitchFamily="34" charset="-128"/>
              </a:rPr>
              <a:t>a</a:t>
            </a:r>
            <a:r>
              <a:rPr lang="en-GB" altLang="ja-JP" sz="1000" b="0" dirty="0" smtClean="0">
                <a:solidFill>
                  <a:schemeClr val="tx1">
                    <a:lumMod val="65000"/>
                    <a:lumOff val="35000"/>
                  </a:schemeClr>
                </a:solidFill>
                <a:latin typeface="Arial Unicode MS" pitchFamily="34" charset="-128"/>
                <a:ea typeface="Arial Unicode MS" pitchFamily="34" charset="-128"/>
                <a:cs typeface="Arial Unicode MS" pitchFamily="34" charset="-128"/>
              </a:rPr>
              <a:t>fter  WWI </a:t>
            </a:r>
            <a:endParaRPr lang="en-GB" altLang="ja-JP" sz="1000" b="0" dirty="0">
              <a:solidFill>
                <a:schemeClr val="tx1">
                  <a:lumMod val="65000"/>
                  <a:lumOff val="35000"/>
                </a:schemeClr>
              </a:solidFill>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p:cNvSpPr txBox="1"/>
          <p:nvPr/>
        </p:nvSpPr>
        <p:spPr>
          <a:xfrm>
            <a:off x="412500" y="254000"/>
            <a:ext cx="6781800" cy="584775"/>
          </a:xfrm>
          <a:prstGeom prst="rect">
            <a:avLst/>
          </a:prstGeom>
          <a:noFill/>
        </p:spPr>
        <p:txBody>
          <a:bodyPr wrap="square" rtlCol="0">
            <a:spAutoFit/>
          </a:bodyPr>
          <a:lstStyle/>
          <a:p>
            <a:r>
              <a:rPr lang="nl-BE" sz="3200" dirty="0" smtClean="0">
                <a:solidFill>
                  <a:srgbClr val="D20000"/>
                </a:solidFill>
                <a:latin typeface="Arial Unicode MS" pitchFamily="34" charset="-128"/>
                <a:ea typeface="Arial Unicode MS" pitchFamily="34" charset="-128"/>
                <a:cs typeface="Arial Unicode MS" pitchFamily="34" charset="-128"/>
              </a:rPr>
              <a:t>A </a:t>
            </a:r>
            <a:r>
              <a:rPr lang="nl-BE" sz="3200" dirty="0" err="1" smtClean="0">
                <a:solidFill>
                  <a:srgbClr val="D20000"/>
                </a:solidFill>
                <a:latin typeface="Arial Unicode MS" pitchFamily="34" charset="-128"/>
                <a:ea typeface="Arial Unicode MS" pitchFamily="34" charset="-128"/>
                <a:cs typeface="Arial Unicode MS" pitchFamily="34" charset="-128"/>
              </a:rPr>
              <a:t>company</a:t>
            </a:r>
            <a:r>
              <a:rPr lang="nl-BE" sz="3200" dirty="0" smtClean="0">
                <a:solidFill>
                  <a:srgbClr val="D20000"/>
                </a:solidFill>
                <a:latin typeface="Arial Unicode MS" pitchFamily="34" charset="-128"/>
                <a:ea typeface="Arial Unicode MS" pitchFamily="34" charset="-128"/>
                <a:cs typeface="Arial Unicode MS" pitchFamily="34" charset="-128"/>
              </a:rPr>
              <a:t> </a:t>
            </a:r>
            <a:r>
              <a:rPr lang="nl-BE" sz="3200" dirty="0" err="1" smtClean="0">
                <a:solidFill>
                  <a:srgbClr val="D20000"/>
                </a:solidFill>
                <a:latin typeface="Arial Unicode MS" pitchFamily="34" charset="-128"/>
                <a:ea typeface="Arial Unicode MS" pitchFamily="34" charset="-128"/>
                <a:cs typeface="Arial Unicode MS" pitchFamily="34" charset="-128"/>
              </a:rPr>
              <a:t>with</a:t>
            </a:r>
            <a:r>
              <a:rPr lang="nl-BE" sz="3200" dirty="0" smtClean="0">
                <a:solidFill>
                  <a:srgbClr val="D20000"/>
                </a:solidFill>
                <a:latin typeface="Arial Unicode MS" pitchFamily="34" charset="-128"/>
                <a:ea typeface="Arial Unicode MS" pitchFamily="34" charset="-128"/>
                <a:cs typeface="Arial Unicode MS" pitchFamily="34" charset="-128"/>
              </a:rPr>
              <a:t> a </a:t>
            </a:r>
            <a:r>
              <a:rPr lang="nl-BE" sz="3200" dirty="0" err="1" smtClean="0">
                <a:solidFill>
                  <a:srgbClr val="D20000"/>
                </a:solidFill>
                <a:latin typeface="Arial Unicode MS" pitchFamily="34" charset="-128"/>
                <a:ea typeface="Arial Unicode MS" pitchFamily="34" charset="-128"/>
                <a:cs typeface="Arial Unicode MS" pitchFamily="34" charset="-128"/>
              </a:rPr>
              <a:t>history</a:t>
            </a:r>
            <a:endParaRPr lang="nl-BE" sz="3200" dirty="0">
              <a:solidFill>
                <a:srgbClr val="D20000"/>
              </a:solidFill>
              <a:latin typeface="Arial Unicode MS" pitchFamily="34" charset="-128"/>
              <a:ea typeface="Arial Unicode MS" pitchFamily="34" charset="-128"/>
              <a:cs typeface="Arial Unicode MS" pitchFamily="34" charset="-128"/>
            </a:endParaRPr>
          </a:p>
        </p:txBody>
      </p:sp>
      <p:pic>
        <p:nvPicPr>
          <p:cNvPr id="58" name="Picture 57" descr="GLE_6454_DxO"/>
          <p:cNvPicPr/>
          <p:nvPr/>
        </p:nvPicPr>
        <p:blipFill>
          <a:blip r:embed="rId3" cstate="print"/>
          <a:srcRect/>
          <a:stretch>
            <a:fillRect/>
          </a:stretch>
        </p:blipFill>
        <p:spPr bwMode="auto">
          <a:xfrm>
            <a:off x="0" y="1117600"/>
            <a:ext cx="9144000" cy="5575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9" name="Rechte verbindingslijn 37"/>
          <p:cNvCxnSpPr/>
          <p:nvPr/>
        </p:nvCxnSpPr>
        <p:spPr bwMode="auto">
          <a:xfrm>
            <a:off x="4967288" y="1297781"/>
            <a:ext cx="0" cy="419100"/>
          </a:xfrm>
          <a:prstGeom prst="line">
            <a:avLst/>
          </a:prstGeom>
          <a:solidFill>
            <a:schemeClr val="accent1"/>
          </a:solidFill>
          <a:ln w="25400" cap="flat" cmpd="sng" algn="ctr">
            <a:solidFill>
              <a:schemeClr val="accent5">
                <a:lumMod val="90000"/>
              </a:schemeClr>
            </a:solidFill>
            <a:prstDash val="solid"/>
            <a:round/>
            <a:headEnd type="none" w="med" len="med"/>
            <a:tailEnd type="none" w="med" len="med"/>
          </a:ln>
          <a:effectLst/>
        </p:spPr>
      </p:cxnSp>
      <p:cxnSp>
        <p:nvCxnSpPr>
          <p:cNvPr id="80" name="Rechte verbindingslijn 37"/>
          <p:cNvCxnSpPr/>
          <p:nvPr/>
        </p:nvCxnSpPr>
        <p:spPr bwMode="auto">
          <a:xfrm>
            <a:off x="3717925" y="1714500"/>
            <a:ext cx="635" cy="388620"/>
          </a:xfrm>
          <a:prstGeom prst="line">
            <a:avLst/>
          </a:prstGeom>
          <a:solidFill>
            <a:schemeClr val="accent1"/>
          </a:solidFill>
          <a:ln w="25400" cap="flat" cmpd="sng" algn="ctr">
            <a:solidFill>
              <a:schemeClr val="accent5">
                <a:lumMod val="90000"/>
              </a:schemeClr>
            </a:solidFill>
            <a:prstDash val="solid"/>
            <a:round/>
            <a:headEnd type="none" w="med" len="med"/>
            <a:tailEnd type="none" w="med" len="med"/>
          </a:ln>
          <a:effectLst/>
        </p:spPr>
      </p:cxnSp>
      <p:cxnSp>
        <p:nvCxnSpPr>
          <p:cNvPr id="59" name="Rechte verbindingslijn 58"/>
          <p:cNvCxnSpPr/>
          <p:nvPr/>
        </p:nvCxnSpPr>
        <p:spPr bwMode="auto">
          <a:xfrm flipV="1">
            <a:off x="5320589" y="3163728"/>
            <a:ext cx="309639" cy="601"/>
          </a:xfrm>
          <a:prstGeom prst="line">
            <a:avLst/>
          </a:prstGeom>
          <a:solidFill>
            <a:schemeClr val="accent1"/>
          </a:solidFill>
          <a:ln w="25400" cap="flat" cmpd="sng" algn="ctr">
            <a:solidFill>
              <a:schemeClr val="accent5">
                <a:lumMod val="90000"/>
              </a:schemeClr>
            </a:solidFill>
            <a:prstDash val="solid"/>
            <a:round/>
            <a:headEnd type="none" w="med" len="med"/>
            <a:tailEnd type="none" w="med" len="med"/>
          </a:ln>
          <a:effectLst/>
        </p:spPr>
      </p:cxnSp>
      <p:cxnSp>
        <p:nvCxnSpPr>
          <p:cNvPr id="38" name="Rechte verbindingslijn 37"/>
          <p:cNvCxnSpPr/>
          <p:nvPr/>
        </p:nvCxnSpPr>
        <p:spPr bwMode="auto">
          <a:xfrm>
            <a:off x="5315374" y="2795871"/>
            <a:ext cx="3386" cy="892209"/>
          </a:xfrm>
          <a:prstGeom prst="line">
            <a:avLst/>
          </a:prstGeom>
          <a:solidFill>
            <a:schemeClr val="accent1"/>
          </a:solidFill>
          <a:ln w="25400" cap="flat" cmpd="sng" algn="ctr">
            <a:solidFill>
              <a:schemeClr val="accent5">
                <a:lumMod val="90000"/>
              </a:schemeClr>
            </a:solidFill>
            <a:prstDash val="solid"/>
            <a:round/>
            <a:headEnd type="none" w="med" len="med"/>
            <a:tailEnd type="none" w="med" len="med"/>
          </a:ln>
          <a:effectLst/>
        </p:spPr>
      </p:cxnSp>
      <p:cxnSp>
        <p:nvCxnSpPr>
          <p:cNvPr id="68" name="Rechte verbindingslijn 58"/>
          <p:cNvCxnSpPr/>
          <p:nvPr/>
        </p:nvCxnSpPr>
        <p:spPr bwMode="auto">
          <a:xfrm flipV="1">
            <a:off x="5320589" y="3682840"/>
            <a:ext cx="309639" cy="601"/>
          </a:xfrm>
          <a:prstGeom prst="line">
            <a:avLst/>
          </a:prstGeom>
          <a:solidFill>
            <a:schemeClr val="accent1"/>
          </a:solidFill>
          <a:ln w="25400" cap="flat" cmpd="sng" algn="ctr">
            <a:solidFill>
              <a:schemeClr val="accent5">
                <a:lumMod val="90000"/>
              </a:schemeClr>
            </a:solidFill>
            <a:prstDash val="solid"/>
            <a:round/>
            <a:headEnd type="none" w="med" len="med"/>
            <a:tailEnd type="none" w="med" len="med"/>
          </a:ln>
          <a:effectLst/>
        </p:spPr>
      </p:cxnSp>
      <p:cxnSp>
        <p:nvCxnSpPr>
          <p:cNvPr id="47" name="Rechte verbindingslijn 37"/>
          <p:cNvCxnSpPr/>
          <p:nvPr/>
        </p:nvCxnSpPr>
        <p:spPr bwMode="auto">
          <a:xfrm>
            <a:off x="6207125" y="1714500"/>
            <a:ext cx="15875" cy="936625"/>
          </a:xfrm>
          <a:prstGeom prst="line">
            <a:avLst/>
          </a:prstGeom>
          <a:solidFill>
            <a:schemeClr val="accent1"/>
          </a:solidFill>
          <a:ln w="25400" cap="flat" cmpd="sng" algn="ctr">
            <a:solidFill>
              <a:schemeClr val="accent5">
                <a:lumMod val="90000"/>
              </a:schemeClr>
            </a:solidFill>
            <a:prstDash val="solid"/>
            <a:round/>
            <a:headEnd type="none" w="med" len="med"/>
            <a:tailEnd type="none" w="med" len="med"/>
          </a:ln>
          <a:effectLst/>
        </p:spPr>
      </p:cxnSp>
      <p:sp>
        <p:nvSpPr>
          <p:cNvPr id="6" name="Tijdelijke aanduiding voor dianummer 5"/>
          <p:cNvSpPr>
            <a:spLocks noGrp="1"/>
          </p:cNvSpPr>
          <p:nvPr>
            <p:ph type="sldNum" sz="quarter" idx="12"/>
          </p:nvPr>
        </p:nvSpPr>
        <p:spPr/>
        <p:txBody>
          <a:bodyPr/>
          <a:lstStyle/>
          <a:p>
            <a:pPr>
              <a:defRPr/>
            </a:pPr>
            <a:fld id="{7E7DDA96-BF95-41C8-B422-46BD1F97246E}" type="slidenum">
              <a:rPr lang="de-DE" smtClean="0">
                <a:solidFill>
                  <a:srgbClr val="C00000"/>
                </a:solidFill>
              </a:rPr>
              <a:pPr>
                <a:defRPr/>
              </a:pPr>
              <a:t>7</a:t>
            </a:fld>
            <a:endParaRPr lang="de-DE">
              <a:solidFill>
                <a:srgbClr val="C00000"/>
              </a:solidFill>
            </a:endParaRPr>
          </a:p>
        </p:txBody>
      </p:sp>
      <p:sp>
        <p:nvSpPr>
          <p:cNvPr id="7" name="Tekstvak 6"/>
          <p:cNvSpPr txBox="1"/>
          <p:nvPr/>
        </p:nvSpPr>
        <p:spPr>
          <a:xfrm>
            <a:off x="555625" y="288925"/>
            <a:ext cx="6781800" cy="584775"/>
          </a:xfrm>
          <a:prstGeom prst="rect">
            <a:avLst/>
          </a:prstGeom>
          <a:noFill/>
        </p:spPr>
        <p:txBody>
          <a:bodyPr wrap="square" rtlCol="0">
            <a:spAutoFit/>
          </a:bodyPr>
          <a:lstStyle/>
          <a:p>
            <a:r>
              <a:rPr lang="nl-BE" sz="3200" dirty="0" smtClean="0">
                <a:solidFill>
                  <a:srgbClr val="D20000"/>
                </a:solidFill>
                <a:latin typeface="Arial Unicode MS" pitchFamily="34" charset="-128"/>
                <a:ea typeface="Arial Unicode MS" pitchFamily="34" charset="-128"/>
                <a:cs typeface="Arial Unicode MS" pitchFamily="34" charset="-128"/>
              </a:rPr>
              <a:t>The Metallum Holding</a:t>
            </a:r>
            <a:endParaRPr lang="nl-BE" sz="3200" dirty="0">
              <a:solidFill>
                <a:srgbClr val="D20000"/>
              </a:solidFill>
              <a:latin typeface="Arial Unicode MS" pitchFamily="34" charset="-128"/>
              <a:ea typeface="Arial Unicode MS" pitchFamily="34" charset="-128"/>
              <a:cs typeface="Arial Unicode MS" pitchFamily="34" charset="-128"/>
            </a:endParaRPr>
          </a:p>
        </p:txBody>
      </p:sp>
      <p:sp>
        <p:nvSpPr>
          <p:cNvPr id="51" name="Afgeronde rechthoek 50"/>
          <p:cNvSpPr/>
          <p:nvPr/>
        </p:nvSpPr>
        <p:spPr bwMode="auto">
          <a:xfrm>
            <a:off x="3865392" y="1183424"/>
            <a:ext cx="2190750" cy="428625"/>
          </a:xfrm>
          <a:prstGeom prst="roundRect">
            <a:avLst/>
          </a:prstGeom>
          <a:gradFill>
            <a:gsLst>
              <a:gs pos="0">
                <a:srgbClr val="C00000"/>
              </a:gs>
              <a:gs pos="80000">
                <a:srgbClr val="C00000"/>
              </a:gs>
              <a:gs pos="100000">
                <a:schemeClr val="bg1">
                  <a:lumMod val="95000"/>
                </a:schemeClr>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i="0" u="none" strike="noStrike" cap="none" normalizeH="0" baseline="0" dirty="0" smtClean="0">
                <a:ln>
                  <a:noFill/>
                </a:ln>
                <a:solidFill>
                  <a:schemeClr val="bg1"/>
                </a:solidFill>
                <a:effectLst/>
                <a:latin typeface="Arial Unicode MS" pitchFamily="34" charset="-128"/>
                <a:ea typeface="Arial Unicode MS" pitchFamily="34" charset="-128"/>
                <a:cs typeface="Arial Unicode MS" pitchFamily="34" charset="-128"/>
              </a:rPr>
              <a:t>Metallum Holdings 3 B.V. (Amsterdam, The</a:t>
            </a:r>
            <a:r>
              <a:rPr kumimoji="0" lang="en-US" sz="1000" i="0" u="none" strike="noStrike" cap="none" normalizeH="0" dirty="0" smtClean="0">
                <a:ln>
                  <a:noFill/>
                </a:ln>
                <a:solidFill>
                  <a:schemeClr val="bg1"/>
                </a:solidFill>
                <a:effectLst/>
                <a:latin typeface="Arial Unicode MS" pitchFamily="34" charset="-128"/>
                <a:ea typeface="Arial Unicode MS" pitchFamily="34" charset="-128"/>
                <a:cs typeface="Arial Unicode MS" pitchFamily="34" charset="-128"/>
              </a:rPr>
              <a:t> Netherlands</a:t>
            </a:r>
            <a:r>
              <a:rPr lang="en-US" sz="1000" dirty="0" smtClean="0">
                <a:solidFill>
                  <a:schemeClr val="bg1"/>
                </a:solidFill>
                <a:latin typeface="Arial Unicode MS" pitchFamily="34" charset="-128"/>
                <a:ea typeface="Arial Unicode MS" pitchFamily="34" charset="-128"/>
                <a:cs typeface="Arial Unicode MS" pitchFamily="34" charset="-128"/>
              </a:rPr>
              <a:t>)</a:t>
            </a:r>
            <a:endParaRPr kumimoji="0" lang="en-US" sz="1000" i="0" u="none" strike="noStrike" cap="none" normalizeH="0" baseline="0" dirty="0" smtClean="0">
              <a:ln>
                <a:noFill/>
              </a:ln>
              <a:solidFill>
                <a:schemeClr val="bg1"/>
              </a:solidFill>
              <a:effectLst/>
              <a:latin typeface="Arial Unicode MS" pitchFamily="34" charset="-128"/>
              <a:ea typeface="Arial Unicode MS" pitchFamily="34" charset="-128"/>
              <a:cs typeface="Arial Unicode MS" pitchFamily="34" charset="-128"/>
            </a:endParaRPr>
          </a:p>
        </p:txBody>
      </p:sp>
      <p:sp>
        <p:nvSpPr>
          <p:cNvPr id="54" name="Afgeronde rechthoek 53"/>
          <p:cNvSpPr/>
          <p:nvPr/>
        </p:nvSpPr>
        <p:spPr bwMode="auto">
          <a:xfrm>
            <a:off x="5602178" y="2951246"/>
            <a:ext cx="2086402" cy="428625"/>
          </a:xfrm>
          <a:prstGeom prst="roundRect">
            <a:avLst/>
          </a:prstGeom>
          <a:gradFill>
            <a:gsLst>
              <a:gs pos="0">
                <a:schemeClr val="accent3">
                  <a:lumMod val="65000"/>
                </a:schemeClr>
              </a:gs>
              <a:gs pos="80000">
                <a:schemeClr val="accent6">
                  <a:lumMod val="75000"/>
                </a:schemeClr>
              </a:gs>
              <a:gs pos="100000">
                <a:schemeClr val="bg1">
                  <a:lumMod val="95000"/>
                </a:schemeClr>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i="0" u="none" strike="noStrike" cap="none" normalizeH="0" baseline="0" dirty="0" smtClean="0">
                <a:ln>
                  <a:noFill/>
                </a:ln>
                <a:solidFill>
                  <a:schemeClr val="bg1"/>
                </a:solidFill>
                <a:effectLst/>
                <a:latin typeface="Arial Unicode MS" pitchFamily="34" charset="-128"/>
                <a:ea typeface="Arial Unicode MS" pitchFamily="34" charset="-128"/>
                <a:cs typeface="Arial Unicode MS" pitchFamily="34" charset="-128"/>
              </a:rPr>
              <a:t>Elmet S.L.U.</a:t>
            </a:r>
            <a:endParaRPr lang="en-US" sz="1000" dirty="0" smtClean="0">
              <a:solidFill>
                <a:schemeClr val="bg1"/>
              </a:solidFill>
              <a:latin typeface="Arial Unicode MS" pitchFamily="34" charset="-128"/>
              <a:ea typeface="Arial Unicode MS" pitchFamily="34" charset="-128"/>
              <a:cs typeface="Arial Unicode MS" pitchFamily="34"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000" i="0" u="none" strike="noStrike" cap="none" normalizeH="0" baseline="0" dirty="0" smtClean="0">
                <a:ln>
                  <a:noFill/>
                </a:ln>
                <a:solidFill>
                  <a:schemeClr val="bg1"/>
                </a:solidFill>
                <a:effectLst/>
                <a:latin typeface="Arial Unicode MS" pitchFamily="34" charset="-128"/>
                <a:ea typeface="Arial Unicode MS" pitchFamily="34" charset="-128"/>
                <a:cs typeface="Arial Unicode MS" pitchFamily="34" charset="-128"/>
              </a:rPr>
              <a:t>(Berango,</a:t>
            </a:r>
            <a:r>
              <a:rPr kumimoji="0" lang="en-US" sz="1000" i="0" u="none" strike="noStrike" cap="none" normalizeH="0" dirty="0" smtClean="0">
                <a:ln>
                  <a:noFill/>
                </a:ln>
                <a:solidFill>
                  <a:schemeClr val="bg1"/>
                </a:solidFill>
                <a:effectLst/>
                <a:latin typeface="Arial Unicode MS" pitchFamily="34" charset="-128"/>
                <a:ea typeface="Arial Unicode MS" pitchFamily="34" charset="-128"/>
                <a:cs typeface="Arial Unicode MS" pitchFamily="34" charset="-128"/>
              </a:rPr>
              <a:t> Spain</a:t>
            </a:r>
            <a:r>
              <a:rPr lang="en-US" sz="1000" dirty="0" smtClean="0">
                <a:solidFill>
                  <a:schemeClr val="bg1"/>
                </a:solidFill>
                <a:latin typeface="Arial Unicode MS" pitchFamily="34" charset="-128"/>
                <a:ea typeface="Arial Unicode MS" pitchFamily="34" charset="-128"/>
                <a:cs typeface="Arial Unicode MS" pitchFamily="34" charset="-128"/>
              </a:rPr>
              <a:t>)</a:t>
            </a:r>
            <a:endParaRPr kumimoji="0" lang="en-US" sz="1000" i="0" u="none" strike="noStrike" cap="none" normalizeH="0" baseline="0" dirty="0" smtClean="0">
              <a:ln>
                <a:noFill/>
              </a:ln>
              <a:solidFill>
                <a:schemeClr val="bg1"/>
              </a:solidFill>
              <a:effectLst/>
              <a:latin typeface="Arial Unicode MS" pitchFamily="34" charset="-128"/>
              <a:ea typeface="Arial Unicode MS" pitchFamily="34" charset="-128"/>
              <a:cs typeface="Arial Unicode MS" pitchFamily="34" charset="-128"/>
            </a:endParaRPr>
          </a:p>
        </p:txBody>
      </p:sp>
      <p:sp>
        <p:nvSpPr>
          <p:cNvPr id="55" name="Afgeronde rechthoek 54"/>
          <p:cNvSpPr/>
          <p:nvPr/>
        </p:nvSpPr>
        <p:spPr bwMode="auto">
          <a:xfrm>
            <a:off x="2631298" y="1825932"/>
            <a:ext cx="2190750" cy="428625"/>
          </a:xfrm>
          <a:prstGeom prst="roundRect">
            <a:avLst/>
          </a:prstGeom>
          <a:gradFill>
            <a:gsLst>
              <a:gs pos="0">
                <a:srgbClr val="C00000"/>
              </a:gs>
              <a:gs pos="80000">
                <a:srgbClr val="C00000"/>
              </a:gs>
              <a:gs pos="100000">
                <a:schemeClr val="bg1">
                  <a:lumMod val="95000"/>
                </a:schemeClr>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sz="1000" dirty="0" smtClean="0">
                <a:solidFill>
                  <a:schemeClr val="bg1"/>
                </a:solidFill>
                <a:latin typeface="Arial Unicode MS" pitchFamily="34" charset="-128"/>
                <a:ea typeface="Arial Unicode MS" pitchFamily="34" charset="-128"/>
                <a:cs typeface="Arial Unicode MS" pitchFamily="34" charset="-128"/>
              </a:rPr>
              <a:t>Metallum Group AG and Affiliates Regensdorf (Switzerland)</a:t>
            </a:r>
          </a:p>
        </p:txBody>
      </p:sp>
      <p:sp>
        <p:nvSpPr>
          <p:cNvPr id="57" name="Afgeronde rechthoek 56"/>
          <p:cNvSpPr/>
          <p:nvPr/>
        </p:nvSpPr>
        <p:spPr bwMode="auto">
          <a:xfrm>
            <a:off x="5602178" y="3471848"/>
            <a:ext cx="2088000" cy="428625"/>
          </a:xfrm>
          <a:prstGeom prst="roundRect">
            <a:avLst/>
          </a:prstGeom>
          <a:gradFill>
            <a:gsLst>
              <a:gs pos="0">
                <a:schemeClr val="accent3">
                  <a:lumMod val="65000"/>
                </a:schemeClr>
              </a:gs>
              <a:gs pos="80000">
                <a:schemeClr val="accent6">
                  <a:lumMod val="75000"/>
                </a:schemeClr>
              </a:gs>
              <a:gs pos="100000">
                <a:schemeClr val="bg1">
                  <a:lumMod val="95000"/>
                </a:schemeClr>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i="0" u="none" strike="noStrike" cap="none" normalizeH="0" baseline="0" dirty="0" smtClean="0">
                <a:ln>
                  <a:noFill/>
                </a:ln>
                <a:solidFill>
                  <a:schemeClr val="bg1"/>
                </a:solidFill>
                <a:effectLst/>
                <a:latin typeface="Arial Unicode MS" pitchFamily="34" charset="-128"/>
                <a:ea typeface="Arial Unicode MS" pitchFamily="34" charset="-128"/>
                <a:cs typeface="Arial Unicode MS" pitchFamily="34" charset="-128"/>
              </a:rPr>
              <a:t>CMR</a:t>
            </a:r>
            <a:r>
              <a:rPr kumimoji="0" lang="en-US" sz="1000" i="0" u="none" strike="noStrike" cap="none" normalizeH="0" dirty="0" smtClean="0">
                <a:ln>
                  <a:noFill/>
                </a:ln>
                <a:solidFill>
                  <a:schemeClr val="bg1"/>
                </a:solidFill>
                <a:effectLst/>
                <a:latin typeface="Arial Unicode MS" pitchFamily="34" charset="-128"/>
                <a:ea typeface="Arial Unicode MS" pitchFamily="34" charset="-128"/>
                <a:cs typeface="Arial Unicode MS" pitchFamily="34" charset="-128"/>
              </a:rPr>
              <a:t> International N.V.</a:t>
            </a:r>
            <a:endParaRPr lang="en-US" sz="1000" dirty="0" smtClean="0">
              <a:solidFill>
                <a:schemeClr val="bg1"/>
              </a:solidFill>
              <a:latin typeface="Arial Unicode MS" pitchFamily="34" charset="-128"/>
              <a:ea typeface="Arial Unicode MS" pitchFamily="34" charset="-128"/>
              <a:cs typeface="Arial Unicode MS" pitchFamily="34"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000" i="0" u="none" strike="noStrike" cap="none" normalizeH="0" baseline="0" dirty="0" smtClean="0">
                <a:ln>
                  <a:noFill/>
                </a:ln>
                <a:solidFill>
                  <a:schemeClr val="bg1"/>
                </a:solidFill>
                <a:effectLst/>
                <a:latin typeface="Arial Unicode MS" pitchFamily="34" charset="-128"/>
                <a:ea typeface="Arial Unicode MS" pitchFamily="34" charset="-128"/>
                <a:cs typeface="Arial Unicode MS" pitchFamily="34" charset="-128"/>
              </a:rPr>
              <a:t>(Antwer</a:t>
            </a:r>
            <a:r>
              <a:rPr lang="en-US" sz="1000" dirty="0" smtClean="0">
                <a:solidFill>
                  <a:schemeClr val="bg1"/>
                </a:solidFill>
                <a:latin typeface="Arial Unicode MS" pitchFamily="34" charset="-128"/>
                <a:ea typeface="Arial Unicode MS" pitchFamily="34" charset="-128"/>
                <a:cs typeface="Arial Unicode MS" pitchFamily="34" charset="-128"/>
              </a:rPr>
              <a:t>p, Belgium)</a:t>
            </a:r>
            <a:endParaRPr kumimoji="0" lang="en-US" sz="1000" i="0" u="none" strike="noStrike" cap="none" normalizeH="0" baseline="0" dirty="0" smtClean="0">
              <a:ln>
                <a:noFill/>
              </a:ln>
              <a:solidFill>
                <a:schemeClr val="bg1"/>
              </a:solidFill>
              <a:effectLst/>
              <a:latin typeface="Arial Unicode MS" pitchFamily="34" charset="-128"/>
              <a:ea typeface="Arial Unicode MS" pitchFamily="34" charset="-128"/>
              <a:cs typeface="Arial Unicode MS" pitchFamily="34" charset="-128"/>
            </a:endParaRPr>
          </a:p>
        </p:txBody>
      </p:sp>
      <p:sp>
        <p:nvSpPr>
          <p:cNvPr id="75" name="Vierkante haak links 74"/>
          <p:cNvSpPr/>
          <p:nvPr/>
        </p:nvSpPr>
        <p:spPr>
          <a:xfrm>
            <a:off x="2365997" y="1640329"/>
            <a:ext cx="368135" cy="1407672"/>
          </a:xfrm>
          <a:prstGeom prst="lef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dirty="0"/>
          </a:p>
        </p:txBody>
      </p:sp>
      <p:sp>
        <p:nvSpPr>
          <p:cNvPr id="76" name="Tekstvak 75"/>
          <p:cNvSpPr txBox="1"/>
          <p:nvPr/>
        </p:nvSpPr>
        <p:spPr>
          <a:xfrm rot="5400000">
            <a:off x="7163350" y="2696456"/>
            <a:ext cx="2872492" cy="400110"/>
          </a:xfrm>
          <a:prstGeom prst="rect">
            <a:avLst/>
          </a:prstGeom>
          <a:noFill/>
        </p:spPr>
        <p:txBody>
          <a:bodyPr wrap="square" rtlCol="0">
            <a:spAutoFit/>
          </a:bodyPr>
          <a:lstStyle/>
          <a:p>
            <a:pPr algn="ctr"/>
            <a:r>
              <a:rPr lang="nl-BE" sz="2000" dirty="0" smtClean="0">
                <a:solidFill>
                  <a:schemeClr val="bg1">
                    <a:lumMod val="50000"/>
                  </a:schemeClr>
                </a:solidFill>
              </a:rPr>
              <a:t> Recycling &amp; Refining</a:t>
            </a:r>
            <a:endParaRPr lang="nl-BE" sz="2000" dirty="0">
              <a:solidFill>
                <a:schemeClr val="bg1">
                  <a:lumMod val="50000"/>
                </a:schemeClr>
              </a:solidFill>
            </a:endParaRPr>
          </a:p>
        </p:txBody>
      </p:sp>
      <p:sp>
        <p:nvSpPr>
          <p:cNvPr id="77" name="Vierkante haak links 76"/>
          <p:cNvSpPr/>
          <p:nvPr/>
        </p:nvSpPr>
        <p:spPr>
          <a:xfrm rot="10800000">
            <a:off x="7845900" y="1733550"/>
            <a:ext cx="368135" cy="2352675"/>
          </a:xfrm>
          <a:prstGeom prst="lef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dirty="0"/>
          </a:p>
        </p:txBody>
      </p:sp>
      <p:grpSp>
        <p:nvGrpSpPr>
          <p:cNvPr id="2" name="Groep 33"/>
          <p:cNvGrpSpPr/>
          <p:nvPr/>
        </p:nvGrpSpPr>
        <p:grpSpPr>
          <a:xfrm>
            <a:off x="105424" y="3848987"/>
            <a:ext cx="4989129" cy="2180965"/>
            <a:chOff x="105424" y="4232527"/>
            <a:chExt cx="4989129" cy="2180965"/>
          </a:xfrm>
        </p:grpSpPr>
        <p:pic>
          <p:nvPicPr>
            <p:cNvPr id="8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t="45450"/>
            <a:stretch>
              <a:fillRect/>
            </a:stretch>
          </p:blipFill>
          <p:spPr bwMode="auto">
            <a:xfrm>
              <a:off x="2567899" y="4294911"/>
              <a:ext cx="2526654" cy="2118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6350" algn="ctr">
                  <a:solidFill>
                    <a:srgbClr val="000000"/>
                  </a:solidFill>
                  <a:miter lim="800000"/>
                  <a:headEnd/>
                  <a:tailEnd/>
                </a14:hiddenLine>
              </a:ext>
            </a:extLst>
          </p:spPr>
        </p:pic>
        <p:pic>
          <p:nvPicPr>
            <p:cNvPr id="8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r="2739"/>
            <a:stretch>
              <a:fillRect/>
            </a:stretch>
          </p:blipFill>
          <p:spPr bwMode="auto">
            <a:xfrm>
              <a:off x="738894" y="5333149"/>
              <a:ext cx="1318506" cy="91524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cxnSp>
          <p:nvCxnSpPr>
            <p:cNvPr id="87" name="Straight Connector 69"/>
            <p:cNvCxnSpPr>
              <a:endCxn id="84" idx="3"/>
            </p:cNvCxnSpPr>
            <p:nvPr/>
          </p:nvCxnSpPr>
          <p:spPr bwMode="auto">
            <a:xfrm flipH="1" flipV="1">
              <a:off x="2057400" y="5790772"/>
              <a:ext cx="889006" cy="428"/>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70"/>
            <p:cNvCxnSpPr>
              <a:endCxn id="89" idx="3"/>
            </p:cNvCxnSpPr>
            <p:nvPr/>
          </p:nvCxnSpPr>
          <p:spPr bwMode="auto">
            <a:xfrm flipH="1" flipV="1">
              <a:off x="2068929" y="4696701"/>
              <a:ext cx="1403948" cy="420245"/>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89"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47425" y="4232527"/>
              <a:ext cx="1321504" cy="92834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6350" algn="ctr">
                  <a:solidFill>
                    <a:srgbClr val="000000"/>
                  </a:solidFill>
                  <a:miter lim="800000"/>
                  <a:headEnd/>
                  <a:tailEnd/>
                </a14:hiddenLine>
              </a:ext>
            </a:extLst>
          </p:spPr>
        </p:pic>
        <p:sp>
          <p:nvSpPr>
            <p:cNvPr id="271" name="Tekstvak 270"/>
            <p:cNvSpPr txBox="1"/>
            <p:nvPr/>
          </p:nvSpPr>
          <p:spPr>
            <a:xfrm rot="16200000">
              <a:off x="-70159" y="4424310"/>
              <a:ext cx="905164" cy="553998"/>
            </a:xfrm>
            <a:prstGeom prst="rect">
              <a:avLst/>
            </a:prstGeom>
            <a:noFill/>
          </p:spPr>
          <p:txBody>
            <a:bodyPr wrap="square" rtlCol="0">
              <a:spAutoFit/>
            </a:bodyPr>
            <a:lstStyle/>
            <a:p>
              <a:pPr algn="ctr"/>
              <a:r>
                <a:rPr lang="nl-BE" sz="2000" b="1" dirty="0" smtClean="0">
                  <a:solidFill>
                    <a:schemeClr val="bg1">
                      <a:lumMod val="50000"/>
                    </a:schemeClr>
                  </a:solidFill>
                </a:rPr>
                <a:t> </a:t>
              </a:r>
              <a:r>
                <a:rPr lang="nl-BE" sz="1000" b="1" dirty="0" smtClean="0">
                  <a:solidFill>
                    <a:schemeClr val="bg1">
                      <a:lumMod val="50000"/>
                    </a:schemeClr>
                  </a:solidFill>
                </a:rPr>
                <a:t>Beerse</a:t>
              </a:r>
            </a:p>
            <a:p>
              <a:pPr algn="ctr"/>
              <a:r>
                <a:rPr lang="nl-BE" sz="1000" b="1" dirty="0" smtClean="0">
                  <a:solidFill>
                    <a:schemeClr val="bg1">
                      <a:lumMod val="50000"/>
                    </a:schemeClr>
                  </a:solidFill>
                </a:rPr>
                <a:t>(Belgium)</a:t>
              </a:r>
              <a:endParaRPr lang="nl-BE" sz="1000" b="1" dirty="0">
                <a:solidFill>
                  <a:schemeClr val="bg1">
                    <a:lumMod val="50000"/>
                  </a:schemeClr>
                </a:solidFill>
              </a:endParaRPr>
            </a:p>
          </p:txBody>
        </p:sp>
        <p:sp>
          <p:nvSpPr>
            <p:cNvPr id="272" name="Tekstvak 271"/>
            <p:cNvSpPr txBox="1"/>
            <p:nvPr/>
          </p:nvSpPr>
          <p:spPr>
            <a:xfrm rot="16200000">
              <a:off x="-56304" y="5509583"/>
              <a:ext cx="905164" cy="553998"/>
            </a:xfrm>
            <a:prstGeom prst="rect">
              <a:avLst/>
            </a:prstGeom>
            <a:noFill/>
          </p:spPr>
          <p:txBody>
            <a:bodyPr wrap="square" rtlCol="0">
              <a:spAutoFit/>
            </a:bodyPr>
            <a:lstStyle/>
            <a:p>
              <a:pPr algn="ctr"/>
              <a:r>
                <a:rPr lang="nl-BE" sz="2000" b="1" dirty="0" smtClean="0">
                  <a:solidFill>
                    <a:schemeClr val="bg1">
                      <a:lumMod val="50000"/>
                    </a:schemeClr>
                  </a:solidFill>
                </a:rPr>
                <a:t> </a:t>
              </a:r>
              <a:r>
                <a:rPr lang="nl-BE" sz="1000" b="1" dirty="0" smtClean="0">
                  <a:solidFill>
                    <a:schemeClr val="bg1">
                      <a:lumMod val="50000"/>
                    </a:schemeClr>
                  </a:solidFill>
                </a:rPr>
                <a:t>Berango</a:t>
              </a:r>
            </a:p>
            <a:p>
              <a:pPr algn="ctr"/>
              <a:r>
                <a:rPr lang="nl-BE" sz="1000" b="1" dirty="0" smtClean="0">
                  <a:solidFill>
                    <a:schemeClr val="bg1">
                      <a:lumMod val="50000"/>
                    </a:schemeClr>
                  </a:solidFill>
                </a:rPr>
                <a:t>(Spain)</a:t>
              </a:r>
              <a:endParaRPr lang="nl-BE" sz="1000" b="1" dirty="0">
                <a:solidFill>
                  <a:schemeClr val="bg1">
                    <a:lumMod val="50000"/>
                  </a:schemeClr>
                </a:solidFill>
              </a:endParaRPr>
            </a:p>
          </p:txBody>
        </p:sp>
      </p:grpSp>
      <p:sp>
        <p:nvSpPr>
          <p:cNvPr id="43" name="Afgeronde rechthoek 52"/>
          <p:cNvSpPr/>
          <p:nvPr/>
        </p:nvSpPr>
        <p:spPr bwMode="auto">
          <a:xfrm>
            <a:off x="5128658" y="1825932"/>
            <a:ext cx="2190750" cy="428625"/>
          </a:xfrm>
          <a:prstGeom prst="roundRect">
            <a:avLst/>
          </a:prstGeom>
          <a:gradFill>
            <a:gsLst>
              <a:gs pos="0">
                <a:srgbClr val="C00000"/>
              </a:gs>
              <a:gs pos="80000">
                <a:srgbClr val="C00000"/>
              </a:gs>
              <a:gs pos="100000">
                <a:schemeClr val="bg1">
                  <a:lumMod val="95000"/>
                </a:schemeClr>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i="0" u="none" strike="noStrike" cap="none" normalizeH="0" baseline="0" dirty="0" smtClean="0">
                <a:ln>
                  <a:noFill/>
                </a:ln>
                <a:solidFill>
                  <a:schemeClr val="bg1"/>
                </a:solidFill>
                <a:effectLst/>
                <a:latin typeface="Arial Unicode MS" pitchFamily="34" charset="-128"/>
                <a:ea typeface="Arial Unicode MS" pitchFamily="34" charset="-128"/>
                <a:cs typeface="Arial Unicode MS" pitchFamily="34" charset="-128"/>
              </a:rPr>
              <a:t>Metallum Group Holding N.V.</a:t>
            </a:r>
            <a:endParaRPr lang="en-US" sz="1000" dirty="0" smtClean="0">
              <a:solidFill>
                <a:schemeClr val="bg1"/>
              </a:solidFill>
              <a:latin typeface="Arial Unicode MS" pitchFamily="34" charset="-128"/>
              <a:ea typeface="Arial Unicode MS" pitchFamily="34" charset="-128"/>
              <a:cs typeface="Arial Unicode MS" pitchFamily="34"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000" i="0" u="none" strike="noStrike" cap="none" normalizeH="0" baseline="0" dirty="0" smtClean="0">
                <a:ln>
                  <a:noFill/>
                </a:ln>
                <a:solidFill>
                  <a:schemeClr val="bg1"/>
                </a:solidFill>
                <a:effectLst/>
                <a:latin typeface="Arial Unicode MS" pitchFamily="34" charset="-128"/>
                <a:ea typeface="Arial Unicode MS" pitchFamily="34" charset="-128"/>
                <a:cs typeface="Arial Unicode MS" pitchFamily="34" charset="-128"/>
              </a:rPr>
              <a:t>(Beerse,</a:t>
            </a:r>
            <a:r>
              <a:rPr kumimoji="0" lang="en-US" sz="1000" i="0" u="none" strike="noStrike" cap="none" normalizeH="0" dirty="0" smtClean="0">
                <a:ln>
                  <a:noFill/>
                </a:ln>
                <a:solidFill>
                  <a:schemeClr val="bg1"/>
                </a:solidFill>
                <a:effectLst/>
                <a:latin typeface="Arial Unicode MS" pitchFamily="34" charset="-128"/>
                <a:ea typeface="Arial Unicode MS" pitchFamily="34" charset="-128"/>
                <a:cs typeface="Arial Unicode MS" pitchFamily="34" charset="-128"/>
              </a:rPr>
              <a:t> Belgium</a:t>
            </a:r>
            <a:r>
              <a:rPr lang="en-US" sz="1000" dirty="0" smtClean="0">
                <a:solidFill>
                  <a:schemeClr val="bg1"/>
                </a:solidFill>
                <a:latin typeface="Arial Unicode MS" pitchFamily="34" charset="-128"/>
                <a:ea typeface="Arial Unicode MS" pitchFamily="34" charset="-128"/>
                <a:cs typeface="Arial Unicode MS" pitchFamily="34" charset="-128"/>
              </a:rPr>
              <a:t>)</a:t>
            </a:r>
            <a:endParaRPr kumimoji="0" lang="en-US" sz="1000" i="0" u="none" strike="noStrike" cap="none" normalizeH="0" baseline="0" dirty="0" smtClean="0">
              <a:ln>
                <a:noFill/>
              </a:ln>
              <a:solidFill>
                <a:schemeClr val="bg1"/>
              </a:solidFill>
              <a:effectLst/>
              <a:latin typeface="Arial Unicode MS" pitchFamily="34" charset="-128"/>
              <a:ea typeface="Arial Unicode MS" pitchFamily="34" charset="-128"/>
              <a:cs typeface="Arial Unicode MS" pitchFamily="34" charset="-128"/>
            </a:endParaRPr>
          </a:p>
        </p:txBody>
      </p:sp>
      <p:sp>
        <p:nvSpPr>
          <p:cNvPr id="46" name="Afgeronde rechthoek 54"/>
          <p:cNvSpPr/>
          <p:nvPr/>
        </p:nvSpPr>
        <p:spPr bwMode="auto">
          <a:xfrm>
            <a:off x="5124846" y="2401067"/>
            <a:ext cx="2190750" cy="428625"/>
          </a:xfrm>
          <a:prstGeom prst="roundRect">
            <a:avLst/>
          </a:prstGeom>
          <a:gradFill>
            <a:gsLst>
              <a:gs pos="0">
                <a:schemeClr val="accent3">
                  <a:lumMod val="65000"/>
                </a:schemeClr>
              </a:gs>
              <a:gs pos="80000">
                <a:schemeClr val="accent6">
                  <a:lumMod val="75000"/>
                </a:schemeClr>
              </a:gs>
              <a:gs pos="100000">
                <a:schemeClr val="bg1">
                  <a:lumMod val="95000"/>
                </a:schemeClr>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sz="1000" dirty="0" smtClean="0">
                <a:solidFill>
                  <a:schemeClr val="bg1"/>
                </a:solidFill>
                <a:latin typeface="Arial Unicode MS" pitchFamily="34" charset="-128"/>
                <a:ea typeface="Arial Unicode MS" pitchFamily="34" charset="-128"/>
                <a:cs typeface="Arial Unicode MS" pitchFamily="34" charset="-128"/>
              </a:rPr>
              <a:t>Metallo-</a:t>
            </a:r>
            <a:r>
              <a:rPr lang="en-US" sz="1000" dirty="0" err="1" smtClean="0">
                <a:solidFill>
                  <a:schemeClr val="bg1"/>
                </a:solidFill>
                <a:latin typeface="Arial Unicode MS" pitchFamily="34" charset="-128"/>
                <a:ea typeface="Arial Unicode MS" pitchFamily="34" charset="-128"/>
                <a:cs typeface="Arial Unicode MS" pitchFamily="34" charset="-128"/>
              </a:rPr>
              <a:t>Chimique</a:t>
            </a:r>
            <a:r>
              <a:rPr lang="en-US" sz="1000" dirty="0" smtClean="0">
                <a:solidFill>
                  <a:schemeClr val="bg1"/>
                </a:solidFill>
                <a:latin typeface="Arial Unicode MS" pitchFamily="34" charset="-128"/>
                <a:ea typeface="Arial Unicode MS" pitchFamily="34" charset="-128"/>
                <a:cs typeface="Arial Unicode MS" pitchFamily="34" charset="-128"/>
              </a:rPr>
              <a:t> N.V. </a:t>
            </a:r>
          </a:p>
          <a:p>
            <a:pPr algn="ctr" eaLnBrk="0" hangingPunct="0"/>
            <a:r>
              <a:rPr lang="en-US" sz="1000" dirty="0" smtClean="0">
                <a:solidFill>
                  <a:schemeClr val="bg1"/>
                </a:solidFill>
                <a:latin typeface="Arial Unicode MS" pitchFamily="34" charset="-128"/>
                <a:ea typeface="Arial Unicode MS" pitchFamily="34" charset="-128"/>
                <a:cs typeface="Arial Unicode MS" pitchFamily="34" charset="-128"/>
              </a:rPr>
              <a:t>Beerse (Belgium)</a:t>
            </a:r>
          </a:p>
        </p:txBody>
      </p:sp>
      <p:sp>
        <p:nvSpPr>
          <p:cNvPr id="74" name="Tekstvak 77"/>
          <p:cNvSpPr txBox="1"/>
          <p:nvPr/>
        </p:nvSpPr>
        <p:spPr>
          <a:xfrm rot="5400000">
            <a:off x="805893" y="1964688"/>
            <a:ext cx="2160762" cy="707886"/>
          </a:xfrm>
          <a:prstGeom prst="rect">
            <a:avLst/>
          </a:prstGeom>
          <a:noFill/>
        </p:spPr>
        <p:txBody>
          <a:bodyPr wrap="square" rtlCol="0">
            <a:spAutoFit/>
          </a:bodyPr>
          <a:lstStyle/>
          <a:p>
            <a:pPr algn="ctr"/>
            <a:r>
              <a:rPr lang="nl-BE" sz="2000" dirty="0" smtClean="0">
                <a:solidFill>
                  <a:schemeClr val="bg1">
                    <a:lumMod val="50000"/>
                  </a:schemeClr>
                </a:solidFill>
              </a:rPr>
              <a:t>Recycling &amp;</a:t>
            </a:r>
          </a:p>
          <a:p>
            <a:pPr algn="ctr"/>
            <a:r>
              <a:rPr lang="nl-BE" sz="2000" dirty="0" smtClean="0">
                <a:solidFill>
                  <a:schemeClr val="bg1">
                    <a:lumMod val="50000"/>
                  </a:schemeClr>
                </a:solidFill>
              </a:rPr>
              <a:t> Preprocessing</a:t>
            </a:r>
            <a:endParaRPr lang="nl-BE" sz="2000" dirty="0">
              <a:solidFill>
                <a:schemeClr val="bg1">
                  <a:lumMod val="50000"/>
                </a:schemeClr>
              </a:solidFill>
            </a:endParaRPr>
          </a:p>
        </p:txBody>
      </p:sp>
      <p:cxnSp>
        <p:nvCxnSpPr>
          <p:cNvPr id="91" name="Rechte verbindingslijn 37"/>
          <p:cNvCxnSpPr/>
          <p:nvPr/>
        </p:nvCxnSpPr>
        <p:spPr bwMode="auto">
          <a:xfrm>
            <a:off x="3714750" y="1727200"/>
            <a:ext cx="2495550" cy="0"/>
          </a:xfrm>
          <a:prstGeom prst="line">
            <a:avLst/>
          </a:prstGeom>
          <a:solidFill>
            <a:schemeClr val="accent1"/>
          </a:solidFill>
          <a:ln w="25400" cap="flat" cmpd="sng" algn="ctr">
            <a:solidFill>
              <a:schemeClr val="accent5">
                <a:lumMod val="90000"/>
              </a:schemeClr>
            </a:solidFill>
            <a:prstDash val="solid"/>
            <a:round/>
            <a:headEnd type="none" w="med" len="med"/>
            <a:tailEnd type="none" w="med" len="med"/>
          </a:ln>
          <a:effectLst/>
        </p:spPr>
      </p:cxnSp>
      <p:grpSp>
        <p:nvGrpSpPr>
          <p:cNvPr id="31" name="Group 30"/>
          <p:cNvGrpSpPr/>
          <p:nvPr/>
        </p:nvGrpSpPr>
        <p:grpSpPr>
          <a:xfrm>
            <a:off x="6311900" y="4635500"/>
            <a:ext cx="2832100" cy="2222500"/>
            <a:chOff x="0" y="1797975"/>
            <a:chExt cx="1764000" cy="1438405"/>
          </a:xfrm>
        </p:grpSpPr>
        <p:pic>
          <p:nvPicPr>
            <p:cNvPr id="32" name="Picture 2" descr="O:\Duurzaam Ondernemen\website Beeldmateriaal\Diverse\Geo\België.gif"/>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0" y="1831329"/>
              <a:ext cx="1764000" cy="1405051"/>
            </a:xfrm>
            <a:prstGeom prst="rect">
              <a:avLst/>
            </a:prstGeom>
            <a:noFill/>
            <a:ln>
              <a:solidFill>
                <a:schemeClr val="tx1"/>
              </a:solidFill>
            </a:ln>
          </p:spPr>
        </p:pic>
        <p:sp>
          <p:nvSpPr>
            <p:cNvPr id="33" name="Oval 32"/>
            <p:cNvSpPr>
              <a:spLocks noChangeAspect="1"/>
            </p:cNvSpPr>
            <p:nvPr/>
          </p:nvSpPr>
          <p:spPr bwMode="auto">
            <a:xfrm>
              <a:off x="885825" y="1797975"/>
              <a:ext cx="288000" cy="288000"/>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1800" b="1" i="0" u="none" strike="noStrike" cap="none" normalizeH="0" baseline="0" smtClean="0">
                <a:ln>
                  <a:noFill/>
                </a:ln>
                <a:solidFill>
                  <a:srgbClr val="FF66FF"/>
                </a:solidFill>
                <a:effectLst/>
                <a:latin typeface="Arial" charset="0"/>
              </a:endParaRP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p:cNvSpPr txBox="1"/>
          <p:nvPr/>
        </p:nvSpPr>
        <p:spPr>
          <a:xfrm>
            <a:off x="381000" y="165925"/>
            <a:ext cx="6781800" cy="745910"/>
          </a:xfrm>
          <a:prstGeom prst="rect">
            <a:avLst/>
          </a:prstGeom>
          <a:noFill/>
        </p:spPr>
        <p:txBody>
          <a:bodyPr wrap="square" rtlCol="0">
            <a:spAutoFit/>
          </a:bodyPr>
          <a:lstStyle/>
          <a:p>
            <a:pPr marL="342900" indent="-342900">
              <a:lnSpc>
                <a:spcPct val="150000"/>
              </a:lnSpc>
            </a:pPr>
            <a:r>
              <a:rPr lang="en-US" sz="3200" dirty="0" smtClean="0">
                <a:solidFill>
                  <a:srgbClr val="C00000"/>
                </a:solidFill>
                <a:latin typeface="Arial Unicode MS" pitchFamily="34" charset="-128"/>
                <a:ea typeface="Arial Unicode MS" pitchFamily="34" charset="-128"/>
                <a:cs typeface="Arial Unicode MS" pitchFamily="34" charset="-128"/>
              </a:rPr>
              <a:t>Vision and mission</a:t>
            </a:r>
          </a:p>
        </p:txBody>
      </p:sp>
      <p:sp>
        <p:nvSpPr>
          <p:cNvPr id="20" name="Tekstvak 10"/>
          <p:cNvSpPr txBox="1"/>
          <p:nvPr/>
        </p:nvSpPr>
        <p:spPr>
          <a:xfrm>
            <a:off x="558800" y="1043255"/>
            <a:ext cx="6769100" cy="5447645"/>
          </a:xfrm>
          <a:prstGeom prst="rect">
            <a:avLst/>
          </a:prstGeom>
          <a:solidFill>
            <a:schemeClr val="bg1"/>
          </a:solidFill>
        </p:spPr>
        <p:txBody>
          <a:bodyPr wrap="square" rtlCol="0">
            <a:spAutoFit/>
          </a:bodyPr>
          <a:lstStyle/>
          <a:p>
            <a:pPr marL="342900" indent="-342900">
              <a:lnSpc>
                <a:spcPct val="150000"/>
              </a:lnSpc>
              <a:buFont typeface="+mj-lt"/>
              <a:buAutoNum type="arabicPeriod"/>
            </a:pPr>
            <a:r>
              <a:rPr lang="en-US" b="1" dirty="0" smtClean="0">
                <a:latin typeface="Calibri" pitchFamily="34" charset="0"/>
              </a:rPr>
              <a:t>Be the global recycler of choice …</a:t>
            </a:r>
          </a:p>
          <a:p>
            <a:pPr marL="800100" lvl="1" indent="-342900">
              <a:lnSpc>
                <a:spcPct val="150000"/>
              </a:lnSpc>
              <a:buBlip>
                <a:blip r:embed="rId2"/>
              </a:buBlip>
            </a:pPr>
            <a:r>
              <a:rPr lang="en-US" sz="2000" dirty="0" smtClean="0">
                <a:latin typeface="Calibri" pitchFamily="34" charset="0"/>
              </a:rPr>
              <a:t>Preferred partner to process complex materials</a:t>
            </a:r>
          </a:p>
          <a:p>
            <a:pPr marL="800100" lvl="1" indent="-342900">
              <a:lnSpc>
                <a:spcPct val="150000"/>
              </a:lnSpc>
              <a:buBlip>
                <a:blip r:embed="rId2"/>
              </a:buBlip>
            </a:pPr>
            <a:r>
              <a:rPr lang="en-US" sz="2000" dirty="0" smtClean="0">
                <a:latin typeface="Calibri" pitchFamily="34" charset="0"/>
              </a:rPr>
              <a:t>Caring for the environment and minimizing waste</a:t>
            </a:r>
          </a:p>
          <a:p>
            <a:pPr marL="800100" lvl="1" indent="-342900">
              <a:lnSpc>
                <a:spcPct val="150000"/>
              </a:lnSpc>
              <a:buBlip>
                <a:blip r:embed="rId2"/>
              </a:buBlip>
            </a:pPr>
            <a:endParaRPr lang="en-US" sz="2000" dirty="0" smtClean="0">
              <a:latin typeface="Calibri" pitchFamily="34" charset="0"/>
            </a:endParaRPr>
          </a:p>
          <a:p>
            <a:pPr marL="342900" lvl="0" indent="-342900">
              <a:lnSpc>
                <a:spcPct val="150000"/>
              </a:lnSpc>
            </a:pPr>
            <a:r>
              <a:rPr lang="en-US" dirty="0" smtClean="0">
                <a:latin typeface="Calibri" pitchFamily="34" charset="0"/>
              </a:rPr>
              <a:t>2. </a:t>
            </a:r>
            <a:r>
              <a:rPr lang="en-US" b="1" dirty="0" smtClean="0">
                <a:latin typeface="Calibri" pitchFamily="34" charset="0"/>
              </a:rPr>
              <a:t>… valorizing to the maximum, a variety of metals as an answer to increasing metal scarcity</a:t>
            </a:r>
          </a:p>
          <a:p>
            <a:pPr marL="800100" lvl="1" indent="-342900">
              <a:lnSpc>
                <a:spcPct val="150000"/>
              </a:lnSpc>
              <a:buBlip>
                <a:blip r:embed="rId2"/>
              </a:buBlip>
            </a:pPr>
            <a:r>
              <a:rPr lang="en-US" sz="2000" dirty="0" smtClean="0">
                <a:latin typeface="Calibri" pitchFamily="34" charset="0"/>
              </a:rPr>
              <a:t>We valorize non-ferrous metals and bring them back in the value chain</a:t>
            </a:r>
          </a:p>
          <a:p>
            <a:pPr marL="800100" lvl="1" indent="-342900">
              <a:lnSpc>
                <a:spcPct val="150000"/>
              </a:lnSpc>
              <a:buBlip>
                <a:blip r:embed="rId2"/>
              </a:buBlip>
            </a:pPr>
            <a:r>
              <a:rPr lang="en-US" sz="2000" dirty="0" smtClean="0">
                <a:latin typeface="Calibri" pitchFamily="34" charset="0"/>
              </a:rPr>
              <a:t>Our refining processes are unique, innovative and sustainable</a:t>
            </a:r>
          </a:p>
          <a:p>
            <a:pPr marL="800100" lvl="1" indent="-342900">
              <a:lnSpc>
                <a:spcPct val="150000"/>
              </a:lnSpc>
              <a:buBlip>
                <a:blip r:embed="rId2"/>
              </a:buBlip>
            </a:pPr>
            <a:r>
              <a:rPr lang="en-US" sz="2000" dirty="0" smtClean="0">
                <a:latin typeface="Calibri" pitchFamily="34" charset="0"/>
              </a:rPr>
              <a:t>We actively contribute to preserve natural resources</a:t>
            </a:r>
            <a:endParaRPr lang="en-US" sz="2000" dirty="0">
              <a:latin typeface="Calibri" pitchFamily="34"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hthoek 53"/>
          <p:cNvSpPr/>
          <p:nvPr/>
        </p:nvSpPr>
        <p:spPr bwMode="auto">
          <a:xfrm>
            <a:off x="6267236" y="5548045"/>
            <a:ext cx="2845942" cy="9657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Arial" charset="0"/>
              <a:ea typeface="ＭＳ Ｐゴシック" charset="-128"/>
            </a:endParaRPr>
          </a:p>
        </p:txBody>
      </p:sp>
      <p:sp>
        <p:nvSpPr>
          <p:cNvPr id="7" name="KMATable3ValueChain1"/>
          <p:cNvSpPr/>
          <p:nvPr/>
        </p:nvSpPr>
        <p:spPr>
          <a:xfrm>
            <a:off x="188951" y="1263725"/>
            <a:ext cx="1575732" cy="871750"/>
          </a:xfrm>
          <a:prstGeom prst="chevron">
            <a:avLst>
              <a:gd name="adj" fmla="val 0"/>
            </a:avLst>
          </a:prstGeom>
          <a:gradFill>
            <a:gsLst>
              <a:gs pos="0">
                <a:schemeClr val="accent5">
                  <a:lumMod val="75000"/>
                </a:schemeClr>
              </a:gs>
              <a:gs pos="80000">
                <a:schemeClr val="accent6">
                  <a:lumMod val="60000"/>
                  <a:lumOff val="40000"/>
                </a:schemeClr>
              </a:gs>
              <a:gs pos="100000">
                <a:schemeClr val="accent6">
                  <a:lumMod val="20000"/>
                  <a:lumOff val="80000"/>
                </a:schemeClr>
              </a:gs>
            </a:gsLst>
            <a:lin ang="16200000" scaled="0"/>
          </a:gradFill>
          <a:ln w="190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b="1" dirty="0">
                <a:solidFill>
                  <a:srgbClr val="FFFFFF"/>
                </a:solidFill>
                <a:latin typeface="Calibri" pitchFamily="34" charset="0"/>
              </a:rPr>
              <a:t>Raw material supplier</a:t>
            </a:r>
          </a:p>
        </p:txBody>
      </p:sp>
      <p:sp>
        <p:nvSpPr>
          <p:cNvPr id="8" name="KMATable3ValueChain2"/>
          <p:cNvSpPr/>
          <p:nvPr/>
        </p:nvSpPr>
        <p:spPr>
          <a:xfrm>
            <a:off x="1635553" y="1263725"/>
            <a:ext cx="1575732" cy="871750"/>
          </a:xfrm>
          <a:prstGeom prst="chevron">
            <a:avLst>
              <a:gd name="adj" fmla="val 12308"/>
            </a:avLst>
          </a:prstGeom>
          <a:gradFill>
            <a:gsLst>
              <a:gs pos="0">
                <a:schemeClr val="accent5">
                  <a:lumMod val="75000"/>
                </a:schemeClr>
              </a:gs>
              <a:gs pos="80000">
                <a:schemeClr val="accent6">
                  <a:lumMod val="60000"/>
                  <a:lumOff val="40000"/>
                </a:schemeClr>
              </a:gs>
              <a:gs pos="100000">
                <a:schemeClr val="accent6">
                  <a:lumMod val="20000"/>
                  <a:lumOff val="80000"/>
                </a:schemeClr>
              </a:gs>
            </a:gsLst>
            <a:lin ang="16200000" scaled="0"/>
          </a:gradFill>
          <a:ln w="190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b="1" dirty="0">
                <a:solidFill>
                  <a:srgbClr val="FFFFFF"/>
                </a:solidFill>
                <a:latin typeface="Calibri" pitchFamily="34" charset="0"/>
              </a:rPr>
              <a:t>Product </a:t>
            </a:r>
            <a:endParaRPr lang="en-GB" sz="1600" b="1" dirty="0" smtClean="0">
              <a:solidFill>
                <a:srgbClr val="FFFFFF"/>
              </a:solidFill>
              <a:latin typeface="Calibri" pitchFamily="34" charset="0"/>
            </a:endParaRPr>
          </a:p>
          <a:p>
            <a:pPr algn="ctr"/>
            <a:r>
              <a:rPr lang="en-GB" sz="1600" b="1" dirty="0" smtClean="0">
                <a:solidFill>
                  <a:srgbClr val="FFFFFF"/>
                </a:solidFill>
                <a:latin typeface="Calibri" pitchFamily="34" charset="0"/>
              </a:rPr>
              <a:t>refiner</a:t>
            </a:r>
            <a:endParaRPr lang="en-GB" sz="1600" b="1" dirty="0">
              <a:solidFill>
                <a:srgbClr val="FFFFFF"/>
              </a:solidFill>
              <a:latin typeface="Calibri" pitchFamily="34" charset="0"/>
            </a:endParaRPr>
          </a:p>
        </p:txBody>
      </p:sp>
      <p:sp>
        <p:nvSpPr>
          <p:cNvPr id="9" name="KMATable3ValueChain3"/>
          <p:cNvSpPr/>
          <p:nvPr/>
        </p:nvSpPr>
        <p:spPr>
          <a:xfrm>
            <a:off x="3082153" y="1263725"/>
            <a:ext cx="1575732" cy="871750"/>
          </a:xfrm>
          <a:prstGeom prst="chevron">
            <a:avLst>
              <a:gd name="adj" fmla="val 12308"/>
            </a:avLst>
          </a:prstGeom>
          <a:gradFill>
            <a:gsLst>
              <a:gs pos="0">
                <a:schemeClr val="accent5">
                  <a:lumMod val="75000"/>
                </a:schemeClr>
              </a:gs>
              <a:gs pos="80000">
                <a:schemeClr val="accent6">
                  <a:lumMod val="60000"/>
                  <a:lumOff val="40000"/>
                </a:schemeClr>
              </a:gs>
              <a:gs pos="100000">
                <a:schemeClr val="accent6">
                  <a:lumMod val="20000"/>
                  <a:lumOff val="80000"/>
                </a:schemeClr>
              </a:gs>
            </a:gsLst>
            <a:lin ang="16200000" scaled="0"/>
          </a:gradFill>
          <a:ln w="190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b="1" dirty="0">
                <a:solidFill>
                  <a:srgbClr val="FFFFFF"/>
                </a:solidFill>
                <a:latin typeface="Calibri" pitchFamily="34" charset="0"/>
              </a:rPr>
              <a:t>Semi-finished goods manuf.</a:t>
            </a:r>
          </a:p>
        </p:txBody>
      </p:sp>
      <p:sp>
        <p:nvSpPr>
          <p:cNvPr id="10" name="KMATable3ValueChain4"/>
          <p:cNvSpPr/>
          <p:nvPr/>
        </p:nvSpPr>
        <p:spPr>
          <a:xfrm>
            <a:off x="4528754" y="1263725"/>
            <a:ext cx="1575732" cy="871750"/>
          </a:xfrm>
          <a:prstGeom prst="chevron">
            <a:avLst>
              <a:gd name="adj" fmla="val 12308"/>
            </a:avLst>
          </a:prstGeom>
          <a:gradFill>
            <a:gsLst>
              <a:gs pos="0">
                <a:schemeClr val="accent5">
                  <a:lumMod val="75000"/>
                </a:schemeClr>
              </a:gs>
              <a:gs pos="80000">
                <a:schemeClr val="accent6">
                  <a:lumMod val="60000"/>
                  <a:lumOff val="40000"/>
                </a:schemeClr>
              </a:gs>
              <a:gs pos="100000">
                <a:schemeClr val="accent6">
                  <a:lumMod val="20000"/>
                  <a:lumOff val="80000"/>
                </a:schemeClr>
              </a:gs>
            </a:gsLst>
            <a:lin ang="16200000" scaled="0"/>
          </a:gradFill>
          <a:ln w="190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b="1" dirty="0">
                <a:solidFill>
                  <a:srgbClr val="FFFFFF"/>
                </a:solidFill>
                <a:latin typeface="Calibri" pitchFamily="34" charset="0"/>
              </a:rPr>
              <a:t>End product manuf.</a:t>
            </a:r>
          </a:p>
        </p:txBody>
      </p:sp>
      <p:sp>
        <p:nvSpPr>
          <p:cNvPr id="11" name="KMATable3ValueChain5"/>
          <p:cNvSpPr/>
          <p:nvPr/>
        </p:nvSpPr>
        <p:spPr>
          <a:xfrm>
            <a:off x="5975356" y="1263725"/>
            <a:ext cx="1575732" cy="871750"/>
          </a:xfrm>
          <a:prstGeom prst="chevron">
            <a:avLst>
              <a:gd name="adj" fmla="val 12308"/>
            </a:avLst>
          </a:prstGeom>
          <a:gradFill>
            <a:gsLst>
              <a:gs pos="0">
                <a:schemeClr val="accent5">
                  <a:lumMod val="75000"/>
                </a:schemeClr>
              </a:gs>
              <a:gs pos="80000">
                <a:schemeClr val="accent6">
                  <a:lumMod val="60000"/>
                  <a:lumOff val="40000"/>
                </a:schemeClr>
              </a:gs>
              <a:gs pos="100000">
                <a:schemeClr val="accent6">
                  <a:lumMod val="20000"/>
                  <a:lumOff val="80000"/>
                </a:schemeClr>
              </a:gs>
            </a:gsLst>
            <a:lin ang="16200000" scaled="0"/>
          </a:gradFill>
          <a:ln w="190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b="1" dirty="0">
                <a:solidFill>
                  <a:srgbClr val="FFFFFF"/>
                </a:solidFill>
                <a:latin typeface="Calibri" pitchFamily="34" charset="0"/>
              </a:rPr>
              <a:t>End </a:t>
            </a:r>
            <a:endParaRPr lang="en-GB" sz="1600" b="1" dirty="0" smtClean="0">
              <a:solidFill>
                <a:srgbClr val="FFFFFF"/>
              </a:solidFill>
              <a:latin typeface="Calibri" pitchFamily="34" charset="0"/>
            </a:endParaRPr>
          </a:p>
          <a:p>
            <a:pPr algn="ctr"/>
            <a:r>
              <a:rPr lang="en-GB" sz="1600" b="1" dirty="0" smtClean="0">
                <a:solidFill>
                  <a:srgbClr val="FFFFFF"/>
                </a:solidFill>
                <a:latin typeface="Calibri" pitchFamily="34" charset="0"/>
              </a:rPr>
              <a:t>customer</a:t>
            </a:r>
            <a:endParaRPr lang="en-GB" sz="1600" b="1" dirty="0">
              <a:solidFill>
                <a:srgbClr val="FFFFFF"/>
              </a:solidFill>
              <a:latin typeface="Calibri" pitchFamily="34" charset="0"/>
            </a:endParaRPr>
          </a:p>
        </p:txBody>
      </p:sp>
      <p:sp>
        <p:nvSpPr>
          <p:cNvPr id="12" name="KMATable3ValueChain6"/>
          <p:cNvSpPr/>
          <p:nvPr/>
        </p:nvSpPr>
        <p:spPr>
          <a:xfrm>
            <a:off x="7421957" y="1263725"/>
            <a:ext cx="1575732" cy="871750"/>
          </a:xfrm>
          <a:prstGeom prst="chevron">
            <a:avLst>
              <a:gd name="adj" fmla="val 12308"/>
            </a:avLst>
          </a:prstGeom>
          <a:gradFill>
            <a:gsLst>
              <a:gs pos="0">
                <a:schemeClr val="accent5">
                  <a:lumMod val="75000"/>
                </a:schemeClr>
              </a:gs>
              <a:gs pos="80000">
                <a:schemeClr val="accent6">
                  <a:lumMod val="60000"/>
                  <a:lumOff val="40000"/>
                </a:schemeClr>
              </a:gs>
              <a:gs pos="100000">
                <a:schemeClr val="accent6">
                  <a:lumMod val="20000"/>
                  <a:lumOff val="80000"/>
                </a:schemeClr>
              </a:gs>
            </a:gsLst>
            <a:lin ang="16200000" scaled="0"/>
          </a:gradFill>
          <a:ln w="190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1600" b="1" dirty="0">
                <a:solidFill>
                  <a:srgbClr val="FFFFFF"/>
                </a:solidFill>
                <a:latin typeface="Calibri" pitchFamily="34" charset="0"/>
              </a:rPr>
              <a:t>Waste</a:t>
            </a:r>
            <a:br>
              <a:rPr lang="en-GB" sz="1600" b="1" dirty="0">
                <a:solidFill>
                  <a:srgbClr val="FFFFFF"/>
                </a:solidFill>
                <a:latin typeface="Calibri" pitchFamily="34" charset="0"/>
              </a:rPr>
            </a:br>
            <a:r>
              <a:rPr lang="en-GB" sz="1600" b="1" dirty="0">
                <a:solidFill>
                  <a:srgbClr val="FFFFFF"/>
                </a:solidFill>
                <a:latin typeface="Calibri" pitchFamily="34" charset="0"/>
              </a:rPr>
              <a:t>manager</a:t>
            </a:r>
          </a:p>
        </p:txBody>
      </p:sp>
      <p:sp>
        <p:nvSpPr>
          <p:cNvPr id="13" name="Rectangle 9"/>
          <p:cNvSpPr/>
          <p:nvPr/>
        </p:nvSpPr>
        <p:spPr>
          <a:xfrm>
            <a:off x="270744" y="2364282"/>
            <a:ext cx="1198189" cy="1221403"/>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1500" dirty="0">
                <a:solidFill>
                  <a:schemeClr val="tx1"/>
                </a:solidFill>
                <a:latin typeface="Calibri" pitchFamily="34" charset="0"/>
              </a:rPr>
              <a:t>       </a:t>
            </a:r>
            <a:br>
              <a:rPr lang="en-GB" sz="1500" dirty="0">
                <a:solidFill>
                  <a:schemeClr val="tx1"/>
                </a:solidFill>
                <a:latin typeface="Calibri" pitchFamily="34" charset="0"/>
              </a:rPr>
            </a:br>
            <a:endParaRPr lang="en-GB" sz="1200" dirty="0" smtClean="0">
              <a:solidFill>
                <a:schemeClr val="tx1"/>
              </a:solidFill>
              <a:latin typeface="Calibri" pitchFamily="34" charset="0"/>
            </a:endParaRPr>
          </a:p>
          <a:p>
            <a:pPr algn="ctr"/>
            <a:endParaRPr lang="en-GB" sz="1200" dirty="0" smtClean="0">
              <a:solidFill>
                <a:schemeClr val="tx1"/>
              </a:solidFill>
              <a:latin typeface="Calibri" pitchFamily="34" charset="0"/>
            </a:endParaRPr>
          </a:p>
          <a:p>
            <a:pPr algn="ctr"/>
            <a:endParaRPr lang="en-GB" sz="1200" dirty="0" smtClean="0">
              <a:solidFill>
                <a:schemeClr val="tx1"/>
              </a:solidFill>
              <a:latin typeface="Calibri" pitchFamily="34" charset="0"/>
            </a:endParaRPr>
          </a:p>
          <a:p>
            <a:pPr algn="ctr"/>
            <a:r>
              <a:rPr lang="en-GB" sz="1200" dirty="0" smtClean="0">
                <a:solidFill>
                  <a:schemeClr val="tx1"/>
                </a:solidFill>
                <a:latin typeface="Calibri" pitchFamily="34" charset="0"/>
              </a:rPr>
              <a:t>Mining </a:t>
            </a:r>
            <a:r>
              <a:rPr lang="en-GB" sz="1200" dirty="0">
                <a:solidFill>
                  <a:schemeClr val="tx1"/>
                </a:solidFill>
                <a:latin typeface="Calibri" pitchFamily="34" charset="0"/>
              </a:rPr>
              <a:t/>
            </a:r>
            <a:br>
              <a:rPr lang="en-GB" sz="1200" dirty="0">
                <a:solidFill>
                  <a:schemeClr val="tx1"/>
                </a:solidFill>
                <a:latin typeface="Calibri" pitchFamily="34" charset="0"/>
              </a:rPr>
            </a:br>
            <a:r>
              <a:rPr lang="en-GB" sz="1200" dirty="0">
                <a:solidFill>
                  <a:schemeClr val="tx1"/>
                </a:solidFill>
                <a:latin typeface="Calibri" pitchFamily="34" charset="0"/>
              </a:rPr>
              <a:t>(ore supplier)</a:t>
            </a:r>
          </a:p>
        </p:txBody>
      </p:sp>
      <p:sp>
        <p:nvSpPr>
          <p:cNvPr id="14" name="Rectangle 13"/>
          <p:cNvSpPr/>
          <p:nvPr/>
        </p:nvSpPr>
        <p:spPr>
          <a:xfrm>
            <a:off x="270744" y="3719250"/>
            <a:ext cx="1198189" cy="1726058"/>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200" dirty="0" smtClean="0">
              <a:solidFill>
                <a:schemeClr val="tx1"/>
              </a:solidFill>
              <a:latin typeface="Calibri" pitchFamily="34" charset="0"/>
            </a:endParaRPr>
          </a:p>
          <a:p>
            <a:pPr algn="ctr"/>
            <a:endParaRPr lang="en-GB" sz="1200" dirty="0" smtClean="0">
              <a:solidFill>
                <a:schemeClr val="tx1"/>
              </a:solidFill>
              <a:latin typeface="Calibri" pitchFamily="34" charset="0"/>
            </a:endParaRPr>
          </a:p>
          <a:p>
            <a:pPr algn="ctr"/>
            <a:endParaRPr lang="en-GB" sz="1200" dirty="0" smtClean="0">
              <a:solidFill>
                <a:schemeClr val="tx1"/>
              </a:solidFill>
              <a:latin typeface="Calibri" pitchFamily="34" charset="0"/>
            </a:endParaRPr>
          </a:p>
          <a:p>
            <a:pPr algn="ctr"/>
            <a:r>
              <a:rPr lang="en-GB" sz="1200" dirty="0" smtClean="0">
                <a:solidFill>
                  <a:schemeClr val="tx1"/>
                </a:solidFill>
                <a:latin typeface="Calibri" pitchFamily="34" charset="0"/>
              </a:rPr>
              <a:t>Recycler </a:t>
            </a:r>
            <a:r>
              <a:rPr lang="en-GB" sz="1200" dirty="0">
                <a:solidFill>
                  <a:schemeClr val="tx1"/>
                </a:solidFill>
                <a:latin typeface="Calibri" pitchFamily="34" charset="0"/>
              </a:rPr>
              <a:t>(scrap supplier)</a:t>
            </a:r>
          </a:p>
        </p:txBody>
      </p:sp>
      <p:sp>
        <p:nvSpPr>
          <p:cNvPr id="15" name="Rectangle 14"/>
          <p:cNvSpPr/>
          <p:nvPr/>
        </p:nvSpPr>
        <p:spPr>
          <a:xfrm>
            <a:off x="1815312" y="2364283"/>
            <a:ext cx="1112105" cy="1881051"/>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dirty="0">
                <a:solidFill>
                  <a:schemeClr val="tx1"/>
                </a:solidFill>
                <a:latin typeface="Calibri" pitchFamily="34" charset="0"/>
              </a:rPr>
              <a:t>Primary refiner</a:t>
            </a:r>
          </a:p>
        </p:txBody>
      </p:sp>
      <p:sp>
        <p:nvSpPr>
          <p:cNvPr id="16" name="Rectangle 15"/>
          <p:cNvSpPr/>
          <p:nvPr/>
        </p:nvSpPr>
        <p:spPr>
          <a:xfrm>
            <a:off x="1805037" y="4436770"/>
            <a:ext cx="1112105" cy="1004872"/>
          </a:xfrm>
          <a:prstGeom prst="rect">
            <a:avLst/>
          </a:prstGeom>
          <a:solidFill>
            <a:srgbClr val="CC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500" dirty="0">
                <a:solidFill>
                  <a:srgbClr val="FFFFFF"/>
                </a:solidFill>
                <a:latin typeface="Calibri" pitchFamily="34" charset="0"/>
              </a:rPr>
              <a:t/>
            </a:r>
            <a:br>
              <a:rPr lang="en-GB" sz="1500" dirty="0">
                <a:solidFill>
                  <a:srgbClr val="FFFFFF"/>
                </a:solidFill>
                <a:latin typeface="Calibri" pitchFamily="34" charset="0"/>
              </a:rPr>
            </a:br>
            <a:r>
              <a:rPr lang="en-GB" sz="1500" dirty="0">
                <a:solidFill>
                  <a:srgbClr val="FFFFFF"/>
                </a:solidFill>
                <a:latin typeface="Calibri" pitchFamily="34" charset="0"/>
              </a:rPr>
              <a:t/>
            </a:r>
            <a:br>
              <a:rPr lang="en-GB" sz="1500" dirty="0">
                <a:solidFill>
                  <a:srgbClr val="FFFFFF"/>
                </a:solidFill>
                <a:latin typeface="Calibri" pitchFamily="34" charset="0"/>
              </a:rPr>
            </a:br>
            <a:r>
              <a:rPr lang="en-GB" sz="1500" b="1" dirty="0">
                <a:solidFill>
                  <a:srgbClr val="FFFFFF"/>
                </a:solidFill>
                <a:latin typeface="Calibri" pitchFamily="34" charset="0"/>
              </a:rPr>
              <a:t>Secondary refiner</a:t>
            </a:r>
          </a:p>
        </p:txBody>
      </p:sp>
      <p:sp>
        <p:nvSpPr>
          <p:cNvPr id="17" name="Rectangle 16"/>
          <p:cNvSpPr/>
          <p:nvPr/>
        </p:nvSpPr>
        <p:spPr>
          <a:xfrm>
            <a:off x="3265089" y="2364283"/>
            <a:ext cx="1112105" cy="3077359"/>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dirty="0">
                <a:solidFill>
                  <a:schemeClr val="tx1"/>
                </a:solidFill>
                <a:latin typeface="Calibri" pitchFamily="34" charset="0"/>
              </a:rPr>
              <a:t>Semi fabricator</a:t>
            </a:r>
          </a:p>
        </p:txBody>
      </p:sp>
      <p:sp>
        <p:nvSpPr>
          <p:cNvPr id="18" name="Rectangle 17"/>
          <p:cNvSpPr/>
          <p:nvPr/>
        </p:nvSpPr>
        <p:spPr>
          <a:xfrm>
            <a:off x="4728739" y="2364283"/>
            <a:ext cx="1112105" cy="3077359"/>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500" dirty="0">
              <a:solidFill>
                <a:schemeClr val="tx1"/>
              </a:solidFill>
              <a:latin typeface="Calibri" pitchFamily="34" charset="0"/>
            </a:endParaRPr>
          </a:p>
        </p:txBody>
      </p:sp>
      <p:sp>
        <p:nvSpPr>
          <p:cNvPr id="19" name="Rectangle 18"/>
          <p:cNvSpPr/>
          <p:nvPr/>
        </p:nvSpPr>
        <p:spPr>
          <a:xfrm>
            <a:off x="4776401" y="2606684"/>
            <a:ext cx="1016782" cy="341802"/>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dirty="0">
                <a:solidFill>
                  <a:srgbClr val="000000"/>
                </a:solidFill>
                <a:latin typeface="Calibri" pitchFamily="34" charset="0"/>
              </a:rPr>
              <a:t>Construction</a:t>
            </a:r>
          </a:p>
        </p:txBody>
      </p:sp>
      <p:sp>
        <p:nvSpPr>
          <p:cNvPr id="20" name="Rectangle 19"/>
          <p:cNvSpPr/>
          <p:nvPr/>
        </p:nvSpPr>
        <p:spPr>
          <a:xfrm>
            <a:off x="4776401" y="3172728"/>
            <a:ext cx="1016782" cy="341802"/>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dirty="0">
                <a:solidFill>
                  <a:srgbClr val="000000"/>
                </a:solidFill>
                <a:latin typeface="Calibri" pitchFamily="34" charset="0"/>
              </a:rPr>
              <a:t>Electronic products</a:t>
            </a:r>
          </a:p>
        </p:txBody>
      </p:sp>
      <p:sp>
        <p:nvSpPr>
          <p:cNvPr id="21" name="Rectangle 20"/>
          <p:cNvSpPr/>
          <p:nvPr/>
        </p:nvSpPr>
        <p:spPr>
          <a:xfrm>
            <a:off x="4776401" y="3738772"/>
            <a:ext cx="1016782" cy="341802"/>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dirty="0">
                <a:solidFill>
                  <a:srgbClr val="000000"/>
                </a:solidFill>
                <a:latin typeface="Calibri" pitchFamily="34" charset="0"/>
              </a:rPr>
              <a:t>Industrial machinery</a:t>
            </a:r>
          </a:p>
        </p:txBody>
      </p:sp>
      <p:sp>
        <p:nvSpPr>
          <p:cNvPr id="22" name="Rectangle 21"/>
          <p:cNvSpPr/>
          <p:nvPr/>
        </p:nvSpPr>
        <p:spPr>
          <a:xfrm>
            <a:off x="4776401" y="4304817"/>
            <a:ext cx="1016782" cy="341802"/>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dirty="0">
                <a:solidFill>
                  <a:srgbClr val="000000"/>
                </a:solidFill>
                <a:latin typeface="Calibri" pitchFamily="34" charset="0"/>
              </a:rPr>
              <a:t>Transport</a:t>
            </a:r>
          </a:p>
        </p:txBody>
      </p:sp>
      <p:sp>
        <p:nvSpPr>
          <p:cNvPr id="23" name="Rectangle 22"/>
          <p:cNvSpPr/>
          <p:nvPr/>
        </p:nvSpPr>
        <p:spPr>
          <a:xfrm>
            <a:off x="4776401" y="4870859"/>
            <a:ext cx="1016782" cy="341802"/>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dirty="0">
                <a:solidFill>
                  <a:srgbClr val="000000"/>
                </a:solidFill>
                <a:latin typeface="Calibri" pitchFamily="34" charset="0"/>
              </a:rPr>
              <a:t>Consumer products</a:t>
            </a:r>
          </a:p>
        </p:txBody>
      </p:sp>
      <p:sp>
        <p:nvSpPr>
          <p:cNvPr id="24" name="Rectangle 23"/>
          <p:cNvSpPr/>
          <p:nvPr/>
        </p:nvSpPr>
        <p:spPr>
          <a:xfrm>
            <a:off x="6158291" y="2364283"/>
            <a:ext cx="1112105" cy="3077359"/>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500" dirty="0">
              <a:solidFill>
                <a:schemeClr val="tx1"/>
              </a:solidFill>
              <a:latin typeface="Calibri" pitchFamily="34" charset="0"/>
            </a:endParaRPr>
          </a:p>
        </p:txBody>
      </p:sp>
      <p:sp>
        <p:nvSpPr>
          <p:cNvPr id="25" name="Rectangle 24"/>
          <p:cNvSpPr/>
          <p:nvPr/>
        </p:nvSpPr>
        <p:spPr>
          <a:xfrm>
            <a:off x="7591442" y="2364283"/>
            <a:ext cx="1112105" cy="3077359"/>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dirty="0">
                <a:solidFill>
                  <a:schemeClr val="tx1"/>
                </a:solidFill>
                <a:latin typeface="Calibri" pitchFamily="34" charset="0"/>
              </a:rPr>
              <a:t>Waste mgmt companies / Small merchants</a:t>
            </a:r>
          </a:p>
        </p:txBody>
      </p:sp>
      <p:cxnSp>
        <p:nvCxnSpPr>
          <p:cNvPr id="26" name="Straight Arrow Connector 26"/>
          <p:cNvCxnSpPr/>
          <p:nvPr/>
        </p:nvCxnSpPr>
        <p:spPr>
          <a:xfrm flipV="1">
            <a:off x="1468933" y="2887766"/>
            <a:ext cx="336104" cy="0"/>
          </a:xfrm>
          <a:prstGeom prst="straightConnector1">
            <a:avLst/>
          </a:prstGeom>
          <a:ln w="19050">
            <a:solidFill>
              <a:srgbClr val="080808"/>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8"/>
          <p:cNvCxnSpPr/>
          <p:nvPr/>
        </p:nvCxnSpPr>
        <p:spPr>
          <a:xfrm flipV="1">
            <a:off x="1468933" y="4939206"/>
            <a:ext cx="336104" cy="0"/>
          </a:xfrm>
          <a:prstGeom prst="straightConnector1">
            <a:avLst/>
          </a:prstGeom>
          <a:ln w="19050">
            <a:solidFill>
              <a:srgbClr val="080808"/>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9"/>
          <p:cNvCxnSpPr/>
          <p:nvPr/>
        </p:nvCxnSpPr>
        <p:spPr>
          <a:xfrm flipV="1">
            <a:off x="1468933" y="3906939"/>
            <a:ext cx="336104" cy="0"/>
          </a:xfrm>
          <a:prstGeom prst="straightConnector1">
            <a:avLst/>
          </a:prstGeom>
          <a:ln w="19050">
            <a:solidFill>
              <a:srgbClr val="080808"/>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30"/>
          <p:cNvCxnSpPr/>
          <p:nvPr/>
        </p:nvCxnSpPr>
        <p:spPr>
          <a:xfrm flipV="1">
            <a:off x="2914101" y="3304809"/>
            <a:ext cx="336104" cy="0"/>
          </a:xfrm>
          <a:prstGeom prst="straightConnector1">
            <a:avLst/>
          </a:prstGeom>
          <a:ln w="19050">
            <a:solidFill>
              <a:srgbClr val="080808"/>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31"/>
          <p:cNvCxnSpPr/>
          <p:nvPr/>
        </p:nvCxnSpPr>
        <p:spPr>
          <a:xfrm flipV="1">
            <a:off x="2914101" y="4939206"/>
            <a:ext cx="336104" cy="0"/>
          </a:xfrm>
          <a:prstGeom prst="straightConnector1">
            <a:avLst/>
          </a:prstGeom>
          <a:ln w="19050">
            <a:solidFill>
              <a:srgbClr val="080808"/>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2"/>
          <p:cNvCxnSpPr/>
          <p:nvPr/>
        </p:nvCxnSpPr>
        <p:spPr>
          <a:xfrm flipV="1">
            <a:off x="4377195" y="3902963"/>
            <a:ext cx="336104" cy="0"/>
          </a:xfrm>
          <a:prstGeom prst="straightConnector1">
            <a:avLst/>
          </a:prstGeom>
          <a:ln w="19050">
            <a:solidFill>
              <a:srgbClr val="080808"/>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3"/>
          <p:cNvCxnSpPr/>
          <p:nvPr/>
        </p:nvCxnSpPr>
        <p:spPr>
          <a:xfrm flipV="1">
            <a:off x="5823797" y="3902963"/>
            <a:ext cx="336104" cy="0"/>
          </a:xfrm>
          <a:prstGeom prst="straightConnector1">
            <a:avLst/>
          </a:prstGeom>
          <a:ln w="19050">
            <a:solidFill>
              <a:srgbClr val="080808"/>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4"/>
          <p:cNvCxnSpPr/>
          <p:nvPr/>
        </p:nvCxnSpPr>
        <p:spPr>
          <a:xfrm flipV="1">
            <a:off x="7270396" y="3902963"/>
            <a:ext cx="336104" cy="0"/>
          </a:xfrm>
          <a:prstGeom prst="straightConnector1">
            <a:avLst/>
          </a:prstGeom>
          <a:ln w="19050">
            <a:solidFill>
              <a:srgbClr val="080808"/>
            </a:solidFill>
            <a:tailEnd type="arrow"/>
          </a:ln>
        </p:spPr>
        <p:style>
          <a:lnRef idx="1">
            <a:schemeClr val="accent1"/>
          </a:lnRef>
          <a:fillRef idx="0">
            <a:schemeClr val="accent1"/>
          </a:fillRef>
          <a:effectRef idx="0">
            <a:schemeClr val="accent1"/>
          </a:effectRef>
          <a:fontRef idx="minor">
            <a:schemeClr val="tx1"/>
          </a:fontRef>
        </p:style>
      </p:cxnSp>
      <p:cxnSp>
        <p:nvCxnSpPr>
          <p:cNvPr id="34" name="Elbow Connector 37"/>
          <p:cNvCxnSpPr>
            <a:stCxn id="25" idx="2"/>
          </p:cNvCxnSpPr>
          <p:nvPr/>
        </p:nvCxnSpPr>
        <p:spPr>
          <a:xfrm rot="5400000">
            <a:off x="4359717" y="1653919"/>
            <a:ext cx="1508" cy="7575448"/>
          </a:xfrm>
          <a:prstGeom prst="bentConnector3">
            <a:avLst>
              <a:gd name="adj1" fmla="val 36468651"/>
            </a:avLst>
          </a:prstGeom>
          <a:ln w="19050">
            <a:solidFill>
              <a:srgbClr val="080808"/>
            </a:solidFill>
            <a:tailEnd type="arrow"/>
          </a:ln>
        </p:spPr>
        <p:style>
          <a:lnRef idx="1">
            <a:schemeClr val="accent1"/>
          </a:lnRef>
          <a:fillRef idx="0">
            <a:schemeClr val="accent1"/>
          </a:fillRef>
          <a:effectRef idx="0">
            <a:schemeClr val="accent1"/>
          </a:effectRef>
          <a:fontRef idx="minor">
            <a:schemeClr val="tx1"/>
          </a:fontRef>
        </p:style>
      </p:cxnSp>
      <p:cxnSp>
        <p:nvCxnSpPr>
          <p:cNvPr id="37" name="Elbow Connector 45"/>
          <p:cNvCxnSpPr>
            <a:stCxn id="18" idx="2"/>
          </p:cNvCxnSpPr>
          <p:nvPr/>
        </p:nvCxnSpPr>
        <p:spPr>
          <a:xfrm rot="5400000">
            <a:off x="3269200" y="3426104"/>
            <a:ext cx="1508" cy="4031078"/>
          </a:xfrm>
          <a:prstGeom prst="bentConnector3">
            <a:avLst>
              <a:gd name="adj1" fmla="val 14395466"/>
            </a:avLst>
          </a:prstGeom>
          <a:ln w="19050">
            <a:solidFill>
              <a:srgbClr val="080808"/>
            </a:solidFill>
            <a:tailEnd type="arrow"/>
          </a:ln>
        </p:spPr>
        <p:style>
          <a:lnRef idx="1">
            <a:schemeClr val="accent1"/>
          </a:lnRef>
          <a:fillRef idx="0">
            <a:schemeClr val="accent1"/>
          </a:fillRef>
          <a:effectRef idx="0">
            <a:schemeClr val="accent1"/>
          </a:effectRef>
          <a:fontRef idx="minor">
            <a:schemeClr val="tx1"/>
          </a:fontRef>
        </p:style>
      </p:cxnSp>
      <p:cxnSp>
        <p:nvCxnSpPr>
          <p:cNvPr id="38" name="Elbow Connector 48"/>
          <p:cNvCxnSpPr>
            <a:stCxn id="17" idx="2"/>
          </p:cNvCxnSpPr>
          <p:nvPr/>
        </p:nvCxnSpPr>
        <p:spPr>
          <a:xfrm rot="5400000">
            <a:off x="2537375" y="4157928"/>
            <a:ext cx="1508" cy="2567428"/>
          </a:xfrm>
          <a:prstGeom prst="bentConnector3">
            <a:avLst>
              <a:gd name="adj1" fmla="val 14395466"/>
            </a:avLst>
          </a:prstGeom>
          <a:ln w="19050">
            <a:solidFill>
              <a:srgbClr val="080808"/>
            </a:solidFill>
            <a:tailEnd type="arrow"/>
          </a:ln>
        </p:spPr>
        <p:style>
          <a:lnRef idx="1">
            <a:schemeClr val="accent1"/>
          </a:lnRef>
          <a:fillRef idx="0">
            <a:schemeClr val="accent1"/>
          </a:fillRef>
          <a:effectRef idx="0">
            <a:schemeClr val="accent1"/>
          </a:effectRef>
          <a:fontRef idx="minor">
            <a:schemeClr val="tx1"/>
          </a:fontRef>
        </p:style>
      </p:cxnSp>
      <p:sp>
        <p:nvSpPr>
          <p:cNvPr id="39" name="Rectangle 53"/>
          <p:cNvSpPr/>
          <p:nvPr/>
        </p:nvSpPr>
        <p:spPr>
          <a:xfrm>
            <a:off x="1845391" y="5500276"/>
            <a:ext cx="878844" cy="318665"/>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b="1" dirty="0">
                <a:solidFill>
                  <a:srgbClr val="000000"/>
                </a:solidFill>
                <a:latin typeface="Calibri" pitchFamily="34" charset="0"/>
              </a:rPr>
              <a:t>New scrap</a:t>
            </a:r>
          </a:p>
        </p:txBody>
      </p:sp>
      <p:sp>
        <p:nvSpPr>
          <p:cNvPr id="40" name="Rectangle 54"/>
          <p:cNvSpPr/>
          <p:nvPr/>
        </p:nvSpPr>
        <p:spPr>
          <a:xfrm>
            <a:off x="1845391" y="5853959"/>
            <a:ext cx="878844" cy="318665"/>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b="1" dirty="0">
                <a:solidFill>
                  <a:srgbClr val="000000"/>
                </a:solidFill>
                <a:latin typeface="Calibri" pitchFamily="34" charset="0"/>
              </a:rPr>
              <a:t>Old scrap</a:t>
            </a:r>
          </a:p>
        </p:txBody>
      </p:sp>
      <p:pic>
        <p:nvPicPr>
          <p:cNvPr id="41" name="Picture 2" descr="http://upload.wikimedia.org/wikipedia/commons/thumb/f/f0/NatCopper.jpg/250px-NatCopper.jpg"/>
          <p:cNvPicPr>
            <a:picLocks noChangeAspect="1" noChangeArrowheads="1"/>
          </p:cNvPicPr>
          <p:nvPr/>
        </p:nvPicPr>
        <p:blipFill>
          <a:blip r:embed="rId3" cstate="print"/>
          <a:srcRect/>
          <a:stretch>
            <a:fillRect/>
          </a:stretch>
        </p:blipFill>
        <p:spPr bwMode="auto">
          <a:xfrm>
            <a:off x="569021" y="2455279"/>
            <a:ext cx="599689" cy="611549"/>
          </a:xfrm>
          <a:prstGeom prst="rect">
            <a:avLst/>
          </a:prstGeom>
          <a:ln>
            <a:noFill/>
          </a:ln>
          <a:effectLst>
            <a:outerShdw blurRad="292100" dist="139700" dir="2700000" algn="tl" rotWithShape="0">
              <a:srgbClr val="333333">
                <a:alpha val="65000"/>
              </a:srgbClr>
            </a:outerShdw>
          </a:effectLst>
        </p:spPr>
      </p:pic>
      <p:pic>
        <p:nvPicPr>
          <p:cNvPr id="42" name="Picture 4" descr="http://i01.i.aliimg.com/photo/v0/332328515_2/1_Copper_scrap.jpg"/>
          <p:cNvPicPr>
            <a:picLocks noChangeAspect="1" noChangeArrowheads="1"/>
          </p:cNvPicPr>
          <p:nvPr/>
        </p:nvPicPr>
        <p:blipFill>
          <a:blip r:embed="rId4" cstate="print"/>
          <a:srcRect/>
          <a:stretch>
            <a:fillRect/>
          </a:stretch>
        </p:blipFill>
        <p:spPr bwMode="auto">
          <a:xfrm>
            <a:off x="519036" y="3981055"/>
            <a:ext cx="701604" cy="566044"/>
          </a:xfrm>
          <a:prstGeom prst="rect">
            <a:avLst/>
          </a:prstGeom>
          <a:ln>
            <a:noFill/>
          </a:ln>
          <a:effectLst>
            <a:outerShdw blurRad="292100" dist="139700" dir="2700000" algn="tl" rotWithShape="0">
              <a:srgbClr val="333333">
                <a:alpha val="65000"/>
              </a:srgbClr>
            </a:outerShdw>
          </a:effectLst>
        </p:spPr>
      </p:pic>
      <p:pic>
        <p:nvPicPr>
          <p:cNvPr id="43" name="Picture 10" descr="http://imgusr.tradekey.com/p-2504735-20090618090458/sell-copper-based-alloys-copper-wire-rod.jpg"/>
          <p:cNvPicPr>
            <a:picLocks noChangeAspect="1" noChangeArrowheads="1"/>
          </p:cNvPicPr>
          <p:nvPr/>
        </p:nvPicPr>
        <p:blipFill>
          <a:blip r:embed="rId5" cstate="print"/>
          <a:srcRect/>
          <a:stretch>
            <a:fillRect/>
          </a:stretch>
        </p:blipFill>
        <p:spPr bwMode="auto">
          <a:xfrm>
            <a:off x="3451297" y="2443870"/>
            <a:ext cx="739690" cy="596771"/>
          </a:xfrm>
          <a:prstGeom prst="rect">
            <a:avLst/>
          </a:prstGeom>
          <a:ln>
            <a:noFill/>
          </a:ln>
          <a:effectLst>
            <a:outerShdw blurRad="292100" dist="139700" dir="2700000" algn="tl" rotWithShape="0">
              <a:srgbClr val="333333">
                <a:alpha val="65000"/>
              </a:srgbClr>
            </a:outerShdw>
          </a:effectLst>
        </p:spPr>
      </p:pic>
      <p:pic>
        <p:nvPicPr>
          <p:cNvPr id="44" name="Picture 12" descr="http://www.toolstation.com/images/library/stock/webbig/92917.jpg"/>
          <p:cNvPicPr>
            <a:picLocks noChangeAspect="1" noChangeArrowheads="1"/>
          </p:cNvPicPr>
          <p:nvPr/>
        </p:nvPicPr>
        <p:blipFill>
          <a:blip r:embed="rId6" cstate="print"/>
          <a:srcRect/>
          <a:stretch>
            <a:fillRect/>
          </a:stretch>
        </p:blipFill>
        <p:spPr bwMode="auto">
          <a:xfrm>
            <a:off x="3451297" y="3108785"/>
            <a:ext cx="739690" cy="518467"/>
          </a:xfrm>
          <a:prstGeom prst="rect">
            <a:avLst/>
          </a:prstGeom>
          <a:ln>
            <a:noFill/>
          </a:ln>
          <a:effectLst>
            <a:outerShdw blurRad="292100" dist="139700" dir="2700000" algn="tl" rotWithShape="0">
              <a:srgbClr val="333333">
                <a:alpha val="65000"/>
              </a:srgbClr>
            </a:outerShdw>
          </a:effectLst>
        </p:spPr>
      </p:pic>
      <p:pic>
        <p:nvPicPr>
          <p:cNvPr id="45" name="Picture 14" descr="https://maccmodels.co.uk/images/coppersheet.jpg"/>
          <p:cNvPicPr>
            <a:picLocks noChangeAspect="1" noChangeArrowheads="1"/>
          </p:cNvPicPr>
          <p:nvPr/>
        </p:nvPicPr>
        <p:blipFill>
          <a:blip r:embed="rId7" cstate="print"/>
          <a:srcRect t="20673" b="23365"/>
          <a:stretch>
            <a:fillRect/>
          </a:stretch>
        </p:blipFill>
        <p:spPr bwMode="auto">
          <a:xfrm>
            <a:off x="3395013" y="4062151"/>
            <a:ext cx="833210" cy="501580"/>
          </a:xfrm>
          <a:prstGeom prst="rect">
            <a:avLst/>
          </a:prstGeom>
          <a:ln>
            <a:noFill/>
          </a:ln>
          <a:effectLst>
            <a:outerShdw blurRad="292100" dist="139700" dir="2700000" algn="tl" rotWithShape="0">
              <a:srgbClr val="333333">
                <a:alpha val="65000"/>
              </a:srgbClr>
            </a:outerShdw>
          </a:effectLst>
        </p:spPr>
      </p:pic>
      <p:pic>
        <p:nvPicPr>
          <p:cNvPr id="46" name="Picture 16" descr="http://image.made-in-china.com/2f0j00uBcQClkPaorz/Copper-Strip.jpg"/>
          <p:cNvPicPr>
            <a:picLocks noChangeAspect="1" noChangeArrowheads="1"/>
          </p:cNvPicPr>
          <p:nvPr/>
        </p:nvPicPr>
        <p:blipFill>
          <a:blip r:embed="rId8" cstate="print"/>
          <a:srcRect/>
          <a:stretch>
            <a:fillRect/>
          </a:stretch>
        </p:blipFill>
        <p:spPr bwMode="auto">
          <a:xfrm>
            <a:off x="3393890" y="4669234"/>
            <a:ext cx="814905" cy="606342"/>
          </a:xfrm>
          <a:prstGeom prst="rect">
            <a:avLst/>
          </a:prstGeom>
          <a:ln>
            <a:noFill/>
          </a:ln>
          <a:effectLst>
            <a:outerShdw blurRad="292100" dist="139700" dir="2700000" algn="tl" rotWithShape="0">
              <a:srgbClr val="333333">
                <a:alpha val="65000"/>
              </a:srgbClr>
            </a:outerShdw>
          </a:effectLst>
        </p:spPr>
      </p:pic>
      <p:pic>
        <p:nvPicPr>
          <p:cNvPr id="47" name="Picture 18" descr="http://www.metallo.com/tl_files/metallum/files/metallo-chimique-nv/header/pages/sekundaerer_rohstoff.jpg"/>
          <p:cNvPicPr>
            <a:picLocks noChangeAspect="1" noChangeArrowheads="1"/>
          </p:cNvPicPr>
          <p:nvPr/>
        </p:nvPicPr>
        <p:blipFill>
          <a:blip r:embed="rId9" cstate="print"/>
          <a:srcRect/>
          <a:stretch>
            <a:fillRect/>
          </a:stretch>
        </p:blipFill>
        <p:spPr bwMode="auto">
          <a:xfrm>
            <a:off x="1905934" y="3541533"/>
            <a:ext cx="964990" cy="464602"/>
          </a:xfrm>
          <a:prstGeom prst="rect">
            <a:avLst/>
          </a:prstGeom>
          <a:ln>
            <a:noFill/>
          </a:ln>
          <a:effectLst>
            <a:outerShdw blurRad="292100" dist="139700" dir="2700000" algn="tl" rotWithShape="0">
              <a:srgbClr val="333333">
                <a:alpha val="65000"/>
              </a:srgbClr>
            </a:outerShdw>
          </a:effectLst>
        </p:spPr>
      </p:pic>
      <p:pic>
        <p:nvPicPr>
          <p:cNvPr id="49" name="Picture 22" descr="http://t2.gstatic.com/images?q=tbn:ANd9GcTlXazQepDwR7dNoWJFIXtrnTQAzz3EvUfGvrUCwmHXMVWGr-zU"/>
          <p:cNvPicPr>
            <a:picLocks noChangeAspect="1" noChangeArrowheads="1"/>
          </p:cNvPicPr>
          <p:nvPr/>
        </p:nvPicPr>
        <p:blipFill>
          <a:blip r:embed="rId10" cstate="print"/>
          <a:srcRect/>
          <a:stretch>
            <a:fillRect/>
          </a:stretch>
        </p:blipFill>
        <p:spPr bwMode="auto">
          <a:xfrm>
            <a:off x="6322088" y="3328486"/>
            <a:ext cx="773781" cy="684690"/>
          </a:xfrm>
          <a:prstGeom prst="rect">
            <a:avLst/>
          </a:prstGeom>
          <a:ln>
            <a:noFill/>
          </a:ln>
          <a:effectLst>
            <a:outerShdw blurRad="292100" dist="139700" dir="2700000" algn="tl" rotWithShape="0">
              <a:srgbClr val="333333">
                <a:alpha val="65000"/>
              </a:srgbClr>
            </a:outerShdw>
          </a:effectLst>
        </p:spPr>
      </p:pic>
      <p:pic>
        <p:nvPicPr>
          <p:cNvPr id="50" name="Picture 24" descr="http://www.moroccocars.com/images/voiture_Ford_Fiesta_Maroc.jpg"/>
          <p:cNvPicPr>
            <a:picLocks noChangeAspect="1" noChangeArrowheads="1"/>
          </p:cNvPicPr>
          <p:nvPr/>
        </p:nvPicPr>
        <p:blipFill>
          <a:blip r:embed="rId11" cstate="print"/>
          <a:srcRect/>
          <a:stretch>
            <a:fillRect/>
          </a:stretch>
        </p:blipFill>
        <p:spPr bwMode="auto">
          <a:xfrm>
            <a:off x="6322088" y="4088329"/>
            <a:ext cx="773781" cy="637558"/>
          </a:xfrm>
          <a:prstGeom prst="rect">
            <a:avLst/>
          </a:prstGeom>
          <a:ln>
            <a:noFill/>
          </a:ln>
          <a:effectLst>
            <a:outerShdw blurRad="292100" dist="139700" dir="2700000" algn="tl" rotWithShape="0">
              <a:srgbClr val="333333">
                <a:alpha val="65000"/>
              </a:srgbClr>
            </a:outerShdw>
          </a:effectLst>
        </p:spPr>
      </p:pic>
      <p:pic>
        <p:nvPicPr>
          <p:cNvPr id="51" name="Picture 26" descr="http://www.edenproject.com/sites/default/files/styles/timeline_carousel_thumb/public/copper-roof-construction-core.jpg"/>
          <p:cNvPicPr>
            <a:picLocks noChangeAspect="1" noChangeArrowheads="1"/>
          </p:cNvPicPr>
          <p:nvPr/>
        </p:nvPicPr>
        <p:blipFill>
          <a:blip r:embed="rId12" cstate="print"/>
          <a:srcRect/>
          <a:stretch>
            <a:fillRect/>
          </a:stretch>
        </p:blipFill>
        <p:spPr bwMode="auto">
          <a:xfrm>
            <a:off x="6322088" y="2420966"/>
            <a:ext cx="773781" cy="832367"/>
          </a:xfrm>
          <a:prstGeom prst="rect">
            <a:avLst/>
          </a:prstGeom>
          <a:ln>
            <a:noFill/>
          </a:ln>
          <a:effectLst>
            <a:outerShdw blurRad="292100" dist="139700" dir="2700000" algn="tl" rotWithShape="0">
              <a:srgbClr val="333333">
                <a:alpha val="65000"/>
              </a:srgbClr>
            </a:outerShdw>
          </a:effectLst>
        </p:spPr>
      </p:pic>
      <p:pic>
        <p:nvPicPr>
          <p:cNvPr id="52" name="Picture 30" descr="http://image.made-in-china.com/2f0j00OvStyuazOQWf/Copper-Electric-Wire-EI-AIW-200-.jpg"/>
          <p:cNvPicPr>
            <a:picLocks noChangeAspect="1" noChangeArrowheads="1"/>
          </p:cNvPicPr>
          <p:nvPr/>
        </p:nvPicPr>
        <p:blipFill>
          <a:blip r:embed="rId13" cstate="print"/>
          <a:srcRect/>
          <a:stretch>
            <a:fillRect/>
          </a:stretch>
        </p:blipFill>
        <p:spPr bwMode="auto">
          <a:xfrm>
            <a:off x="6322088" y="4801040"/>
            <a:ext cx="773781" cy="546944"/>
          </a:xfrm>
          <a:prstGeom prst="rect">
            <a:avLst/>
          </a:prstGeom>
          <a:ln>
            <a:noFill/>
          </a:ln>
          <a:effectLst>
            <a:outerShdw blurRad="292100" dist="139700" dir="2700000" algn="tl" rotWithShape="0">
              <a:srgbClr val="333333">
                <a:alpha val="65000"/>
              </a:srgbClr>
            </a:outerShdw>
          </a:effectLst>
        </p:spPr>
      </p:pic>
      <p:pic>
        <p:nvPicPr>
          <p:cNvPr id="53" name="Picture 32" descr="http://www.eco-transport.fr/wp-content/uploads/prime_a_la_casse_photo_casse.jpg"/>
          <p:cNvPicPr>
            <a:picLocks noChangeAspect="1" noChangeArrowheads="1"/>
          </p:cNvPicPr>
          <p:nvPr/>
        </p:nvPicPr>
        <p:blipFill>
          <a:blip r:embed="rId14" cstate="print"/>
          <a:srcRect/>
          <a:stretch>
            <a:fillRect/>
          </a:stretch>
        </p:blipFill>
        <p:spPr bwMode="auto">
          <a:xfrm>
            <a:off x="7703975" y="4398777"/>
            <a:ext cx="896463" cy="616848"/>
          </a:xfrm>
          <a:prstGeom prst="rect">
            <a:avLst/>
          </a:prstGeom>
          <a:ln>
            <a:noFill/>
          </a:ln>
          <a:effectLst>
            <a:outerShdw blurRad="292100" dist="139700" dir="2700000" algn="tl" rotWithShape="0">
              <a:srgbClr val="333333">
                <a:alpha val="65000"/>
              </a:srgbClr>
            </a:outerShdw>
          </a:effectLst>
        </p:spPr>
      </p:pic>
      <p:sp>
        <p:nvSpPr>
          <p:cNvPr id="56" name="Tekstvak 55"/>
          <p:cNvSpPr txBox="1"/>
          <p:nvPr/>
        </p:nvSpPr>
        <p:spPr>
          <a:xfrm>
            <a:off x="228600" y="520700"/>
            <a:ext cx="6781800" cy="584775"/>
          </a:xfrm>
          <a:prstGeom prst="rect">
            <a:avLst/>
          </a:prstGeom>
          <a:noFill/>
        </p:spPr>
        <p:txBody>
          <a:bodyPr wrap="square" rtlCol="0">
            <a:spAutoFit/>
          </a:bodyPr>
          <a:lstStyle/>
          <a:p>
            <a:r>
              <a:rPr lang="en-US" sz="3200" dirty="0" smtClean="0">
                <a:solidFill>
                  <a:srgbClr val="D20000"/>
                </a:solidFill>
                <a:latin typeface="Arial Unicode MS" pitchFamily="34" charset="-128"/>
                <a:ea typeface="Arial Unicode MS" pitchFamily="34" charset="-128"/>
                <a:cs typeface="Arial Unicode MS" pitchFamily="34" charset="-128"/>
              </a:rPr>
              <a:t>Position in the metal value chain</a:t>
            </a:r>
            <a:endParaRPr lang="en-US" sz="3200" dirty="0">
              <a:solidFill>
                <a:srgbClr val="D20000"/>
              </a:solidFill>
              <a:latin typeface="Arial Unicode MS" pitchFamily="34" charset="-128"/>
              <a:ea typeface="Arial Unicode MS" pitchFamily="34" charset="-128"/>
              <a:cs typeface="Arial Unicode MS" pitchFamily="34" charset="-128"/>
            </a:endParaRPr>
          </a:p>
        </p:txBody>
      </p:sp>
      <p:pic>
        <p:nvPicPr>
          <p:cNvPr id="57" name="Picture 11" descr="logo Metallo-Chimique + 'Furnace of innovation' "/>
          <p:cNvPicPr>
            <a:picLocks noChangeAspect="1" noChangeArrowheads="1"/>
          </p:cNvPicPr>
          <p:nvPr/>
        </p:nvPicPr>
        <p:blipFill>
          <a:blip r:embed="rId15" cstate="print"/>
          <a:srcRect/>
          <a:stretch>
            <a:fillRect/>
          </a:stretch>
        </p:blipFill>
        <p:spPr bwMode="auto">
          <a:xfrm>
            <a:off x="2034174" y="4346594"/>
            <a:ext cx="688789" cy="42444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4"/>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WJE0hsZebEiQ6YfyTLHXA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9DIo1Ice9EK2nZJY9BCo7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X8mSyFpkCkmGbhKFPtrIN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WJE0hsZebEiQ6YfyTLHXA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9DIo1Ice9EK2nZJY9BCo7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X8mSyFpkCkmGbhKFPtrIN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WJE0hsZebEiQ6YfyTLHXA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9DIo1Ice9EK2nZJY9BCo7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X8mSyFpkCkmGbhKFPtrIN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WJE0hsZebEiQ6YfyTLHXA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vxzlVFn9c02aJEH3k1mUT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9DIo1Ice9EK2nZJY9BCo7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X8mSyFpkCkmGbhKFPtrIN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WJE0hsZebEiQ6YfyTLHXA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9DIo1Ice9EK2nZJY9BCo7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X8mSyFpkCkmGbhKFPtrIN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WJE0hsZebEiQ6YfyTLHXA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9DIo1Ice9EK2nZJY9BCo7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X8mSyFpkCkmGbhKFPtrIN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WJE0hsZebEiQ6YfyTLHXA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9DIo1Ice9EK2nZJY9BCo7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Uxg8f_bGs0..PmuvBIRZm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X8mSyFpkCkmGbhKFPtrIN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WJE0hsZebEiQ6YfyTLHXA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9DIo1Ice9EK2nZJY9BCo7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X8mSyFpkCkmGbhKFPtrIN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WJE0hsZebEiQ6YfyTLHXA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9DIo1Ice9EK2nZJY9BCo7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X8mSyFpkCkmGbhKFPtrIN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WJE0hsZebEiQ6YfyTLHXA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9DIo1Ice9EK2nZJY9BCo7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X8mSyFpkCkmGbhKFPtrIN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7sCDy53epEqIr8S9Wz9nHA"/>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WJE0hsZebEiQ6YfyTLHXA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9DIo1Ice9EK2nZJY9BCo7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X8mSyFpkCkmGbhKFPtrIN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WJE0hsZebEiQ6YfyTLHXA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9DIo1Ice9EK2nZJY9BCo7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mJDAnc5qR0qE.0hFrv45t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X8mSyFpkCkmGbhKFPtrINQ"/>
</p:tagLst>
</file>

<file path=ppt/theme/theme1.xml><?xml version="1.0" encoding="utf-8"?>
<a:theme xmlns:a="http://schemas.openxmlformats.org/drawingml/2006/main" name="Standarddesign">
  <a:themeElements>
    <a:clrScheme name="Standarddesign 1">
      <a:dk1>
        <a:srgbClr val="000000"/>
      </a:dk1>
      <a:lt1>
        <a:srgbClr val="FFFFFF"/>
      </a:lt1>
      <a:dk2>
        <a:srgbClr val="007BA5"/>
      </a:dk2>
      <a:lt2>
        <a:srgbClr val="EAEAEA"/>
      </a:lt2>
      <a:accent1>
        <a:srgbClr val="C7CCCF"/>
      </a:accent1>
      <a:accent2>
        <a:srgbClr val="666C6F"/>
      </a:accent2>
      <a:accent3>
        <a:srgbClr val="FFFFFF"/>
      </a:accent3>
      <a:accent4>
        <a:srgbClr val="000000"/>
      </a:accent4>
      <a:accent5>
        <a:srgbClr val="E0E2E4"/>
      </a:accent5>
      <a:accent6>
        <a:srgbClr val="5C6164"/>
      </a:accent6>
      <a:hlink>
        <a:srgbClr val="BBE0E3"/>
      </a:hlink>
      <a:folHlink>
        <a:srgbClr val="A4C2FE"/>
      </a:folHlink>
    </a:clrScheme>
    <a:fontScheme name="Standarddesign">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andarddesign 1">
        <a:dk1>
          <a:srgbClr val="000000"/>
        </a:dk1>
        <a:lt1>
          <a:srgbClr val="FFFFFF"/>
        </a:lt1>
        <a:dk2>
          <a:srgbClr val="007BA5"/>
        </a:dk2>
        <a:lt2>
          <a:srgbClr val="EAEAEA"/>
        </a:lt2>
        <a:accent1>
          <a:srgbClr val="C7CCCF"/>
        </a:accent1>
        <a:accent2>
          <a:srgbClr val="666C6F"/>
        </a:accent2>
        <a:accent3>
          <a:srgbClr val="FFFFFF"/>
        </a:accent3>
        <a:accent4>
          <a:srgbClr val="000000"/>
        </a:accent4>
        <a:accent5>
          <a:srgbClr val="E0E2E4"/>
        </a:accent5>
        <a:accent6>
          <a:srgbClr val="5C6164"/>
        </a:accent6>
        <a:hlink>
          <a:srgbClr val="BBE0E3"/>
        </a:hlink>
        <a:folHlink>
          <a:srgbClr val="A4C2F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documentManagement>
    <Trefwoorden xmlns="862fa175-fd67-4bf7-8c80-df860ddeb2ba" xsi:nil="true"/>
    <TaxCatchAll xmlns="862fa175-fd67-4bf7-8c80-df860ddeb2ba">
      <Value>101</Value>
    </TaxCatchAll>
    <m5529f3105804862bf44131185679264 xmlns="862fa175-fd67-4bf7-8c80-df860ddeb2ba">
      <Terms xmlns="http://schemas.microsoft.com/office/infopath/2007/PartnerControls">
        <TermInfo xmlns="http://schemas.microsoft.com/office/infopath/2007/PartnerControls">
          <TermName xmlns="http://schemas.microsoft.com/office/infopath/2007/PartnerControls">Company Presentation</TermName>
          <TermId xmlns="http://schemas.microsoft.com/office/infopath/2007/PartnerControls">f10f8227-b674-45b8-8ad4-68a6e500b368</TermId>
        </TermInfo>
      </Terms>
    </m5529f3105804862bf44131185679264>
  </documentManagement>
</p:properties>
</file>

<file path=customXml/item2.xml><?xml version="1.0" encoding="utf-8"?>
<?mso-contentType ?>
<customXsn xmlns="http://schemas.microsoft.com/office/2006/metadata/customXsn">
  <xsnLocation/>
  <cached>True</cached>
  <openByDefault>True</openByDefault>
  <xsnScope/>
</customXsn>
</file>

<file path=customXml/item3.xml><?xml version="1.0" encoding="utf-8"?>
<ct:contentTypeSchema xmlns:ct="http://schemas.microsoft.com/office/2006/metadata/contentType" xmlns:ma="http://schemas.microsoft.com/office/2006/metadata/properties/metaAttributes" ct:_="" ma:_="" ma:contentTypeName="New Powerpoint document" ma:contentTypeID="0x01010069B3BDF01032774C92173D53B837A69F000B515F3536A7324AAF37BD849E2339F3" ma:contentTypeVersion="12" ma:contentTypeDescription="" ma:contentTypeScope="" ma:versionID="95675718046a36bf69298475ebbb19bf">
  <xsd:schema xmlns:xsd="http://www.w3.org/2001/XMLSchema" xmlns:xs="http://www.w3.org/2001/XMLSchema" xmlns:p="http://schemas.microsoft.com/office/2006/metadata/properties" xmlns:ns2="862fa175-fd67-4bf7-8c80-df860ddeb2ba" targetNamespace="http://schemas.microsoft.com/office/2006/metadata/properties" ma:root="true" ma:fieldsID="9c026a32f2eb0b5e1382e46fabd86fec" ns2:_="">
    <xsd:import namespace="862fa175-fd67-4bf7-8c80-df860ddeb2ba"/>
    <xsd:element name="properties">
      <xsd:complexType>
        <xsd:sequence>
          <xsd:element name="documentManagement">
            <xsd:complexType>
              <xsd:all>
                <xsd:element ref="ns2:Trefwoorden" minOccurs="0"/>
                <xsd:element ref="ns2:m5529f3105804862bf44131185679264"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2fa175-fd67-4bf7-8c80-df860ddeb2ba" elementFormDefault="qualified">
    <xsd:import namespace="http://schemas.microsoft.com/office/2006/documentManagement/types"/>
    <xsd:import namespace="http://schemas.microsoft.com/office/infopath/2007/PartnerControls"/>
    <xsd:element name="Trefwoorden" ma:index="8" nillable="true" ma:displayName="Trefwoorden" ma:internalName="Trefwoorden">
      <xsd:simpleType>
        <xsd:restriction base="dms:Note">
          <xsd:maxLength value="255"/>
        </xsd:restriction>
      </xsd:simpleType>
    </xsd:element>
    <xsd:element name="m5529f3105804862bf44131185679264" ma:index="10" nillable="true" ma:taxonomy="true" ma:internalName="m5529f3105804862bf44131185679264" ma:taxonomyFieldName="MET_BusinessProcess" ma:displayName="Business Process" ma:default="101;#Company Presentation|f10f8227-b674-45b8-8ad4-68a6e500b368" ma:fieldId="{65529f31-0580-4862-bf44-131185679264}" ma:sspId="560e75d7-6168-4b76-89a0-4953b7e4f555" ma:termSetId="05d3f4f3-0caf-4557-80d0-946b6b3b75e1" ma:anchorId="2695fe10-043d-4703-86bc-1f533a251cdb" ma:open="false" ma:isKeyword="false">
      <xsd:complexType>
        <xsd:sequence>
          <xsd:element ref="pc:Terms" minOccurs="0" maxOccurs="1"/>
        </xsd:sequence>
      </xsd:complexType>
    </xsd:element>
    <xsd:element name="TaxCatchAll" ma:index="11" nillable="true" ma:displayName="Taxonomy Catch All Column" ma:description="" ma:hidden="true" ma:list="{8c0a2404-3690-426a-9f55-db7fcf462d93}" ma:internalName="TaxCatchAll" ma:showField="CatchAllData" ma:web="862fa175-fd67-4bf7-8c80-df860ddeb2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3D8B96-B0A5-42B7-B33C-C58064DB2A2B}">
  <ds:schemaRefs>
    <ds:schemaRef ds:uri="http://schemas.microsoft.com/office/2006/metadata/properties"/>
    <ds:schemaRef ds:uri="862fa175-fd67-4bf7-8c80-df860ddeb2ba"/>
    <ds:schemaRef ds:uri="http://schemas.microsoft.com/office/infopath/2007/PartnerControls"/>
  </ds:schemaRefs>
</ds:datastoreItem>
</file>

<file path=customXml/itemProps2.xml><?xml version="1.0" encoding="utf-8"?>
<ds:datastoreItem xmlns:ds="http://schemas.openxmlformats.org/officeDocument/2006/customXml" ds:itemID="{4B2451F8-40F6-4CE1-8835-8D028D4EC14F}">
  <ds:schemaRefs>
    <ds:schemaRef ds:uri="http://schemas.microsoft.com/office/2006/metadata/customXsn"/>
  </ds:schemaRefs>
</ds:datastoreItem>
</file>

<file path=customXml/itemProps3.xml><?xml version="1.0" encoding="utf-8"?>
<ds:datastoreItem xmlns:ds="http://schemas.openxmlformats.org/officeDocument/2006/customXml" ds:itemID="{229380B9-9D66-41C6-9631-1B24130820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2fa175-fd67-4bf7-8c80-df860ddeb2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28376F10-B286-4133-B4F2-01F306C1B5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1240</Words>
  <Application>Microsoft Office PowerPoint</Application>
  <PresentationFormat>On-screen Show (4:3)</PresentationFormat>
  <Paragraphs>266</Paragraphs>
  <Slides>26</Slides>
  <Notes>11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28" baseType="lpstr">
      <vt:lpstr>Standarddesign</vt:lpstr>
      <vt:lpstr>think-cell Slide</vt:lpstr>
      <vt:lpstr>The Metallo Slag Cleaning Challenge:  Combined metal and slag valorisation</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vector>
  </TitlesOfParts>
  <Company>Christopher Söhngen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Metallo PowerPoint Template</dc:title>
  <dc:creator>Christopher Söhngen</dc:creator>
  <cp:lastModifiedBy>Chintinne Mathias</cp:lastModifiedBy>
  <cp:revision>653</cp:revision>
  <dcterms:created xsi:type="dcterms:W3CDTF">2009-10-08T10:13:32Z</dcterms:created>
  <dcterms:modified xsi:type="dcterms:W3CDTF">2015-04-16T10:58:23Z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0x01010069B3BDF01032774C92173D53B837A69F000B515F3536A7324AAF37BD849E2339F3</vt:lpwstr>
  </property>
  <property fmtid="{D5CDD505-2E9C-101B-9397-08002B2CF9AE}" pid="3" name="MET_BusinessProcess">
    <vt:lpwstr>101;#Company Presentation|f10f8227-b674-45b8-8ad4-68a6e500b368</vt:lpwstr>
  </property>
</Properties>
</file>