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83" r:id="rId3"/>
    <p:sldId id="390" r:id="rId4"/>
    <p:sldId id="391" r:id="rId5"/>
    <p:sldId id="308" r:id="rId6"/>
  </p:sldIdLst>
  <p:sldSz cx="9144000" cy="6858000" type="screen4x3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 Maarten Devet" initials="JMD" lastIdx="1" clrIdx="0"/>
  <p:cmAuthor id="1" name="Van Acoleyen, Mike" initials="MV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BD56"/>
    <a:srgbClr val="1ED088"/>
    <a:srgbClr val="2FBF2F"/>
    <a:srgbClr val="4BA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47" autoAdjust="0"/>
  </p:normalViewPr>
  <p:slideViewPr>
    <p:cSldViewPr>
      <p:cViewPr varScale="1">
        <p:scale>
          <a:sx n="89" d="100"/>
          <a:sy n="89" d="100"/>
        </p:scale>
        <p:origin x="122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174"/>
          </a:xfrm>
          <a:prstGeom prst="rect">
            <a:avLst/>
          </a:prstGeom>
        </p:spPr>
        <p:txBody>
          <a:bodyPr vert="horz" lIns="91279" tIns="45639" rIns="91279" bIns="4563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33" y="1"/>
            <a:ext cx="2945660" cy="496174"/>
          </a:xfrm>
          <a:prstGeom prst="rect">
            <a:avLst/>
          </a:prstGeom>
        </p:spPr>
        <p:txBody>
          <a:bodyPr vert="horz" lIns="91279" tIns="45639" rIns="91279" bIns="45639" rtlCol="0"/>
          <a:lstStyle>
            <a:lvl1pPr algn="r">
              <a:defRPr sz="1200"/>
            </a:lvl1pPr>
          </a:lstStyle>
          <a:p>
            <a:fld id="{FF997BB3-FD1E-44E6-B5ED-9FC178863FA6}" type="datetimeFigureOut">
              <a:rPr lang="nl-BE" smtClean="0"/>
              <a:t>15/04/2015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468"/>
            <a:ext cx="2945660" cy="496173"/>
          </a:xfrm>
          <a:prstGeom prst="rect">
            <a:avLst/>
          </a:prstGeom>
        </p:spPr>
        <p:txBody>
          <a:bodyPr vert="horz" lIns="91279" tIns="45639" rIns="91279" bIns="4563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33" y="9430468"/>
            <a:ext cx="2945660" cy="496173"/>
          </a:xfrm>
          <a:prstGeom prst="rect">
            <a:avLst/>
          </a:prstGeom>
        </p:spPr>
        <p:txBody>
          <a:bodyPr vert="horz" lIns="91279" tIns="45639" rIns="91279" bIns="45639" rtlCol="0" anchor="b"/>
          <a:lstStyle>
            <a:lvl1pPr algn="r">
              <a:defRPr sz="1200"/>
            </a:lvl1pPr>
          </a:lstStyle>
          <a:p>
            <a:fld id="{7BEBA0D2-8E85-4F13-A043-B42CBE081A4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9510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412"/>
          </a:xfrm>
          <a:prstGeom prst="rect">
            <a:avLst/>
          </a:prstGeom>
        </p:spPr>
        <p:txBody>
          <a:bodyPr vert="horz" lIns="91279" tIns="45639" rIns="91279" bIns="4563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6412"/>
          </a:xfrm>
          <a:prstGeom prst="rect">
            <a:avLst/>
          </a:prstGeom>
        </p:spPr>
        <p:txBody>
          <a:bodyPr vert="horz" lIns="91279" tIns="45639" rIns="91279" bIns="45639" rtlCol="0"/>
          <a:lstStyle>
            <a:lvl1pPr algn="r">
              <a:defRPr sz="1200"/>
            </a:lvl1pPr>
          </a:lstStyle>
          <a:p>
            <a:fld id="{27F45E15-14D0-4AF7-AC50-589B6266A9DE}" type="datetimeFigureOut">
              <a:rPr lang="nl-BE" smtClean="0"/>
              <a:t>15/04/2015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9" tIns="45639" rIns="91279" bIns="45639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279" tIns="45639" rIns="91279" bIns="456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60" cy="496412"/>
          </a:xfrm>
          <a:prstGeom prst="rect">
            <a:avLst/>
          </a:prstGeom>
        </p:spPr>
        <p:txBody>
          <a:bodyPr vert="horz" lIns="91279" tIns="45639" rIns="91279" bIns="4563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60" cy="496412"/>
          </a:xfrm>
          <a:prstGeom prst="rect">
            <a:avLst/>
          </a:prstGeom>
        </p:spPr>
        <p:txBody>
          <a:bodyPr vert="horz" lIns="91279" tIns="45639" rIns="91279" bIns="45639" rtlCol="0" anchor="b"/>
          <a:lstStyle>
            <a:lvl1pPr algn="r">
              <a:defRPr sz="1200"/>
            </a:lvl1pPr>
          </a:lstStyle>
          <a:p>
            <a:fld id="{9077EB72-A161-4B51-8CAE-519C69C736D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072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7EB72-A161-4B51-8CAE-519C69C736D8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8842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782144" y="2708920"/>
            <a:ext cx="4606280" cy="1470025"/>
          </a:xfrm>
        </p:spPr>
        <p:txBody>
          <a:bodyPr tIns="144000" bIns="144000">
            <a:normAutofit/>
          </a:bodyPr>
          <a:lstStyle>
            <a:lvl1pPr>
              <a:lnSpc>
                <a:spcPct val="120000"/>
              </a:lnSpc>
              <a:defRPr sz="2700">
                <a:solidFill>
                  <a:srgbClr val="4BAAC5"/>
                </a:solidFill>
              </a:defRPr>
            </a:lvl1pPr>
          </a:lstStyle>
          <a:p>
            <a:r>
              <a:rPr lang="nl-NL" dirty="0" smtClean="0"/>
              <a:t>Klik om de stijl te bewerken 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82144" y="4174232"/>
            <a:ext cx="4568552" cy="982960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pic>
        <p:nvPicPr>
          <p:cNvPr id="9" name="Afbeelding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281" y="403765"/>
            <a:ext cx="2052000" cy="64897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8172400" y="403765"/>
            <a:ext cx="432048" cy="432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774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6428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62042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083149"/>
            <a:ext cx="7772400" cy="1362075"/>
          </a:xfrm>
        </p:spPr>
        <p:txBody>
          <a:bodyPr anchor="t">
            <a:normAutofit/>
          </a:bodyPr>
          <a:lstStyle>
            <a:lvl1pPr algn="l">
              <a:lnSpc>
                <a:spcPct val="150000"/>
              </a:lnSpc>
              <a:defRPr sz="2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027164"/>
            <a:ext cx="7772400" cy="1049908"/>
          </a:xfrm>
        </p:spPr>
        <p:txBody>
          <a:bodyPr tIns="144000" bIns="144000" anchor="b"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00" spc="100" baseline="0">
                <a:solidFill>
                  <a:srgbClr val="4BAAC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805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ard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467544" y="1556792"/>
            <a:ext cx="8208911" cy="4536504"/>
          </a:xfrm>
        </p:spPr>
        <p:txBody>
          <a:bodyPr anchor="t" anchorCtr="0"/>
          <a:lstStyle>
            <a:lvl1pPr>
              <a:spcBef>
                <a:spcPts val="600"/>
              </a:spcBef>
              <a:spcAft>
                <a:spcPts val="1800"/>
              </a:spcAft>
              <a:defRPr sz="2400"/>
            </a:lvl1pPr>
            <a:lvl2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9987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smalle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tekst 13"/>
          <p:cNvSpPr>
            <a:spLocks noGrp="1"/>
          </p:cNvSpPr>
          <p:nvPr userDrawn="1">
            <p:ph type="body" sz="quarter" idx="10"/>
          </p:nvPr>
        </p:nvSpPr>
        <p:spPr>
          <a:xfrm>
            <a:off x="2699793" y="981199"/>
            <a:ext cx="5688632" cy="5112097"/>
          </a:xfrm>
        </p:spPr>
        <p:txBody>
          <a:bodyPr anchor="ctr" anchorCtr="0"/>
          <a:lstStyle>
            <a:lvl1pPr>
              <a:spcBef>
                <a:spcPts val="600"/>
              </a:spcBef>
              <a:spcAft>
                <a:spcPts val="1800"/>
              </a:spcAft>
              <a:defRPr sz="2000"/>
            </a:lvl1pPr>
            <a:lvl2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600"/>
            </a:lvl2pPr>
            <a:lvl3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88173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rede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tekst 13"/>
          <p:cNvSpPr>
            <a:spLocks noGrp="1"/>
          </p:cNvSpPr>
          <p:nvPr userDrawn="1">
            <p:ph type="body" sz="quarter" idx="10"/>
          </p:nvPr>
        </p:nvSpPr>
        <p:spPr>
          <a:xfrm>
            <a:off x="3275855" y="981199"/>
            <a:ext cx="5112569" cy="5112097"/>
          </a:xfrm>
        </p:spPr>
        <p:txBody>
          <a:bodyPr anchor="ctr" anchorCtr="0"/>
          <a:lstStyle>
            <a:lvl1pPr>
              <a:spcBef>
                <a:spcPts val="600"/>
              </a:spcBef>
              <a:spcAft>
                <a:spcPts val="1800"/>
              </a:spcAft>
              <a:defRPr sz="2000"/>
            </a:lvl1pPr>
            <a:lvl2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600"/>
            </a:lvl2pPr>
            <a:lvl3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34042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2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23856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4875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42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pic>
        <p:nvPicPr>
          <p:cNvPr id="7" name="Afbeelding 6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435053"/>
            <a:ext cx="216024" cy="3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4" r:id="rId5"/>
    <p:sldLayoutId id="2147483662" r:id="rId6"/>
    <p:sldLayoutId id="2147483652" r:id="rId7"/>
    <p:sldLayoutId id="2147483661" r:id="rId8"/>
    <p:sldLayoutId id="2147483655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rgbClr val="4BAAC5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spcAft>
          <a:spcPts val="1800"/>
        </a:spcAft>
        <a:buClr>
          <a:srgbClr val="4BAAC5"/>
        </a:buClr>
        <a:buSzPct val="70000"/>
        <a:buFont typeface="Wingdings 3" pitchFamily="18" charset="2"/>
        <a:buNone/>
        <a:defRPr sz="2400" kern="1200">
          <a:solidFill>
            <a:srgbClr val="4BAAC5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268288" indent="-268288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rgbClr val="4BAAC5"/>
        </a:buClr>
        <a:buSzPct val="50000"/>
        <a:buFont typeface="Wingdings 3" pitchFamily="18" charset="2"/>
        <a:buChar char="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538163" indent="-269875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rgbClr val="4BAAC5"/>
        </a:buClr>
        <a:buSzPct val="70000"/>
        <a:buFont typeface="Symbol" pitchFamily="18" charset="2"/>
        <a:buChar char=""/>
        <a:defRPr sz="1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806450" indent="-268288" algn="l" defTabSz="914400" rtl="0" eaLnBrk="1" latinLnBrk="0" hangingPunct="1">
        <a:spcBef>
          <a:spcPts val="200"/>
        </a:spcBef>
        <a:spcAft>
          <a:spcPts val="200"/>
        </a:spcAft>
        <a:buClr>
          <a:srgbClr val="4BAAC5"/>
        </a:buClr>
        <a:buSzPct val="75000"/>
        <a:buFont typeface="Symbol" pitchFamily="18" charset="2"/>
        <a:buChar char="¨"/>
        <a:defRPr sz="1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076325" indent="-269875" algn="l" defTabSz="914400" rtl="0" eaLnBrk="1" latinLnBrk="0" hangingPunct="1">
        <a:spcBef>
          <a:spcPts val="200"/>
        </a:spcBef>
        <a:spcAft>
          <a:spcPts val="200"/>
        </a:spcAft>
        <a:buClr>
          <a:srgbClr val="4BAAC5"/>
        </a:buClr>
        <a:buSzPct val="50000"/>
        <a:buFont typeface="Wingdings 3" pitchFamily="18" charset="2"/>
        <a:buChar char=""/>
        <a:defRPr sz="1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g"/><Relationship Id="rId7" Type="http://schemas.openxmlformats.org/officeDocument/2006/relationships/hyperlink" Target="http://www.cameco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wmf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Valentijn.Bilsen@ideaconsult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elijkbenige driehoek 6"/>
          <p:cNvSpPr>
            <a:spLocks noChangeArrowheads="1"/>
          </p:cNvSpPr>
          <p:nvPr/>
        </p:nvSpPr>
        <p:spPr bwMode="auto">
          <a:xfrm rot="5400000">
            <a:off x="-869001" y="1941615"/>
            <a:ext cx="5127236" cy="3349478"/>
          </a:xfrm>
          <a:prstGeom prst="triangle">
            <a:avLst>
              <a:gd name="adj" fmla="val 50000"/>
            </a:avLst>
          </a:prstGeom>
          <a:blipFill dpi="0" rotWithShape="0">
            <a:blip r:embed="rId3"/>
            <a:srcRect/>
            <a:stretch>
              <a:fillRect l="-77000" r="13000"/>
            </a:stretch>
          </a:blip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79912" y="1698519"/>
            <a:ext cx="4824536" cy="252256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Analysis of certain waste streams and the potential of Industrial Symbiosis to promote waste as a resource for EU Industry: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Non-scrap </a:t>
            </a:r>
            <a:r>
              <a:rPr lang="en-GB" dirty="0" smtClean="0"/>
              <a:t>metallic waste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82144" y="4174232"/>
            <a:ext cx="5038328" cy="1270992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en-GB" dirty="0" err="1" smtClean="0"/>
              <a:t>Dr.</a:t>
            </a:r>
            <a:r>
              <a:rPr lang="en-GB" dirty="0" smtClean="0"/>
              <a:t> Valentijn Bilsen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April 2015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International Slag Valorisation Symposium Leuven</a:t>
            </a:r>
            <a:endParaRPr lang="en-GB" dirty="0"/>
          </a:p>
        </p:txBody>
      </p:sp>
      <p:pic>
        <p:nvPicPr>
          <p:cNvPr id="8" name="Afbeelding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452" y="3261512"/>
            <a:ext cx="499991" cy="7096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347" y="5799845"/>
            <a:ext cx="1495131" cy="680511"/>
          </a:xfrm>
          <a:prstGeom prst="rect">
            <a:avLst/>
          </a:prstGeom>
        </p:spPr>
      </p:pic>
      <p:pic>
        <p:nvPicPr>
          <p:cNvPr id="7" name="Billede 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29211" y="5925787"/>
            <a:ext cx="1066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61059" y="5925787"/>
            <a:ext cx="1066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P:\MAS\Prospectie\10 CRI 28 (DG Ent FWC lot 3 - eco-innovation)\1. Proposal\Company pres\6. Arcadis\SALARC-ENG-Sm-kleur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5925787"/>
            <a:ext cx="1028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5829451"/>
            <a:ext cx="1296144" cy="42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P:\MAS\Prospectie\10 CRI 28 (DG Ent FWC lot 3 - eco-innovation)\1. Proposal\Company pres\4. VITO\VITO_logo_CMYK_halo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24328" y="5799845"/>
            <a:ext cx="1296144" cy="50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06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context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Goal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Identify 5 waste streams where industrial symbiosis (IS) may promote valorisation of production residuals 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EU market potential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What are the obstacles, drivers and potential policies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Selected streams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Pre-consumer mixed food &amp; vegetal wastes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C&amp;D waste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Plastics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Wood waste, and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Non-scrap metallic waste (NSMW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results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non-scrap metallic waste (NSMW)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dirty="0" smtClean="0"/>
              <a:t>EU market for NSMW: size: ?</a:t>
            </a:r>
            <a:endParaRPr lang="en-GB" dirty="0"/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GB" dirty="0" smtClean="0"/>
              <a:t>Ferrous slag: well developed market: 95% valorised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GB" dirty="0" smtClean="0"/>
              <a:t>Non-ferrous NSMW: ?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GB" dirty="0" smtClean="0"/>
              <a:t>Applications: road </a:t>
            </a:r>
            <a:r>
              <a:rPr lang="en-GB" dirty="0"/>
              <a:t>construction, cement production, fertiliser, hydraulic </a:t>
            </a:r>
            <a:r>
              <a:rPr lang="en-GB" dirty="0" smtClean="0"/>
              <a:t>engineering, gypsum production, chemicals</a:t>
            </a:r>
            <a:endParaRPr lang="en-GB" dirty="0"/>
          </a:p>
          <a:p>
            <a:pPr marL="0" lvl="1" indent="0">
              <a:lnSpc>
                <a:spcPct val="120000"/>
              </a:lnSpc>
              <a:spcAft>
                <a:spcPts val="0"/>
              </a:spcAft>
              <a:buSzPct val="70000"/>
              <a:buNone/>
            </a:pPr>
            <a:r>
              <a:rPr lang="en-GB" sz="2200" dirty="0" smtClean="0">
                <a:solidFill>
                  <a:srgbClr val="4BAAC5"/>
                </a:solidFill>
              </a:rPr>
              <a:t>Estimation: volume of NSMW in 2010 (million metric tonnes)</a:t>
            </a:r>
          </a:p>
          <a:p>
            <a:pPr marL="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2200" dirty="0" smtClean="0"/>
              <a:t> </a:t>
            </a:r>
          </a:p>
          <a:p>
            <a:pPr marL="0" lvl="1" indent="0">
              <a:lnSpc>
                <a:spcPct val="120000"/>
              </a:lnSpc>
              <a:spcAft>
                <a:spcPts val="0"/>
              </a:spcAft>
              <a:buNone/>
            </a:pPr>
            <a:endParaRPr lang="en-GB" sz="2200" dirty="0"/>
          </a:p>
          <a:p>
            <a:pPr marL="0" lvl="1" indent="0">
              <a:lnSpc>
                <a:spcPct val="120000"/>
              </a:lnSpc>
              <a:spcAft>
                <a:spcPts val="0"/>
              </a:spcAft>
              <a:buNone/>
            </a:pPr>
            <a:endParaRPr lang="en-GB" sz="2200" dirty="0" smtClean="0"/>
          </a:p>
          <a:p>
            <a:pPr marL="0" lvl="1" indent="0">
              <a:lnSpc>
                <a:spcPct val="120000"/>
              </a:lnSpc>
              <a:spcAft>
                <a:spcPts val="0"/>
              </a:spcAft>
              <a:buNone/>
            </a:pPr>
            <a:endParaRPr lang="en-GB" sz="2200" dirty="0"/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GB" dirty="0" smtClean="0"/>
              <a:t>±10% of primary metal ores annually imported in the EU-28!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041272"/>
            <a:ext cx="8178017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2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 anchor="ctr">
            <a:normAutofit fontScale="92500" lnSpcReduction="2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Drivers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Improving cost efficiency &amp; ROI 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New market niches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Environmental benefits, avoidance of future liability costs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Obstacles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Global market price of virgin material: price taker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Price evolutions of substitute products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No single EU market for NSMW: differences across MS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Need for fine-tuning EU regulations and directives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Policy conclusions: substantial valorisation potential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Improve value creation in existing networks, activities and practices</a:t>
            </a:r>
          </a:p>
          <a:p>
            <a:pPr marL="725488" lvl="1" indent="-457200">
              <a:buFont typeface="+mj-lt"/>
              <a:buAutoNum type="arabicPeriod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Widen the scope of applications for NSMW valorisation </a:t>
            </a:r>
          </a:p>
        </p:txBody>
      </p:sp>
    </p:spTree>
    <p:extLst>
      <p:ext uri="{BB962C8B-B14F-4D97-AF65-F5344CB8AC3E}">
        <p14:creationId xmlns:p14="http://schemas.microsoft.com/office/powerpoint/2010/main" val="9894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Contact details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Project leader:</a:t>
            </a:r>
          </a:p>
          <a:p>
            <a:pPr algn="just">
              <a:spcAft>
                <a:spcPts val="0"/>
              </a:spcAft>
            </a:pPr>
            <a:r>
              <a:rPr lang="en-GB" sz="2000" dirty="0" err="1">
                <a:solidFill>
                  <a:srgbClr val="000050"/>
                </a:solidFill>
                <a:latin typeface="Verdana"/>
                <a:ea typeface="Times New Roman"/>
                <a:cs typeface="Times New Roman"/>
              </a:rPr>
              <a:t>Dr.</a:t>
            </a:r>
            <a:r>
              <a:rPr lang="en-GB" sz="2000" dirty="0">
                <a:solidFill>
                  <a:srgbClr val="000050"/>
                </a:solidFill>
                <a:latin typeface="Verdana"/>
                <a:ea typeface="Times New Roman"/>
                <a:cs typeface="Times New Roman"/>
              </a:rPr>
              <a:t> Valentijn BILSEN</a:t>
            </a:r>
            <a:endParaRPr lang="nl-BE" sz="2000" dirty="0">
              <a:solidFill>
                <a:srgbClr val="00004C"/>
              </a:solidFill>
              <a:latin typeface="Verdana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GB" sz="2000" dirty="0">
                <a:solidFill>
                  <a:srgbClr val="000050"/>
                </a:solidFill>
                <a:latin typeface="Verdana"/>
                <a:ea typeface="Times New Roman"/>
                <a:cs typeface="Times New Roman"/>
              </a:rPr>
              <a:t>Senior Expert</a:t>
            </a:r>
            <a:endParaRPr lang="nl-BE" sz="2000" dirty="0">
              <a:solidFill>
                <a:srgbClr val="00004C"/>
              </a:solidFill>
              <a:latin typeface="Verdana"/>
              <a:ea typeface="Times New Roman"/>
              <a:cs typeface="Times New Roman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2000" dirty="0">
                <a:solidFill>
                  <a:srgbClr val="000050"/>
                </a:solidFill>
                <a:latin typeface="Verdana"/>
                <a:ea typeface="Times New Roman"/>
                <a:cs typeface="Times New Roman"/>
              </a:rPr>
              <a:t>IDEA Consult </a:t>
            </a:r>
            <a:r>
              <a:rPr lang="en-GB" sz="2000" dirty="0" err="1">
                <a:solidFill>
                  <a:srgbClr val="000050"/>
                </a:solidFill>
                <a:latin typeface="Verdana"/>
                <a:ea typeface="Times New Roman"/>
                <a:cs typeface="Times New Roman"/>
              </a:rPr>
              <a:t>n.v</a:t>
            </a:r>
            <a:r>
              <a:rPr lang="en-GB" sz="2000" dirty="0">
                <a:solidFill>
                  <a:srgbClr val="000050"/>
                </a:solidFill>
                <a:latin typeface="Verdana"/>
                <a:ea typeface="Times New Roman"/>
                <a:cs typeface="Times New Roman"/>
              </a:rPr>
              <a:t>.</a:t>
            </a:r>
            <a:endParaRPr lang="nl-BE" sz="2000" dirty="0">
              <a:solidFill>
                <a:srgbClr val="00004C"/>
              </a:solidFill>
              <a:latin typeface="Verdana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nl-BE" sz="2000" dirty="0">
                <a:solidFill>
                  <a:srgbClr val="000050"/>
                </a:solidFill>
                <a:latin typeface="Verdana"/>
                <a:ea typeface="Times New Roman"/>
                <a:cs typeface="Times New Roman"/>
              </a:rPr>
              <a:t>Kunstlaan 1-2, bus 16</a:t>
            </a:r>
            <a:endParaRPr lang="nl-BE" sz="2000" dirty="0">
              <a:solidFill>
                <a:srgbClr val="00004C"/>
              </a:solidFill>
              <a:latin typeface="Verdana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nl-BE" sz="2000" dirty="0">
                <a:solidFill>
                  <a:srgbClr val="000050"/>
                </a:solidFill>
                <a:latin typeface="Verdana"/>
                <a:ea typeface="Times New Roman"/>
                <a:cs typeface="Times New Roman"/>
              </a:rPr>
              <a:t>B-1210 Brussels</a:t>
            </a:r>
            <a:endParaRPr lang="nl-BE" sz="2000" dirty="0">
              <a:solidFill>
                <a:srgbClr val="00004C"/>
              </a:solidFill>
              <a:latin typeface="Verdana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nl-BE" sz="2000" dirty="0">
                <a:solidFill>
                  <a:srgbClr val="000050"/>
                </a:solidFill>
                <a:latin typeface="Verdana"/>
                <a:ea typeface="Times New Roman"/>
                <a:cs typeface="Times New Roman"/>
              </a:rPr>
              <a:t>Tel: +32 (0)2 282 17 16</a:t>
            </a:r>
            <a:endParaRPr lang="nl-BE" sz="2000" dirty="0">
              <a:solidFill>
                <a:srgbClr val="00004C"/>
              </a:solidFill>
              <a:latin typeface="Verdana"/>
              <a:ea typeface="Times New Roman"/>
              <a:cs typeface="Times New Roman"/>
            </a:endParaRPr>
          </a:p>
          <a:p>
            <a:r>
              <a:rPr lang="en-GB" sz="2000" u="sng" dirty="0">
                <a:solidFill>
                  <a:srgbClr val="00004C"/>
                </a:solidFill>
                <a:latin typeface="Verdana"/>
                <a:ea typeface="Times New Roman"/>
                <a:cs typeface="Times New Roman"/>
                <a:hlinkClick r:id="rId2"/>
              </a:rPr>
              <a:t>Valentijn.Bilsen@ideaconsult.be</a:t>
            </a:r>
            <a:endParaRPr lang="nl-B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Presentatie NL">
  <a:themeElements>
    <a:clrScheme name="IDEA">
      <a:dk1>
        <a:sysClr val="windowText" lastClr="000000"/>
      </a:dk1>
      <a:lt1>
        <a:srgbClr val="FFFFFF"/>
      </a:lt1>
      <a:dk2>
        <a:srgbClr val="262626"/>
      </a:dk2>
      <a:lt2>
        <a:srgbClr val="FFFFFF"/>
      </a:lt2>
      <a:accent1>
        <a:srgbClr val="46AAC5"/>
      </a:accent1>
      <a:accent2>
        <a:srgbClr val="C0504D"/>
      </a:accent2>
      <a:accent3>
        <a:srgbClr val="9BBB59"/>
      </a:accent3>
      <a:accent4>
        <a:srgbClr val="46AAC5"/>
      </a:accent4>
      <a:accent5>
        <a:srgbClr val="4BACC6"/>
      </a:accent5>
      <a:accent6>
        <a:srgbClr val="F79646"/>
      </a:accent6>
      <a:hlink>
        <a:srgbClr val="46AAC5"/>
      </a:hlink>
      <a:folHlink>
        <a:srgbClr val="46AAC5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xtLst>
          <a:ext uri="{91240B29-F687-4F45-9708-019B960494DF}">
            <a14:hiddenLine xmlns:a14="http://schemas.microsoft.com/office/drawing/2010/main" w="0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rot="0" vert="horz" wrap="square" lIns="91440" tIns="45720" rIns="91440" bIns="45720" anchor="ctr" anchorCtr="0" upright="1">
        <a:noAutofit/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Presentatie NL</Template>
  <TotalTime>36066</TotalTime>
  <Words>265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Symbol</vt:lpstr>
      <vt:lpstr>Tahoma</vt:lpstr>
      <vt:lpstr>Times New Roman</vt:lpstr>
      <vt:lpstr>Verdana</vt:lpstr>
      <vt:lpstr>Wingdings 3</vt:lpstr>
      <vt:lpstr>IDEA Presentatie NL</vt:lpstr>
      <vt:lpstr>Analysis of certain waste streams and the potential of Industrial Symbiosis to promote waste as a resource for EU Industry:  Non-scrap metallic waste</vt:lpstr>
      <vt:lpstr>Project context</vt:lpstr>
      <vt:lpstr>Selected results non-scrap metallic waste (NSMW)</vt:lpstr>
      <vt:lpstr>PowerPoint Presentation</vt:lpstr>
      <vt:lpstr>Contact details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symbiosis and waste - kick-off presentation</dc:title>
  <dc:creator>valentijn.bilsen@ideaconsult.be</dc:creator>
  <cp:lastModifiedBy>Valentijn Bilsen</cp:lastModifiedBy>
  <cp:revision>233</cp:revision>
  <cp:lastPrinted>2015-04-15T12:46:53Z</cp:lastPrinted>
  <dcterms:created xsi:type="dcterms:W3CDTF">2013-06-27T13:40:45Z</dcterms:created>
  <dcterms:modified xsi:type="dcterms:W3CDTF">2015-04-15T12:59:36Z</dcterms:modified>
</cp:coreProperties>
</file>