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9"/>
  </p:notesMasterIdLst>
  <p:sldIdLst>
    <p:sldId id="265" r:id="rId2"/>
    <p:sldId id="341" r:id="rId3"/>
    <p:sldId id="299" r:id="rId4"/>
    <p:sldId id="357" r:id="rId5"/>
    <p:sldId id="358" r:id="rId6"/>
    <p:sldId id="351" r:id="rId7"/>
    <p:sldId id="352" r:id="rId8"/>
    <p:sldId id="353" r:id="rId9"/>
    <p:sldId id="360" r:id="rId10"/>
    <p:sldId id="310" r:id="rId11"/>
    <p:sldId id="359" r:id="rId12"/>
    <p:sldId id="355" r:id="rId13"/>
    <p:sldId id="354" r:id="rId14"/>
    <p:sldId id="327" r:id="rId15"/>
    <p:sldId id="335" r:id="rId16"/>
    <p:sldId id="326" r:id="rId17"/>
    <p:sldId id="263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05"/>
    <a:srgbClr val="F5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89651" autoAdjust="0"/>
  </p:normalViewPr>
  <p:slideViewPr>
    <p:cSldViewPr>
      <p:cViewPr varScale="1">
        <p:scale>
          <a:sx n="66" d="100"/>
          <a:sy n="66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1CE51C4-1AE0-4888-B03B-C6EE65A4B53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FECAB7C-663D-4EDC-BA00-764B51790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9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Knowledge in the heads of people is the most readily applicable, but the most volatile:</a:t>
            </a:r>
          </a:p>
          <a:p>
            <a:pPr lvl="1"/>
            <a:r>
              <a:rPr lang="nl-BE" dirty="0" smtClean="0"/>
              <a:t>People leave, retire, are on holiday</a:t>
            </a:r>
          </a:p>
          <a:p>
            <a:pPr lvl="1"/>
            <a:r>
              <a:rPr lang="nl-BE" dirty="0" smtClean="0"/>
              <a:t>Intuition and feelings may be working most of the time, but may never be thoroughly checked/understood</a:t>
            </a:r>
          </a:p>
          <a:p>
            <a:r>
              <a:rPr lang="nl-BE" dirty="0" smtClean="0"/>
              <a:t>Need to develop concepts which are more easily transferable:</a:t>
            </a:r>
            <a:endParaRPr lang="en-GB" dirty="0" smtClean="0"/>
          </a:p>
          <a:p>
            <a:pPr lvl="1"/>
            <a:r>
              <a:rPr lang="nl-BE" dirty="0" smtClean="0"/>
              <a:t>Define rule of thumb based on mechanisms</a:t>
            </a:r>
          </a:p>
          <a:p>
            <a:pPr lvl="1"/>
            <a:r>
              <a:rPr lang="nl-BE" dirty="0" smtClean="0"/>
              <a:t>Actual process model can be useful for complex interactions</a:t>
            </a:r>
            <a:endParaRPr lang="en-GB" dirty="0" smtClean="0"/>
          </a:p>
          <a:p>
            <a:pPr lvl="1"/>
            <a:r>
              <a:rPr lang="nl-BE" dirty="0" smtClean="0"/>
              <a:t>Summaries, concepts, hypotheses can already be much more tangible than feelings, and can be validated</a:t>
            </a:r>
          </a:p>
          <a:p>
            <a:pPr lvl="1"/>
            <a:r>
              <a:rPr lang="nl-BE" dirty="0" smtClean="0"/>
              <a:t>Provide a basis for decision making, experimenting, education of operators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Mechanical behaviour</a:t>
            </a:r>
            <a:r>
              <a:rPr lang="nl-BE" baseline="0" dirty="0" smtClean="0"/>
              <a:t> or stability in leaching tests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Waste melting</a:t>
            </a:r>
            <a:r>
              <a:rPr lang="nl-BE" baseline="0" dirty="0" smtClean="0"/>
              <a:t> is slagmaking: slag as the main volume product, quality control becomes important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CAB7C-663D-4EDC-BA00-764B517905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flame-gray.wmf"/>
          <p:cNvPicPr>
            <a:picLocks noChangeAspect="1"/>
          </p:cNvPicPr>
          <p:nvPr userDrawn="1"/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5076056" y="68221"/>
            <a:ext cx="3528392" cy="63851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8532440" cy="1686049"/>
          </a:xfrm>
          <a:noFill/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8532440" cy="10801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5796136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argelogo copy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75"/>
          <a:stretch>
            <a:fillRect/>
          </a:stretch>
        </p:blipFill>
        <p:spPr>
          <a:xfrm>
            <a:off x="539552" y="4507457"/>
            <a:ext cx="5823991" cy="23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4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9100" y="39688"/>
            <a:ext cx="2195513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79388" y="39688"/>
            <a:ext cx="6437312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SzPct val="80000"/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2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lame-gray.wmf"/>
          <p:cNvPicPr>
            <a:picLocks noChangeAspect="1"/>
          </p:cNvPicPr>
          <p:nvPr userDrawn="1"/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5076056" y="68221"/>
            <a:ext cx="3528392" cy="63851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0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1292" y="70074"/>
            <a:ext cx="8229600" cy="90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63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292" y="70074"/>
            <a:ext cx="8229600" cy="90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4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81292" y="70074"/>
            <a:ext cx="8229600" cy="90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88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9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6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3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96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4408" y="6453336"/>
            <a:ext cx="792162" cy="4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accent2"/>
                </a:solidFill>
                <a:latin typeface="Eras Medium ITC" pitchFamily="34" charset="0"/>
              </a:defRPr>
            </a:lvl1pPr>
          </a:lstStyle>
          <a:p>
            <a:fld id="{B0EF60FD-7404-48C2-85E4-5F4D87B16A6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largelogo copy2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75"/>
          <a:stretch>
            <a:fillRect/>
          </a:stretch>
        </p:blipFill>
        <p:spPr>
          <a:xfrm>
            <a:off x="179512" y="6334881"/>
            <a:ext cx="1296143" cy="5231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6453336"/>
            <a:ext cx="22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  <a:latin typeface="Eras Medium ITC" pitchFamily="34" charset="0"/>
              </a:rPr>
              <a:t>Inspiring</a:t>
            </a:r>
            <a:r>
              <a:rPr lang="en-GB" baseline="0" dirty="0" smtClean="0">
                <a:solidFill>
                  <a:schemeClr val="accent2"/>
                </a:solidFill>
                <a:latin typeface="Eras Medium ITC" pitchFamily="34" charset="0"/>
              </a:rPr>
              <a:t> metallurgy</a:t>
            </a:r>
            <a:endParaRPr lang="en-GB" dirty="0">
              <a:solidFill>
                <a:schemeClr val="accent2"/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2542" y="2852936"/>
            <a:ext cx="8532440" cy="1686049"/>
          </a:xfrm>
        </p:spPr>
        <p:txBody>
          <a:bodyPr>
            <a:no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>The </a:t>
            </a:r>
            <a:r>
              <a:rPr lang="en-GB" sz="3200" dirty="0" smtClean="0"/>
              <a:t>InsPyro-Spark </a:t>
            </a:r>
            <a:r>
              <a:rPr lang="en-GB" sz="3200" dirty="0"/>
              <a:t>calculation toolbox for slag engineering properties</a:t>
            </a:r>
            <a:endParaRPr lang="en-US" sz="2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8532440" cy="576064"/>
          </a:xfrm>
        </p:spPr>
        <p:txBody>
          <a:bodyPr/>
          <a:lstStyle/>
          <a:p>
            <a:r>
              <a:rPr lang="en-US" sz="1800" dirty="0" smtClean="0"/>
              <a:t>Sander </a:t>
            </a:r>
            <a:r>
              <a:rPr lang="en-US" sz="1800" dirty="0" smtClean="0"/>
              <a:t>Arnout, </a:t>
            </a:r>
            <a:r>
              <a:rPr lang="en-US" sz="1800" dirty="0" smtClean="0"/>
              <a:t>Els </a:t>
            </a:r>
            <a:r>
              <a:rPr lang="en-US" sz="1800" dirty="0" smtClean="0"/>
              <a:t>Nagels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7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Integrated in charge calculation</a:t>
            </a:r>
            <a:endParaRPr lang="nl-B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496944" cy="533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Using Spark to guide a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96974"/>
            <a:ext cx="8785225" cy="5040337"/>
          </a:xfrm>
        </p:spPr>
        <p:txBody>
          <a:bodyPr/>
          <a:lstStyle/>
          <a:p>
            <a:r>
              <a:rPr lang="nl-BE" dirty="0" smtClean="0"/>
              <a:t>Batch-wise hot-stage slag processing:</a:t>
            </a:r>
          </a:p>
          <a:p>
            <a:pPr lvl="1"/>
            <a:r>
              <a:rPr lang="nl-BE" dirty="0" smtClean="0"/>
              <a:t>Calculate necessary fluxes to reach specs</a:t>
            </a:r>
          </a:p>
          <a:p>
            <a:pPr lvl="2"/>
            <a:r>
              <a:rPr lang="nl-BE" dirty="0" smtClean="0"/>
              <a:t>Several application options may be available: aggregates, reprocessing, fines agglomeration...</a:t>
            </a:r>
          </a:p>
          <a:p>
            <a:pPr lvl="1"/>
            <a:r>
              <a:rPr lang="nl-BE" dirty="0" smtClean="0"/>
              <a:t>Decide which application </a:t>
            </a:r>
            <a:r>
              <a:rPr lang="nl-BE" dirty="0" smtClean="0"/>
              <a:t>route to use based </a:t>
            </a:r>
            <a:r>
              <a:rPr lang="nl-BE" dirty="0" smtClean="0"/>
              <a:t>on cost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r>
              <a:rPr lang="nl-BE" dirty="0" smtClean="0"/>
              <a:t>Continuous waste melting </a:t>
            </a:r>
            <a:r>
              <a:rPr lang="nl-BE" dirty="0" smtClean="0"/>
              <a:t>process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Check slag properties based on mass balance</a:t>
            </a:r>
          </a:p>
          <a:p>
            <a:pPr lvl="1"/>
            <a:r>
              <a:rPr lang="nl-BE" dirty="0" smtClean="0"/>
              <a:t>Adjust mixing ratios or select fluxes</a:t>
            </a:r>
          </a:p>
          <a:p>
            <a:pPr lvl="1"/>
            <a:r>
              <a:rPr lang="nl-BE" dirty="0" smtClean="0"/>
              <a:t>More flexible adjustment than simple slag composition </a:t>
            </a:r>
            <a:r>
              <a:rPr lang="nl-BE" dirty="0" smtClean="0"/>
              <a:t>rules</a:t>
            </a:r>
          </a:p>
          <a:p>
            <a:pPr lvl="1"/>
            <a:endParaRPr lang="nl-BE" dirty="0"/>
          </a:p>
          <a:p>
            <a:r>
              <a:rPr lang="nl-BE" dirty="0" smtClean="0"/>
              <a:t>Slag </a:t>
            </a:r>
            <a:r>
              <a:rPr lang="nl-BE" dirty="0"/>
              <a:t>needs </a:t>
            </a:r>
            <a:r>
              <a:rPr lang="nl-BE" dirty="0" smtClean="0"/>
              <a:t>procedure that guarantees quality!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From insight to decisions (InsPyro-Proval)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768752" cy="527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1268760"/>
            <a:ext cx="5327168" cy="4608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Flowsheet modelling</a:t>
            </a:r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Larger software framework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4077072"/>
            <a:ext cx="2107768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Slag properties module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984320" y="1844824"/>
            <a:ext cx="2095048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Main process model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6372200" y="1268760"/>
            <a:ext cx="2016224" cy="4608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Plant &amp; Data</a:t>
            </a:r>
          </a:p>
          <a:p>
            <a:pPr algn="ctr"/>
            <a:endParaRPr lang="nl-BE" dirty="0" smtClean="0"/>
          </a:p>
          <a:p>
            <a:pPr algn="ctr"/>
            <a:endParaRPr lang="nl-BE" dirty="0" smtClean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 smtClean="0"/>
          </a:p>
          <a:p>
            <a:pPr algn="ctr"/>
            <a:endParaRPr lang="nl-BE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95392" y="1844968"/>
            <a:ext cx="2095048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Models for side processes:</a:t>
            </a:r>
          </a:p>
          <a:p>
            <a:pPr algn="ctr"/>
            <a:r>
              <a:rPr lang="nl-BE" sz="1600" dirty="0" smtClean="0"/>
              <a:t>pre-treatment</a:t>
            </a:r>
            <a:endParaRPr lang="nl-BE" sz="1600" dirty="0"/>
          </a:p>
          <a:p>
            <a:pPr algn="ctr"/>
            <a:r>
              <a:rPr lang="nl-BE" sz="1600" dirty="0" smtClean="0"/>
              <a:t>gas treatment</a:t>
            </a:r>
          </a:p>
          <a:p>
            <a:pPr algn="ctr"/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295392" y="4077072"/>
            <a:ext cx="2095048" cy="158417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Feasibility calculations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652120" y="4653136"/>
            <a:ext cx="861248" cy="64807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5652120" y="2528900"/>
            <a:ext cx="861248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513368" y="1997368"/>
            <a:ext cx="1731040" cy="18638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Plant </a:t>
            </a:r>
            <a:r>
              <a:rPr lang="nl-BE" sz="1600" dirty="0"/>
              <a:t>data history: correlations  classification</a:t>
            </a:r>
          </a:p>
          <a:p>
            <a:pPr algn="ctr"/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6513368" y="4077072"/>
            <a:ext cx="1731040" cy="158417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Best setting selection</a:t>
            </a:r>
          </a:p>
          <a:p>
            <a:pPr algn="ctr"/>
            <a:r>
              <a:rPr lang="nl-BE" sz="1600" dirty="0" smtClean="0"/>
              <a:t>Best mngmt decision 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7096436" y="3415154"/>
            <a:ext cx="567752" cy="75608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Feasibility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Economic feasibility needs to make assumption on technical performance</a:t>
            </a:r>
          </a:p>
          <a:p>
            <a:r>
              <a:rPr lang="nl-BE" sz="2000" dirty="0" smtClean="0"/>
              <a:t>Derisking: limit risk to invest </a:t>
            </a:r>
          </a:p>
          <a:p>
            <a:pPr lvl="1"/>
            <a:r>
              <a:rPr lang="nl-BE" sz="1600" dirty="0"/>
              <a:t>In industrial trials with new materials</a:t>
            </a:r>
          </a:p>
          <a:p>
            <a:pPr lvl="1"/>
            <a:r>
              <a:rPr lang="nl-BE" sz="1600" dirty="0" smtClean="0"/>
              <a:t>In new process steps</a:t>
            </a:r>
          </a:p>
          <a:p>
            <a:pPr lvl="1"/>
            <a:r>
              <a:rPr lang="nl-BE" sz="1600" dirty="0" smtClean="0"/>
              <a:t>In lab tests or upscaling </a:t>
            </a:r>
          </a:p>
          <a:p>
            <a:r>
              <a:rPr lang="nl-BE" sz="2000" dirty="0" smtClean="0"/>
              <a:t>Gathering </a:t>
            </a:r>
            <a:r>
              <a:rPr lang="nl-BE" sz="2000" dirty="0" smtClean="0"/>
              <a:t>just enough information </a:t>
            </a:r>
            <a:br>
              <a:rPr lang="nl-BE" sz="2000" dirty="0" smtClean="0"/>
            </a:br>
            <a:r>
              <a:rPr lang="nl-BE" sz="2000" dirty="0" smtClean="0"/>
              <a:t>to take a desicion, </a:t>
            </a:r>
            <a:r>
              <a:rPr lang="nl-BE" sz="2000" dirty="0" smtClean="0"/>
              <a:t>at lowest cost </a:t>
            </a:r>
            <a:endParaRPr lang="nl-BE" sz="2000" dirty="0" smtClean="0"/>
          </a:p>
          <a:p>
            <a:endParaRPr lang="nl-BE" sz="2000" dirty="0"/>
          </a:p>
          <a:p>
            <a:r>
              <a:rPr lang="nl-BE" sz="2000" dirty="0" smtClean="0"/>
              <a:t>Models </a:t>
            </a:r>
            <a:r>
              <a:rPr lang="nl-BE" sz="2000" dirty="0" smtClean="0"/>
              <a:t>allow for</a:t>
            </a:r>
            <a:r>
              <a:rPr lang="en-GB" sz="2000" dirty="0"/>
              <a:t> </a:t>
            </a:r>
            <a:r>
              <a:rPr lang="en-GB" sz="2000" dirty="0" smtClean="0"/>
              <a:t>ball park estimation of </a:t>
            </a:r>
          </a:p>
          <a:p>
            <a:pPr lvl="1"/>
            <a:r>
              <a:rPr lang="en-GB" sz="1800" dirty="0" smtClean="0"/>
              <a:t>yields </a:t>
            </a:r>
          </a:p>
          <a:p>
            <a:pPr lvl="1"/>
            <a:r>
              <a:rPr lang="en-GB" sz="1800" dirty="0" smtClean="0"/>
              <a:t>energy need</a:t>
            </a:r>
          </a:p>
          <a:p>
            <a:pPr lvl="1"/>
            <a:r>
              <a:rPr lang="en-GB" sz="1800" dirty="0" smtClean="0"/>
              <a:t>chemical needs </a:t>
            </a:r>
          </a:p>
          <a:p>
            <a:pPr lvl="1"/>
            <a:r>
              <a:rPr lang="nl-BE" sz="1800" dirty="0"/>
              <a:t>p</a:t>
            </a:r>
            <a:r>
              <a:rPr lang="nl-BE" sz="1800" dirty="0" smtClean="0"/>
              <a:t>roduct quality</a:t>
            </a:r>
            <a:endParaRPr lang="en-GB" sz="1800" dirty="0" smtClean="0"/>
          </a:p>
          <a:p>
            <a:r>
              <a:rPr lang="en-GB" sz="2000" dirty="0" smtClean="0"/>
              <a:t>in limited time</a:t>
            </a:r>
            <a:endParaRPr lang="nl-B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26" name="Picture 2" descr="http://www.jfsg.com/wp-content/uploads/2014/05/1aaFeasibility-St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InsPyro’s approach for feasibility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Model the process</a:t>
            </a:r>
          </a:p>
          <a:p>
            <a:pPr lvl="1"/>
            <a:r>
              <a:rPr lang="nl-BE" dirty="0" smtClean="0"/>
              <a:t>Mass and energy balance </a:t>
            </a:r>
          </a:p>
          <a:p>
            <a:pPr lvl="1"/>
            <a:r>
              <a:rPr lang="nl-BE" dirty="0" smtClean="0"/>
              <a:t>Thermodynamic equilibrium gives a fast guideline</a:t>
            </a:r>
          </a:p>
          <a:p>
            <a:pPr lvl="1"/>
            <a:r>
              <a:rPr lang="nl-BE" dirty="0" smtClean="0"/>
              <a:t>But don’t believe modelling </a:t>
            </a:r>
            <a:r>
              <a:rPr lang="nl-BE" dirty="0" smtClean="0"/>
              <a:t>alone:</a:t>
            </a:r>
            <a:endParaRPr lang="nl-BE" dirty="0" smtClean="0"/>
          </a:p>
          <a:p>
            <a:pPr lvl="1"/>
            <a:endParaRPr lang="nl-BE" dirty="0" smtClean="0"/>
          </a:p>
          <a:p>
            <a:r>
              <a:rPr lang="nl-BE" dirty="0" smtClean="0"/>
              <a:t>Incorporate knowledge of existing processes to understand limits</a:t>
            </a:r>
          </a:p>
          <a:p>
            <a:pPr lvl="1"/>
            <a:r>
              <a:rPr lang="nl-BE" dirty="0" smtClean="0"/>
              <a:t>E.g. theoretically, carbon can reduce Ni in slag to ppm level</a:t>
            </a:r>
          </a:p>
          <a:p>
            <a:pPr lvl="1"/>
            <a:r>
              <a:rPr lang="nl-BE" dirty="0" smtClean="0"/>
              <a:t>In practice this is limited due to small metal/matte droplets staying in the slag + imperfect reduction</a:t>
            </a:r>
          </a:p>
          <a:p>
            <a:pPr lvl="1"/>
            <a:r>
              <a:rPr lang="nl-BE" dirty="0" smtClean="0"/>
              <a:t>Most Ni smelters leave &gt;0.2% Ni in the slag</a:t>
            </a:r>
          </a:p>
          <a:p>
            <a:pPr lvl="1"/>
            <a:r>
              <a:rPr lang="nl-BE" dirty="0" smtClean="0"/>
              <a:t>Would the </a:t>
            </a:r>
            <a:r>
              <a:rPr lang="nl-BE" dirty="0" smtClean="0"/>
              <a:t>slag/waste </a:t>
            </a:r>
            <a:r>
              <a:rPr lang="nl-BE" dirty="0" smtClean="0"/>
              <a:t>process be much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InsPyro develops models as an operating framework</a:t>
            </a:r>
          </a:p>
          <a:p>
            <a:pPr lvl="1"/>
            <a:r>
              <a:rPr lang="nl-BE" dirty="0" smtClean="0"/>
              <a:t>To understand the process</a:t>
            </a:r>
          </a:p>
          <a:p>
            <a:pPr lvl="1"/>
            <a:r>
              <a:rPr lang="nl-BE" dirty="0" smtClean="0"/>
              <a:t>To validate hypotheses</a:t>
            </a:r>
          </a:p>
          <a:p>
            <a:pPr lvl="1"/>
            <a:r>
              <a:rPr lang="nl-BE" dirty="0" smtClean="0"/>
              <a:t>To define optimisation opportunities</a:t>
            </a:r>
          </a:p>
          <a:p>
            <a:r>
              <a:rPr lang="nl-BE" dirty="0" smtClean="0"/>
              <a:t>For slag treatment processes, models are essential to estimate feasibility:</a:t>
            </a:r>
            <a:endParaRPr lang="nl-BE" dirty="0"/>
          </a:p>
          <a:p>
            <a:pPr lvl="1"/>
            <a:r>
              <a:rPr lang="nl-BE" dirty="0" smtClean="0"/>
              <a:t>Remolten slag quality (mineralogy and heavy metal content)</a:t>
            </a:r>
          </a:p>
          <a:p>
            <a:pPr lvl="1"/>
            <a:r>
              <a:rPr lang="nl-BE" dirty="0"/>
              <a:t>Metal yields (income)</a:t>
            </a:r>
          </a:p>
          <a:p>
            <a:pPr lvl="1"/>
            <a:r>
              <a:rPr lang="nl-BE" dirty="0" smtClean="0"/>
              <a:t>Needed additives and reductants (cost)</a:t>
            </a:r>
          </a:p>
          <a:p>
            <a:r>
              <a:rPr lang="nl-BE" dirty="0" smtClean="0"/>
              <a:t>Validate the model as much as possible with operational data, selected sampling, dedicated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3037" r="4762" b="11788"/>
          <a:stretch/>
        </p:blipFill>
        <p:spPr bwMode="auto">
          <a:xfrm>
            <a:off x="-704895" y="0"/>
            <a:ext cx="98854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252536" y="4153528"/>
            <a:ext cx="4087427" cy="2428892"/>
          </a:xfrm>
          <a:prstGeom prst="rect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Introduction: InsPyro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dirty="0" smtClean="0"/>
              <a:t>KU </a:t>
            </a:r>
            <a:r>
              <a:rPr lang="nl-BE" sz="2000" dirty="0"/>
              <a:t>Leuven spin-off (2009) </a:t>
            </a:r>
          </a:p>
          <a:p>
            <a:pPr marL="0" indent="0">
              <a:buNone/>
            </a:pPr>
            <a:r>
              <a:rPr lang="nl-BE" sz="2000" dirty="0"/>
              <a:t>Founded and run by PhD’s</a:t>
            </a:r>
          </a:p>
          <a:p>
            <a:pPr marL="0" indent="0">
              <a:buNone/>
            </a:pPr>
            <a:r>
              <a:rPr lang="nl-BE" sz="2000" dirty="0"/>
              <a:t>B2B consultancy company </a:t>
            </a:r>
          </a:p>
          <a:p>
            <a:r>
              <a:rPr lang="nl-BE" sz="1800" dirty="0"/>
              <a:t>Process development </a:t>
            </a:r>
            <a:r>
              <a:rPr lang="nl-BE" sz="1800" dirty="0" smtClean="0"/>
              <a:t>&amp; improvement </a:t>
            </a:r>
            <a:r>
              <a:rPr lang="nl-BE" sz="1800" dirty="0"/>
              <a:t>through</a:t>
            </a:r>
            <a:r>
              <a:rPr lang="nl-BE" sz="1900" dirty="0"/>
              <a:t>:</a:t>
            </a:r>
            <a:r>
              <a:rPr lang="nl-BE" sz="2000" dirty="0"/>
              <a:t> </a:t>
            </a:r>
          </a:p>
          <a:p>
            <a:pPr lvl="1"/>
            <a:r>
              <a:rPr lang="nl-BE" sz="1800" dirty="0"/>
              <a:t>Modelling and literature</a:t>
            </a:r>
          </a:p>
          <a:p>
            <a:pPr lvl="1"/>
            <a:r>
              <a:rPr lang="nl-BE" sz="1800" dirty="0"/>
              <a:t>Experiments </a:t>
            </a:r>
          </a:p>
          <a:p>
            <a:pPr lvl="1"/>
            <a:r>
              <a:rPr lang="nl-BE" sz="1800" dirty="0"/>
              <a:t>Characterization</a:t>
            </a:r>
          </a:p>
          <a:p>
            <a:pPr lvl="1"/>
            <a:r>
              <a:rPr lang="nl-BE" sz="1800" dirty="0"/>
              <a:t>Industrial experience</a:t>
            </a:r>
          </a:p>
          <a:p>
            <a:r>
              <a:rPr lang="nl-BE" sz="1800" dirty="0"/>
              <a:t>Industries: </a:t>
            </a:r>
          </a:p>
          <a:p>
            <a:pPr lvl="1"/>
            <a:r>
              <a:rPr lang="nl-BE" sz="1800" dirty="0" smtClean="0"/>
              <a:t>Recycling </a:t>
            </a:r>
            <a:r>
              <a:rPr lang="nl-BE" sz="1800" dirty="0"/>
              <a:t>incl. batteries and residues</a:t>
            </a:r>
          </a:p>
          <a:p>
            <a:pPr lvl="1"/>
            <a:r>
              <a:rPr lang="nl-BE" sz="1800" dirty="0" smtClean="0"/>
              <a:t>Non-ferrous </a:t>
            </a:r>
            <a:r>
              <a:rPr lang="nl-BE" sz="1800" dirty="0"/>
              <a:t>metallurgy (lead-zinc) </a:t>
            </a:r>
          </a:p>
          <a:p>
            <a:pPr lvl="1"/>
            <a:r>
              <a:rPr lang="nl-BE" sz="1800" dirty="0" smtClean="0"/>
              <a:t>Steel</a:t>
            </a:r>
            <a:r>
              <a:rPr lang="nl-BE" sz="1800" dirty="0"/>
              <a:t>, cast iron and ferro-alloys </a:t>
            </a:r>
          </a:p>
          <a:p>
            <a:r>
              <a:rPr lang="nl-BE" sz="1800" dirty="0" smtClean="0"/>
              <a:t>www.inspyro.be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2" descr="circ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45" y="1052736"/>
            <a:ext cx="2428989" cy="2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4446" y="3636584"/>
            <a:ext cx="2428989" cy="228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2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67744" y="2060848"/>
            <a:ext cx="4428492" cy="4320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Mission: « </a:t>
            </a:r>
            <a:r>
              <a:rPr lang="fr-BE" dirty="0" err="1" smtClean="0"/>
              <a:t>Inspiring</a:t>
            </a:r>
            <a:r>
              <a:rPr lang="fr-BE" dirty="0" smtClean="0"/>
              <a:t> </a:t>
            </a:r>
            <a:r>
              <a:rPr lang="fr-BE" dirty="0" err="1" smtClean="0"/>
              <a:t>Metallurgy</a:t>
            </a:r>
            <a:r>
              <a:rPr lang="fr-BE" dirty="0" smtClean="0"/>
              <a:t> »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Tx/>
              <a:buNone/>
            </a:pPr>
            <a:r>
              <a:rPr lang="nl-BE" sz="1800" dirty="0" smtClean="0"/>
              <a:t>InsPyro </a:t>
            </a:r>
            <a:r>
              <a:rPr lang="nl-BE" sz="1800" u="sng" dirty="0"/>
              <a:t>improves</a:t>
            </a:r>
            <a:r>
              <a:rPr lang="nl-BE" sz="1800" dirty="0"/>
              <a:t> existing high-temperature processes </a:t>
            </a:r>
            <a:endParaRPr lang="nl-BE" sz="1800" dirty="0" smtClean="0"/>
          </a:p>
          <a:p>
            <a:pPr marL="0" lvl="1" indent="0">
              <a:buFontTx/>
              <a:buNone/>
            </a:pPr>
            <a:r>
              <a:rPr lang="nl-BE" sz="1800" dirty="0"/>
              <a:t>	</a:t>
            </a:r>
            <a:r>
              <a:rPr lang="nl-BE" sz="1800" u="sng" dirty="0" smtClean="0"/>
              <a:t>develops</a:t>
            </a:r>
            <a:r>
              <a:rPr lang="nl-BE" sz="1800" dirty="0" smtClean="0"/>
              <a:t> </a:t>
            </a:r>
            <a:r>
              <a:rPr lang="nl-BE" sz="1800" dirty="0"/>
              <a:t>new sustainable processes</a:t>
            </a:r>
            <a:endParaRPr lang="nl-BE" sz="1800" dirty="0" smtClean="0"/>
          </a:p>
          <a:p>
            <a:pPr marL="0" lvl="1" indent="0">
              <a:buFontTx/>
              <a:buNone/>
            </a:pPr>
            <a:r>
              <a:rPr lang="nl-BE" sz="1800" dirty="0" smtClean="0"/>
              <a:t>   </a:t>
            </a:r>
            <a:r>
              <a:rPr lang="nl-BE" sz="1800" dirty="0"/>
              <a:t>	</a:t>
            </a:r>
            <a:endParaRPr lang="nl-BE" sz="1800" dirty="0" smtClean="0"/>
          </a:p>
          <a:p>
            <a:pPr marL="0" lvl="1" indent="0">
              <a:buFontTx/>
              <a:buNone/>
            </a:pPr>
            <a:r>
              <a:rPr lang="nl-BE" sz="1800" dirty="0" smtClean="0"/>
              <a:t>	</a:t>
            </a:r>
          </a:p>
          <a:p>
            <a:pPr marL="0" lvl="1" indent="0">
              <a:buFontTx/>
              <a:buNone/>
            </a:pPr>
            <a:endParaRPr lang="nl-BE" sz="1800" dirty="0"/>
          </a:p>
          <a:p>
            <a:pPr marL="0" lvl="1" indent="0">
              <a:buFontTx/>
              <a:buNone/>
            </a:pPr>
            <a:r>
              <a:rPr lang="nl-BE" sz="1800" dirty="0" smtClean="0"/>
              <a:t> Full circle approach: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2555776" y="2132856"/>
            <a:ext cx="4032448" cy="4026024"/>
            <a:chOff x="2843808" y="2276872"/>
            <a:chExt cx="3810000" cy="3810000"/>
          </a:xfrm>
        </p:grpSpPr>
        <p:sp>
          <p:nvSpPr>
            <p:cNvPr id="7" name="Ovaal 6"/>
            <p:cNvSpPr/>
            <p:nvPr/>
          </p:nvSpPr>
          <p:spPr>
            <a:xfrm>
              <a:off x="2915816" y="2348880"/>
              <a:ext cx="3600400" cy="360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2276872"/>
              <a:ext cx="3810000" cy="3810000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6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87624" y="908720"/>
            <a:ext cx="6552728" cy="2880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Operating framework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InsPyro’s</a:t>
            </a:r>
            <a:r>
              <a:rPr lang="en-US" dirty="0" smtClean="0"/>
              <a:t> knowledge centered approach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ekstvak 8"/>
          <p:cNvSpPr txBox="1"/>
          <p:nvPr/>
        </p:nvSpPr>
        <p:spPr>
          <a:xfrm>
            <a:off x="4781343" y="4437112"/>
            <a:ext cx="3913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Essential to run a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Learning by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Controlling depends on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Changes by trial and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Mechanisms unclear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Experience transfer is difficult</a:t>
            </a:r>
            <a:endParaRPr lang="en-US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380544" y="443711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Useful to run a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Scientific </a:t>
            </a:r>
            <a:r>
              <a:rPr lang="en-US" sz="1600" dirty="0"/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Controlling depends 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Changes are based on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Mechanisms are main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Transferrable</a:t>
            </a:r>
            <a:endParaRPr lang="en-US" sz="1600" dirty="0"/>
          </a:p>
        </p:txBody>
      </p:sp>
      <p:sp>
        <p:nvSpPr>
          <p:cNvPr id="3" name="Freeform 2"/>
          <p:cNvSpPr/>
          <p:nvPr/>
        </p:nvSpPr>
        <p:spPr>
          <a:xfrm>
            <a:off x="680720" y="1351280"/>
            <a:ext cx="3048000" cy="2092960"/>
          </a:xfrm>
          <a:custGeom>
            <a:avLst/>
            <a:gdLst>
              <a:gd name="connsiteX0" fmla="*/ 0 w 3048000"/>
              <a:gd name="connsiteY0" fmla="*/ 50800 h 2092960"/>
              <a:gd name="connsiteX1" fmla="*/ 0 w 3048000"/>
              <a:gd name="connsiteY1" fmla="*/ 2092960 h 2092960"/>
              <a:gd name="connsiteX2" fmla="*/ 3048000 w 3048000"/>
              <a:gd name="connsiteY2" fmla="*/ 2092960 h 2092960"/>
              <a:gd name="connsiteX3" fmla="*/ 3048000 w 3048000"/>
              <a:gd name="connsiteY3" fmla="*/ 1330960 h 2092960"/>
              <a:gd name="connsiteX4" fmla="*/ 2489200 w 3048000"/>
              <a:gd name="connsiteY4" fmla="*/ 1574800 h 2092960"/>
              <a:gd name="connsiteX5" fmla="*/ 2286000 w 3048000"/>
              <a:gd name="connsiteY5" fmla="*/ 944880 h 2092960"/>
              <a:gd name="connsiteX6" fmla="*/ 2529840 w 3048000"/>
              <a:gd name="connsiteY6" fmla="*/ 457200 h 2092960"/>
              <a:gd name="connsiteX7" fmla="*/ 3048000 w 3048000"/>
              <a:gd name="connsiteY7" fmla="*/ 711200 h 2092960"/>
              <a:gd name="connsiteX8" fmla="*/ 3048000 w 3048000"/>
              <a:gd name="connsiteY8" fmla="*/ 0 h 2092960"/>
              <a:gd name="connsiteX9" fmla="*/ 0 w 3048000"/>
              <a:gd name="connsiteY9" fmla="*/ 0 h 2092960"/>
              <a:gd name="connsiteX10" fmla="*/ 0 w 3048000"/>
              <a:gd name="connsiteY10" fmla="*/ 111760 h 2092960"/>
              <a:gd name="connsiteX11" fmla="*/ 10160 w 3048000"/>
              <a:gd name="connsiteY11" fmla="*/ 101600 h 2092960"/>
              <a:gd name="connsiteX0" fmla="*/ 0 w 3048000"/>
              <a:gd name="connsiteY0" fmla="*/ 50800 h 2092960"/>
              <a:gd name="connsiteX1" fmla="*/ 0 w 3048000"/>
              <a:gd name="connsiteY1" fmla="*/ 2092960 h 2092960"/>
              <a:gd name="connsiteX2" fmla="*/ 3048000 w 3048000"/>
              <a:gd name="connsiteY2" fmla="*/ 2092960 h 2092960"/>
              <a:gd name="connsiteX3" fmla="*/ 3048000 w 3048000"/>
              <a:gd name="connsiteY3" fmla="*/ 1330960 h 2092960"/>
              <a:gd name="connsiteX4" fmla="*/ 2489200 w 3048000"/>
              <a:gd name="connsiteY4" fmla="*/ 1574800 h 2092960"/>
              <a:gd name="connsiteX5" fmla="*/ 2286000 w 3048000"/>
              <a:gd name="connsiteY5" fmla="*/ 944880 h 2092960"/>
              <a:gd name="connsiteX6" fmla="*/ 2529840 w 3048000"/>
              <a:gd name="connsiteY6" fmla="*/ 457200 h 2092960"/>
              <a:gd name="connsiteX7" fmla="*/ 3048000 w 3048000"/>
              <a:gd name="connsiteY7" fmla="*/ 711200 h 2092960"/>
              <a:gd name="connsiteX8" fmla="*/ 3048000 w 3048000"/>
              <a:gd name="connsiteY8" fmla="*/ 0 h 2092960"/>
              <a:gd name="connsiteX9" fmla="*/ 0 w 3048000"/>
              <a:gd name="connsiteY9" fmla="*/ 0 h 2092960"/>
              <a:gd name="connsiteX10" fmla="*/ 0 w 3048000"/>
              <a:gd name="connsiteY10" fmla="*/ 111760 h 2092960"/>
              <a:gd name="connsiteX0" fmla="*/ 0 w 3048000"/>
              <a:gd name="connsiteY0" fmla="*/ 50800 h 2092960"/>
              <a:gd name="connsiteX1" fmla="*/ 0 w 3048000"/>
              <a:gd name="connsiteY1" fmla="*/ 2092960 h 2092960"/>
              <a:gd name="connsiteX2" fmla="*/ 3048000 w 3048000"/>
              <a:gd name="connsiteY2" fmla="*/ 2092960 h 2092960"/>
              <a:gd name="connsiteX3" fmla="*/ 3048000 w 3048000"/>
              <a:gd name="connsiteY3" fmla="*/ 1330960 h 2092960"/>
              <a:gd name="connsiteX4" fmla="*/ 2489200 w 3048000"/>
              <a:gd name="connsiteY4" fmla="*/ 1574800 h 2092960"/>
              <a:gd name="connsiteX5" fmla="*/ 2286000 w 3048000"/>
              <a:gd name="connsiteY5" fmla="*/ 944880 h 2092960"/>
              <a:gd name="connsiteX6" fmla="*/ 2529840 w 3048000"/>
              <a:gd name="connsiteY6" fmla="*/ 457200 h 2092960"/>
              <a:gd name="connsiteX7" fmla="*/ 3048000 w 3048000"/>
              <a:gd name="connsiteY7" fmla="*/ 711200 h 2092960"/>
              <a:gd name="connsiteX8" fmla="*/ 3048000 w 3048000"/>
              <a:gd name="connsiteY8" fmla="*/ 0 h 2092960"/>
              <a:gd name="connsiteX9" fmla="*/ 0 w 3048000"/>
              <a:gd name="connsiteY9" fmla="*/ 0 h 2092960"/>
              <a:gd name="connsiteX10" fmla="*/ 0 w 3048000"/>
              <a:gd name="connsiteY10" fmla="*/ 111760 h 2092960"/>
              <a:gd name="connsiteX11" fmla="*/ 0 w 3048000"/>
              <a:gd name="connsiteY11" fmla="*/ 50800 h 209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8000" h="2092960">
                <a:moveTo>
                  <a:pt x="0" y="50800"/>
                </a:moveTo>
                <a:lnTo>
                  <a:pt x="0" y="2092960"/>
                </a:lnTo>
                <a:lnTo>
                  <a:pt x="3048000" y="2092960"/>
                </a:lnTo>
                <a:lnTo>
                  <a:pt x="3048000" y="1330960"/>
                </a:lnTo>
                <a:lnTo>
                  <a:pt x="2489200" y="1574800"/>
                </a:lnTo>
                <a:lnTo>
                  <a:pt x="2286000" y="944880"/>
                </a:lnTo>
                <a:lnTo>
                  <a:pt x="2529840" y="457200"/>
                </a:lnTo>
                <a:lnTo>
                  <a:pt x="3048000" y="711200"/>
                </a:lnTo>
                <a:lnTo>
                  <a:pt x="3048000" y="0"/>
                </a:lnTo>
                <a:lnTo>
                  <a:pt x="0" y="0"/>
                </a:lnTo>
                <a:lnTo>
                  <a:pt x="0" y="111760"/>
                </a:lnTo>
                <a:lnTo>
                  <a:pt x="0" y="50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2563"/>
            <a:r>
              <a:rPr lang="en-US" dirty="0" smtClean="0"/>
              <a:t>Understanding</a:t>
            </a:r>
          </a:p>
          <a:p>
            <a:pPr marL="355600"/>
            <a:r>
              <a:rPr lang="en-US" dirty="0"/>
              <a:t> </a:t>
            </a:r>
            <a:r>
              <a:rPr lang="en-US" dirty="0" smtClean="0"/>
              <a:t>the science</a:t>
            </a:r>
          </a:p>
          <a:p>
            <a:pPr marL="355600"/>
            <a:r>
              <a:rPr lang="en-US" dirty="0" smtClean="0"/>
              <a:t>of </a:t>
            </a:r>
            <a:r>
              <a:rPr lang="en-US" dirty="0"/>
              <a:t>a process</a:t>
            </a:r>
          </a:p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4860032" y="1341120"/>
            <a:ext cx="3251200" cy="2103120"/>
          </a:xfrm>
          <a:custGeom>
            <a:avLst/>
            <a:gdLst>
              <a:gd name="connsiteX0" fmla="*/ 762000 w 3251200"/>
              <a:gd name="connsiteY0" fmla="*/ 0 h 2113280"/>
              <a:gd name="connsiteX1" fmla="*/ 762000 w 3251200"/>
              <a:gd name="connsiteY1" fmla="*/ 721360 h 2113280"/>
              <a:gd name="connsiteX2" fmla="*/ 254000 w 3251200"/>
              <a:gd name="connsiteY2" fmla="*/ 477520 h 2113280"/>
              <a:gd name="connsiteX3" fmla="*/ 0 w 3251200"/>
              <a:gd name="connsiteY3" fmla="*/ 934720 h 2113280"/>
              <a:gd name="connsiteX4" fmla="*/ 223520 w 3251200"/>
              <a:gd name="connsiteY4" fmla="*/ 1574800 h 2113280"/>
              <a:gd name="connsiteX5" fmla="*/ 762000 w 3251200"/>
              <a:gd name="connsiteY5" fmla="*/ 1330960 h 2113280"/>
              <a:gd name="connsiteX6" fmla="*/ 762000 w 3251200"/>
              <a:gd name="connsiteY6" fmla="*/ 2113280 h 2113280"/>
              <a:gd name="connsiteX7" fmla="*/ 3251200 w 3251200"/>
              <a:gd name="connsiteY7" fmla="*/ 2072640 h 2113280"/>
              <a:gd name="connsiteX8" fmla="*/ 3251200 w 3251200"/>
              <a:gd name="connsiteY8" fmla="*/ 10160 h 2113280"/>
              <a:gd name="connsiteX9" fmla="*/ 762000 w 3251200"/>
              <a:gd name="connsiteY9" fmla="*/ 0 h 2113280"/>
              <a:gd name="connsiteX0" fmla="*/ 762000 w 3251200"/>
              <a:gd name="connsiteY0" fmla="*/ 0 h 2113280"/>
              <a:gd name="connsiteX1" fmla="*/ 762000 w 3251200"/>
              <a:gd name="connsiteY1" fmla="*/ 721360 h 2113280"/>
              <a:gd name="connsiteX2" fmla="*/ 254000 w 3251200"/>
              <a:gd name="connsiteY2" fmla="*/ 477520 h 2113280"/>
              <a:gd name="connsiteX3" fmla="*/ 0 w 3251200"/>
              <a:gd name="connsiteY3" fmla="*/ 934720 h 2113280"/>
              <a:gd name="connsiteX4" fmla="*/ 223520 w 3251200"/>
              <a:gd name="connsiteY4" fmla="*/ 1574800 h 2113280"/>
              <a:gd name="connsiteX5" fmla="*/ 762000 w 3251200"/>
              <a:gd name="connsiteY5" fmla="*/ 1330960 h 2113280"/>
              <a:gd name="connsiteX6" fmla="*/ 762000 w 3251200"/>
              <a:gd name="connsiteY6" fmla="*/ 2113280 h 2113280"/>
              <a:gd name="connsiteX7" fmla="*/ 3241040 w 3251200"/>
              <a:gd name="connsiteY7" fmla="*/ 2113280 h 2113280"/>
              <a:gd name="connsiteX8" fmla="*/ 3251200 w 3251200"/>
              <a:gd name="connsiteY8" fmla="*/ 10160 h 2113280"/>
              <a:gd name="connsiteX9" fmla="*/ 762000 w 3251200"/>
              <a:gd name="connsiteY9" fmla="*/ 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1200" h="2113280">
                <a:moveTo>
                  <a:pt x="762000" y="0"/>
                </a:moveTo>
                <a:lnTo>
                  <a:pt x="762000" y="721360"/>
                </a:lnTo>
                <a:lnTo>
                  <a:pt x="254000" y="477520"/>
                </a:lnTo>
                <a:lnTo>
                  <a:pt x="0" y="934720"/>
                </a:lnTo>
                <a:lnTo>
                  <a:pt x="223520" y="1574800"/>
                </a:lnTo>
                <a:lnTo>
                  <a:pt x="762000" y="1330960"/>
                </a:lnTo>
                <a:lnTo>
                  <a:pt x="762000" y="2113280"/>
                </a:lnTo>
                <a:lnTo>
                  <a:pt x="3241040" y="2113280"/>
                </a:lnTo>
                <a:cubicBezTo>
                  <a:pt x="3244427" y="1412240"/>
                  <a:pt x="3247813" y="711200"/>
                  <a:pt x="3251200" y="10160"/>
                </a:cubicBezTo>
                <a:lnTo>
                  <a:pt x="76200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93763" algn="ctr"/>
            <a:r>
              <a:rPr lang="en-US" dirty="0"/>
              <a:t>Experience: Knowledge on how to run a process</a:t>
            </a:r>
          </a:p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69011" y="3888730"/>
            <a:ext cx="778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Accelerated learning by merging all types of knowledge into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10138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10677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/>
      <p:bldP spid="3" grpId="0" animBg="1"/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Tools for slag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Calculation possibilities are ample:</a:t>
            </a:r>
            <a:endParaRPr lang="en-GB" dirty="0" smtClean="0"/>
          </a:p>
          <a:p>
            <a:pPr lvl="1"/>
            <a:r>
              <a:rPr lang="en-GB" dirty="0" smtClean="0"/>
              <a:t>Phase </a:t>
            </a:r>
            <a:r>
              <a:rPr lang="en-GB" dirty="0"/>
              <a:t>formation as a function of </a:t>
            </a:r>
            <a:r>
              <a:rPr lang="en-GB" dirty="0" smtClean="0"/>
              <a:t>temperature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expected minerals in the slag after </a:t>
            </a:r>
            <a:r>
              <a:rPr lang="en-GB" dirty="0" smtClean="0"/>
              <a:t>cooling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Viscosity </a:t>
            </a:r>
            <a:r>
              <a:rPr lang="en-GB" dirty="0"/>
              <a:t>of the slag</a:t>
            </a:r>
          </a:p>
          <a:p>
            <a:pPr lvl="1"/>
            <a:r>
              <a:rPr lang="en-GB" dirty="0"/>
              <a:t>Liquidus and solidus temperature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Phase </a:t>
            </a:r>
            <a:r>
              <a:rPr lang="en-GB" dirty="0"/>
              <a:t>fractions at high </a:t>
            </a:r>
            <a:r>
              <a:rPr lang="en-GB" dirty="0" smtClean="0"/>
              <a:t>temperature</a:t>
            </a:r>
          </a:p>
          <a:p>
            <a:pPr lvl="1"/>
            <a:r>
              <a:rPr lang="en-GB" dirty="0" smtClean="0"/>
              <a:t>Sulphur capacity</a:t>
            </a:r>
          </a:p>
          <a:p>
            <a:pPr lvl="1"/>
            <a:r>
              <a:rPr lang="en-GB" dirty="0" smtClean="0"/>
              <a:t>Impurity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449366" y="2138953"/>
            <a:ext cx="168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Slag</a:t>
            </a:r>
          </a:p>
          <a:p>
            <a:r>
              <a:rPr lang="nl-BE" sz="2000" dirty="0" smtClean="0"/>
              <a:t>Valorization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1" y="3733001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Metal process</a:t>
            </a:r>
            <a:endParaRPr lang="en-GB" sz="2000" dirty="0"/>
          </a:p>
        </p:txBody>
      </p:sp>
      <p:sp>
        <p:nvSpPr>
          <p:cNvPr id="7" name="Right Brace 6"/>
          <p:cNvSpPr/>
          <p:nvPr/>
        </p:nvSpPr>
        <p:spPr>
          <a:xfrm>
            <a:off x="6588224" y="2780928"/>
            <a:ext cx="216024" cy="23042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7154924" y="1628800"/>
            <a:ext cx="216024" cy="17281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Basic slag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Afbeeldi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01"/>
          <a:stretch>
            <a:fillRect/>
          </a:stretch>
        </p:blipFill>
        <p:spPr bwMode="auto">
          <a:xfrm>
            <a:off x="800760" y="2132856"/>
            <a:ext cx="7632848" cy="283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Slag properties and phase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84976" cy="53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Heat recovery from slag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Enthalpy as a function </a:t>
            </a:r>
            <a:r>
              <a:rPr lang="nl-BE" sz="2000" dirty="0"/>
              <a:t>of </a:t>
            </a:r>
            <a:r>
              <a:rPr lang="nl-BE" sz="2000" dirty="0" smtClean="0"/>
              <a:t>composition (1600 </a:t>
            </a:r>
            <a:r>
              <a:rPr lang="nl-BE" sz="2000" dirty="0"/>
              <a:t>to </a:t>
            </a:r>
            <a:r>
              <a:rPr lang="nl-BE" sz="2000" dirty="0" smtClean="0"/>
              <a:t>800°C)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6" name="Picture 2" descr="C:\Users\Sander Arnout\Documents\MATLAB\enthalpy surface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336704" cy="47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Slag mineralogy 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Avoid problematic phases and improve desired 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F60FD-7404-48C2-85E4-5F4D87B16A6E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122" name="Picture 2" descr="C:\Users\Sander Arnout\Documents\MATLAB\anorthite ma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25224" r="33769" b="26729"/>
          <a:stretch/>
        </p:blipFill>
        <p:spPr bwMode="auto">
          <a:xfrm>
            <a:off x="6189785" y="4435376"/>
            <a:ext cx="2954215" cy="19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nder Arnout\Documents\MATLAB\MgO ma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26531" r="32193" b="27697"/>
          <a:stretch/>
        </p:blipFill>
        <p:spPr bwMode="auto">
          <a:xfrm>
            <a:off x="3099807" y="4480592"/>
            <a:ext cx="3104940" cy="18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nder Arnout\Documents\MATLAB\spinel ma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26976" r="31022" b="30792"/>
          <a:stretch/>
        </p:blipFill>
        <p:spPr bwMode="auto">
          <a:xfrm>
            <a:off x="3099807" y="2348880"/>
            <a:ext cx="3145134" cy="16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nder Arnout\Documents\MATLAB\bredigite map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26531" r="32954" b="27697"/>
          <a:stretch/>
        </p:blipFill>
        <p:spPr bwMode="auto">
          <a:xfrm>
            <a:off x="142533" y="4480594"/>
            <a:ext cx="3044650" cy="18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nder Arnout\Documents\MATLAB\C2S pha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27679" r="31500" b="32112"/>
          <a:stretch/>
        </p:blipFill>
        <p:spPr bwMode="auto">
          <a:xfrm>
            <a:off x="142533" y="2348880"/>
            <a:ext cx="3034602" cy="15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21069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</a:t>
            </a:r>
            <a:r>
              <a:rPr lang="nl-BE" baseline="-25000" dirty="0" smtClean="0"/>
              <a:t>2</a:t>
            </a:r>
            <a:r>
              <a:rPr lang="nl-BE" dirty="0" smtClean="0"/>
              <a:t>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20932" y="21642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spinel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16786" y="42959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bredigite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024302" y="42959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MgO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42959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anorthite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150347" y="2146003"/>
            <a:ext cx="2225289" cy="2003441"/>
            <a:chOff x="6681227" y="2288984"/>
            <a:chExt cx="2225289" cy="2003441"/>
          </a:xfrm>
        </p:grpSpPr>
        <p:pic>
          <p:nvPicPr>
            <p:cNvPr id="15" name="Picture 6" descr="C:\Users\Sander Arnout\Documents\MATLAB\C2S phase.png"/>
            <p:cNvPicPr>
              <a:picLocks noChangeAspect="1" noChangeArrowheads="1"/>
            </p:cNvPicPr>
            <p:nvPr/>
          </p:nvPicPr>
          <p:blipFill rotWithShape="1"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6" t="27679" r="31500" b="32112"/>
            <a:stretch/>
          </p:blipFill>
          <p:spPr bwMode="auto">
            <a:xfrm>
              <a:off x="6792686" y="3120815"/>
              <a:ext cx="1855451" cy="976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6846206" y="2565983"/>
              <a:ext cx="1688123" cy="1436914"/>
            </a:xfrm>
            <a:custGeom>
              <a:avLst/>
              <a:gdLst>
                <a:gd name="connsiteX0" fmla="*/ 0 w 1688123"/>
                <a:gd name="connsiteY0" fmla="*/ 1426866 h 1436914"/>
                <a:gd name="connsiteX1" fmla="*/ 1688123 w 1688123"/>
                <a:gd name="connsiteY1" fmla="*/ 1436914 h 1436914"/>
                <a:gd name="connsiteX2" fmla="*/ 854110 w 1688123"/>
                <a:gd name="connsiteY2" fmla="*/ 0 h 1436914"/>
                <a:gd name="connsiteX3" fmla="*/ 0 w 1688123"/>
                <a:gd name="connsiteY3" fmla="*/ 1426866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123" h="1436914">
                  <a:moveTo>
                    <a:pt x="0" y="1426866"/>
                  </a:moveTo>
                  <a:lnTo>
                    <a:pt x="1688123" y="1436914"/>
                  </a:lnTo>
                  <a:lnTo>
                    <a:pt x="854110" y="0"/>
                  </a:lnTo>
                  <a:lnTo>
                    <a:pt x="0" y="1426866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81227" y="4015426"/>
              <a:ext cx="22252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dirty="0" smtClean="0"/>
                <a:t>CaO                       Al</a:t>
              </a:r>
              <a:r>
                <a:rPr lang="nl-BE" sz="1200" baseline="-25000" dirty="0" smtClean="0"/>
                <a:t>2</a:t>
              </a:r>
              <a:r>
                <a:rPr lang="nl-BE" sz="1200" dirty="0" smtClean="0"/>
                <a:t>O</a:t>
              </a:r>
              <a:r>
                <a:rPr lang="nl-BE" sz="1200" baseline="-25000" dirty="0" smtClean="0"/>
                <a:t>3</a:t>
              </a:r>
              <a:endParaRPr lang="en-GB" sz="12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60565" y="2288984"/>
              <a:ext cx="519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dirty="0" smtClean="0"/>
                <a:t>SiO</a:t>
              </a:r>
              <a:r>
                <a:rPr lang="nl-BE" sz="1200" baseline="-25000" dirty="0" smtClean="0"/>
                <a:t>2</a:t>
              </a:r>
              <a:endParaRPr lang="en-GB" sz="1200" baseline="-25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70140" y="2423002"/>
            <a:ext cx="98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+8% MgO</a:t>
            </a:r>
          </a:p>
          <a:p>
            <a:r>
              <a:rPr lang="nl-BE" sz="1200" dirty="0" smtClean="0"/>
              <a:t>+2% FeO</a:t>
            </a:r>
            <a:r>
              <a:rPr lang="nl-BE" sz="1200" baseline="-25000" dirty="0" smtClean="0"/>
              <a:t>x</a:t>
            </a:r>
            <a:endParaRPr lang="en-GB" sz="1200" baseline="-25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457333" y="1893120"/>
            <a:ext cx="718439" cy="2249531"/>
            <a:chOff x="6221833" y="1753366"/>
            <a:chExt cx="718439" cy="2249531"/>
          </a:xfrm>
        </p:grpSpPr>
        <p:pic>
          <p:nvPicPr>
            <p:cNvPr id="21" name="Picture 6" descr="C:\Users\Sander Arnout\Documents\MATLAB\C2S phas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2" t="10594" r="12762" b="12000"/>
            <a:stretch/>
          </p:blipFill>
          <p:spPr bwMode="auto">
            <a:xfrm>
              <a:off x="6221833" y="1753366"/>
              <a:ext cx="247040" cy="224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422181" y="1816302"/>
              <a:ext cx="518091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dirty="0" smtClean="0"/>
                <a:t>max</a:t>
              </a:r>
            </a:p>
            <a:p>
              <a:endParaRPr lang="nl-BE" dirty="0"/>
            </a:p>
            <a:p>
              <a:endParaRPr lang="nl-BE" dirty="0" smtClean="0"/>
            </a:p>
            <a:p>
              <a:endParaRPr lang="nl-BE" dirty="0"/>
            </a:p>
            <a:p>
              <a:endParaRPr lang="nl-BE" dirty="0" smtClean="0"/>
            </a:p>
            <a:p>
              <a:endParaRPr lang="nl-BE" dirty="0" smtClean="0"/>
            </a:p>
            <a:p>
              <a:endParaRPr lang="nl-BE" dirty="0"/>
            </a:p>
            <a:p>
              <a:r>
                <a:rPr lang="nl-BE" sz="1200" dirty="0" smtClean="0"/>
                <a:t>0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07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yro2009">
  <a:themeElements>
    <a:clrScheme name="InsPyro">
      <a:dk1>
        <a:srgbClr val="000000"/>
      </a:dk1>
      <a:lt1>
        <a:srgbClr val="FFFFFF"/>
      </a:lt1>
      <a:dk2>
        <a:srgbClr val="45660E"/>
      </a:dk2>
      <a:lt2>
        <a:srgbClr val="595959"/>
      </a:lt2>
      <a:accent1>
        <a:srgbClr val="6AC034"/>
      </a:accent1>
      <a:accent2>
        <a:srgbClr val="F58000"/>
      </a:accent2>
      <a:accent3>
        <a:srgbClr val="FFFFFF"/>
      </a:accent3>
      <a:accent4>
        <a:srgbClr val="000000"/>
      </a:accent4>
      <a:accent5>
        <a:srgbClr val="C2DDAC"/>
      </a:accent5>
      <a:accent6>
        <a:srgbClr val="D16C14"/>
      </a:accent6>
      <a:hlink>
        <a:srgbClr val="80240D"/>
      </a:hlink>
      <a:folHlink>
        <a:srgbClr val="4C8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45660E"/>
        </a:dk2>
        <a:lt2>
          <a:srgbClr val="969696"/>
        </a:lt2>
        <a:accent1>
          <a:srgbClr val="84C225"/>
        </a:accent1>
        <a:accent2>
          <a:srgbClr val="E77817"/>
        </a:accent2>
        <a:accent3>
          <a:srgbClr val="FFFFFF"/>
        </a:accent3>
        <a:accent4>
          <a:srgbClr val="000000"/>
        </a:accent4>
        <a:accent5>
          <a:srgbClr val="C2DDAC"/>
        </a:accent5>
        <a:accent6>
          <a:srgbClr val="D16C14"/>
        </a:accent6>
        <a:hlink>
          <a:srgbClr val="80240D"/>
        </a:hlink>
        <a:folHlink>
          <a:srgbClr val="4C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684</Words>
  <Application>Microsoft Office PowerPoint</Application>
  <PresentationFormat>On-screen Show (4:3)</PresentationFormat>
  <Paragraphs>207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InsPyro2009</vt:lpstr>
      <vt:lpstr>  The InsPyro-Spark calculation toolbox for slag engineering properties</vt:lpstr>
      <vt:lpstr>Introduction: InsPyro</vt:lpstr>
      <vt:lpstr>Mission: « Inspiring Metallurgy »</vt:lpstr>
      <vt:lpstr>InsPyro’s knowledge centered approach</vt:lpstr>
      <vt:lpstr>Tools for slag processing</vt:lpstr>
      <vt:lpstr>Basic slag properties</vt:lpstr>
      <vt:lpstr>Slag properties and phase diagram</vt:lpstr>
      <vt:lpstr>Heat recovery from slag</vt:lpstr>
      <vt:lpstr>Slag mineralogy maps</vt:lpstr>
      <vt:lpstr>Integrated in charge calculation</vt:lpstr>
      <vt:lpstr>Using Spark to guide a process</vt:lpstr>
      <vt:lpstr>From insight to decisions (InsPyro-Proval) </vt:lpstr>
      <vt:lpstr>Larger software framework</vt:lpstr>
      <vt:lpstr>Feasibility studies</vt:lpstr>
      <vt:lpstr>InsPyro’s approach for feasibility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2011-12-02T08:12:52Z</dcterms:created>
  <dcterms:modified xsi:type="dcterms:W3CDTF">2015-04-15T18:23:05Z</dcterms:modified>
</cp:coreProperties>
</file>