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1"/>
    <p:sldMasterId id="2147483710" r:id="rId2"/>
  </p:sldMasterIdLst>
  <p:notesMasterIdLst>
    <p:notesMasterId r:id="rId9"/>
  </p:notesMasterIdLst>
  <p:handoutMasterIdLst>
    <p:handoutMasterId r:id="rId10"/>
  </p:handoutMasterIdLst>
  <p:sldIdLst>
    <p:sldId id="256" r:id="rId3"/>
    <p:sldId id="464" r:id="rId4"/>
    <p:sldId id="490" r:id="rId5"/>
    <p:sldId id="597" r:id="rId6"/>
    <p:sldId id="532" r:id="rId7"/>
    <p:sldId id="598" r:id="rId8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even Machiels" initials="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1D8DB0"/>
    <a:srgbClr val="147694"/>
    <a:srgbClr val="116E8A"/>
    <a:srgbClr val="177E9D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22" autoAdjust="0"/>
  </p:normalViewPr>
  <p:slideViewPr>
    <p:cSldViewPr snapToObjects="1" showGuides="1">
      <p:cViewPr>
        <p:scale>
          <a:sx n="80" d="100"/>
          <a:sy n="80" d="100"/>
        </p:scale>
        <p:origin x="-893" y="-158"/>
      </p:cViewPr>
      <p:guideLst>
        <p:guide orient="horz" pos="3339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6185198-F140-406E-8F04-DE9D809B9791}" type="datetimeFigureOut">
              <a:rPr lang="nl-BE" sz="1100">
                <a:latin typeface="Arial" pitchFamily="34" charset="0"/>
                <a:cs typeface="Arial" pitchFamily="34" charset="0"/>
              </a:rPr>
              <a:pPr/>
              <a:t>17/04/2015</a:t>
            </a:fld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A024B3E-C6E9-4CB0-843C-3CD5676655AA}" type="slidenum">
              <a:rPr lang="nl-BE" sz="1100"/>
              <a:pPr/>
              <a:t>‹#›</a:t>
            </a:fld>
            <a:endParaRPr lang="nl-BE" sz="11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59000" y="4835250"/>
            <a:ext cx="5962667" cy="463378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4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17/04/2015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97671" y="3249191"/>
            <a:ext cx="5904656" cy="1440160"/>
          </a:xfrm>
        </p:spPr>
        <p:txBody>
          <a:bodyPr/>
          <a:lstStyle/>
          <a:p>
            <a:r>
              <a:rPr lang="en-GB" sz="2800" b="1" cap="all" dirty="0" smtClean="0"/>
              <a:t>The </a:t>
            </a:r>
            <a:r>
              <a:rPr lang="en-GB" sz="2800" b="1" cap="all" dirty="0"/>
              <a:t>impact of curing conditions on Heavy metal immobilisation of F</a:t>
            </a:r>
            <a:r>
              <a:rPr lang="en-GB" sz="2800" b="1" dirty="0"/>
              <a:t>e</a:t>
            </a:r>
            <a:r>
              <a:rPr lang="en-GB" sz="2800" b="1" cap="all" dirty="0"/>
              <a:t>-rich inorganic polymers</a:t>
            </a:r>
            <a:r>
              <a:rPr lang="en-GB" sz="2800" dirty="0"/>
              <a:t> </a:t>
            </a:r>
            <a:r>
              <a:rPr lang="nl-BE" sz="2000" b="1" dirty="0"/>
              <a:t/>
            </a:r>
            <a:br>
              <a:rPr lang="nl-BE" sz="2000" b="1" dirty="0"/>
            </a:br>
            <a:r>
              <a:rPr lang="en-GB" sz="2000" dirty="0"/>
              <a:t> </a:t>
            </a:r>
            <a:r>
              <a:rPr lang="nl-BE" sz="3200" dirty="0"/>
              <a:t/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96873" y="4725144"/>
            <a:ext cx="5670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Lukas </a:t>
            </a:r>
            <a:r>
              <a:rPr lang="en-GB" sz="2400" dirty="0" smtClean="0">
                <a:solidFill>
                  <a:schemeClr val="bg1"/>
                </a:solidFill>
              </a:rPr>
              <a:t>Arnout, </a:t>
            </a:r>
            <a:r>
              <a:rPr lang="en-GB" sz="2400" dirty="0" err="1" smtClean="0">
                <a:solidFill>
                  <a:schemeClr val="bg1"/>
                </a:solidFill>
              </a:rPr>
              <a:t>Lieven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Machiels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</a:rPr>
              <a:t>Valérie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Cappuyns</a:t>
            </a:r>
            <a:r>
              <a:rPr lang="en-GB" sz="2400" dirty="0" smtClean="0">
                <a:solidFill>
                  <a:schemeClr val="bg1"/>
                </a:solidFill>
              </a:rPr>
              <a:t>, Peter Tom Jones, 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Bart </a:t>
            </a:r>
            <a:r>
              <a:rPr lang="en-GB" sz="2400" dirty="0" err="1" smtClean="0">
                <a:solidFill>
                  <a:schemeClr val="bg1"/>
                </a:solidFill>
              </a:rPr>
              <a:t>Blanpain</a:t>
            </a:r>
            <a:r>
              <a:rPr lang="en-GB" sz="2400" dirty="0" smtClean="0">
                <a:solidFill>
                  <a:schemeClr val="bg1"/>
                </a:solidFill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</a:rPr>
              <a:t>Yiannis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Pontikes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064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107992"/>
            <a:ext cx="8712968" cy="44068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Closing the Circle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5734997"/>
            <a:ext cx="7554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Table 2: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Processing and curing conditions of inorganic polymer samples</a:t>
            </a:r>
            <a:endParaRPr kumimoji="0" lang="nl-B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58974"/>
              </p:ext>
            </p:extLst>
          </p:nvPr>
        </p:nvGraphicFramePr>
        <p:xfrm>
          <a:off x="410072" y="404664"/>
          <a:ext cx="8019098" cy="1138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75"/>
                <a:gridCol w="593408"/>
                <a:gridCol w="555069"/>
                <a:gridCol w="490061"/>
                <a:gridCol w="625078"/>
                <a:gridCol w="555069"/>
                <a:gridCol w="458391"/>
                <a:gridCol w="546735"/>
                <a:gridCol w="526733"/>
                <a:gridCol w="558403"/>
                <a:gridCol w="553403"/>
                <a:gridCol w="546735"/>
                <a:gridCol w="573405"/>
                <a:gridCol w="555069"/>
                <a:gridCol w="510064"/>
              </a:tblGrid>
              <a:tr h="445318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wt%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SiO</a:t>
                      </a:r>
                      <a:r>
                        <a:rPr lang="nl-BE" sz="1400" baseline="-25000" dirty="0">
                          <a:effectLst/>
                        </a:rPr>
                        <a:t>2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FeO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CaO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Al</a:t>
                      </a:r>
                      <a:r>
                        <a:rPr lang="nl-BE" sz="1400" baseline="-25000">
                          <a:effectLst/>
                        </a:rPr>
                        <a:t>2</a:t>
                      </a:r>
                      <a:r>
                        <a:rPr lang="nl-BE" sz="1400">
                          <a:effectLst/>
                        </a:rPr>
                        <a:t>O</a:t>
                      </a:r>
                      <a:r>
                        <a:rPr lang="nl-BE" sz="1400" baseline="-25000">
                          <a:effectLst/>
                        </a:rPr>
                        <a:t>3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MnO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K</a:t>
                      </a:r>
                      <a:r>
                        <a:rPr lang="nl-BE" sz="1400" baseline="-25000">
                          <a:effectLst/>
                        </a:rPr>
                        <a:t>2</a:t>
                      </a:r>
                      <a:r>
                        <a:rPr lang="nl-BE" sz="1400">
                          <a:effectLst/>
                        </a:rPr>
                        <a:t>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MgO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TiO</a:t>
                      </a:r>
                      <a:r>
                        <a:rPr lang="nl-BE" sz="1400" baseline="-25000">
                          <a:effectLst/>
                        </a:rPr>
                        <a:t>2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Na</a:t>
                      </a:r>
                      <a:r>
                        <a:rPr lang="nl-BE" sz="1400" baseline="-25000">
                          <a:effectLst/>
                        </a:rPr>
                        <a:t>2</a:t>
                      </a:r>
                      <a:r>
                        <a:rPr lang="nl-BE" sz="1400">
                          <a:effectLst/>
                        </a:rPr>
                        <a:t>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ZnO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CuO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Cr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PbO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NiO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</a:tr>
              <a:tr h="34683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HM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36.2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29.2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12.4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8.2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1.7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0.6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2.2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1.0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1.1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1.2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1.2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1.6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0.6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1.5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</a:tr>
              <a:tr h="34683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RA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38.2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30.4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14.0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>
                          <a:effectLst/>
                        </a:rPr>
                        <a:t>8.5</a:t>
                      </a:r>
                      <a:endParaRPr lang="nl-BE" sz="20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1.8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1.2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1.8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1.0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0.5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Bdl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1.0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0.4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bdl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bdl</a:t>
                      </a:r>
                      <a:endParaRPr lang="nl-BE" sz="2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3528" y="1556792"/>
            <a:ext cx="654731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Table 1: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XRF analysis of the glasses</a:t>
            </a:r>
            <a:endParaRPr kumimoji="0" lang="nl-B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bdl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= below detection limit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61603"/>
              </p:ext>
            </p:extLst>
          </p:nvPr>
        </p:nvGraphicFramePr>
        <p:xfrm>
          <a:off x="395536" y="4134176"/>
          <a:ext cx="7416824" cy="159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512168"/>
                <a:gridCol w="1224136"/>
                <a:gridCol w="3672408"/>
              </a:tblGrid>
              <a:tr h="319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 Sample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solution/glass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glass/sand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curing conditions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19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HM20 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0.45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1/3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 days at 20°C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19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HM60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0.45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1/3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 hours at 60°C + 27 days at 20°C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19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HM120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0.45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1/3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 hours at 120°C + 27 days at 20°C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19816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HM180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0.45</a:t>
                      </a:r>
                      <a:endParaRPr lang="nl-BE" sz="16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1/3</a:t>
                      </a:r>
                      <a:r>
                        <a:rPr lang="en-GB" sz="1000" dirty="0">
                          <a:effectLst/>
                        </a:rPr>
                        <a:t> 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24hours at 180°C + 27 days at 20°C</a:t>
                      </a:r>
                      <a:endParaRPr lang="nl-BE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Picture 1" descr="C:\Users\u0050557\Desktop\pics plasmat\IMG_78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48412"/>
              </p:ext>
            </p:extLst>
          </p:nvPr>
        </p:nvGraphicFramePr>
        <p:xfrm>
          <a:off x="179512" y="371812"/>
          <a:ext cx="2314508" cy="2481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614"/>
                <a:gridCol w="1152894"/>
              </a:tblGrid>
              <a:tr h="820207">
                <a:tc>
                  <a:txBody>
                    <a:bodyPr/>
                    <a:lstStyle/>
                    <a:p>
                      <a:endParaRPr lang="nl-B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MPa</a:t>
                      </a:r>
                      <a:endParaRPr lang="nl-BE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1522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HM20</a:t>
                      </a:r>
                      <a:endParaRPr lang="nl-BE" sz="18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65 </a:t>
                      </a:r>
                      <a:r>
                        <a:rPr lang="en-GB" sz="1600" dirty="0">
                          <a:effectLst/>
                        </a:rPr>
                        <a:t>± 3.2</a:t>
                      </a:r>
                      <a:endParaRPr lang="nl-BE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1522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HM60</a:t>
                      </a:r>
                      <a:endParaRPr lang="nl-BE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106 </a:t>
                      </a:r>
                      <a:r>
                        <a:rPr lang="en-GB" sz="1600" dirty="0">
                          <a:effectLst/>
                        </a:rPr>
                        <a:t>± 6.6</a:t>
                      </a:r>
                      <a:endParaRPr lang="nl-BE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1522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HM120</a:t>
                      </a:r>
                      <a:endParaRPr lang="nl-BE" sz="18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119 ± 3.7</a:t>
                      </a:r>
                      <a:endParaRPr lang="nl-BE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15229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HM180</a:t>
                      </a:r>
                      <a:endParaRPr lang="nl-BE" sz="18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138 ± 2.8</a:t>
                      </a:r>
                      <a:endParaRPr lang="nl-BE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2855258"/>
            <a:ext cx="237626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Table 4: 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ompressive strength at 28 days</a:t>
            </a:r>
            <a:endParaRPr kumimoji="0" lang="nl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GP2-35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022823" cy="25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46" y="426764"/>
            <a:ext cx="2968749" cy="24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M120_0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50167"/>
            <a:ext cx="3004914" cy="24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5" descr="Description: F:\thesis Lucas\Thesis\GP5-350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09454"/>
            <a:ext cx="2952328" cy="248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MR1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MR1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23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MR10"/>
              </a:rPr>
              <a:t> </a:t>
            </a: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233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784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CMR1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MR1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10010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Figure 2:</a:t>
            </a: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SEM-BSE images of polished sections of samples: </a:t>
            </a: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(a)</a:t>
            </a: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HM20 with a lot of cracks, </a:t>
            </a: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(b) </a:t>
            </a: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and</a:t>
            </a: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(c) </a:t>
            </a: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respectively HM60 and HM120 with less cracks and</a:t>
            </a: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(d)</a:t>
            </a: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HM180 without cracks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2924944"/>
            <a:ext cx="257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HM20</a:t>
            </a:r>
            <a:endParaRPr lang="nl-BE" dirty="0"/>
          </a:p>
        </p:txBody>
      </p:sp>
      <p:sp>
        <p:nvSpPr>
          <p:cNvPr id="23" name="TextBox 22"/>
          <p:cNvSpPr txBox="1"/>
          <p:nvPr/>
        </p:nvSpPr>
        <p:spPr>
          <a:xfrm>
            <a:off x="6012160" y="2915652"/>
            <a:ext cx="257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HM60</a:t>
            </a:r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2699792" y="5723964"/>
            <a:ext cx="257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HM120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5651956"/>
            <a:ext cx="257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HM180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32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" y="188640"/>
            <a:ext cx="3972501" cy="2808312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972501" cy="2808312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" y="3356992"/>
            <a:ext cx="3972501" cy="2808312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79" y="3383682"/>
            <a:ext cx="3977462" cy="28083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1467" y="2996952"/>
            <a:ext cx="397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Grounded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, 24h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at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natural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pH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5091" y="2996952"/>
            <a:ext cx="397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Grounded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, 3h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at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pH 7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6085794"/>
            <a:ext cx="397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Grounded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, 3h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at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pH 4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9978" y="6113333"/>
            <a:ext cx="231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Monolith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, 7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days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at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natural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pH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5126"/>
            <a:ext cx="4919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</a:rPr>
              <a:t>Values in mg/kg.ds</a:t>
            </a:r>
            <a:endParaRPr lang="nl-B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0"/>
            <a:ext cx="8568952" cy="47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827584" y="908720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35696" y="908720"/>
            <a:ext cx="1512168" cy="1304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552" y="4572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Smectite</a:t>
            </a:r>
            <a:r>
              <a:rPr lang="fr-BE" dirty="0" smtClean="0"/>
              <a:t> </a:t>
            </a:r>
            <a:r>
              <a:rPr lang="fr-BE" dirty="0" err="1" smtClean="0"/>
              <a:t>clay</a:t>
            </a:r>
            <a:endParaRPr lang="nl-BE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50131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XRD pattern of the </a:t>
            </a:r>
            <a:r>
              <a:rPr lang="fr-BE" dirty="0" err="1" smtClean="0"/>
              <a:t>inorganic</a:t>
            </a:r>
            <a:r>
              <a:rPr lang="fr-BE" dirty="0" smtClean="0"/>
              <a:t> </a:t>
            </a:r>
            <a:r>
              <a:rPr lang="fr-BE" dirty="0" err="1" smtClean="0"/>
              <a:t>polymer</a:t>
            </a:r>
            <a:r>
              <a:rPr lang="fr-BE" dirty="0" smtClean="0"/>
              <a:t> </a:t>
            </a:r>
            <a:r>
              <a:rPr lang="fr-BE" dirty="0" err="1" smtClean="0"/>
              <a:t>pastes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5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10966</TotalTime>
  <Words>264</Words>
  <Application>Microsoft Office PowerPoint</Application>
  <PresentationFormat>On-screen Show (4:3)</PresentationFormat>
  <Paragraphs>99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Corporate-KU Leuven-Liggend-Achtergrond Wit</vt:lpstr>
      <vt:lpstr>Corporate-KU Leuven-Liggend-Achtergrond Wit en Watermerk</vt:lpstr>
      <vt:lpstr>The impact of curing conditions on Heavy metal immobilisation of Fe-rich inorganic polymers   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Lukas</cp:lastModifiedBy>
  <cp:revision>812</cp:revision>
  <cp:lastPrinted>2013-11-14T15:08:17Z</cp:lastPrinted>
  <dcterms:created xsi:type="dcterms:W3CDTF">2012-07-10T07:57:57Z</dcterms:created>
  <dcterms:modified xsi:type="dcterms:W3CDTF">2015-04-17T10:38:28Z</dcterms:modified>
</cp:coreProperties>
</file>