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80" r:id="rId2"/>
  </p:sldMasterIdLst>
  <p:notesMasterIdLst>
    <p:notesMasterId r:id="rId29"/>
  </p:notesMasterIdLst>
  <p:handoutMasterIdLst>
    <p:handoutMasterId r:id="rId30"/>
  </p:handoutMasterIdLst>
  <p:sldIdLst>
    <p:sldId id="256" r:id="rId3"/>
    <p:sldId id="305" r:id="rId4"/>
    <p:sldId id="330" r:id="rId5"/>
    <p:sldId id="331" r:id="rId6"/>
    <p:sldId id="318" r:id="rId7"/>
    <p:sldId id="338" r:id="rId8"/>
    <p:sldId id="339" r:id="rId9"/>
    <p:sldId id="259" r:id="rId10"/>
    <p:sldId id="332" r:id="rId11"/>
    <p:sldId id="336" r:id="rId12"/>
    <p:sldId id="334" r:id="rId13"/>
    <p:sldId id="337" r:id="rId14"/>
    <p:sldId id="346" r:id="rId15"/>
    <p:sldId id="335" r:id="rId16"/>
    <p:sldId id="340" r:id="rId17"/>
    <p:sldId id="306" r:id="rId18"/>
    <p:sldId id="319" r:id="rId19"/>
    <p:sldId id="326" r:id="rId20"/>
    <p:sldId id="345" r:id="rId21"/>
    <p:sldId id="325" r:id="rId22"/>
    <p:sldId id="341" r:id="rId23"/>
    <p:sldId id="342" r:id="rId24"/>
    <p:sldId id="343" r:id="rId25"/>
    <p:sldId id="344" r:id="rId26"/>
    <p:sldId id="273" r:id="rId27"/>
    <p:sldId id="304" r:id="rId28"/>
  </p:sldIdLst>
  <p:sldSz cx="9144000" cy="6858000" type="screen4x3"/>
  <p:notesSz cx="6797675" cy="9926638"/>
  <p:defaultTextStyle>
    <a:defPPr>
      <a:defRPr lang="de-AT"/>
    </a:defPPr>
    <a:lvl1pPr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EE0C2C"/>
    <a:srgbClr val="6699FF"/>
    <a:srgbClr val="4449A8"/>
    <a:srgbClr val="003D81"/>
    <a:srgbClr val="55ED8F"/>
    <a:srgbClr val="0D914C"/>
    <a:srgbClr val="0B338B"/>
    <a:srgbClr val="BCC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3019" autoAdjust="0"/>
  </p:normalViewPr>
  <p:slideViewPr>
    <p:cSldViewPr snapToGrid="0">
      <p:cViewPr varScale="1">
        <p:scale>
          <a:sx n="116" d="100"/>
          <a:sy n="116" d="100"/>
        </p:scale>
        <p:origin x="1500" y="10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070" y="642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644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1" tIns="46210" rIns="92421" bIns="462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3031" y="0"/>
            <a:ext cx="2944644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1" tIns="46210" rIns="92421" bIns="462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907"/>
            <a:ext cx="2944644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1" tIns="46210" rIns="92421" bIns="462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3031" y="9429907"/>
            <a:ext cx="2944644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1" tIns="46210" rIns="92421" bIns="462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7E2BC80-23D6-4C3F-A0A9-4766FAF31007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3323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644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1" tIns="46210" rIns="92421" bIns="462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031" y="0"/>
            <a:ext cx="2944644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1" tIns="46210" rIns="92421" bIns="462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785" y="4716551"/>
            <a:ext cx="4984107" cy="446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1" tIns="46210" rIns="92421" bIns="462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 smtClean="0"/>
              <a:t>Klicken Sie, um die Formate des Vorlagentextes zu bearbeiten</a:t>
            </a:r>
          </a:p>
          <a:p>
            <a:pPr lvl="1"/>
            <a:r>
              <a:rPr lang="de-AT" noProof="0" smtClean="0"/>
              <a:t>Zweite Ebene</a:t>
            </a:r>
          </a:p>
          <a:p>
            <a:pPr lvl="2"/>
            <a:r>
              <a:rPr lang="de-AT" noProof="0" smtClean="0"/>
              <a:t>Dritte Ebene</a:t>
            </a:r>
          </a:p>
          <a:p>
            <a:pPr lvl="3"/>
            <a:r>
              <a:rPr lang="de-AT" noProof="0" smtClean="0"/>
              <a:t>Vierte Ebene</a:t>
            </a:r>
          </a:p>
          <a:p>
            <a:pPr lvl="4"/>
            <a:r>
              <a:rPr lang="de-AT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907"/>
            <a:ext cx="2944644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1" tIns="46210" rIns="92421" bIns="462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031" y="9429907"/>
            <a:ext cx="2944644" cy="49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1" tIns="46210" rIns="92421" bIns="462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488C03C-DE25-40B9-BEAC-11D751E08BEB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52230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09613"/>
            <a:ext cx="4965700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/>
              <a:pPr>
                <a:defRPr/>
              </a:pPr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44415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 smtClean="0"/>
          </a:p>
          <a:p>
            <a:r>
              <a:rPr lang="de-AT" dirty="0" smtClean="0"/>
              <a:t>Menge an W-Schlacke: 2.5 Mio. t/a</a:t>
            </a:r>
          </a:p>
          <a:p>
            <a:r>
              <a:rPr lang="de-AT" dirty="0" smtClean="0"/>
              <a:t>Menge an </a:t>
            </a:r>
            <a:r>
              <a:rPr lang="de-AT" dirty="0" err="1" smtClean="0"/>
              <a:t>Slag</a:t>
            </a:r>
            <a:r>
              <a:rPr lang="de-AT" baseline="0" dirty="0" smtClean="0"/>
              <a:t> aus </a:t>
            </a:r>
            <a:r>
              <a:rPr lang="de-AT" baseline="0" dirty="0" err="1" smtClean="0"/>
              <a:t>Fe</a:t>
            </a:r>
            <a:r>
              <a:rPr lang="de-AT" baseline="0" dirty="0" smtClean="0"/>
              <a:t>-Bad </a:t>
            </a:r>
            <a:r>
              <a:rPr lang="de-AT" baseline="0" dirty="0" err="1" smtClean="0"/>
              <a:t>process</a:t>
            </a:r>
            <a:r>
              <a:rPr lang="de-AT" baseline="0" dirty="0" smtClean="0"/>
              <a:t>: 0.5 * 2.5 Mio. t + Additives</a:t>
            </a:r>
          </a:p>
          <a:p>
            <a:r>
              <a:rPr lang="de-AT" baseline="0" dirty="0" smtClean="0"/>
              <a:t>Kosten: 100-200 US$/t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/>
              <a:pPr>
                <a:defRPr/>
              </a:pPr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4197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09613"/>
            <a:ext cx="4965700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/>
              <a:pPr>
                <a:defRPr/>
              </a:pPr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0231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Es ist kein Standardaggregat</a:t>
            </a:r>
          </a:p>
          <a:p>
            <a:r>
              <a:rPr lang="de-AT" dirty="0" smtClean="0"/>
              <a:t>Reaktorlänge 250mm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5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In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metallurgy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lot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slags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occur</a:t>
            </a:r>
            <a:r>
              <a:rPr lang="de-AT" baseline="0" dirty="0" smtClean="0"/>
              <a:t>. </a:t>
            </a:r>
            <a:r>
              <a:rPr lang="de-AT" baseline="0" dirty="0" err="1" smtClean="0"/>
              <a:t>You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split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them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slags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Ferrous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Nonferrous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industry</a:t>
            </a:r>
            <a:r>
              <a:rPr lang="de-AT" baseline="0" dirty="0" smtClean="0"/>
              <a:t>, but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amount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slags</a:t>
            </a:r>
            <a:r>
              <a:rPr lang="de-AT" baseline="0" dirty="0" smtClean="0"/>
              <a:t> out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steel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industry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importantiliest. „Schlacken kurz erklären“</a:t>
            </a:r>
          </a:p>
          <a:p>
            <a:r>
              <a:rPr lang="de-AT" baseline="0" dirty="0" err="1" smtClean="0"/>
              <a:t>Residues</a:t>
            </a:r>
            <a:r>
              <a:rPr lang="de-AT" baseline="0" dirty="0" smtClean="0"/>
              <a:t> out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iron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steel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industrie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recycle </a:t>
            </a:r>
            <a:r>
              <a:rPr lang="de-AT" baseline="0" dirty="0" err="1" smtClean="0"/>
              <a:t>some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Nonferrous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metals</a:t>
            </a:r>
            <a:r>
              <a:rPr lang="de-AT" baseline="0" dirty="0" smtClean="0"/>
              <a:t> out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them</a:t>
            </a:r>
            <a:r>
              <a:rPr lang="de-AT" baseline="0" dirty="0" smtClean="0"/>
              <a:t>. </a:t>
            </a:r>
            <a:r>
              <a:rPr lang="de-AT" baseline="0" dirty="0" err="1" smtClean="0"/>
              <a:t>During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processes</a:t>
            </a:r>
            <a:r>
              <a:rPr lang="de-AT" baseline="0" dirty="0" smtClean="0"/>
              <a:t> also a </a:t>
            </a:r>
            <a:r>
              <a:rPr lang="de-AT" baseline="0" dirty="0" err="1" smtClean="0"/>
              <a:t>lot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slag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get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produced</a:t>
            </a:r>
            <a:r>
              <a:rPr lang="de-AT" baseline="0" dirty="0" smtClean="0"/>
              <a:t>.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also </a:t>
            </a:r>
            <a:r>
              <a:rPr lang="de-AT" baseline="0" dirty="0" err="1" smtClean="0"/>
              <a:t>some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possibilities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an additional </a:t>
            </a:r>
            <a:r>
              <a:rPr lang="de-AT" baseline="0" dirty="0" err="1" smtClean="0"/>
              <a:t>use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needed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HOS: 250 kg/t RE</a:t>
            </a:r>
          </a:p>
          <a:p>
            <a:r>
              <a:rPr lang="de-AT" baseline="0" dirty="0" smtClean="0"/>
              <a:t>LDS: 120 kg/</a:t>
            </a:r>
            <a:r>
              <a:rPr lang="de-AT" baseline="0" dirty="0" err="1" smtClean="0"/>
              <a:t>tRS</a:t>
            </a:r>
            <a:endParaRPr lang="de-AT" baseline="0" dirty="0" smtClean="0"/>
          </a:p>
          <a:p>
            <a:r>
              <a:rPr lang="de-AT" baseline="0" dirty="0" smtClean="0"/>
              <a:t>Menge </a:t>
            </a:r>
            <a:r>
              <a:rPr lang="de-AT" baseline="0" dirty="0" err="1" smtClean="0"/>
              <a:t>Slag</a:t>
            </a:r>
            <a:r>
              <a:rPr lang="de-AT" baseline="0" dirty="0" smtClean="0"/>
              <a:t>/t RE RS ENT-S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/>
              <a:pPr>
                <a:defRPr/>
              </a:pPr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146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In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metallurgy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lot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slags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occur</a:t>
            </a:r>
            <a:r>
              <a:rPr lang="de-AT" baseline="0" dirty="0" smtClean="0"/>
              <a:t>. </a:t>
            </a:r>
            <a:r>
              <a:rPr lang="de-AT" baseline="0" dirty="0" err="1" smtClean="0"/>
              <a:t>You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split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them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slags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Ferrous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Nonferrous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industry</a:t>
            </a:r>
            <a:r>
              <a:rPr lang="de-AT" baseline="0" dirty="0" smtClean="0"/>
              <a:t>, but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amount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slags</a:t>
            </a:r>
            <a:r>
              <a:rPr lang="de-AT" baseline="0" dirty="0" smtClean="0"/>
              <a:t> out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steel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industry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importantiliest. „Schlacken kurz erklären“</a:t>
            </a:r>
          </a:p>
          <a:p>
            <a:r>
              <a:rPr lang="de-AT" baseline="0" dirty="0" err="1" smtClean="0"/>
              <a:t>Residues</a:t>
            </a:r>
            <a:r>
              <a:rPr lang="de-AT" baseline="0" dirty="0" smtClean="0"/>
              <a:t> out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iron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steel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industrie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recycle </a:t>
            </a:r>
            <a:r>
              <a:rPr lang="de-AT" baseline="0" dirty="0" err="1" smtClean="0"/>
              <a:t>some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Nonferrous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metals</a:t>
            </a:r>
            <a:r>
              <a:rPr lang="de-AT" baseline="0" dirty="0" smtClean="0"/>
              <a:t> out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them</a:t>
            </a:r>
            <a:r>
              <a:rPr lang="de-AT" baseline="0" dirty="0" smtClean="0"/>
              <a:t>. </a:t>
            </a:r>
            <a:r>
              <a:rPr lang="de-AT" baseline="0" dirty="0" err="1" smtClean="0"/>
              <a:t>During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processes</a:t>
            </a:r>
            <a:r>
              <a:rPr lang="de-AT" baseline="0" dirty="0" smtClean="0"/>
              <a:t> also a </a:t>
            </a:r>
            <a:r>
              <a:rPr lang="de-AT" baseline="0" dirty="0" err="1" smtClean="0"/>
              <a:t>lot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slag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get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produced</a:t>
            </a:r>
            <a:r>
              <a:rPr lang="de-AT" baseline="0" dirty="0" smtClean="0"/>
              <a:t>.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also </a:t>
            </a:r>
            <a:r>
              <a:rPr lang="de-AT" baseline="0" dirty="0" err="1" smtClean="0"/>
              <a:t>some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possibilities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an additional </a:t>
            </a:r>
            <a:r>
              <a:rPr lang="de-AT" baseline="0" dirty="0" err="1" smtClean="0"/>
              <a:t>use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needed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HOS: 250 kg/t RE</a:t>
            </a:r>
          </a:p>
          <a:p>
            <a:r>
              <a:rPr lang="de-AT" baseline="0" dirty="0" smtClean="0"/>
              <a:t>LDS: 120 kg/</a:t>
            </a:r>
            <a:r>
              <a:rPr lang="de-AT" baseline="0" dirty="0" err="1" smtClean="0"/>
              <a:t>tRS</a:t>
            </a:r>
            <a:endParaRPr lang="de-AT" baseline="0" dirty="0" smtClean="0"/>
          </a:p>
          <a:p>
            <a:r>
              <a:rPr lang="de-AT" baseline="0" dirty="0" smtClean="0"/>
              <a:t>Menge </a:t>
            </a:r>
            <a:r>
              <a:rPr lang="de-AT" baseline="0" dirty="0" err="1" smtClean="0"/>
              <a:t>Slag</a:t>
            </a:r>
            <a:r>
              <a:rPr lang="de-AT" baseline="0" dirty="0" smtClean="0"/>
              <a:t>/t RE RS ENT-S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/>
              <a:pPr>
                <a:defRPr/>
              </a:pPr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66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 basic</a:t>
            </a:r>
            <a:r>
              <a:rPr lang="en-GB" baseline="0" noProof="0" dirty="0" smtClean="0"/>
              <a:t> idea which we are very interested on  is the iron bath technology. Similar to the PIZO-process, the residues are charged on a liquid iron bath. A main problem is in course of such processes is the refractory lining. Therefore we have a new cooperation with RHI to investigate this problems. A further important point is to use the post combustion energy in the reducing step before to save energy.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Another idea is to use a gas fired facility for the treatment, because in Western European countries this energy may be cheaper in contrast to electrical power.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/>
              <a:pPr>
                <a:defRPr/>
              </a:pPr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3355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 basic</a:t>
            </a:r>
            <a:r>
              <a:rPr lang="en-GB" baseline="0" noProof="0" dirty="0" smtClean="0"/>
              <a:t> idea which we are very interested on  is the iron bath technology. Similar to the PIZO-process, the residues are charged on a liquid iron bath. A main problem is in course of such processes is the refractory lining. Therefore we have a new cooperation with RHI to investigate this problems. A further important point is to use the post combustion energy in the reducing step before to save energy.</a:t>
            </a:r>
          </a:p>
          <a:p>
            <a:endParaRPr lang="en-GB" baseline="0" noProof="0" dirty="0" smtClean="0"/>
          </a:p>
          <a:p>
            <a:r>
              <a:rPr lang="en-GB" baseline="0" noProof="0" dirty="0" smtClean="0"/>
              <a:t>Another idea is to use a gas fired facility for the treatment, because in Western European countries this energy may be cheaper in contrast to electrical power.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/>
              <a:pPr>
                <a:defRPr/>
              </a:pPr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750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7100" y="709613"/>
            <a:ext cx="4965700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/>
              <a:pPr>
                <a:defRPr/>
              </a:pPr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52792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Sagen,</a:t>
            </a:r>
            <a:r>
              <a:rPr lang="de-AT" baseline="0" dirty="0" smtClean="0"/>
              <a:t> dass bereits neue Reststoffe aus der Metallurgie charakterisiert werden</a:t>
            </a:r>
          </a:p>
          <a:p>
            <a:r>
              <a:rPr lang="de-AT" baseline="0" dirty="0" smtClean="0"/>
              <a:t>Abgasführung, Nachverbrennung von </a:t>
            </a:r>
            <a:r>
              <a:rPr lang="de-AT" baseline="0" dirty="0" err="1" smtClean="0"/>
              <a:t>Zn</a:t>
            </a:r>
            <a:r>
              <a:rPr lang="de-AT" baseline="0" dirty="0" smtClean="0"/>
              <a:t> im Aggregat</a:t>
            </a:r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This </a:t>
            </a:r>
            <a:r>
              <a:rPr lang="de-AT" dirty="0" err="1" smtClean="0"/>
              <a:t>is</a:t>
            </a:r>
            <a:r>
              <a:rPr lang="de-AT" dirty="0" smtClean="0"/>
              <a:t> a </a:t>
            </a:r>
            <a:r>
              <a:rPr lang="de-AT" dirty="0" err="1" smtClean="0"/>
              <a:t>summary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performet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tasks</a:t>
            </a:r>
            <a:r>
              <a:rPr lang="de-AT" baseline="0" dirty="0" smtClean="0"/>
              <a:t>. </a:t>
            </a:r>
            <a:r>
              <a:rPr lang="de-AT" baseline="0" dirty="0" err="1" smtClean="0"/>
              <a:t>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first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there</a:t>
            </a:r>
            <a:r>
              <a:rPr lang="de-AT" baseline="0" dirty="0" smtClean="0"/>
              <a:t> was a </a:t>
            </a:r>
            <a:r>
              <a:rPr lang="de-AT" baseline="0" dirty="0" err="1" smtClean="0"/>
              <a:t>literature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research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followed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thermodynamic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calculations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characterising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residues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slags</a:t>
            </a:r>
            <a:r>
              <a:rPr lang="de-AT" baseline="0" dirty="0" smtClean="0"/>
              <a:t>. The </a:t>
            </a:r>
            <a:r>
              <a:rPr lang="de-AT" baseline="0" dirty="0" err="1" smtClean="0"/>
              <a:t>practical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test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removing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heavy </a:t>
            </a:r>
            <a:r>
              <a:rPr lang="de-AT" baseline="0" dirty="0" err="1" smtClean="0"/>
              <a:t>metals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done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TBRC.</a:t>
            </a:r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next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steps</a:t>
            </a:r>
            <a:r>
              <a:rPr lang="de-AT" baseline="0" dirty="0" smtClean="0"/>
              <a:t> will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tests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norm. This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first</a:t>
            </a:r>
            <a:r>
              <a:rPr lang="de-AT" baseline="0" dirty="0" smtClean="0"/>
              <a:t> time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eluate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behaviour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volume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stability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test</a:t>
            </a:r>
            <a:r>
              <a:rPr lang="de-AT" baseline="0" dirty="0" smtClean="0"/>
              <a:t>. </a:t>
            </a:r>
            <a:r>
              <a:rPr lang="de-AT" baseline="0" dirty="0" err="1" smtClean="0"/>
              <a:t>If</a:t>
            </a:r>
            <a:r>
              <a:rPr lang="de-AT" baseline="0" dirty="0" smtClean="0"/>
              <a:t> all </a:t>
            </a:r>
            <a:r>
              <a:rPr lang="de-AT" baseline="0" dirty="0" err="1" smtClean="0"/>
              <a:t>requirements</a:t>
            </a:r>
            <a:r>
              <a:rPr lang="de-AT" baseline="0" dirty="0" smtClean="0"/>
              <a:t> will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succeeded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possibility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industrial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slags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industry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road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constuction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schould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evaluated</a:t>
            </a:r>
            <a:r>
              <a:rPr lang="de-AT" baseline="0" dirty="0" smtClean="0"/>
              <a:t>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88C03C-DE25-40B9-BEAC-11D751E08BEB}" type="slidenum">
              <a:rPr lang="de-AT" smtClean="0"/>
              <a:pPr>
                <a:defRPr/>
              </a:pPr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888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0"/>
          <p:cNvSpPr>
            <a:spLocks noChangeShapeType="1"/>
          </p:cNvSpPr>
          <p:nvPr/>
        </p:nvSpPr>
        <p:spPr bwMode="auto">
          <a:xfrm>
            <a:off x="1548063" y="3501186"/>
            <a:ext cx="6096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AT"/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3910013" y="2767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AT"/>
          </a:p>
        </p:txBody>
      </p:sp>
      <p:pic>
        <p:nvPicPr>
          <p:cNvPr id="10" name="Picture 2" descr="G:\cdg_bildmarke_2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0775" y="169863"/>
            <a:ext cx="14192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362197"/>
            <a:ext cx="6400800" cy="1143000"/>
          </a:xfrm>
        </p:spPr>
        <p:txBody>
          <a:bodyPr lIns="115200"/>
          <a:lstStyle>
            <a:lvl1pPr>
              <a:defRPr sz="4300">
                <a:solidFill>
                  <a:srgbClr val="003D81"/>
                </a:solidFill>
              </a:defRPr>
            </a:lvl1pPr>
          </a:lstStyle>
          <a:p>
            <a:r>
              <a:rPr lang="de-AT" dirty="0"/>
              <a:t>Klicken Sie, um das Titelformat zu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197"/>
            <a:ext cx="6400800" cy="914400"/>
          </a:xfrm>
        </p:spPr>
        <p:txBody>
          <a:bodyPr lIns="115200" rIns="90000"/>
          <a:lstStyle>
            <a:lvl1pPr marL="0" indent="0">
              <a:buFont typeface="Wingdings 2" pitchFamily="18" charset="2"/>
              <a:buNone/>
              <a:defRPr/>
            </a:lvl1pPr>
          </a:lstStyle>
          <a:p>
            <a:r>
              <a:rPr lang="de-DE"/>
              <a:t>Untertitel</a:t>
            </a:r>
            <a:endParaRPr lang="de-AT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0" y="4648197"/>
            <a:ext cx="2743200" cy="457200"/>
          </a:xfrm>
        </p:spPr>
        <p:txBody>
          <a:bodyPr wrap="square" rIns="54000"/>
          <a:lstStyle>
            <a:lvl1pPr algn="r">
              <a:defRPr sz="1200"/>
            </a:lvl1pPr>
          </a:lstStyle>
          <a:p>
            <a:pPr>
              <a:defRPr/>
            </a:pPr>
            <a:fld id="{AA41D06E-B6FD-4F5E-A7BB-A323696A64B2}" type="datetime4">
              <a:rPr lang="de-AT"/>
              <a:pPr>
                <a:defRPr/>
              </a:pPr>
              <a:t>16. April 2015</a:t>
            </a:fld>
            <a:endParaRPr lang="de-AT"/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rgbClr val="00529F"/>
          </a:solidFill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de-DE" sz="2400">
              <a:ea typeface="ＭＳ Ｐゴシック" pitchFamily="-48" charset="-128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111125" y="6661172"/>
            <a:ext cx="837156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Christian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Doppler Laboratory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for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Optimization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and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Biomass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Utilization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in Heavy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Metal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Recycling I Institute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for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Nonferrous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Metallurgy</a:t>
            </a:r>
            <a:endParaRPr lang="de-AT" sz="1000" dirty="0">
              <a:solidFill>
                <a:srgbClr val="FFFFFF"/>
              </a:solidFill>
              <a:ea typeface="ＭＳ Ｐゴシック" pitchFamily="-48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5680"/>
            <a:ext cx="9017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5"/>
          <p:cNvSpPr txBox="1">
            <a:spLocks noChangeArrowheads="1"/>
          </p:cNvSpPr>
          <p:nvPr userDrawn="1"/>
        </p:nvSpPr>
        <p:spPr bwMode="auto">
          <a:xfrm>
            <a:off x="616284" y="5909345"/>
            <a:ext cx="2124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de-AT" sz="1200" b="1" dirty="0">
                <a:solidFill>
                  <a:srgbClr val="003D81"/>
                </a:solidFill>
              </a:rPr>
              <a:t>University </a:t>
            </a:r>
            <a:r>
              <a:rPr lang="de-AT" sz="1200" b="1" dirty="0" err="1">
                <a:solidFill>
                  <a:srgbClr val="003D81"/>
                </a:solidFill>
              </a:rPr>
              <a:t>of</a:t>
            </a:r>
            <a:r>
              <a:rPr lang="de-AT" sz="1200" b="1" dirty="0">
                <a:solidFill>
                  <a:srgbClr val="003D81"/>
                </a:solidFill>
              </a:rPr>
              <a:t> Leoben</a:t>
            </a:r>
          </a:p>
          <a:p>
            <a:pPr algn="ctr">
              <a:spcBef>
                <a:spcPct val="0"/>
              </a:spcBef>
              <a:defRPr/>
            </a:pPr>
            <a:r>
              <a:rPr lang="de-AT" sz="900" dirty="0">
                <a:solidFill>
                  <a:srgbClr val="003D81"/>
                </a:solidFill>
              </a:rPr>
              <a:t>Department </a:t>
            </a:r>
            <a:r>
              <a:rPr lang="de-AT" sz="900" dirty="0" err="1">
                <a:solidFill>
                  <a:srgbClr val="003D81"/>
                </a:solidFill>
              </a:rPr>
              <a:t>Metallurgy</a:t>
            </a:r>
            <a:endParaRPr lang="de-AT" sz="900" dirty="0">
              <a:solidFill>
                <a:srgbClr val="003D81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de-AT" sz="1200" b="1" dirty="0" err="1">
                <a:solidFill>
                  <a:srgbClr val="003D81"/>
                </a:solidFill>
              </a:rPr>
              <a:t>Nonferrous</a:t>
            </a:r>
            <a:r>
              <a:rPr lang="de-AT" sz="1200" b="1" dirty="0">
                <a:solidFill>
                  <a:srgbClr val="003D81"/>
                </a:solidFill>
              </a:rPr>
              <a:t> </a:t>
            </a:r>
            <a:r>
              <a:rPr lang="de-AT" sz="1200" b="1" dirty="0" err="1">
                <a:solidFill>
                  <a:srgbClr val="003D81"/>
                </a:solidFill>
              </a:rPr>
              <a:t>Metallurgy</a:t>
            </a:r>
            <a:endParaRPr lang="de-AT" sz="1200" b="1" dirty="0">
              <a:solidFill>
                <a:srgbClr val="003D81"/>
              </a:solidFill>
            </a:endParaRPr>
          </a:p>
        </p:txBody>
      </p:sp>
      <p:pic>
        <p:nvPicPr>
          <p:cNvPr id="18" name="Picture 66" descr="nem 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0022" y="587442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5" descr="MUL Logo RGB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190" y="5928245"/>
            <a:ext cx="432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3F0A8-16D5-47EC-8710-CC9DF1B07C14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41275"/>
            <a:ext cx="1981200" cy="61595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41275"/>
            <a:ext cx="5791200" cy="61595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2C16-BE21-43C9-9568-1C1EF8653F14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0"/>
          <p:cNvSpPr>
            <a:spLocks noChangeShapeType="1"/>
          </p:cNvSpPr>
          <p:nvPr/>
        </p:nvSpPr>
        <p:spPr bwMode="auto">
          <a:xfrm>
            <a:off x="1548063" y="3501186"/>
            <a:ext cx="6096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AT">
              <a:solidFill>
                <a:srgbClr val="333333"/>
              </a:solidFill>
            </a:endParaRPr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3910013" y="2767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AT">
              <a:solidFill>
                <a:srgbClr val="333333"/>
              </a:solidFill>
            </a:endParaRPr>
          </a:p>
        </p:txBody>
      </p:sp>
      <p:pic>
        <p:nvPicPr>
          <p:cNvPr id="10" name="Picture 2" descr="G:\cdg_bildmarke_2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0775" y="169863"/>
            <a:ext cx="14192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362197"/>
            <a:ext cx="6400800" cy="1143000"/>
          </a:xfrm>
        </p:spPr>
        <p:txBody>
          <a:bodyPr lIns="115200"/>
          <a:lstStyle>
            <a:lvl1pPr>
              <a:defRPr sz="4300">
                <a:solidFill>
                  <a:srgbClr val="003D81"/>
                </a:solidFill>
              </a:defRPr>
            </a:lvl1pPr>
          </a:lstStyle>
          <a:p>
            <a:r>
              <a:rPr lang="de-AT" dirty="0"/>
              <a:t>Klicken Sie, um das Titelformat zu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197"/>
            <a:ext cx="6400800" cy="914400"/>
          </a:xfrm>
        </p:spPr>
        <p:txBody>
          <a:bodyPr lIns="115200" rIns="90000"/>
          <a:lstStyle>
            <a:lvl1pPr marL="0" indent="0">
              <a:buFont typeface="Wingdings 2" pitchFamily="18" charset="2"/>
              <a:buNone/>
              <a:defRPr/>
            </a:lvl1pPr>
          </a:lstStyle>
          <a:p>
            <a:r>
              <a:rPr lang="de-DE"/>
              <a:t>Untertitel</a:t>
            </a:r>
            <a:endParaRPr lang="de-AT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0" y="4648197"/>
            <a:ext cx="2743200" cy="457200"/>
          </a:xfrm>
        </p:spPr>
        <p:txBody>
          <a:bodyPr wrap="square" rIns="54000"/>
          <a:lstStyle>
            <a:lvl1pPr algn="r">
              <a:defRPr sz="1200"/>
            </a:lvl1pPr>
          </a:lstStyle>
          <a:p>
            <a:pPr>
              <a:defRPr/>
            </a:pPr>
            <a:fld id="{AA41D06E-B6FD-4F5E-A7BB-A323696A64B2}" type="datetime4">
              <a:rPr lang="de-AT">
                <a:solidFill>
                  <a:srgbClr val="333333"/>
                </a:solidFill>
              </a:rPr>
              <a:pPr>
                <a:defRPr/>
              </a:pPr>
              <a:t>16. April 2015</a:t>
            </a:fld>
            <a:endParaRPr lang="de-AT">
              <a:solidFill>
                <a:srgbClr val="333333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12700" y="6570663"/>
            <a:ext cx="9144000" cy="287337"/>
          </a:xfrm>
          <a:prstGeom prst="rect">
            <a:avLst/>
          </a:prstGeom>
          <a:solidFill>
            <a:srgbClr val="00529F"/>
          </a:solidFill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eaLnBrk="0" hangingPunct="0">
              <a:spcBef>
                <a:spcPct val="0"/>
              </a:spcBef>
            </a:pPr>
            <a:endParaRPr lang="de-DE" sz="2400">
              <a:solidFill>
                <a:srgbClr val="333333"/>
              </a:solidFill>
              <a:ea typeface="ＭＳ Ｐゴシック" pitchFamily="-48" charset="-128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 userDrawn="1"/>
        </p:nvSpPr>
        <p:spPr bwMode="auto">
          <a:xfrm>
            <a:off x="212725" y="6623072"/>
            <a:ext cx="696277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    Mai 2013     I       Christian Doppler Laboratory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for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Optimization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and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Biomass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Utilization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in Heavy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Metal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Recycling</a:t>
            </a:r>
            <a:endParaRPr lang="de-AT" sz="1000" dirty="0">
              <a:solidFill>
                <a:srgbClr val="FFFFFF"/>
              </a:solidFill>
              <a:ea typeface="ＭＳ Ｐゴシック" pitchFamily="-48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5680"/>
            <a:ext cx="9017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5"/>
          <p:cNvSpPr txBox="1">
            <a:spLocks noChangeArrowheads="1"/>
          </p:cNvSpPr>
          <p:nvPr userDrawn="1"/>
        </p:nvSpPr>
        <p:spPr bwMode="auto">
          <a:xfrm>
            <a:off x="616284" y="5909345"/>
            <a:ext cx="2124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de-AT" sz="1200" b="1" dirty="0">
                <a:solidFill>
                  <a:srgbClr val="003D81"/>
                </a:solidFill>
              </a:rPr>
              <a:t>University </a:t>
            </a:r>
            <a:r>
              <a:rPr lang="de-AT" sz="1200" b="1" dirty="0" err="1">
                <a:solidFill>
                  <a:srgbClr val="003D81"/>
                </a:solidFill>
              </a:rPr>
              <a:t>of</a:t>
            </a:r>
            <a:r>
              <a:rPr lang="de-AT" sz="1200" b="1" dirty="0">
                <a:solidFill>
                  <a:srgbClr val="003D81"/>
                </a:solidFill>
              </a:rPr>
              <a:t> Leoben</a:t>
            </a:r>
          </a:p>
          <a:p>
            <a:pPr algn="ctr">
              <a:spcBef>
                <a:spcPct val="0"/>
              </a:spcBef>
              <a:defRPr/>
            </a:pPr>
            <a:r>
              <a:rPr lang="de-AT" sz="900" dirty="0">
                <a:solidFill>
                  <a:srgbClr val="003D81"/>
                </a:solidFill>
              </a:rPr>
              <a:t>Department </a:t>
            </a:r>
            <a:r>
              <a:rPr lang="de-AT" sz="900" dirty="0" err="1">
                <a:solidFill>
                  <a:srgbClr val="003D81"/>
                </a:solidFill>
              </a:rPr>
              <a:t>Metallurgy</a:t>
            </a:r>
            <a:endParaRPr lang="de-AT" sz="900" dirty="0">
              <a:solidFill>
                <a:srgbClr val="003D81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de-AT" sz="1200" b="1" dirty="0" err="1">
                <a:solidFill>
                  <a:srgbClr val="003D81"/>
                </a:solidFill>
              </a:rPr>
              <a:t>Nonferrous</a:t>
            </a:r>
            <a:r>
              <a:rPr lang="de-AT" sz="1200" b="1" dirty="0">
                <a:solidFill>
                  <a:srgbClr val="003D81"/>
                </a:solidFill>
              </a:rPr>
              <a:t> </a:t>
            </a:r>
            <a:r>
              <a:rPr lang="de-AT" sz="1200" b="1" dirty="0" err="1">
                <a:solidFill>
                  <a:srgbClr val="003D81"/>
                </a:solidFill>
              </a:rPr>
              <a:t>Metallurgy</a:t>
            </a:r>
            <a:endParaRPr lang="de-AT" sz="1200" b="1" dirty="0">
              <a:solidFill>
                <a:srgbClr val="003D81"/>
              </a:solidFill>
            </a:endParaRPr>
          </a:p>
        </p:txBody>
      </p:sp>
      <p:pic>
        <p:nvPicPr>
          <p:cNvPr id="18" name="Picture 66" descr="nem 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0022" y="587442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5" descr="MUL Logo RGB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190" y="5928245"/>
            <a:ext cx="432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7479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38464" y="834942"/>
            <a:ext cx="7924800" cy="5357812"/>
          </a:xfrm>
        </p:spPr>
        <p:txBody>
          <a:bodyPr/>
          <a:lstStyle>
            <a:lvl1pPr>
              <a:buClr>
                <a:srgbClr val="003D81"/>
              </a:buClr>
              <a:defRPr/>
            </a:lvl1pPr>
            <a:lvl2pPr>
              <a:buClr>
                <a:srgbClr val="003D81"/>
              </a:buClr>
              <a:defRPr/>
            </a:lvl2pPr>
            <a:lvl3pPr>
              <a:buClr>
                <a:srgbClr val="003D81"/>
              </a:buClr>
              <a:defRPr/>
            </a:lvl3pPr>
            <a:lvl4pPr>
              <a:buClr>
                <a:srgbClr val="003D81"/>
              </a:buClr>
              <a:defRPr/>
            </a:lvl4pPr>
            <a:lvl5pPr>
              <a:buClr>
                <a:srgbClr val="003D81"/>
              </a:buClr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05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018C7-54B2-47DC-9935-B6EABC4EA5B7}" type="slidenum">
              <a:rPr lang="de-AT">
                <a:solidFill>
                  <a:srgbClr val="333333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44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842963"/>
            <a:ext cx="3886200" cy="5357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842963"/>
            <a:ext cx="3886200" cy="5357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C7A77-9103-453F-9F61-BB69C474AF9E}" type="slidenum">
              <a:rPr lang="de-AT">
                <a:solidFill>
                  <a:srgbClr val="333333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24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23826-0CFB-47FE-A6F8-3F69413B8BD5}" type="slidenum">
              <a:rPr lang="de-AT">
                <a:solidFill>
                  <a:srgbClr val="333333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45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31749-5848-47DE-936B-39042254E3C5}" type="slidenum">
              <a:rPr lang="de-AT">
                <a:solidFill>
                  <a:srgbClr val="333333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23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A56F-4E2D-4BD5-9E6E-A4A048158B41}" type="slidenum">
              <a:rPr lang="de-AT">
                <a:solidFill>
                  <a:srgbClr val="333333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01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2B8AF-9BC5-4FE9-8A2D-9BDA26E3206B}" type="slidenum">
              <a:rPr lang="de-AT">
                <a:solidFill>
                  <a:srgbClr val="333333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67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38464" y="834942"/>
            <a:ext cx="7924800" cy="5357812"/>
          </a:xfrm>
        </p:spPr>
        <p:txBody>
          <a:bodyPr/>
          <a:lstStyle>
            <a:lvl1pPr>
              <a:buClr>
                <a:srgbClr val="003D81"/>
              </a:buClr>
              <a:defRPr/>
            </a:lvl1pPr>
            <a:lvl2pPr>
              <a:buClr>
                <a:srgbClr val="003D81"/>
              </a:buClr>
              <a:defRPr/>
            </a:lvl2pPr>
            <a:lvl3pPr>
              <a:buClr>
                <a:srgbClr val="003D81"/>
              </a:buClr>
              <a:defRPr/>
            </a:lvl3pPr>
            <a:lvl4pPr>
              <a:buClr>
                <a:srgbClr val="003D81"/>
              </a:buClr>
              <a:defRPr/>
            </a:lvl4pPr>
            <a:lvl5pPr>
              <a:buClr>
                <a:srgbClr val="003D81"/>
              </a:buClr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0FA8-BDF1-4C3D-A852-D4EA5350CFD9}" type="slidenum">
              <a:rPr lang="de-AT">
                <a:solidFill>
                  <a:srgbClr val="333333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154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3F0A8-16D5-47EC-8710-CC9DF1B07C14}" type="slidenum">
              <a:rPr lang="de-AT">
                <a:solidFill>
                  <a:srgbClr val="333333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68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41275"/>
            <a:ext cx="1981200" cy="61595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41275"/>
            <a:ext cx="5791200" cy="61595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333333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2C16-BE21-43C9-9568-1C1EF8653F14}" type="slidenum">
              <a:rPr lang="de-AT">
                <a:solidFill>
                  <a:srgbClr val="333333"/>
                </a:solidFill>
              </a:rPr>
              <a:pPr>
                <a:defRPr/>
              </a:pPr>
              <a:t>‹Nr.›</a:t>
            </a:fld>
            <a:endParaRPr lang="de-AT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969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018C7-54B2-47DC-9935-B6EABC4EA5B7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842963"/>
            <a:ext cx="3886200" cy="5357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842963"/>
            <a:ext cx="3886200" cy="5357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C7A77-9103-453F-9F61-BB69C474AF9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23826-0CFB-47FE-A6F8-3F69413B8BD5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31749-5848-47DE-936B-39042254E3C5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A56F-4E2D-4BD5-9E6E-A4A048158B41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2B8AF-9BC5-4FE9-8A2D-9BDA26E3206B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880100"/>
            <a:ext cx="914400" cy="2921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0FA8-BDF1-4C3D-A852-D4EA5350CFD9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275"/>
            <a:ext cx="65563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842963"/>
            <a:ext cx="79248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Klicken Sie, um die Formate des Vorlagentextes zu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8610600" y="56800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600"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914400" y="838200"/>
            <a:ext cx="6184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AT"/>
          </a:p>
        </p:txBody>
      </p:sp>
      <p:sp>
        <p:nvSpPr>
          <p:cNvPr id="1089" name="Text Box 65"/>
          <p:cNvSpPr txBox="1">
            <a:spLocks noChangeArrowheads="1"/>
          </p:cNvSpPr>
          <p:nvPr/>
        </p:nvSpPr>
        <p:spPr bwMode="auto">
          <a:xfrm>
            <a:off x="616284" y="5909345"/>
            <a:ext cx="2124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de-AT" sz="1200" b="1" dirty="0">
                <a:solidFill>
                  <a:srgbClr val="003D81"/>
                </a:solidFill>
              </a:rPr>
              <a:t>University </a:t>
            </a:r>
            <a:r>
              <a:rPr lang="de-AT" sz="1200" b="1" dirty="0" err="1">
                <a:solidFill>
                  <a:srgbClr val="003D81"/>
                </a:solidFill>
              </a:rPr>
              <a:t>of</a:t>
            </a:r>
            <a:r>
              <a:rPr lang="de-AT" sz="1200" b="1" dirty="0">
                <a:solidFill>
                  <a:srgbClr val="003D81"/>
                </a:solidFill>
              </a:rPr>
              <a:t> Leoben</a:t>
            </a:r>
          </a:p>
          <a:p>
            <a:pPr algn="ctr">
              <a:spcBef>
                <a:spcPct val="0"/>
              </a:spcBef>
              <a:defRPr/>
            </a:pPr>
            <a:r>
              <a:rPr lang="de-AT" sz="900" dirty="0">
                <a:solidFill>
                  <a:srgbClr val="003D81"/>
                </a:solidFill>
              </a:rPr>
              <a:t>Department </a:t>
            </a:r>
            <a:r>
              <a:rPr lang="de-AT" sz="900" dirty="0" err="1">
                <a:solidFill>
                  <a:srgbClr val="003D81"/>
                </a:solidFill>
              </a:rPr>
              <a:t>Metallurgy</a:t>
            </a:r>
            <a:endParaRPr lang="de-AT" sz="900" dirty="0">
              <a:solidFill>
                <a:srgbClr val="003D81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de-AT" sz="1200" b="1" dirty="0" err="1">
                <a:solidFill>
                  <a:srgbClr val="003D81"/>
                </a:solidFill>
              </a:rPr>
              <a:t>Nonferrous</a:t>
            </a:r>
            <a:r>
              <a:rPr lang="de-AT" sz="1200" b="1" dirty="0">
                <a:solidFill>
                  <a:srgbClr val="003D81"/>
                </a:solidFill>
              </a:rPr>
              <a:t> </a:t>
            </a:r>
            <a:r>
              <a:rPr lang="de-AT" sz="1200" b="1" dirty="0" err="1">
                <a:solidFill>
                  <a:srgbClr val="003D81"/>
                </a:solidFill>
              </a:rPr>
              <a:t>Metallurgy</a:t>
            </a:r>
            <a:endParaRPr lang="de-AT" sz="1200" b="1" dirty="0">
              <a:solidFill>
                <a:srgbClr val="003D81"/>
              </a:solidFill>
            </a:endParaRPr>
          </a:p>
        </p:txBody>
      </p:sp>
      <p:pic>
        <p:nvPicPr>
          <p:cNvPr id="1032" name="Picture 66" descr="nem 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80022" y="587442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rgbClr val="00529F"/>
          </a:solidFill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de-DE" sz="2400">
              <a:ea typeface="ＭＳ Ｐゴシック" pitchFamily="-48" charset="-128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11125" y="6661172"/>
            <a:ext cx="696277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Christian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Doppler Laboratory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for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Optimization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and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Biomass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Utilization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in Heavy </a:t>
            </a:r>
            <a:r>
              <a:rPr lang="de-AT" sz="1000" baseline="0" dirty="0" err="1" smtClean="0">
                <a:solidFill>
                  <a:srgbClr val="FFFFFF"/>
                </a:solidFill>
                <a:ea typeface="ＭＳ Ｐゴシック" pitchFamily="-48" charset="-128"/>
              </a:rPr>
              <a:t>Metal</a:t>
            </a:r>
            <a:r>
              <a:rPr lang="de-AT" sz="1000" baseline="0" dirty="0" smtClean="0">
                <a:solidFill>
                  <a:srgbClr val="FFFFFF"/>
                </a:solidFill>
                <a:ea typeface="ＭＳ Ｐゴシック" pitchFamily="-48" charset="-128"/>
              </a:rPr>
              <a:t> Recycling</a:t>
            </a:r>
            <a:endParaRPr lang="de-AT" sz="1000" dirty="0">
              <a:solidFill>
                <a:srgbClr val="FFFFFF"/>
              </a:solidFill>
              <a:ea typeface="ＭＳ Ｐゴシック" pitchFamily="-48" charset="-128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>
          <a:xfrm>
            <a:off x="8229600" y="6614026"/>
            <a:ext cx="914400" cy="195847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C7F1BD-724E-40B4-BA93-A9A3DE0EBC97}" type="slidenum">
              <a:rPr kumimoji="0" lang="de-A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AT" sz="1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-48" charset="-128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017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G:\cdg_bildmarke_2C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70775" y="169863"/>
            <a:ext cx="14192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5" descr="MUL Logo RGB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0190" y="5928245"/>
            <a:ext cx="432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79151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79151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79151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79151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 2" pitchFamily="18" charset="2"/>
        <a:buChar char="²"/>
        <a:tabLst>
          <a:tab pos="3338513" algn="l"/>
        </a:tabLs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" pitchFamily="2" charset="2"/>
        <a:buChar char="Ä"/>
        <a:tabLst>
          <a:tab pos="3338513" algn="l"/>
        </a:tabLst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" pitchFamily="2" charset="2"/>
        <a:buChar char="Ä"/>
        <a:tabLst>
          <a:tab pos="3338513" algn="l"/>
        </a:tabLst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9151C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9151C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9151C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9151C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275"/>
            <a:ext cx="65563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842963"/>
            <a:ext cx="79248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Klicken Sie, um die Formate des Vorlagentextes zu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8610600" y="56800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600"/>
            </a:lvl1pPr>
          </a:lstStyle>
          <a:p>
            <a:pPr>
              <a:defRPr/>
            </a:pPr>
            <a:endParaRPr lang="de-DE" dirty="0">
              <a:solidFill>
                <a:srgbClr val="333333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914400" y="838200"/>
            <a:ext cx="61849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AT" dirty="0">
              <a:solidFill>
                <a:srgbClr val="333333"/>
              </a:solidFill>
            </a:endParaRPr>
          </a:p>
        </p:txBody>
      </p:sp>
      <p:sp>
        <p:nvSpPr>
          <p:cNvPr id="1089" name="Text Box 65"/>
          <p:cNvSpPr txBox="1">
            <a:spLocks noChangeArrowheads="1"/>
          </p:cNvSpPr>
          <p:nvPr/>
        </p:nvSpPr>
        <p:spPr bwMode="auto">
          <a:xfrm>
            <a:off x="616284" y="5909345"/>
            <a:ext cx="2124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de-AT" sz="1200" b="1" dirty="0">
                <a:solidFill>
                  <a:srgbClr val="003D81"/>
                </a:solidFill>
              </a:rPr>
              <a:t>University </a:t>
            </a:r>
            <a:r>
              <a:rPr lang="de-AT" sz="1200" b="1" dirty="0" err="1">
                <a:solidFill>
                  <a:srgbClr val="003D81"/>
                </a:solidFill>
              </a:rPr>
              <a:t>of</a:t>
            </a:r>
            <a:r>
              <a:rPr lang="de-AT" sz="1200" b="1" dirty="0">
                <a:solidFill>
                  <a:srgbClr val="003D81"/>
                </a:solidFill>
              </a:rPr>
              <a:t> Leoben</a:t>
            </a:r>
          </a:p>
          <a:p>
            <a:pPr algn="ctr">
              <a:spcBef>
                <a:spcPct val="0"/>
              </a:spcBef>
              <a:defRPr/>
            </a:pPr>
            <a:r>
              <a:rPr lang="de-AT" sz="900" dirty="0">
                <a:solidFill>
                  <a:srgbClr val="003D81"/>
                </a:solidFill>
              </a:rPr>
              <a:t>Department </a:t>
            </a:r>
            <a:r>
              <a:rPr lang="de-AT" sz="900" dirty="0" err="1">
                <a:solidFill>
                  <a:srgbClr val="003D81"/>
                </a:solidFill>
              </a:rPr>
              <a:t>Metallurgy</a:t>
            </a:r>
            <a:endParaRPr lang="de-AT" sz="900" dirty="0">
              <a:solidFill>
                <a:srgbClr val="003D81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de-AT" sz="1200" b="1" dirty="0" err="1">
                <a:solidFill>
                  <a:srgbClr val="003D81"/>
                </a:solidFill>
              </a:rPr>
              <a:t>Nonferrous</a:t>
            </a:r>
            <a:r>
              <a:rPr lang="de-AT" sz="1200" b="1" dirty="0">
                <a:solidFill>
                  <a:srgbClr val="003D81"/>
                </a:solidFill>
              </a:rPr>
              <a:t> </a:t>
            </a:r>
            <a:r>
              <a:rPr lang="de-AT" sz="1200" b="1" dirty="0" err="1">
                <a:solidFill>
                  <a:srgbClr val="003D81"/>
                </a:solidFill>
              </a:rPr>
              <a:t>Metallurgy</a:t>
            </a:r>
            <a:endParaRPr lang="de-AT" sz="1200" b="1" dirty="0">
              <a:solidFill>
                <a:srgbClr val="003D81"/>
              </a:solidFill>
            </a:endParaRPr>
          </a:p>
        </p:txBody>
      </p:sp>
      <p:pic>
        <p:nvPicPr>
          <p:cNvPr id="1032" name="Picture 66" descr="nem 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80022" y="587442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rgbClr val="00529F"/>
          </a:solidFill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eaLnBrk="0" hangingPunct="0">
              <a:spcBef>
                <a:spcPct val="0"/>
              </a:spcBef>
            </a:pPr>
            <a:endParaRPr lang="de-DE" sz="2400">
              <a:solidFill>
                <a:srgbClr val="333333"/>
              </a:solidFill>
              <a:ea typeface="ＭＳ Ｐゴシック" pitchFamily="-48" charset="-128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>
          <a:xfrm>
            <a:off x="8229600" y="6614026"/>
            <a:ext cx="914400" cy="195847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7C7F1BD-724E-40B4-BA93-A9A3DE0EBC97}" type="slidenum">
              <a:rPr lang="de-AT" smtClean="0"/>
              <a:pPr>
                <a:defRPr/>
              </a:pPr>
              <a:t>‹Nr.›</a:t>
            </a:fld>
            <a:endParaRPr lang="de-AT" dirty="0" smtClean="0">
              <a:ea typeface="ＭＳ Ｐゴシック" pitchFamily="-48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017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G:\cdg_bildmarke_2C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70775" y="169863"/>
            <a:ext cx="141922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5" descr="MUL Logo RGB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0190" y="5928245"/>
            <a:ext cx="432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4"/>
          <p:cNvSpPr txBox="1">
            <a:spLocks noChangeArrowheads="1"/>
          </p:cNvSpPr>
          <p:nvPr userDrawn="1"/>
        </p:nvSpPr>
        <p:spPr bwMode="auto">
          <a:xfrm>
            <a:off x="214645" y="6634184"/>
            <a:ext cx="696277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    August 2013     I       Christian Doppler Laboratory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for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Optimization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and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Biomass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Utilization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in Heavy </a:t>
            </a:r>
            <a:r>
              <a:rPr lang="de-AT" sz="1000" dirty="0" err="1" smtClean="0">
                <a:solidFill>
                  <a:srgbClr val="FFFFFF"/>
                </a:solidFill>
                <a:ea typeface="ＭＳ Ｐゴシック" pitchFamily="-48" charset="-128"/>
              </a:rPr>
              <a:t>Metal</a:t>
            </a:r>
            <a:r>
              <a:rPr lang="de-AT" sz="1000" dirty="0" smtClean="0">
                <a:solidFill>
                  <a:srgbClr val="FFFFFF"/>
                </a:solidFill>
                <a:ea typeface="ＭＳ Ｐゴシック" pitchFamily="-48" charset="-128"/>
              </a:rPr>
              <a:t> Recycling</a:t>
            </a:r>
            <a:endParaRPr lang="de-AT" sz="1000" dirty="0">
              <a:solidFill>
                <a:srgbClr val="FFFFFF"/>
              </a:solidFill>
              <a:ea typeface="ＭＳ Ｐゴシック" pitchFamily="-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376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D8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79151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79151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79151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79151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 2" pitchFamily="18" charset="2"/>
        <a:buChar char="²"/>
        <a:tabLst>
          <a:tab pos="3338513" algn="l"/>
        </a:tabLs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" pitchFamily="2" charset="2"/>
        <a:buChar char="Ä"/>
        <a:tabLst>
          <a:tab pos="3338513" algn="l"/>
        </a:tabLst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" pitchFamily="2" charset="2"/>
        <a:buChar char="Ä"/>
        <a:tabLst>
          <a:tab pos="3338513" algn="l"/>
        </a:tabLst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D81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9151C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9151C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9151C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9151C"/>
        </a:buClr>
        <a:buFont typeface="Wingdings" pitchFamily="2" charset="2"/>
        <a:buChar char="Ä"/>
        <a:tabLst>
          <a:tab pos="3338513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1" y="1385471"/>
            <a:ext cx="7953428" cy="2133600"/>
          </a:xfrm>
        </p:spPr>
        <p:txBody>
          <a:bodyPr/>
          <a:lstStyle/>
          <a:p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400" cap="all" dirty="0" smtClean="0">
                <a:effectLst/>
              </a:rPr>
              <a:t>NEW DEVELOPMENT IN METAL RECOVERY FROM SECONDARY RESOURCES</a:t>
            </a:r>
            <a:endParaRPr lang="de-CH" sz="2400" dirty="0">
              <a:effectLst/>
            </a:endParaRPr>
          </a:p>
        </p:txBody>
      </p:sp>
      <p:sp>
        <p:nvSpPr>
          <p:cNvPr id="3075" name="Untertitel 2"/>
          <p:cNvSpPr>
            <a:spLocks noGrp="1"/>
          </p:cNvSpPr>
          <p:nvPr>
            <p:ph type="subTitle" idx="1"/>
          </p:nvPr>
        </p:nvSpPr>
        <p:spPr>
          <a:xfrm>
            <a:off x="1371600" y="3519070"/>
            <a:ext cx="6400800" cy="914400"/>
          </a:xfrm>
        </p:spPr>
        <p:txBody>
          <a:bodyPr/>
          <a:lstStyle/>
          <a:p>
            <a:endParaRPr lang="en-GB" sz="1800" dirty="0" smtClean="0"/>
          </a:p>
          <a:p>
            <a:r>
              <a:rPr lang="en-GB" sz="1800" dirty="0" smtClean="0"/>
              <a:t>Christoph Pichler</a:t>
            </a:r>
          </a:p>
          <a:p>
            <a:r>
              <a:rPr lang="en-GB" sz="1800" dirty="0" smtClean="0"/>
              <a:t>Helmut </a:t>
            </a:r>
            <a:r>
              <a:rPr lang="en-GB" sz="1800" dirty="0" err="1" smtClean="0"/>
              <a:t>Antrekowitsch</a:t>
            </a:r>
            <a:r>
              <a:rPr lang="en-GB" sz="1800" dirty="0" smtClean="0"/>
              <a:t> </a:t>
            </a:r>
          </a:p>
          <a:p>
            <a:endParaRPr lang="en-GB" sz="1800" dirty="0" smtClean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4101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321" y="4141956"/>
            <a:ext cx="1341333" cy="100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8152" y="4139955"/>
            <a:ext cx="1343999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321" y="5238460"/>
            <a:ext cx="1343845" cy="100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8151" y="5238343"/>
            <a:ext cx="1344000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02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With</a:t>
            </a:r>
            <a:r>
              <a:rPr lang="de-AT" dirty="0" smtClean="0"/>
              <a:t> a </a:t>
            </a:r>
            <a:r>
              <a:rPr lang="de-AT" dirty="0" err="1" smtClean="0"/>
              <a:t>gaseous</a:t>
            </a:r>
            <a:r>
              <a:rPr lang="de-AT" dirty="0" smtClean="0"/>
              <a:t> </a:t>
            </a:r>
            <a:r>
              <a:rPr lang="de-AT" dirty="0" err="1" smtClean="0"/>
              <a:t>Reducing</a:t>
            </a:r>
            <a:r>
              <a:rPr lang="de-AT" dirty="0" smtClean="0"/>
              <a:t> Agent I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00" y="1086197"/>
            <a:ext cx="6713584" cy="474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7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With</a:t>
            </a:r>
            <a:r>
              <a:rPr lang="de-AT" dirty="0" smtClean="0"/>
              <a:t> a </a:t>
            </a:r>
            <a:r>
              <a:rPr lang="de-AT" dirty="0" err="1" smtClean="0"/>
              <a:t>gaseous</a:t>
            </a:r>
            <a:r>
              <a:rPr lang="de-AT" dirty="0" smtClean="0"/>
              <a:t> </a:t>
            </a:r>
            <a:r>
              <a:rPr lang="de-AT" dirty="0" err="1" smtClean="0"/>
              <a:t>Reducing</a:t>
            </a:r>
            <a:r>
              <a:rPr lang="de-AT" dirty="0" smtClean="0"/>
              <a:t> Agent II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5" y="919158"/>
            <a:ext cx="7656574" cy="54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51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2560320" y="5764696"/>
            <a:ext cx="787179" cy="79513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With</a:t>
            </a:r>
            <a:r>
              <a:rPr lang="de-AT" dirty="0" smtClean="0"/>
              <a:t> a </a:t>
            </a:r>
            <a:r>
              <a:rPr lang="de-AT" dirty="0" err="1" smtClean="0"/>
              <a:t>gaseous</a:t>
            </a:r>
            <a:r>
              <a:rPr lang="de-AT" dirty="0" smtClean="0"/>
              <a:t> </a:t>
            </a:r>
            <a:r>
              <a:rPr lang="de-AT" dirty="0" err="1" smtClean="0"/>
              <a:t>Reducing</a:t>
            </a:r>
            <a:r>
              <a:rPr lang="de-AT" dirty="0" smtClean="0"/>
              <a:t> Agent III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6" y="701007"/>
            <a:ext cx="7452360" cy="55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5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With</a:t>
            </a:r>
            <a:r>
              <a:rPr lang="de-AT" dirty="0"/>
              <a:t> a </a:t>
            </a:r>
            <a:r>
              <a:rPr lang="de-AT" dirty="0" err="1"/>
              <a:t>gaseous</a:t>
            </a:r>
            <a:r>
              <a:rPr lang="de-AT" dirty="0"/>
              <a:t> </a:t>
            </a:r>
            <a:r>
              <a:rPr lang="de-AT" dirty="0" err="1"/>
              <a:t>Reducing</a:t>
            </a:r>
            <a:r>
              <a:rPr lang="de-AT" dirty="0"/>
              <a:t> Agent </a:t>
            </a:r>
            <a:r>
              <a:rPr lang="de-AT" dirty="0" smtClean="0"/>
              <a:t>IV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 err="1" smtClean="0"/>
              <a:t>Reforming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pyrolysis</a:t>
            </a:r>
            <a:r>
              <a:rPr lang="de-AT" dirty="0" smtClean="0"/>
              <a:t> gas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326" y="1352259"/>
            <a:ext cx="5921472" cy="471564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2562571" y="5610704"/>
            <a:ext cx="9144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81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With</a:t>
            </a:r>
            <a:r>
              <a:rPr lang="de-AT" dirty="0" smtClean="0"/>
              <a:t> a </a:t>
            </a:r>
            <a:r>
              <a:rPr lang="de-AT" dirty="0" err="1" smtClean="0"/>
              <a:t>gaseous</a:t>
            </a:r>
            <a:r>
              <a:rPr lang="de-AT" dirty="0" smtClean="0"/>
              <a:t> </a:t>
            </a:r>
            <a:r>
              <a:rPr lang="de-AT" dirty="0" err="1" smtClean="0"/>
              <a:t>Reducing</a:t>
            </a:r>
            <a:r>
              <a:rPr lang="de-AT" dirty="0" smtClean="0"/>
              <a:t> Agent </a:t>
            </a:r>
            <a:r>
              <a:rPr lang="de-AT" dirty="0"/>
              <a:t>V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96610"/>
            <a:ext cx="5516881" cy="389588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44" y="1892807"/>
            <a:ext cx="2700528" cy="35996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16200000">
            <a:off x="931878" y="3506236"/>
            <a:ext cx="1147248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de-AT" sz="1100" b="1" dirty="0" err="1"/>
              <a:t>y</a:t>
            </a:r>
            <a:r>
              <a:rPr lang="de-AT" sz="1100" b="1" dirty="0" err="1" smtClean="0"/>
              <a:t>ield</a:t>
            </a:r>
            <a:r>
              <a:rPr lang="de-AT" sz="1100" b="1" dirty="0" smtClean="0"/>
              <a:t> [%]</a:t>
            </a:r>
            <a:endParaRPr lang="de-AT" sz="1100" b="1" dirty="0"/>
          </a:p>
        </p:txBody>
      </p:sp>
      <p:sp>
        <p:nvSpPr>
          <p:cNvPr id="7" name="Textfeld 6"/>
          <p:cNvSpPr txBox="1"/>
          <p:nvPr/>
        </p:nvSpPr>
        <p:spPr>
          <a:xfrm rot="16200000">
            <a:off x="386028" y="4280265"/>
            <a:ext cx="1627241" cy="200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AT" sz="700" dirty="0" err="1" smtClean="0"/>
              <a:t>Fe-metallization</a:t>
            </a:r>
            <a:r>
              <a:rPr lang="de-AT" sz="700" dirty="0" smtClean="0"/>
              <a:t> [%]</a:t>
            </a:r>
            <a:endParaRPr lang="de-AT" sz="700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538428" y="4270427"/>
            <a:ext cx="1627241" cy="200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AT" sz="700" dirty="0" err="1" smtClean="0"/>
              <a:t>Zn-yield</a:t>
            </a:r>
            <a:r>
              <a:rPr lang="de-AT" sz="700" dirty="0" smtClean="0"/>
              <a:t> [%]</a:t>
            </a:r>
            <a:endParaRPr lang="de-AT" sz="700" dirty="0"/>
          </a:p>
        </p:txBody>
      </p:sp>
      <p:sp>
        <p:nvSpPr>
          <p:cNvPr id="9" name="Textfeld 8"/>
          <p:cNvSpPr txBox="1"/>
          <p:nvPr/>
        </p:nvSpPr>
        <p:spPr>
          <a:xfrm rot="16200000">
            <a:off x="690828" y="4267477"/>
            <a:ext cx="1627241" cy="20005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AT" sz="700" dirty="0" err="1" smtClean="0"/>
              <a:t>Pb-yield</a:t>
            </a:r>
            <a:r>
              <a:rPr lang="de-AT" sz="700" dirty="0" smtClean="0"/>
              <a:t> [%]</a:t>
            </a:r>
            <a:endParaRPr lang="de-AT" sz="700" dirty="0"/>
          </a:p>
        </p:txBody>
      </p:sp>
      <p:sp>
        <p:nvSpPr>
          <p:cNvPr id="10" name="Textfeld 9"/>
          <p:cNvSpPr txBox="1"/>
          <p:nvPr/>
        </p:nvSpPr>
        <p:spPr>
          <a:xfrm>
            <a:off x="984015" y="1547025"/>
            <a:ext cx="1040866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de-AT" sz="1000" dirty="0" smtClean="0"/>
              <a:t>T [°C]:</a:t>
            </a:r>
          </a:p>
          <a:p>
            <a:pPr algn="r">
              <a:spcBef>
                <a:spcPts val="0"/>
              </a:spcBef>
            </a:pPr>
            <a:r>
              <a:rPr lang="de-AT" sz="1000" dirty="0" err="1" smtClean="0"/>
              <a:t>stochiometry</a:t>
            </a:r>
            <a:r>
              <a:rPr lang="de-AT" sz="1000" dirty="0" smtClean="0"/>
              <a:t>:</a:t>
            </a:r>
          </a:p>
          <a:p>
            <a:pPr algn="r">
              <a:spcBef>
                <a:spcPts val="0"/>
              </a:spcBef>
            </a:pPr>
            <a:r>
              <a:rPr lang="de-AT" sz="1000" dirty="0" err="1"/>
              <a:t>g</a:t>
            </a:r>
            <a:r>
              <a:rPr lang="de-AT" sz="1000" dirty="0" err="1" smtClean="0"/>
              <a:t>rain</a:t>
            </a:r>
            <a:r>
              <a:rPr lang="de-AT" sz="1000" dirty="0" smtClean="0"/>
              <a:t> </a:t>
            </a:r>
            <a:r>
              <a:rPr lang="de-AT" sz="1000" dirty="0" err="1" smtClean="0"/>
              <a:t>size</a:t>
            </a:r>
            <a:r>
              <a:rPr lang="de-AT" sz="1000" dirty="0" smtClean="0"/>
              <a:t>:</a:t>
            </a:r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2576962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Possibilities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Waelz</a:t>
            </a:r>
            <a:r>
              <a:rPr lang="de-AT" dirty="0" smtClean="0"/>
              <a:t> </a:t>
            </a:r>
            <a:r>
              <a:rPr lang="de-AT" dirty="0" err="1" smtClean="0"/>
              <a:t>slag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Different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treatments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to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recover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the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still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containing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valuable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metals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in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the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slag</a:t>
            </a:r>
            <a:r>
              <a:rPr lang="de-A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and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produce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an inert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residue</a:t>
            </a:r>
            <a:r>
              <a:rPr lang="de-A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!</a:t>
            </a:r>
            <a:endParaRPr lang="de-AT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de-AT" dirty="0"/>
          </a:p>
          <a:p>
            <a:pPr marL="457200" indent="-457200">
              <a:buFont typeface="+mj-lt"/>
              <a:buAutoNum type="arabicPeriod"/>
            </a:pP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avoid</a:t>
            </a:r>
            <a:r>
              <a:rPr lang="de-AT" dirty="0" smtClean="0"/>
              <a:t> </a:t>
            </a:r>
            <a:r>
              <a:rPr lang="de-AT" dirty="0" err="1" smtClean="0"/>
              <a:t>Waelz</a:t>
            </a:r>
            <a:r>
              <a:rPr lang="de-AT" dirty="0" smtClean="0"/>
              <a:t> </a:t>
            </a:r>
            <a:r>
              <a:rPr lang="de-AT" dirty="0" err="1" smtClean="0"/>
              <a:t>slag</a:t>
            </a:r>
            <a:r>
              <a:rPr lang="de-AT" dirty="0"/>
              <a:t> </a:t>
            </a:r>
            <a:r>
              <a:rPr lang="de-AT" dirty="0" err="1" smtClean="0"/>
              <a:t>through</a:t>
            </a:r>
            <a:r>
              <a:rPr lang="de-AT" dirty="0" smtClean="0"/>
              <a:t> a </a:t>
            </a:r>
            <a:r>
              <a:rPr lang="de-AT" dirty="0" err="1" smtClean="0"/>
              <a:t>new</a:t>
            </a:r>
            <a:r>
              <a:rPr lang="de-AT" dirty="0" smtClean="0"/>
              <a:t> </a:t>
            </a:r>
            <a:r>
              <a:rPr lang="de-AT" dirty="0" err="1" smtClean="0"/>
              <a:t>process</a:t>
            </a:r>
            <a:r>
              <a:rPr lang="de-AT" dirty="0" smtClean="0"/>
              <a:t> </a:t>
            </a:r>
            <a:r>
              <a:rPr lang="de-AT" dirty="0" err="1" smtClean="0"/>
              <a:t>concept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Recycling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steel</a:t>
            </a:r>
            <a:r>
              <a:rPr lang="de-AT" dirty="0" smtClean="0"/>
              <a:t> </a:t>
            </a:r>
            <a:r>
              <a:rPr lang="de-AT" dirty="0" err="1" smtClean="0"/>
              <a:t>mill</a:t>
            </a:r>
            <a:r>
              <a:rPr lang="de-AT" dirty="0" smtClean="0"/>
              <a:t> </a:t>
            </a:r>
            <a:r>
              <a:rPr lang="de-AT" dirty="0" err="1" smtClean="0"/>
              <a:t>dust</a:t>
            </a:r>
            <a:r>
              <a:rPr lang="de-AT" dirty="0" smtClean="0"/>
              <a:t>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49000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65" y="1153997"/>
            <a:ext cx="3423876" cy="46779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1275"/>
            <a:ext cx="6573328" cy="838200"/>
          </a:xfrm>
        </p:spPr>
        <p:txBody>
          <a:bodyPr/>
          <a:lstStyle/>
          <a:p>
            <a:r>
              <a:rPr lang="en-GB" dirty="0" smtClean="0"/>
              <a:t>The 2</a:t>
            </a:r>
            <a:r>
              <a:rPr lang="en-GB" baseline="30000" dirty="0" smtClean="0"/>
              <a:t>s</a:t>
            </a:r>
            <a:r>
              <a:rPr lang="en-GB" dirty="0" smtClean="0"/>
              <a:t>DR process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sz="900" dirty="0" smtClean="0"/>
          </a:p>
          <a:p>
            <a:pPr>
              <a:buNone/>
            </a:pPr>
            <a:r>
              <a:rPr lang="de-AT" dirty="0" smtClean="0"/>
              <a:t/>
            </a:r>
            <a:br>
              <a:rPr lang="de-AT" dirty="0" smtClean="0"/>
            </a:br>
            <a:endParaRPr lang="de-AT" dirty="0" smtClean="0"/>
          </a:p>
          <a:p>
            <a:pPr lvl="1"/>
            <a:endParaRPr lang="de-AT" dirty="0" smtClean="0"/>
          </a:p>
          <a:p>
            <a:pPr lvl="1"/>
            <a:endParaRPr lang="de-AT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1398549" y="2545528"/>
            <a:ext cx="1086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 err="1" smtClean="0"/>
              <a:t>filter</a:t>
            </a:r>
            <a:r>
              <a:rPr lang="de-AT" sz="1200" b="1" dirty="0" smtClean="0"/>
              <a:t> </a:t>
            </a:r>
            <a:r>
              <a:rPr lang="de-AT" sz="1200" b="1" dirty="0" err="1" smtClean="0"/>
              <a:t>dust</a:t>
            </a:r>
            <a:endParaRPr lang="de-CH" sz="1200" b="1" dirty="0"/>
          </a:p>
        </p:txBody>
      </p:sp>
      <p:pic>
        <p:nvPicPr>
          <p:cNvPr id="7" name="Picture 4" descr="http://www.nord-schrott.de/images/sorten/stahlschrott/lightbox/shredderschrott-gro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97" y="4527072"/>
            <a:ext cx="2100953" cy="15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 Verbindung mit Pfeil 7"/>
          <p:cNvCxnSpPr/>
          <p:nvPr/>
        </p:nvCxnSpPr>
        <p:spPr bwMode="auto">
          <a:xfrm flipH="1" flipV="1">
            <a:off x="2485280" y="1673142"/>
            <a:ext cx="981491" cy="92035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 bwMode="auto">
          <a:xfrm flipV="1">
            <a:off x="5822156" y="2161309"/>
            <a:ext cx="1329529" cy="151272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 bwMode="auto">
          <a:xfrm>
            <a:off x="5617282" y="4315580"/>
            <a:ext cx="987315" cy="398924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9" b="28337" l="67578" r="96397">
                        <a14:foregroundMark x1="77468" y1="6723" x2="70382" y2="15445"/>
                        <a14:foregroundMark x1="68504" y1="16414" x2="68504" y2="16414"/>
                        <a14:foregroundMark x1="68565" y1="17202" x2="68565" y2="17202"/>
                        <a14:foregroundMark x1="67717" y1="17929" x2="67717" y2="17929"/>
                        <a14:foregroundMark x1="67898" y1="19564" x2="67898" y2="19564"/>
                        <a14:foregroundMark x1="69715" y1="21442" x2="69715" y2="21442"/>
                        <a14:foregroundMark x1="76378" y1="27196" x2="76378" y2="27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6" b="68514"/>
          <a:stretch/>
        </p:blipFill>
        <p:spPr>
          <a:xfrm>
            <a:off x="664700" y="917000"/>
            <a:ext cx="2470533" cy="215930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326" y="1057257"/>
            <a:ext cx="2274777" cy="262691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944362" y="4144327"/>
            <a:ext cx="1086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 err="1" smtClean="0"/>
              <a:t>scrap</a:t>
            </a:r>
            <a:endParaRPr lang="de-CH" sz="1200" b="1" dirty="0"/>
          </a:p>
        </p:txBody>
      </p:sp>
    </p:spTree>
    <p:extLst>
      <p:ext uri="{BB962C8B-B14F-4D97-AF65-F5344CB8AC3E}">
        <p14:creationId xmlns:p14="http://schemas.microsoft.com/office/powerpoint/2010/main" val="1372397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“2sDR” Process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75" y="2483613"/>
            <a:ext cx="2107903" cy="2880000"/>
          </a:xfrm>
          <a:prstGeom prst="rect">
            <a:avLst/>
          </a:prstGeom>
        </p:spPr>
      </p:pic>
      <p:pic>
        <p:nvPicPr>
          <p:cNvPr id="10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7" y="2095649"/>
            <a:ext cx="2003060" cy="161511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3888" y="978195"/>
            <a:ext cx="2232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/>
              <a:t>EAFD / BOFD</a:t>
            </a:r>
            <a:endParaRPr lang="de-CH" sz="2000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76" y="3662319"/>
            <a:ext cx="2107904" cy="2880000"/>
          </a:xfrm>
          <a:prstGeom prst="rect">
            <a:avLst/>
          </a:prstGeom>
        </p:spPr>
      </p:pic>
      <p:sp>
        <p:nvSpPr>
          <p:cNvPr id="12" name="Pfeil nach rechts 11"/>
          <p:cNvSpPr/>
          <p:nvPr/>
        </p:nvSpPr>
        <p:spPr bwMode="auto">
          <a:xfrm rot="2022855">
            <a:off x="3053840" y="2393684"/>
            <a:ext cx="1182553" cy="432640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Pfeil nach rechts 12"/>
          <p:cNvSpPr/>
          <p:nvPr/>
        </p:nvSpPr>
        <p:spPr bwMode="auto">
          <a:xfrm rot="2150138">
            <a:off x="5797953" y="3494443"/>
            <a:ext cx="1453147" cy="432640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feil nach rechts 13"/>
          <p:cNvSpPr/>
          <p:nvPr/>
        </p:nvSpPr>
        <p:spPr bwMode="auto">
          <a:xfrm rot="5400000">
            <a:off x="1535269" y="1462276"/>
            <a:ext cx="600581" cy="432640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042838" y="1586717"/>
            <a:ext cx="1806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de-AT" sz="2400" b="1" dirty="0" smtClean="0"/>
              <a:t>STEP</a:t>
            </a:r>
          </a:p>
          <a:p>
            <a:pPr algn="ctr"/>
            <a:r>
              <a:rPr lang="de-AT" sz="1600" b="1" dirty="0" smtClean="0"/>
              <a:t>CLINKERING</a:t>
            </a:r>
            <a:endParaRPr lang="de-CH" sz="16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6985258" y="2713266"/>
            <a:ext cx="1806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/>
              <a:t>2</a:t>
            </a:r>
            <a:r>
              <a:rPr lang="de-AT" sz="2400" b="1" dirty="0" smtClean="0"/>
              <a:t>. STEP</a:t>
            </a:r>
          </a:p>
          <a:p>
            <a:pPr algn="ctr"/>
            <a:r>
              <a:rPr lang="de-AT" sz="1600" b="1" dirty="0" smtClean="0"/>
              <a:t>REDUCTION</a:t>
            </a:r>
            <a:endParaRPr lang="de-CH" sz="1600" b="1" dirty="0"/>
          </a:p>
        </p:txBody>
      </p:sp>
    </p:spTree>
    <p:extLst>
      <p:ext uri="{BB962C8B-B14F-4D97-AF65-F5344CB8AC3E}">
        <p14:creationId xmlns:p14="http://schemas.microsoft.com/office/powerpoint/2010/main" val="1849129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14" grpId="0" animBg="1"/>
      <p:bldP spid="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first step CLINKERING</a:t>
            </a:r>
            <a:endParaRPr lang="en-GB" dirty="0"/>
          </a:p>
        </p:txBody>
      </p:sp>
      <p:pic>
        <p:nvPicPr>
          <p:cNvPr id="10" name="Grafik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36" y="976928"/>
            <a:ext cx="7165658" cy="417758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19" y="5045905"/>
            <a:ext cx="6848475" cy="6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3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Thermodynamic Process-Simulation with FactSage </a:t>
            </a:r>
            <a:r>
              <a:rPr lang="en-GB" sz="2400" dirty="0" smtClean="0"/>
              <a:t>(Reduction Step)</a:t>
            </a:r>
            <a:endParaRPr lang="de-AT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1535124"/>
            <a:ext cx="8636001" cy="397050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12800" y="5235909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dirty="0" err="1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de-AT" sz="18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2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AT" sz="1200" b="1" dirty="0" err="1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AT" sz="1200" b="1" dirty="0" err="1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AT" sz="12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CH" sz="1200" b="1" dirty="0">
              <a:solidFill>
                <a:srgbClr val="4449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leichschenkliges Dreieck 5"/>
          <p:cNvSpPr/>
          <p:nvPr/>
        </p:nvSpPr>
        <p:spPr bwMode="auto">
          <a:xfrm rot="10800000">
            <a:off x="3060318" y="1803272"/>
            <a:ext cx="3926032" cy="3432638"/>
          </a:xfrm>
          <a:prstGeom prst="triangle">
            <a:avLst>
              <a:gd name="adj" fmla="val 49349"/>
            </a:avLst>
          </a:prstGeom>
          <a:solidFill>
            <a:srgbClr val="FFFFFF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CH" smtClean="0">
              <a:solidFill>
                <a:srgbClr val="333333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099050" y="5230677"/>
            <a:ext cx="3695700" cy="24302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CH" smtClean="0">
              <a:solidFill>
                <a:srgbClr val="333333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99000" y="5235909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dirty="0" err="1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de-AT" sz="18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2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AT" sz="1200" b="1" dirty="0" err="1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de-AT" sz="12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CH" sz="1200" b="1" dirty="0">
              <a:solidFill>
                <a:srgbClr val="4449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070705" y="5235909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dirty="0" err="1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de-AT" sz="18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2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AT" sz="1200" b="1" dirty="0" err="1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de-AT" sz="12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CH" sz="1200" b="1" dirty="0">
              <a:solidFill>
                <a:srgbClr val="4449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leichschenkliges Dreieck 9"/>
          <p:cNvSpPr/>
          <p:nvPr/>
        </p:nvSpPr>
        <p:spPr bwMode="auto">
          <a:xfrm>
            <a:off x="5033967" y="1803272"/>
            <a:ext cx="3926032" cy="3432638"/>
          </a:xfrm>
          <a:prstGeom prst="triangle">
            <a:avLst>
              <a:gd name="adj" fmla="val 49349"/>
            </a:avLst>
          </a:prstGeom>
          <a:solidFill>
            <a:srgbClr val="FFFFFF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CH" smtClean="0">
              <a:solidFill>
                <a:srgbClr val="333333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3057579">
            <a:off x="4100661" y="3597974"/>
            <a:ext cx="1350682" cy="27699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rgbClr val="333333"/>
                </a:solidFill>
              </a:rPr>
              <a:t>2</a:t>
            </a:r>
            <a:r>
              <a:rPr lang="de-AT" sz="1200" dirty="0" smtClean="0">
                <a:solidFill>
                  <a:srgbClr val="333333"/>
                </a:solidFill>
              </a:rPr>
              <a:t>. </a:t>
            </a:r>
            <a:r>
              <a:rPr lang="de-AT" sz="1200" dirty="0" err="1" smtClean="0">
                <a:solidFill>
                  <a:srgbClr val="333333"/>
                </a:solidFill>
              </a:rPr>
              <a:t>Process-Step</a:t>
            </a:r>
            <a:endParaRPr lang="de-CH" sz="1200" dirty="0">
              <a:solidFill>
                <a:srgbClr val="333333"/>
              </a:solidFill>
            </a:endParaRPr>
          </a:p>
        </p:txBody>
      </p:sp>
      <p:cxnSp>
        <p:nvCxnSpPr>
          <p:cNvPr id="12" name="Gerader Verbinder 11"/>
          <p:cNvCxnSpPr/>
          <p:nvPr/>
        </p:nvCxnSpPr>
        <p:spPr bwMode="auto">
          <a:xfrm>
            <a:off x="3039051" y="1792941"/>
            <a:ext cx="2285984" cy="2846383"/>
          </a:xfrm>
          <a:prstGeom prst="line">
            <a:avLst/>
          </a:prstGeom>
          <a:ln w="19050"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19472286">
            <a:off x="1799014" y="3920559"/>
            <a:ext cx="1350682" cy="27699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dirty="0" smtClean="0">
                <a:solidFill>
                  <a:srgbClr val="333333"/>
                </a:solidFill>
              </a:rPr>
              <a:t>1. </a:t>
            </a:r>
            <a:r>
              <a:rPr lang="de-AT" sz="1200" dirty="0" err="1" smtClean="0">
                <a:solidFill>
                  <a:srgbClr val="333333"/>
                </a:solidFill>
              </a:rPr>
              <a:t>Process-Step</a:t>
            </a:r>
            <a:endParaRPr lang="de-CH" sz="1200" dirty="0">
              <a:solidFill>
                <a:srgbClr val="333333"/>
              </a:solidFill>
            </a:endParaRPr>
          </a:p>
        </p:txBody>
      </p:sp>
      <p:cxnSp>
        <p:nvCxnSpPr>
          <p:cNvPr id="14" name="Gerader Verbinder 13"/>
          <p:cNvCxnSpPr/>
          <p:nvPr/>
        </p:nvCxnSpPr>
        <p:spPr bwMode="auto">
          <a:xfrm flipV="1">
            <a:off x="1057836" y="3227294"/>
            <a:ext cx="2779058" cy="1990683"/>
          </a:xfrm>
          <a:prstGeom prst="line">
            <a:avLst/>
          </a:prstGeom>
          <a:ln w="19050"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 bwMode="auto">
          <a:xfrm>
            <a:off x="3244302" y="1529473"/>
            <a:ext cx="3695700" cy="24302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CH" smtClean="0">
              <a:solidFill>
                <a:srgbClr val="333333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719387" y="1334333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dirty="0" err="1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de-AT" sz="1800" b="1" baseline="-25000" dirty="0" err="1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AT" sz="1800" b="1" baseline="-25000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2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AT" sz="1200" b="1" dirty="0" err="1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de-AT" sz="12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CH" sz="1200" b="1" baseline="-25000" dirty="0">
              <a:solidFill>
                <a:srgbClr val="4449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 rot="3661656">
            <a:off x="6178449" y="3169218"/>
            <a:ext cx="3695700" cy="24302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CH" smtClean="0">
              <a:solidFill>
                <a:srgbClr val="333333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08775" y="1335909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de-AT" sz="1800" b="1" baseline="-25000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de-AT" sz="1200" b="1" dirty="0" smtClean="0">
                <a:solidFill>
                  <a:srgbClr val="444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(Si)</a:t>
            </a:r>
            <a:endParaRPr lang="de-CH" sz="1200" b="1" baseline="-25000" dirty="0">
              <a:solidFill>
                <a:srgbClr val="4449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914400" y="879475"/>
            <a:ext cx="8229600" cy="56610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CH" smtClean="0">
              <a:solidFill>
                <a:srgbClr val="333333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2" y="1529473"/>
            <a:ext cx="8951856" cy="4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26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1" grpId="0" animBg="1"/>
      <p:bldP spid="13" grpId="0" animBg="1"/>
      <p:bldP spid="15" grpId="0" animBg="1"/>
      <p:bldP spid="17" grpId="0" animBg="1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Current</a:t>
            </a:r>
            <a:r>
              <a:rPr lang="de-AT" dirty="0" smtClean="0"/>
              <a:t> </a:t>
            </a:r>
            <a:r>
              <a:rPr lang="de-AT" dirty="0" err="1" smtClean="0"/>
              <a:t>Investigations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81016" y="1296261"/>
            <a:ext cx="7924800" cy="5357812"/>
          </a:xfrm>
        </p:spPr>
        <p:txBody>
          <a:bodyPr/>
          <a:lstStyle/>
          <a:p>
            <a:pPr marL="0" indent="0">
              <a:buNone/>
            </a:pPr>
            <a:endParaRPr lang="en-GB" sz="1200" dirty="0" smtClean="0"/>
          </a:p>
          <a:p>
            <a:pPr>
              <a:buFont typeface="Symbol" panose="05050102010706020507" pitchFamily="18" charset="2"/>
              <a:buChar char="-"/>
            </a:pPr>
            <a:r>
              <a:rPr lang="en-GB" dirty="0" err="1" smtClean="0"/>
              <a:t>Waelz</a:t>
            </a:r>
            <a:r>
              <a:rPr lang="en-GB" dirty="0" smtClean="0"/>
              <a:t> slag / steel mill dust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dirty="0" smtClean="0"/>
              <a:t>recycling </a:t>
            </a:r>
            <a:r>
              <a:rPr lang="en-US" dirty="0"/>
              <a:t>of dumped slags from </a:t>
            </a:r>
            <a:br>
              <a:rPr lang="en-US" dirty="0"/>
            </a:br>
            <a:r>
              <a:rPr lang="en-US" dirty="0"/>
              <a:t>lead </a:t>
            </a:r>
            <a:r>
              <a:rPr lang="en-US" dirty="0" smtClean="0"/>
              <a:t>production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dirty="0" smtClean="0"/>
              <a:t>slags from the copper industry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dirty="0" err="1"/>
              <a:t>d</a:t>
            </a:r>
            <a:r>
              <a:rPr lang="en-GB" dirty="0" err="1" smtClean="0"/>
              <a:t>esulpurization</a:t>
            </a:r>
            <a:r>
              <a:rPr lang="en-GB" dirty="0" smtClean="0"/>
              <a:t> slag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dirty="0" smtClean="0"/>
              <a:t>Basic Oxygen Furnace slag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GB" dirty="0" smtClean="0"/>
              <a:t>slags from the ferroalloy production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453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1275"/>
            <a:ext cx="6573328" cy="838200"/>
          </a:xfrm>
        </p:spPr>
        <p:txBody>
          <a:bodyPr/>
          <a:lstStyle/>
          <a:p>
            <a:r>
              <a:rPr lang="de-DE" dirty="0"/>
              <a:t>Technical </a:t>
            </a:r>
            <a:r>
              <a:rPr lang="de-DE" dirty="0" err="1"/>
              <a:t>Scale</a:t>
            </a:r>
            <a:r>
              <a:rPr lang="de-DE" dirty="0"/>
              <a:t> TRIALS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sz="900" dirty="0" smtClean="0"/>
          </a:p>
          <a:p>
            <a:pPr>
              <a:buNone/>
            </a:pPr>
            <a:r>
              <a:rPr lang="de-AT" dirty="0" smtClean="0"/>
              <a:t/>
            </a:r>
            <a:br>
              <a:rPr lang="de-AT" dirty="0" smtClean="0"/>
            </a:br>
            <a:endParaRPr lang="de-AT" dirty="0" smtClean="0"/>
          </a:p>
          <a:p>
            <a:pPr lvl="1"/>
            <a:endParaRPr lang="de-AT" dirty="0" smtClean="0"/>
          </a:p>
          <a:p>
            <a:pPr lvl="1"/>
            <a:endParaRPr lang="de-AT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576" y="972843"/>
            <a:ext cx="3542646" cy="531396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686" y="3073861"/>
            <a:ext cx="8937938" cy="24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03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1" y="1385471"/>
            <a:ext cx="7953428" cy="2133600"/>
          </a:xfrm>
        </p:spPr>
        <p:txBody>
          <a:bodyPr/>
          <a:lstStyle/>
          <a:p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US" sz="2400" cap="all" dirty="0">
                <a:effectLst/>
              </a:rPr>
              <a:t>Recycling of dumped slags </a:t>
            </a:r>
            <a:r>
              <a:rPr lang="en-US" sz="2400" cap="all" dirty="0" smtClean="0">
                <a:effectLst/>
              </a:rPr>
              <a:t>from the primary lead </a:t>
            </a:r>
            <a:r>
              <a:rPr lang="en-US" sz="2400" cap="all" dirty="0">
                <a:effectLst/>
              </a:rPr>
              <a:t>production</a:t>
            </a:r>
            <a:endParaRPr lang="de-CH" sz="2400" dirty="0">
              <a:effectLst/>
            </a:endParaRPr>
          </a:p>
        </p:txBody>
      </p:sp>
      <p:sp>
        <p:nvSpPr>
          <p:cNvPr id="3075" name="Untertitel 2"/>
          <p:cNvSpPr>
            <a:spLocks noGrp="1"/>
          </p:cNvSpPr>
          <p:nvPr>
            <p:ph type="subTitle" idx="1"/>
          </p:nvPr>
        </p:nvSpPr>
        <p:spPr>
          <a:xfrm>
            <a:off x="1371600" y="3519070"/>
            <a:ext cx="6400800" cy="914400"/>
          </a:xfrm>
        </p:spPr>
        <p:txBody>
          <a:bodyPr/>
          <a:lstStyle/>
          <a:p>
            <a:endParaRPr lang="en-GB" sz="1800" dirty="0" smtClean="0"/>
          </a:p>
          <a:p>
            <a:endParaRPr lang="en-GB" sz="1800" dirty="0" smtClean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4101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321" y="4141956"/>
            <a:ext cx="1341333" cy="100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8152" y="4139955"/>
            <a:ext cx="1343999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321" y="5238460"/>
            <a:ext cx="1343845" cy="100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8151" y="5238343"/>
            <a:ext cx="1344000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994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Huge </a:t>
            </a:r>
            <a:r>
              <a:rPr lang="en-US" sz="1800" dirty="0"/>
              <a:t>volumes of dumped slags over the past 150 years originating from lead production.  Many of those slags were not pre-treated and still contain high volumes of recoverable metals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Recoverable materials: </a:t>
            </a:r>
            <a:r>
              <a:rPr lang="en-US" sz="1800" b="1" dirty="0"/>
              <a:t>Zinc Oxide, Lead, but also rare metals - e.g. Ag, In, Ga - if present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Reason for recycling:</a:t>
            </a:r>
          </a:p>
          <a:p>
            <a:pPr lvl="1"/>
            <a:r>
              <a:rPr lang="en-US" sz="1400" b="1" dirty="0"/>
              <a:t>Decontamination</a:t>
            </a:r>
            <a:r>
              <a:rPr lang="en-US" sz="1400" dirty="0"/>
              <a:t> of dump site</a:t>
            </a:r>
          </a:p>
          <a:p>
            <a:pPr lvl="1"/>
            <a:r>
              <a:rPr lang="en-US" sz="1400" b="1" dirty="0"/>
              <a:t>Zinc </a:t>
            </a:r>
            <a:r>
              <a:rPr lang="en-US" sz="1400" dirty="0"/>
              <a:t>values </a:t>
            </a:r>
            <a:r>
              <a:rPr lang="en-US" sz="1400" b="1" dirty="0"/>
              <a:t>up to 15.1 %</a:t>
            </a:r>
            <a:r>
              <a:rPr lang="en-US" sz="1400" dirty="0"/>
              <a:t> due to missing zinc fuming in primary lead winning route</a:t>
            </a:r>
          </a:p>
          <a:p>
            <a:pPr lvl="1"/>
            <a:r>
              <a:rPr lang="en-US" sz="1400" b="1" dirty="0"/>
              <a:t>Lead values up to 7.1 %</a:t>
            </a:r>
          </a:p>
          <a:p>
            <a:pPr lvl="1"/>
            <a:r>
              <a:rPr lang="en-US" sz="1400" b="1" dirty="0"/>
              <a:t>Other valuable metals </a:t>
            </a:r>
            <a:r>
              <a:rPr lang="en-US" sz="1400" dirty="0"/>
              <a:t>such as Ag, Ge, and In possible to recover</a:t>
            </a:r>
          </a:p>
          <a:p>
            <a:pPr lvl="1"/>
            <a:r>
              <a:rPr lang="en-US" sz="1400" dirty="0"/>
              <a:t>Simple process for metal recovery available</a:t>
            </a:r>
          </a:p>
          <a:p>
            <a:pPr lvl="1"/>
            <a:r>
              <a:rPr lang="en-US" sz="1400" dirty="0"/>
              <a:t>Treated </a:t>
            </a:r>
            <a:r>
              <a:rPr lang="en-US" sz="1400" b="1" dirty="0"/>
              <a:t>slag</a:t>
            </a:r>
            <a:r>
              <a:rPr lang="en-US" sz="1400" dirty="0"/>
              <a:t> might be suitable for road </a:t>
            </a:r>
            <a:r>
              <a:rPr lang="en-US" sz="1400" b="1" dirty="0"/>
              <a:t>construction, sand blasting or cement industry</a:t>
            </a:r>
          </a:p>
          <a:p>
            <a:pPr marL="0" indent="0">
              <a:buNone/>
            </a:pPr>
            <a:endParaRPr lang="de-AT" sz="1200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4701467" y="460375"/>
            <a:ext cx="2696111" cy="338554"/>
            <a:chOff x="6876256" y="116632"/>
            <a:chExt cx="2088232" cy="338554"/>
          </a:xfrm>
        </p:grpSpPr>
        <p:grpSp>
          <p:nvGrpSpPr>
            <p:cNvPr id="17" name="Gruppieren 16"/>
            <p:cNvGrpSpPr/>
            <p:nvPr userDrawn="1"/>
          </p:nvGrpSpPr>
          <p:grpSpPr>
            <a:xfrm>
              <a:off x="6876256" y="208880"/>
              <a:ext cx="187388" cy="154058"/>
              <a:chOff x="1019492" y="3267075"/>
              <a:chExt cx="471171" cy="321310"/>
            </a:xfrm>
          </p:grpSpPr>
          <p:sp>
            <p:nvSpPr>
              <p:cNvPr id="19" name="Rechteck 18"/>
              <p:cNvSpPr/>
              <p:nvPr userDrawn="1"/>
            </p:nvSpPr>
            <p:spPr>
              <a:xfrm>
                <a:off x="1019492" y="3267075"/>
                <a:ext cx="408347" cy="321310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erpetua"/>
                  <a:ea typeface="+mn-ea"/>
                  <a:cs typeface="+mn-cs"/>
                </a:endParaRPr>
              </a:p>
            </p:txBody>
          </p:sp>
          <p:sp>
            <p:nvSpPr>
              <p:cNvPr id="20" name="Rechteck 19"/>
              <p:cNvSpPr/>
              <p:nvPr userDrawn="1"/>
            </p:nvSpPr>
            <p:spPr>
              <a:xfrm>
                <a:off x="1019492" y="3267075"/>
                <a:ext cx="55245" cy="151765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Rechteck 20"/>
              <p:cNvSpPr/>
              <p:nvPr userDrawn="1"/>
            </p:nvSpPr>
            <p:spPr>
              <a:xfrm>
                <a:off x="1019493" y="3417571"/>
                <a:ext cx="471170" cy="170814"/>
              </a:xfrm>
              <a:prstGeom prst="rect">
                <a:avLst/>
              </a:prstGeom>
              <a:gradFill>
                <a:gsLst>
                  <a:gs pos="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rgbClr val="9BBB59">
                      <a:lumMod val="75000"/>
                    </a:srgbClr>
                  </a:gs>
                  <a:gs pos="100000">
                    <a:sysClr val="window" lastClr="FFFFFF"/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Rechteck 21"/>
              <p:cNvSpPr/>
              <p:nvPr userDrawn="1"/>
            </p:nvSpPr>
            <p:spPr>
              <a:xfrm>
                <a:off x="1364297" y="3267075"/>
                <a:ext cx="125730" cy="150495"/>
              </a:xfrm>
              <a:prstGeom prst="rect">
                <a:avLst/>
              </a:prstGeom>
              <a:gradFill>
                <a:gsLst>
                  <a:gs pos="0">
                    <a:srgbClr val="9BBB59">
                      <a:lumMod val="50000"/>
                    </a:srgbClr>
                  </a:gs>
                  <a:gs pos="10000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ysClr val="window" lastClr="FFFFFF"/>
                  </a:gs>
                </a:gsLst>
                <a:lin ang="162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Rechteck 22"/>
              <p:cNvSpPr/>
              <p:nvPr userDrawn="1"/>
            </p:nvSpPr>
            <p:spPr>
              <a:xfrm>
                <a:off x="1296352" y="3267075"/>
                <a:ext cx="68580" cy="321310"/>
              </a:xfrm>
              <a:prstGeom prst="rect">
                <a:avLst/>
              </a:prstGeom>
              <a:gradFill>
                <a:gsLst>
                  <a:gs pos="0">
                    <a:srgbClr val="9BBB59">
                      <a:lumMod val="75000"/>
                    </a:srgbClr>
                  </a:gs>
                  <a:gs pos="10000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ysClr val="window" lastClr="FFFFFF"/>
                  </a:gs>
                </a:gsLst>
                <a:lin ang="162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Textfeld 17"/>
            <p:cNvSpPr txBox="1"/>
            <p:nvPr userDrawn="1"/>
          </p:nvSpPr>
          <p:spPr>
            <a:xfrm>
              <a:off x="7020272" y="116632"/>
              <a:ext cx="1944216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1600" noProof="0" dirty="0" err="1" smtClean="0"/>
                <a:t>Railly&amp;Hill</a:t>
              </a:r>
              <a:r>
                <a:rPr lang="en-US" sz="1200" noProof="0" dirty="0" smtClean="0"/>
                <a:t> Metal Recovery Inc.</a:t>
              </a:r>
              <a:endParaRPr lang="en-US" sz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0445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Recycling of dumped slags from </a:t>
            </a:r>
            <a:br>
              <a:rPr lang="en-US" dirty="0"/>
            </a:br>
            <a:r>
              <a:rPr lang="en-US" dirty="0"/>
              <a:t>lead </a:t>
            </a:r>
            <a:r>
              <a:rPr lang="en-US" dirty="0" smtClean="0"/>
              <a:t>production I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1125522" y="1110844"/>
            <a:ext cx="6647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000" dirty="0" smtClean="0">
                <a:solidFill>
                  <a:srgbClr val="000000"/>
                </a:solidFill>
              </a:rPr>
              <a:t>Detailed process scheme of the lead slag treatment:	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515282" y="2590354"/>
            <a:ext cx="1378904" cy="630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AT" dirty="0" err="1" smtClean="0">
                <a:solidFill>
                  <a:srgbClr val="000000"/>
                </a:solidFill>
              </a:rPr>
              <a:t>Reduction</a:t>
            </a:r>
            <a:r>
              <a:rPr lang="de-AT" dirty="0" smtClean="0">
                <a:solidFill>
                  <a:srgbClr val="000000"/>
                </a:solidFill>
              </a:rPr>
              <a:t> </a:t>
            </a:r>
            <a:r>
              <a:rPr lang="de-AT" dirty="0" err="1" smtClean="0">
                <a:solidFill>
                  <a:srgbClr val="000000"/>
                </a:solidFill>
              </a:rPr>
              <a:t>step</a:t>
            </a:r>
            <a:endParaRPr lang="de-AT" dirty="0" smtClean="0">
              <a:solidFill>
                <a:srgbClr val="000000"/>
              </a:solidFill>
            </a:endParaRPr>
          </a:p>
          <a:p>
            <a:pPr algn="ctr"/>
            <a:r>
              <a:rPr lang="de-AT" dirty="0" smtClean="0">
                <a:solidFill>
                  <a:srgbClr val="000000"/>
                </a:solidFill>
              </a:rPr>
              <a:t>in TBRC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64365" y="4072781"/>
            <a:ext cx="1080744" cy="630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AT" dirty="0">
                <a:solidFill>
                  <a:srgbClr val="000000"/>
                </a:solidFill>
              </a:rPr>
              <a:t>P</a:t>
            </a:r>
            <a:r>
              <a:rPr lang="de-AT" dirty="0" smtClean="0">
                <a:solidFill>
                  <a:srgbClr val="000000"/>
                </a:solidFill>
              </a:rPr>
              <a:t>yrometall.</a:t>
            </a:r>
          </a:p>
          <a:p>
            <a:pPr algn="ctr"/>
            <a:r>
              <a:rPr lang="de-AT" dirty="0" err="1">
                <a:solidFill>
                  <a:srgbClr val="000000"/>
                </a:solidFill>
              </a:rPr>
              <a:t>r</a:t>
            </a:r>
            <a:r>
              <a:rPr lang="de-AT" dirty="0" err="1" smtClean="0">
                <a:solidFill>
                  <a:srgbClr val="000000"/>
                </a:solidFill>
              </a:rPr>
              <a:t>efining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31470" y="4072781"/>
            <a:ext cx="870751" cy="630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AT" dirty="0" err="1" smtClean="0">
                <a:solidFill>
                  <a:srgbClr val="000000"/>
                </a:solidFill>
              </a:rPr>
              <a:t>Silver</a:t>
            </a:r>
            <a:r>
              <a:rPr lang="de-AT" dirty="0" smtClean="0">
                <a:solidFill>
                  <a:srgbClr val="000000"/>
                </a:solidFill>
              </a:rPr>
              <a:t>-</a:t>
            </a:r>
          </a:p>
          <a:p>
            <a:pPr algn="ctr"/>
            <a:r>
              <a:rPr lang="de-AT" dirty="0" err="1" smtClean="0">
                <a:solidFill>
                  <a:srgbClr val="000000"/>
                </a:solidFill>
              </a:rPr>
              <a:t>recovery</a:t>
            </a:r>
            <a:endParaRPr lang="de-AT" dirty="0" smtClean="0">
              <a:solidFill>
                <a:srgbClr val="000000"/>
              </a:solidFill>
            </a:endParaRPr>
          </a:p>
        </p:txBody>
      </p:sp>
      <p:cxnSp>
        <p:nvCxnSpPr>
          <p:cNvPr id="8" name="Gerade Verbindung mit Pfeil 7"/>
          <p:cNvCxnSpPr>
            <a:stCxn id="5" idx="2"/>
          </p:cNvCxnSpPr>
          <p:nvPr/>
        </p:nvCxnSpPr>
        <p:spPr>
          <a:xfrm>
            <a:off x="5204734" y="3221296"/>
            <a:ext cx="0" cy="8514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5184359" y="2103470"/>
            <a:ext cx="0" cy="4987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5930253" y="3032272"/>
            <a:ext cx="68145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4049454" y="2720983"/>
            <a:ext cx="42976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5204734" y="4719112"/>
            <a:ext cx="0" cy="4987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7966845" y="3808620"/>
            <a:ext cx="0" cy="2641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5793959" y="4383628"/>
            <a:ext cx="1717473" cy="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8180601" y="4751935"/>
            <a:ext cx="0" cy="4987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169177" y="4147561"/>
            <a:ext cx="44163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4168204" y="4383630"/>
            <a:ext cx="44163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168204" y="4606741"/>
            <a:ext cx="44163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18"/>
          <p:cNvCxnSpPr/>
          <p:nvPr/>
        </p:nvCxnSpPr>
        <p:spPr>
          <a:xfrm rot="10800000">
            <a:off x="5930253" y="2720983"/>
            <a:ext cx="2492006" cy="1426578"/>
          </a:xfrm>
          <a:prstGeom prst="bentConnector3">
            <a:avLst>
              <a:gd name="adj1" fmla="val -2148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57"/>
          <p:cNvCxnSpPr/>
          <p:nvPr/>
        </p:nvCxnSpPr>
        <p:spPr>
          <a:xfrm>
            <a:off x="7718929" y="4719112"/>
            <a:ext cx="0" cy="2822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61"/>
          <p:cNvCxnSpPr/>
          <p:nvPr/>
        </p:nvCxnSpPr>
        <p:spPr>
          <a:xfrm flipH="1">
            <a:off x="5508281" y="5001317"/>
            <a:ext cx="22106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5508281" y="4751935"/>
            <a:ext cx="0" cy="2493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4680054" y="1738883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000000"/>
                </a:solidFill>
              </a:rPr>
              <a:t>Lead </a:t>
            </a:r>
            <a:r>
              <a:rPr lang="de-AT" dirty="0" err="1" smtClean="0">
                <a:solidFill>
                  <a:srgbClr val="000000"/>
                </a:solidFill>
              </a:rPr>
              <a:t>slag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809222" y="2536317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 smtClean="0">
                <a:solidFill>
                  <a:srgbClr val="000000"/>
                </a:solidFill>
              </a:rPr>
              <a:t>Slag</a:t>
            </a:r>
            <a:r>
              <a:rPr lang="de-AT" sz="1400" dirty="0" smtClean="0">
                <a:solidFill>
                  <a:srgbClr val="000000"/>
                </a:solidFill>
              </a:rPr>
              <a:t> additive</a:t>
            </a:r>
            <a:endParaRPr lang="de-AT" sz="1400" dirty="0">
              <a:solidFill>
                <a:srgbClr val="00000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4053404" y="3120815"/>
            <a:ext cx="42976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2340329" y="2966926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>
                <a:solidFill>
                  <a:srgbClr val="000000"/>
                </a:solidFill>
              </a:rPr>
              <a:t>Natural gas, </a:t>
            </a:r>
            <a:r>
              <a:rPr lang="de-AT" sz="1400" dirty="0" err="1" smtClean="0">
                <a:solidFill>
                  <a:srgbClr val="000000"/>
                </a:solidFill>
              </a:rPr>
              <a:t>oxygen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613605" y="2878383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>
                <a:solidFill>
                  <a:srgbClr val="000000"/>
                </a:solidFill>
              </a:rPr>
              <a:t>C</a:t>
            </a:r>
            <a:r>
              <a:rPr lang="de-AT" sz="1400" dirty="0" err="1" smtClean="0">
                <a:solidFill>
                  <a:srgbClr val="000000"/>
                </a:solidFill>
              </a:rPr>
              <a:t>har-coal</a:t>
            </a:r>
            <a:r>
              <a:rPr lang="de-AT" sz="1400" dirty="0" smtClean="0">
                <a:solidFill>
                  <a:srgbClr val="000000"/>
                </a:solidFill>
              </a:rPr>
              <a:t>, </a:t>
            </a:r>
            <a:r>
              <a:rPr lang="de-AT" sz="1400" dirty="0" err="1" smtClean="0">
                <a:solidFill>
                  <a:srgbClr val="000000"/>
                </a:solidFill>
              </a:rPr>
              <a:t>air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175541" y="3500843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>
                <a:solidFill>
                  <a:srgbClr val="000000"/>
                </a:solidFill>
              </a:rPr>
              <a:t>Lead </a:t>
            </a:r>
            <a:r>
              <a:rPr lang="de-AT" sz="1400" dirty="0" err="1" smtClean="0">
                <a:solidFill>
                  <a:srgbClr val="000000"/>
                </a:solidFill>
              </a:rPr>
              <a:t>buillion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998310" y="2380940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 smtClean="0">
                <a:solidFill>
                  <a:srgbClr val="000000"/>
                </a:solidFill>
              </a:rPr>
              <a:t>PbO-slag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758472" y="3993673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>
                <a:solidFill>
                  <a:srgbClr val="000000"/>
                </a:solidFill>
              </a:rPr>
              <a:t>Air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435799" y="4229738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 smtClean="0">
                <a:solidFill>
                  <a:srgbClr val="000000"/>
                </a:solidFill>
              </a:rPr>
              <a:t>Sulphur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666001" y="445312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 smtClean="0">
                <a:solidFill>
                  <a:srgbClr val="000000"/>
                </a:solidFill>
              </a:rPr>
              <a:t>Zinc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353117" y="4693540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 smtClean="0">
                <a:solidFill>
                  <a:srgbClr val="000000"/>
                </a:solidFill>
              </a:rPr>
              <a:t>Zinc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891481" y="4078228"/>
            <a:ext cx="1567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 smtClean="0">
                <a:solidFill>
                  <a:srgbClr val="000000"/>
                </a:solidFill>
              </a:rPr>
              <a:t>Zn</a:t>
            </a:r>
            <a:r>
              <a:rPr lang="de-AT" sz="1400" dirty="0" smtClean="0">
                <a:solidFill>
                  <a:srgbClr val="000000"/>
                </a:solidFill>
              </a:rPr>
              <a:t>-, </a:t>
            </a:r>
            <a:r>
              <a:rPr lang="de-AT" sz="1400" dirty="0" err="1" smtClean="0">
                <a:solidFill>
                  <a:srgbClr val="000000"/>
                </a:solidFill>
              </a:rPr>
              <a:t>Pb</a:t>
            </a:r>
            <a:r>
              <a:rPr lang="de-AT" sz="1400" dirty="0" smtClean="0">
                <a:solidFill>
                  <a:srgbClr val="000000"/>
                </a:solidFill>
              </a:rPr>
              <a:t>-, </a:t>
            </a:r>
            <a:r>
              <a:rPr lang="de-AT" sz="1400" dirty="0" err="1" smtClean="0">
                <a:solidFill>
                  <a:srgbClr val="000000"/>
                </a:solidFill>
              </a:rPr>
              <a:t>Ag-alloy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784744" y="3495949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>
                <a:solidFill>
                  <a:srgbClr val="000000"/>
                </a:solidFill>
              </a:rPr>
              <a:t>Air</a:t>
            </a:r>
            <a:endParaRPr lang="de-AT" sz="1400" dirty="0">
              <a:solidFill>
                <a:srgbClr val="000000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851825" y="5250699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>
                <a:solidFill>
                  <a:srgbClr val="000000"/>
                </a:solidFill>
              </a:rPr>
              <a:t>Silver</a:t>
            </a:r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4902325" y="525069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000000"/>
                </a:solidFill>
              </a:rPr>
              <a:t>Lead</a:t>
            </a:r>
            <a:endParaRPr lang="de-AT" dirty="0">
              <a:solidFill>
                <a:srgbClr val="000000"/>
              </a:solidFill>
            </a:endParaRPr>
          </a:p>
        </p:txBody>
      </p:sp>
      <p:cxnSp>
        <p:nvCxnSpPr>
          <p:cNvPr id="38" name="Gerade Verbindung mit Pfeil 37"/>
          <p:cNvCxnSpPr/>
          <p:nvPr/>
        </p:nvCxnSpPr>
        <p:spPr>
          <a:xfrm>
            <a:off x="5793959" y="2103470"/>
            <a:ext cx="0" cy="4987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84"/>
          <p:cNvCxnSpPr/>
          <p:nvPr/>
        </p:nvCxnSpPr>
        <p:spPr>
          <a:xfrm>
            <a:off x="5786788" y="2103470"/>
            <a:ext cx="5663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6355964" y="1949581"/>
            <a:ext cx="2662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>
                <a:solidFill>
                  <a:srgbClr val="000000"/>
                </a:solidFill>
              </a:rPr>
              <a:t>Other </a:t>
            </a:r>
            <a:r>
              <a:rPr lang="de-AT" sz="1400" dirty="0" err="1" smtClean="0">
                <a:solidFill>
                  <a:srgbClr val="000000"/>
                </a:solidFill>
              </a:rPr>
              <a:t>Pb-Ag-containing</a:t>
            </a:r>
            <a:r>
              <a:rPr lang="de-AT" sz="1400" dirty="0" smtClean="0">
                <a:solidFill>
                  <a:srgbClr val="000000"/>
                </a:solidFill>
              </a:rPr>
              <a:t> </a:t>
            </a:r>
            <a:r>
              <a:rPr lang="de-AT" sz="1400" dirty="0" err="1" smtClean="0">
                <a:solidFill>
                  <a:srgbClr val="000000"/>
                </a:solidFill>
              </a:rPr>
              <a:t>wastes</a:t>
            </a:r>
            <a:endParaRPr lang="de-AT" sz="1400" dirty="0">
              <a:solidFill>
                <a:srgbClr val="000000"/>
              </a:solidFill>
            </a:endParaRPr>
          </a:p>
        </p:txBody>
      </p:sp>
      <p:cxnSp>
        <p:nvCxnSpPr>
          <p:cNvPr id="41" name="Gerade Verbindung 43"/>
          <p:cNvCxnSpPr/>
          <p:nvPr/>
        </p:nvCxnSpPr>
        <p:spPr>
          <a:xfrm flipH="1">
            <a:off x="4902325" y="3239622"/>
            <a:ext cx="7438" cy="7010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4"/>
          <p:cNvCxnSpPr/>
          <p:nvPr/>
        </p:nvCxnSpPr>
        <p:spPr>
          <a:xfrm>
            <a:off x="4640270" y="3230996"/>
            <a:ext cx="0" cy="2822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10"/>
          <p:cNvCxnSpPr/>
          <p:nvPr/>
        </p:nvCxnSpPr>
        <p:spPr>
          <a:xfrm flipH="1">
            <a:off x="3202416" y="3940700"/>
            <a:ext cx="1699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3202416" y="3940700"/>
            <a:ext cx="0" cy="12212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2919751" y="525069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>
                <a:solidFill>
                  <a:srgbClr val="000000"/>
                </a:solidFill>
              </a:rPr>
              <a:t>Slag</a:t>
            </a:r>
            <a:endParaRPr lang="de-AT" dirty="0">
              <a:solidFill>
                <a:srgbClr val="000000"/>
              </a:solidFill>
            </a:endParaRPr>
          </a:p>
        </p:txBody>
      </p:sp>
      <p:cxnSp>
        <p:nvCxnSpPr>
          <p:cNvPr id="46" name="Gerade Verbindung 17"/>
          <p:cNvCxnSpPr/>
          <p:nvPr/>
        </p:nvCxnSpPr>
        <p:spPr>
          <a:xfrm flipH="1" flipV="1">
            <a:off x="2050552" y="3500843"/>
            <a:ext cx="2589718" cy="123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>
            <a:endCxn id="48" idx="0"/>
          </p:cNvCxnSpPr>
          <p:nvPr/>
        </p:nvCxnSpPr>
        <p:spPr>
          <a:xfrm flipH="1">
            <a:off x="2050556" y="3500843"/>
            <a:ext cx="2" cy="5463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1276145" y="4047209"/>
            <a:ext cx="1548821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AT" dirty="0" smtClean="0">
                <a:solidFill>
                  <a:srgbClr val="000000"/>
                </a:solidFill>
              </a:rPr>
              <a:t>Post </a:t>
            </a:r>
            <a:r>
              <a:rPr lang="de-AT" dirty="0" err="1" smtClean="0">
                <a:solidFill>
                  <a:srgbClr val="000000"/>
                </a:solidFill>
              </a:rPr>
              <a:t>Combustion</a:t>
            </a:r>
            <a:r>
              <a:rPr lang="de-AT" dirty="0">
                <a:solidFill>
                  <a:srgbClr val="000000"/>
                </a:solidFill>
              </a:rPr>
              <a:t/>
            </a:r>
            <a:br>
              <a:rPr lang="de-AT" dirty="0">
                <a:solidFill>
                  <a:srgbClr val="000000"/>
                </a:solidFill>
              </a:rPr>
            </a:br>
            <a:r>
              <a:rPr lang="de-AT" dirty="0" smtClean="0">
                <a:solidFill>
                  <a:srgbClr val="000000"/>
                </a:solidFill>
              </a:rPr>
              <a:t>&amp; </a:t>
            </a:r>
            <a:r>
              <a:rPr lang="de-AT" dirty="0" err="1" smtClean="0">
                <a:solidFill>
                  <a:srgbClr val="000000"/>
                </a:solidFill>
              </a:rPr>
              <a:t>Filtering</a:t>
            </a:r>
            <a:r>
              <a:rPr lang="de-AT" dirty="0" smtClean="0">
                <a:solidFill>
                  <a:srgbClr val="000000"/>
                </a:solidFill>
              </a:rPr>
              <a:t> Stage</a:t>
            </a:r>
          </a:p>
        </p:txBody>
      </p:sp>
      <p:cxnSp>
        <p:nvCxnSpPr>
          <p:cNvPr id="49" name="Gerade Verbindung mit Pfeil 48"/>
          <p:cNvCxnSpPr/>
          <p:nvPr/>
        </p:nvCxnSpPr>
        <p:spPr>
          <a:xfrm>
            <a:off x="2050409" y="4702904"/>
            <a:ext cx="0" cy="4987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1523704" y="525069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>
                <a:solidFill>
                  <a:srgbClr val="000000"/>
                </a:solidFill>
              </a:rPr>
              <a:t>Zinc</a:t>
            </a:r>
            <a:r>
              <a:rPr lang="de-AT" dirty="0">
                <a:solidFill>
                  <a:srgbClr val="000000"/>
                </a:solidFill>
              </a:rPr>
              <a:t> </a:t>
            </a:r>
            <a:r>
              <a:rPr lang="de-AT" dirty="0" err="1" smtClean="0">
                <a:solidFill>
                  <a:srgbClr val="000000"/>
                </a:solidFill>
              </a:rPr>
              <a:t>oxide</a:t>
            </a:r>
            <a:endParaRPr lang="de-AT" dirty="0">
              <a:solidFill>
                <a:srgbClr val="000000"/>
              </a:solidFill>
            </a:endParaRPr>
          </a:p>
        </p:txBody>
      </p:sp>
      <p:cxnSp>
        <p:nvCxnSpPr>
          <p:cNvPr id="51" name="Gewinkelte Verbindung 50"/>
          <p:cNvCxnSpPr>
            <a:stCxn id="48" idx="1"/>
          </p:cNvCxnSpPr>
          <p:nvPr/>
        </p:nvCxnSpPr>
        <p:spPr>
          <a:xfrm rot="10800000" flipH="1">
            <a:off x="1276144" y="3434317"/>
            <a:ext cx="72647" cy="874503"/>
          </a:xfrm>
          <a:prstGeom prst="bentConnector4">
            <a:avLst>
              <a:gd name="adj1" fmla="val -314672"/>
              <a:gd name="adj2" fmla="val 64958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1015698" y="3134953"/>
            <a:ext cx="76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smtClean="0">
                <a:solidFill>
                  <a:srgbClr val="000000"/>
                </a:solidFill>
              </a:rPr>
              <a:t>Off-gas</a:t>
            </a:r>
            <a:endParaRPr lang="de-AT" sz="1400" dirty="0">
              <a:solidFill>
                <a:srgbClr val="000000"/>
              </a:solidFill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4701467" y="460375"/>
            <a:ext cx="2696111" cy="338554"/>
            <a:chOff x="6876256" y="116632"/>
            <a:chExt cx="2088232" cy="338554"/>
          </a:xfrm>
        </p:grpSpPr>
        <p:grpSp>
          <p:nvGrpSpPr>
            <p:cNvPr id="54" name="Gruppieren 53"/>
            <p:cNvGrpSpPr/>
            <p:nvPr userDrawn="1"/>
          </p:nvGrpSpPr>
          <p:grpSpPr>
            <a:xfrm>
              <a:off x="6876256" y="208880"/>
              <a:ext cx="187388" cy="154058"/>
              <a:chOff x="1019492" y="3267075"/>
              <a:chExt cx="471171" cy="321310"/>
            </a:xfrm>
          </p:grpSpPr>
          <p:sp>
            <p:nvSpPr>
              <p:cNvPr id="56" name="Rechteck 55"/>
              <p:cNvSpPr/>
              <p:nvPr userDrawn="1"/>
            </p:nvSpPr>
            <p:spPr>
              <a:xfrm>
                <a:off x="1019492" y="3267075"/>
                <a:ext cx="408347" cy="321310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erpetua"/>
                  <a:ea typeface="+mn-ea"/>
                  <a:cs typeface="+mn-cs"/>
                </a:endParaRPr>
              </a:p>
            </p:txBody>
          </p:sp>
          <p:sp>
            <p:nvSpPr>
              <p:cNvPr id="57" name="Rechteck 56"/>
              <p:cNvSpPr/>
              <p:nvPr userDrawn="1"/>
            </p:nvSpPr>
            <p:spPr>
              <a:xfrm>
                <a:off x="1019492" y="3267075"/>
                <a:ext cx="55245" cy="151765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Rechteck 57"/>
              <p:cNvSpPr/>
              <p:nvPr userDrawn="1"/>
            </p:nvSpPr>
            <p:spPr>
              <a:xfrm>
                <a:off x="1019493" y="3417571"/>
                <a:ext cx="471170" cy="170814"/>
              </a:xfrm>
              <a:prstGeom prst="rect">
                <a:avLst/>
              </a:prstGeom>
              <a:gradFill>
                <a:gsLst>
                  <a:gs pos="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rgbClr val="9BBB59">
                      <a:lumMod val="75000"/>
                    </a:srgbClr>
                  </a:gs>
                  <a:gs pos="100000">
                    <a:sysClr val="window" lastClr="FFFFFF"/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Rechteck 58"/>
              <p:cNvSpPr/>
              <p:nvPr userDrawn="1"/>
            </p:nvSpPr>
            <p:spPr>
              <a:xfrm>
                <a:off x="1364297" y="3267075"/>
                <a:ext cx="125730" cy="150495"/>
              </a:xfrm>
              <a:prstGeom prst="rect">
                <a:avLst/>
              </a:prstGeom>
              <a:gradFill>
                <a:gsLst>
                  <a:gs pos="0">
                    <a:srgbClr val="9BBB59">
                      <a:lumMod val="50000"/>
                    </a:srgbClr>
                  </a:gs>
                  <a:gs pos="10000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ysClr val="window" lastClr="FFFFFF"/>
                  </a:gs>
                </a:gsLst>
                <a:lin ang="162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Rechteck 59"/>
              <p:cNvSpPr/>
              <p:nvPr userDrawn="1"/>
            </p:nvSpPr>
            <p:spPr>
              <a:xfrm>
                <a:off x="1296352" y="3267075"/>
                <a:ext cx="68580" cy="321310"/>
              </a:xfrm>
              <a:prstGeom prst="rect">
                <a:avLst/>
              </a:prstGeom>
              <a:gradFill>
                <a:gsLst>
                  <a:gs pos="0">
                    <a:srgbClr val="9BBB59">
                      <a:lumMod val="75000"/>
                    </a:srgbClr>
                  </a:gs>
                  <a:gs pos="10000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ysClr val="window" lastClr="FFFFFF"/>
                  </a:gs>
                </a:gsLst>
                <a:lin ang="162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5" name="Textfeld 54"/>
            <p:cNvSpPr txBox="1"/>
            <p:nvPr userDrawn="1"/>
          </p:nvSpPr>
          <p:spPr>
            <a:xfrm>
              <a:off x="7020272" y="116632"/>
              <a:ext cx="1944216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1600" noProof="0" dirty="0" err="1" smtClean="0"/>
                <a:t>Railly&amp;Hill</a:t>
              </a:r>
              <a:r>
                <a:rPr lang="en-US" sz="1200" noProof="0" dirty="0" smtClean="0"/>
                <a:t> Metal Recovery Inc.</a:t>
              </a:r>
              <a:endParaRPr lang="en-US" sz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7518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Recycling of dumped slags from </a:t>
            </a:r>
            <a:br>
              <a:rPr lang="en-US" dirty="0"/>
            </a:br>
            <a:r>
              <a:rPr lang="en-US" dirty="0"/>
              <a:t>lead </a:t>
            </a:r>
            <a:r>
              <a:rPr lang="en-US" dirty="0" smtClean="0"/>
              <a:t>production II</a:t>
            </a:r>
            <a:endParaRPr lang="de-AT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4701467" y="460375"/>
            <a:ext cx="2696111" cy="338554"/>
            <a:chOff x="6876256" y="116632"/>
            <a:chExt cx="2088232" cy="338554"/>
          </a:xfrm>
        </p:grpSpPr>
        <p:grpSp>
          <p:nvGrpSpPr>
            <p:cNvPr id="5" name="Gruppieren 4"/>
            <p:cNvGrpSpPr/>
            <p:nvPr userDrawn="1"/>
          </p:nvGrpSpPr>
          <p:grpSpPr>
            <a:xfrm>
              <a:off x="6876256" y="208880"/>
              <a:ext cx="187388" cy="154058"/>
              <a:chOff x="1019492" y="3267075"/>
              <a:chExt cx="471171" cy="321310"/>
            </a:xfrm>
          </p:grpSpPr>
          <p:sp>
            <p:nvSpPr>
              <p:cNvPr id="7" name="Rechteck 6"/>
              <p:cNvSpPr/>
              <p:nvPr userDrawn="1"/>
            </p:nvSpPr>
            <p:spPr>
              <a:xfrm>
                <a:off x="1019492" y="3267075"/>
                <a:ext cx="408347" cy="321310"/>
              </a:xfrm>
              <a:prstGeom prst="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Perpetua"/>
                  <a:ea typeface="+mn-ea"/>
                  <a:cs typeface="+mn-cs"/>
                </a:endParaRPr>
              </a:p>
            </p:txBody>
          </p:sp>
          <p:sp>
            <p:nvSpPr>
              <p:cNvPr id="8" name="Rechteck 7"/>
              <p:cNvSpPr/>
              <p:nvPr userDrawn="1"/>
            </p:nvSpPr>
            <p:spPr>
              <a:xfrm>
                <a:off x="1019492" y="3267075"/>
                <a:ext cx="55245" cy="151765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Rechteck 8"/>
              <p:cNvSpPr/>
              <p:nvPr userDrawn="1"/>
            </p:nvSpPr>
            <p:spPr>
              <a:xfrm>
                <a:off x="1019493" y="3417571"/>
                <a:ext cx="471170" cy="170814"/>
              </a:xfrm>
              <a:prstGeom prst="rect">
                <a:avLst/>
              </a:prstGeom>
              <a:gradFill>
                <a:gsLst>
                  <a:gs pos="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rgbClr val="9BBB59">
                      <a:lumMod val="75000"/>
                    </a:srgbClr>
                  </a:gs>
                  <a:gs pos="100000">
                    <a:sysClr val="window" lastClr="FFFFFF"/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Rechteck 9"/>
              <p:cNvSpPr/>
              <p:nvPr userDrawn="1"/>
            </p:nvSpPr>
            <p:spPr>
              <a:xfrm>
                <a:off x="1364297" y="3267075"/>
                <a:ext cx="125730" cy="150495"/>
              </a:xfrm>
              <a:prstGeom prst="rect">
                <a:avLst/>
              </a:prstGeom>
              <a:gradFill>
                <a:gsLst>
                  <a:gs pos="0">
                    <a:srgbClr val="9BBB59">
                      <a:lumMod val="50000"/>
                    </a:srgbClr>
                  </a:gs>
                  <a:gs pos="10000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ysClr val="window" lastClr="FFFFFF"/>
                  </a:gs>
                </a:gsLst>
                <a:lin ang="162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Rechteck 10"/>
              <p:cNvSpPr/>
              <p:nvPr userDrawn="1"/>
            </p:nvSpPr>
            <p:spPr>
              <a:xfrm>
                <a:off x="1296352" y="3267075"/>
                <a:ext cx="68580" cy="321310"/>
              </a:xfrm>
              <a:prstGeom prst="rect">
                <a:avLst/>
              </a:prstGeom>
              <a:gradFill>
                <a:gsLst>
                  <a:gs pos="0">
                    <a:srgbClr val="9BBB59">
                      <a:lumMod val="75000"/>
                    </a:srgbClr>
                  </a:gs>
                  <a:gs pos="100000">
                    <a:sysClr val="windowText" lastClr="000000">
                      <a:lumMod val="85000"/>
                      <a:lumOff val="15000"/>
                    </a:sysClr>
                  </a:gs>
                  <a:gs pos="100000">
                    <a:sysClr val="window" lastClr="FFFFFF"/>
                  </a:gs>
                </a:gsLst>
                <a:lin ang="162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" name="Textfeld 5"/>
            <p:cNvSpPr txBox="1"/>
            <p:nvPr userDrawn="1"/>
          </p:nvSpPr>
          <p:spPr>
            <a:xfrm>
              <a:off x="7020272" y="116632"/>
              <a:ext cx="1944216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1600" noProof="0" dirty="0" err="1" smtClean="0"/>
                <a:t>Railly&amp;Hill</a:t>
              </a:r>
              <a:r>
                <a:rPr lang="en-US" sz="1200" noProof="0" dirty="0" smtClean="0"/>
                <a:t> Metal Recovery Inc.</a:t>
              </a:r>
              <a:endParaRPr lang="en-US" sz="1200" noProof="0" dirty="0"/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983251" y="1081981"/>
            <a:ext cx="387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000" dirty="0" smtClean="0">
                <a:solidFill>
                  <a:srgbClr val="000000"/>
                </a:solidFill>
              </a:rPr>
              <a:t>Mass-balance of the process</a:t>
            </a:r>
            <a:r>
              <a:rPr lang="en-MY" sz="2000" dirty="0">
                <a:solidFill>
                  <a:srgbClr val="000000"/>
                </a:solidFill>
              </a:rPr>
              <a:t>:</a:t>
            </a:r>
            <a:r>
              <a:rPr lang="en-MY" sz="2000" dirty="0" smtClean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163545" y="4556915"/>
            <a:ext cx="3877087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B338B"/>
              </a:buClr>
              <a:buFont typeface="Arial" pitchFamily="34" charset="0"/>
              <a:buChar char="•"/>
            </a:pPr>
            <a:r>
              <a:rPr lang="en-MY" sz="1100" dirty="0" smtClean="0">
                <a:solidFill>
                  <a:srgbClr val="000000"/>
                </a:solidFill>
              </a:rPr>
              <a:t>Recovery of zinc </a:t>
            </a:r>
            <a:r>
              <a:rPr lang="en-MY" sz="1100" u="sng" dirty="0" smtClean="0">
                <a:solidFill>
                  <a:srgbClr val="000000"/>
                </a:solidFill>
              </a:rPr>
              <a:t>and</a:t>
            </a:r>
            <a:r>
              <a:rPr lang="en-MY" sz="1100" dirty="0" smtClean="0">
                <a:solidFill>
                  <a:srgbClr val="000000"/>
                </a:solidFill>
              </a:rPr>
              <a:t> lead</a:t>
            </a:r>
          </a:p>
          <a:p>
            <a:pPr marL="285750" indent="-285750">
              <a:buClr>
                <a:srgbClr val="0B338B"/>
              </a:buClr>
              <a:buFont typeface="Arial" pitchFamily="34" charset="0"/>
              <a:buChar char="•"/>
            </a:pPr>
            <a:r>
              <a:rPr lang="en-MY" sz="1100" dirty="0" smtClean="0">
                <a:solidFill>
                  <a:srgbClr val="000000"/>
                </a:solidFill>
              </a:rPr>
              <a:t>Recovery of other metals</a:t>
            </a:r>
          </a:p>
          <a:p>
            <a:pPr marL="285750" indent="-285750">
              <a:buClr>
                <a:srgbClr val="0B338B"/>
              </a:buClr>
              <a:buFont typeface="Arial" pitchFamily="34" charset="0"/>
              <a:buChar char="•"/>
            </a:pPr>
            <a:r>
              <a:rPr lang="en-MY" sz="1100" dirty="0">
                <a:solidFill>
                  <a:srgbClr val="000000"/>
                </a:solidFill>
              </a:rPr>
              <a:t>L</a:t>
            </a:r>
            <a:r>
              <a:rPr lang="en-MY" sz="1100" dirty="0" smtClean="0">
                <a:solidFill>
                  <a:srgbClr val="000000"/>
                </a:solidFill>
              </a:rPr>
              <a:t>ow investment costs</a:t>
            </a:r>
          </a:p>
          <a:p>
            <a:pPr marL="285750" indent="-285750">
              <a:buClr>
                <a:srgbClr val="0B338B"/>
              </a:buClr>
              <a:buFont typeface="Arial" pitchFamily="34" charset="0"/>
              <a:buChar char="•"/>
            </a:pPr>
            <a:r>
              <a:rPr lang="en-MY" sz="1100" dirty="0" smtClean="0">
                <a:solidFill>
                  <a:srgbClr val="000000"/>
                </a:solidFill>
              </a:rPr>
              <a:t>Slag can be used in other areas</a:t>
            </a:r>
          </a:p>
          <a:p>
            <a:pPr marL="285750" indent="-285750">
              <a:buClr>
                <a:srgbClr val="0B338B"/>
              </a:buClr>
              <a:buFont typeface="Arial" pitchFamily="34" charset="0"/>
              <a:buChar char="•"/>
            </a:pPr>
            <a:r>
              <a:rPr lang="en-MY" sz="1100" dirty="0" smtClean="0">
                <a:solidFill>
                  <a:srgbClr val="000000"/>
                </a:solidFill>
              </a:rPr>
              <a:t>High quality of the products</a:t>
            </a:r>
          </a:p>
          <a:p>
            <a:pPr marL="285750" indent="-285750">
              <a:buClr>
                <a:srgbClr val="0B338B"/>
              </a:buClr>
              <a:buFont typeface="Arial" pitchFamily="34" charset="0"/>
              <a:buChar char="•"/>
            </a:pPr>
            <a:r>
              <a:rPr lang="en-MY" sz="1100" dirty="0" smtClean="0">
                <a:solidFill>
                  <a:srgbClr val="000000"/>
                </a:solidFill>
              </a:rPr>
              <a:t>High flexibility if other metals have to be recovered </a:t>
            </a:r>
            <a:endParaRPr lang="en-MY" sz="1100" dirty="0">
              <a:solidFill>
                <a:srgbClr val="0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673137" y="4242273"/>
            <a:ext cx="326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dirty="0" smtClean="0">
                <a:solidFill>
                  <a:srgbClr val="000000"/>
                </a:solidFill>
              </a:rPr>
              <a:t>Advantages of the process:</a:t>
            </a:r>
          </a:p>
          <a:p>
            <a:endParaRPr lang="en-MY" sz="2000" u="sng" dirty="0">
              <a:solidFill>
                <a:srgbClr val="000000"/>
              </a:solidFill>
            </a:endParaRPr>
          </a:p>
          <a:p>
            <a:r>
              <a:rPr lang="en-MY" sz="2000" dirty="0" smtClean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482" y="1672556"/>
            <a:ext cx="6180050" cy="23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63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>
          <a:xfrm>
            <a:off x="971422" y="963182"/>
            <a:ext cx="7924800" cy="5000625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tabLst>
                <a:tab pos="990600" algn="l"/>
                <a:tab pos="3338513" algn="l"/>
              </a:tabLst>
            </a:pPr>
            <a:endParaRPr lang="en-GB" dirty="0" smtClean="0"/>
          </a:p>
          <a:p>
            <a:pPr marL="0" lvl="1" indent="0">
              <a:lnSpc>
                <a:spcPct val="150000"/>
              </a:lnSpc>
              <a:buNone/>
              <a:tabLst>
                <a:tab pos="990600" algn="l"/>
                <a:tab pos="3338513" algn="l"/>
              </a:tabLst>
            </a:pPr>
            <a:endParaRPr lang="en-GB" dirty="0" smtClean="0"/>
          </a:p>
          <a:p>
            <a:pPr marL="0" lvl="1" indent="0">
              <a:lnSpc>
                <a:spcPct val="150000"/>
              </a:lnSpc>
              <a:buNone/>
              <a:tabLst>
                <a:tab pos="990600" algn="l"/>
                <a:tab pos="3338513" algn="l"/>
              </a:tabLst>
            </a:pPr>
            <a:endParaRPr lang="en-GB" dirty="0" smtClean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1123821" y="1115582"/>
            <a:ext cx="8094319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D81"/>
              </a:buClr>
              <a:buFont typeface="Wingdings 2" pitchFamily="18" charset="2"/>
              <a:buChar char="²"/>
              <a:tabLst>
                <a:tab pos="3338513" algn="l"/>
              </a:tabLs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D81"/>
              </a:buClr>
              <a:buFont typeface="Wingdings" pitchFamily="2" charset="2"/>
              <a:buChar char="Ä"/>
              <a:tabLst>
                <a:tab pos="3338513" algn="l"/>
              </a:tabLs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D81"/>
              </a:buClr>
              <a:buFont typeface="Wingdings" pitchFamily="2" charset="2"/>
              <a:buChar char="Ä"/>
              <a:tabLst>
                <a:tab pos="3338513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D81"/>
              </a:buClr>
              <a:buFont typeface="Wingdings" pitchFamily="2" charset="2"/>
              <a:buChar char="Ä"/>
              <a:tabLst>
                <a:tab pos="333851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D81"/>
              </a:buClr>
              <a:buFont typeface="Wingdings" pitchFamily="2" charset="2"/>
              <a:buChar char="Ä"/>
              <a:tabLst>
                <a:tab pos="3338513" algn="l"/>
              </a:tabLst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9151C"/>
              </a:buClr>
              <a:buFont typeface="Wingdings" pitchFamily="2" charset="2"/>
              <a:buChar char="Ä"/>
              <a:tabLst>
                <a:tab pos="3338513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9151C"/>
              </a:buClr>
              <a:buFont typeface="Wingdings" pitchFamily="2" charset="2"/>
              <a:buChar char="Ä"/>
              <a:tabLst>
                <a:tab pos="3338513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9151C"/>
              </a:buClr>
              <a:buFont typeface="Wingdings" pitchFamily="2" charset="2"/>
              <a:buChar char="Ä"/>
              <a:tabLst>
                <a:tab pos="3338513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9151C"/>
              </a:buClr>
              <a:buFont typeface="Wingdings" pitchFamily="2" charset="2"/>
              <a:buChar char="Ä"/>
              <a:tabLst>
                <a:tab pos="3338513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630238" lvl="1" indent="-342900">
              <a:lnSpc>
                <a:spcPct val="150000"/>
              </a:lnSpc>
              <a:tabLst>
                <a:tab pos="990600" algn="l"/>
                <a:tab pos="3338513" algn="l"/>
              </a:tabLst>
            </a:pPr>
            <a:r>
              <a:rPr lang="en-GB" kern="0" dirty="0" smtClean="0"/>
              <a:t>Different kinds of slags are under investigation</a:t>
            </a:r>
          </a:p>
          <a:p>
            <a:pPr marL="630238" lvl="1" indent="-342900">
              <a:lnSpc>
                <a:spcPct val="150000"/>
              </a:lnSpc>
              <a:tabLst>
                <a:tab pos="990600" algn="l"/>
                <a:tab pos="3338513" algn="l"/>
              </a:tabLst>
            </a:pPr>
            <a:r>
              <a:rPr lang="en-GB" kern="0" dirty="0" smtClean="0"/>
              <a:t>Characterization and thermodynamic calculations </a:t>
            </a:r>
          </a:p>
          <a:p>
            <a:pPr marL="630238" lvl="1" indent="-342900">
              <a:lnSpc>
                <a:spcPct val="150000"/>
              </a:lnSpc>
              <a:tabLst>
                <a:tab pos="990600" algn="l"/>
                <a:tab pos="3338513" algn="l"/>
              </a:tabLst>
            </a:pPr>
            <a:r>
              <a:rPr lang="en-GB" kern="0" dirty="0" smtClean="0"/>
              <a:t>Trials from lab scale up to pilot scale</a:t>
            </a:r>
          </a:p>
          <a:p>
            <a:pPr marL="630238" lvl="1" indent="-342900">
              <a:lnSpc>
                <a:spcPct val="150000"/>
              </a:lnSpc>
              <a:tabLst>
                <a:tab pos="990600" algn="l"/>
                <a:tab pos="3338513" algn="l"/>
              </a:tabLst>
            </a:pPr>
            <a:r>
              <a:rPr lang="en-GB" kern="0" dirty="0" smtClean="0"/>
              <a:t>Different furnace concepts are available and under investigation</a:t>
            </a:r>
            <a:endParaRPr lang="en-GB" kern="0" dirty="0"/>
          </a:p>
          <a:p>
            <a:pPr marL="630238" lvl="1" indent="-342900">
              <a:lnSpc>
                <a:spcPct val="150000"/>
              </a:lnSpc>
              <a:tabLst>
                <a:tab pos="990600" algn="l"/>
                <a:tab pos="3338513" algn="l"/>
              </a:tabLst>
            </a:pPr>
            <a:r>
              <a:rPr lang="en-GB" kern="0" dirty="0" smtClean="0"/>
              <a:t>Different additives were used to find the right melting point / basicity / viscosity and another residues recycling  </a:t>
            </a:r>
          </a:p>
          <a:p>
            <a:pPr marL="630238" lvl="1" indent="-342900">
              <a:lnSpc>
                <a:spcPct val="150000"/>
              </a:lnSpc>
              <a:tabLst>
                <a:tab pos="990600" algn="l"/>
                <a:tab pos="3338513" algn="l"/>
              </a:tabLst>
            </a:pPr>
            <a:r>
              <a:rPr lang="en-GB" kern="0" dirty="0" smtClean="0"/>
              <a:t>Renewable reducing agents were tested (charcoal)</a:t>
            </a:r>
          </a:p>
          <a:p>
            <a:pPr marL="630238" lvl="1" indent="-342900">
              <a:lnSpc>
                <a:spcPct val="150000"/>
              </a:lnSpc>
              <a:tabLst>
                <a:tab pos="990600" algn="l"/>
                <a:tab pos="3338513" algn="l"/>
              </a:tabLst>
            </a:pPr>
            <a:r>
              <a:rPr lang="en-GB" kern="0" dirty="0" smtClean="0"/>
              <a:t>Requirements for slag utilizations were determined </a:t>
            </a:r>
          </a:p>
          <a:p>
            <a:pPr marL="342900" lvl="1" indent="-342900">
              <a:lnSpc>
                <a:spcPct val="150000"/>
              </a:lnSpc>
              <a:tabLst>
                <a:tab pos="990600" algn="l"/>
                <a:tab pos="3338513" algn="l"/>
              </a:tabLst>
            </a:pPr>
            <a:endParaRPr lang="en-GB" kern="0" dirty="0" smtClean="0"/>
          </a:p>
          <a:p>
            <a:pPr marL="0" lvl="1" indent="0">
              <a:lnSpc>
                <a:spcPct val="150000"/>
              </a:lnSpc>
              <a:buFont typeface="Wingdings" pitchFamily="2" charset="2"/>
              <a:buNone/>
              <a:tabLst>
                <a:tab pos="990600" algn="l"/>
                <a:tab pos="3338513" algn="l"/>
              </a:tabLst>
            </a:pPr>
            <a:endParaRPr lang="en-GB" kern="0" dirty="0" smtClean="0"/>
          </a:p>
          <a:p>
            <a:pPr marL="0" lvl="1" indent="0">
              <a:lnSpc>
                <a:spcPct val="150000"/>
              </a:lnSpc>
              <a:buFont typeface="Wingdings" pitchFamily="2" charset="2"/>
              <a:buNone/>
              <a:tabLst>
                <a:tab pos="990600" algn="l"/>
                <a:tab pos="3338513" algn="l"/>
              </a:tabLst>
            </a:pPr>
            <a:endParaRPr lang="en-GB" kern="0" dirty="0" smtClean="0"/>
          </a:p>
        </p:txBody>
      </p:sp>
    </p:spTree>
    <p:extLst>
      <p:ext uri="{BB962C8B-B14F-4D97-AF65-F5344CB8AC3E}">
        <p14:creationId xmlns:p14="http://schemas.microsoft.com/office/powerpoint/2010/main" val="32531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914400" y="750771"/>
            <a:ext cx="6266046" cy="30777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 contrast="-45000"/>
          </a:blip>
          <a:srcRect/>
          <a:stretch>
            <a:fillRect/>
          </a:stretch>
        </p:blipFill>
        <p:spPr bwMode="auto">
          <a:xfrm>
            <a:off x="751862" y="-3082316"/>
            <a:ext cx="1681724" cy="90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lum bright="30000" contrast="-45000"/>
          </a:blip>
          <a:srcRect/>
          <a:stretch>
            <a:fillRect/>
          </a:stretch>
        </p:blipFill>
        <p:spPr bwMode="auto">
          <a:xfrm>
            <a:off x="2296829" y="-2180522"/>
            <a:ext cx="3312113" cy="58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lum bright="30000" contrast="-45000"/>
          </a:blip>
          <a:srcRect t="26948" b="31368"/>
          <a:stretch>
            <a:fillRect/>
          </a:stretch>
        </p:blipFill>
        <p:spPr bwMode="auto">
          <a:xfrm>
            <a:off x="3659070" y="-1127880"/>
            <a:ext cx="2586181" cy="5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lum bright="30000" contrast="-45000"/>
          </a:blip>
          <a:srcRect/>
          <a:stretch>
            <a:fillRect/>
          </a:stretch>
        </p:blipFill>
        <p:spPr bwMode="auto">
          <a:xfrm>
            <a:off x="6086897" y="-2319484"/>
            <a:ext cx="1625395" cy="71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3909004" y="-25293"/>
            <a:ext cx="61061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de-AT" sz="2000" dirty="0">
                <a:solidFill>
                  <a:srgbClr val="FFFFFF"/>
                </a:solidFill>
                <a:ea typeface="ＭＳ Ｐゴシック" pitchFamily="-48" charset="-128"/>
              </a:rPr>
              <a:t>Christian Doppler Labor für Optimierung und Biomasseeinsatz beim Recycling von Schwermetallen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20" y="1193900"/>
            <a:ext cx="9259807" cy="575719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-174172" y="-186481"/>
            <a:ext cx="9492343" cy="144064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-1431717" y="173209"/>
            <a:ext cx="10227373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de-AT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Thank</a:t>
            </a:r>
            <a:r>
              <a:rPr lang="de-A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you</a:t>
            </a:r>
            <a:r>
              <a:rPr lang="de-A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for</a:t>
            </a:r>
            <a:r>
              <a:rPr lang="de-A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your</a:t>
            </a:r>
            <a:r>
              <a:rPr lang="de-A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de-A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attention</a:t>
            </a:r>
            <a:r>
              <a:rPr lang="de-A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de-A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00" name="Picture 4" descr="G:\0 UNIVERSITÄT\CD Labor\qrcode_CDL-Pichl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90" y="51472"/>
            <a:ext cx="1100086" cy="110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397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1" y="1385471"/>
            <a:ext cx="7953428" cy="2133600"/>
          </a:xfrm>
        </p:spPr>
        <p:txBody>
          <a:bodyPr/>
          <a:lstStyle/>
          <a:p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400" cap="all" dirty="0" err="1" smtClean="0">
                <a:effectLst/>
              </a:rPr>
              <a:t>Waelz</a:t>
            </a:r>
            <a:r>
              <a:rPr lang="en-GB" sz="2400" cap="all" dirty="0" smtClean="0">
                <a:effectLst/>
              </a:rPr>
              <a:t> process</a:t>
            </a:r>
            <a:endParaRPr lang="de-CH" sz="2400" dirty="0">
              <a:effectLst/>
            </a:endParaRPr>
          </a:p>
        </p:txBody>
      </p:sp>
      <p:sp>
        <p:nvSpPr>
          <p:cNvPr id="3075" name="Untertitel 2"/>
          <p:cNvSpPr>
            <a:spLocks noGrp="1"/>
          </p:cNvSpPr>
          <p:nvPr>
            <p:ph type="subTitle" idx="1"/>
          </p:nvPr>
        </p:nvSpPr>
        <p:spPr>
          <a:xfrm>
            <a:off x="1371600" y="3519070"/>
            <a:ext cx="6400800" cy="914400"/>
          </a:xfrm>
        </p:spPr>
        <p:txBody>
          <a:bodyPr/>
          <a:lstStyle/>
          <a:p>
            <a:endParaRPr lang="en-GB" sz="1800" dirty="0" smtClean="0"/>
          </a:p>
          <a:p>
            <a:endParaRPr lang="en-GB" sz="1800" dirty="0" smtClean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4101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321" y="4141956"/>
            <a:ext cx="1341333" cy="100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8152" y="4139955"/>
            <a:ext cx="1343999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321" y="5238460"/>
            <a:ext cx="1343845" cy="100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8151" y="5238343"/>
            <a:ext cx="1344000" cy="10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902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800" dirty="0" err="1" smtClean="0"/>
              <a:t>Procedural</a:t>
            </a:r>
            <a:r>
              <a:rPr lang="de-AT" sz="2800" dirty="0" smtClean="0"/>
              <a:t> </a:t>
            </a:r>
            <a:r>
              <a:rPr lang="de-AT" sz="2800" dirty="0" err="1" smtClean="0"/>
              <a:t>Principle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68" y="1611086"/>
            <a:ext cx="7592764" cy="402381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 bwMode="auto">
          <a:xfrm>
            <a:off x="3360227" y="2625517"/>
            <a:ext cx="1134459" cy="1178132"/>
          </a:xfrm>
          <a:prstGeom prst="ellipse">
            <a:avLst/>
          </a:prstGeom>
          <a:noFill/>
          <a:ln w="38100" cap="flat" cmpd="sng" algn="ctr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llipse 7"/>
          <p:cNvSpPr/>
          <p:nvPr/>
        </p:nvSpPr>
        <p:spPr bwMode="auto">
          <a:xfrm rot="16200000">
            <a:off x="4700760" y="2790444"/>
            <a:ext cx="1193780" cy="1220925"/>
          </a:xfrm>
          <a:prstGeom prst="ellipse">
            <a:avLst/>
          </a:prstGeom>
          <a:noFill/>
          <a:ln w="38100" cap="flat" cmpd="sng" algn="ctr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7" y="1063624"/>
            <a:ext cx="4110038" cy="27400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18" y="361544"/>
            <a:ext cx="4876800" cy="27432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lum bright="-21000"/>
          </a:blip>
          <a:stretch>
            <a:fillRect/>
          </a:stretch>
        </p:blipFill>
        <p:spPr>
          <a:xfrm>
            <a:off x="4687187" y="3721840"/>
            <a:ext cx="2545193" cy="18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205" y="1600907"/>
            <a:ext cx="2545193" cy="180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lum bright="-21000"/>
          </a:blip>
          <a:stretch>
            <a:fillRect/>
          </a:stretch>
        </p:blipFill>
        <p:spPr>
          <a:xfrm>
            <a:off x="1863211" y="3586291"/>
            <a:ext cx="2545193" cy="180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24839" y="5522247"/>
            <a:ext cx="3405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err="1" smtClean="0"/>
              <a:t>product</a:t>
            </a:r>
            <a:endParaRPr lang="de-CH" sz="2000" dirty="0"/>
          </a:p>
        </p:txBody>
      </p:sp>
      <p:sp>
        <p:nvSpPr>
          <p:cNvPr id="20" name="Textfeld 19"/>
          <p:cNvSpPr txBox="1"/>
          <p:nvPr/>
        </p:nvSpPr>
        <p:spPr>
          <a:xfrm>
            <a:off x="6358984" y="5501349"/>
            <a:ext cx="3405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err="1" smtClean="0"/>
              <a:t>residue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9129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3.05556E-6 -2.59259E-6 C -0.00226 -0.00579 -0.00469 -0.01111 -0.00642 -0.01713 C -0.00799 -0.02245 -0.00868 -0.02824 -0.00955 -0.03403 C -0.01771 -0.08241 -0.00816 -0.03079 -0.01597 -0.07199 C -0.01701 -0.0919 -0.01719 -0.11157 -0.0191 -0.13125 C -0.01944 -0.13449 -0.02135 -0.13681 -0.02222 -0.13982 C -0.02309 -0.14259 -0.02622 -0.15764 -0.02865 -0.16088 C -0.03021 -0.1632 -0.03281 -0.16389 -0.0349 -0.16528 C -0.04271 -0.18565 -0.03802 -0.17778 -0.04774 -0.19051 C -0.04878 -0.19769 -0.04913 -0.20486 -0.05087 -0.21181 C -0.05226 -0.21782 -0.05712 -0.2287 -0.05712 -0.2287 C -0.05816 -0.24005 -0.05868 -0.25139 -0.06042 -0.2625 C -0.06076 -0.26574 -0.06285 -0.26806 -0.06354 -0.27107 C -0.06493 -0.27662 -0.06545 -0.28241 -0.06667 -0.28796 C -0.06771 -0.29213 -0.06875 -0.2963 -0.06979 -0.3007 C -0.06875 -0.31482 -0.06892 -0.32917 -0.06667 -0.34306 C -0.06667 -0.34306 -0.05885 -0.36412 -0.05712 -0.36829 C -0.05608 -0.3713 -0.05573 -0.37454 -0.05399 -0.37685 C -0.05191 -0.37963 -0.04931 -0.38195 -0.04774 -0.38519 C -0.04497 -0.39051 -0.0434 -0.39653 -0.04132 -0.40232 C -0.04028 -0.40509 -0.04028 -0.40926 -0.03819 -0.41065 L -0.03177 -0.41482 C -0.01233 -0.44074 -0.03715 -0.40949 -0.0191 -0.42755 C -0.01667 -0.43009 -0.01545 -0.43449 -0.01267 -0.43611 C -0.00781 -0.43889 -0.00226 -0.43889 0.00313 -0.44028 L 0.00955 -0.44445 " pathEditMode="relative" ptsTypes="AAAAAAAAAAAAAAAAAAAAAAAAA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2.77778E-6 -1.11111E-6 C -0.00347 0.0007 -0.0066 0.00186 -0.01007 0.00232 C -0.02743 0.00486 -0.02326 0.00186 -0.04063 0.00602 C -0.04583 0.00718 -0.05087 0.00926 -0.0559 0.01088 C -0.07344 0.01574 -0.06927 0.01482 -0.08212 0.01667 C -0.09132 0.01644 -0.1007 0.01667 -0.11007 0.01551 C -0.11111 0.01551 -0.11163 0.01366 -0.11267 0.0132 C -0.1158 0.01181 -0.11945 0.01135 -0.12257 0.00949 C -0.12379 0.0088 -0.12483 0.00764 -0.12622 0.00718 C -0.12847 0.00649 -0.13108 0.00649 -0.13333 0.00602 C -0.1349 0.00556 -0.13646 0.0051 -0.13785 0.00486 C -0.13906 0.00394 -0.14028 0.00278 -0.14149 0.00232 C -0.14323 0.00162 -0.14514 0.00162 -0.14688 0.00116 C -0.14809 0.00093 -0.14931 0.00047 -0.15052 -1.11111E-6 C -0.16076 -0.00902 -0.13976 0.00903 -0.16042 -0.00486 C -0.16267 -0.00625 -0.16441 -0.00764 -0.16667 -0.00856 C -0.17517 -0.01088 -0.18472 -0.01041 -0.19288 -0.01088 C -0.19531 -0.01157 -0.19757 -0.0125 -0.2 -0.01319 C -0.20261 -0.01389 -0.20955 -0.01527 -0.21181 -0.01574 C -0.21597 -0.01527 -0.22014 -0.01504 -0.22448 -0.01435 C -0.22535 -0.01435 -0.22622 -0.01319 -0.22708 -0.01319 C -0.24028 -0.01365 -0.25347 -0.01481 -0.26667 -0.01574 C -0.26701 -0.01689 -0.26667 -0.01898 -0.26771 -0.01921 C -0.2691 -0.0199 -0.27066 -0.01851 -0.27222 -0.01805 C -0.27413 -0.01759 -0.27986 -0.01643 -0.28212 -0.01574 C -0.28386 -0.01504 -0.28559 -0.01412 -0.2875 -0.01319 C -0.29288 -0.01412 -0.29844 -0.01412 -0.30365 -0.01574 C -0.30573 -0.0162 -0.30729 -0.01805 -0.30903 -0.01921 L -0.32257 -0.02893 C -0.32517 -0.03078 -0.32726 -0.03402 -0.32986 -0.03611 C -0.33195 -0.03773 -0.33611 -0.04074 -0.33785 -0.04328 C -0.33872 -0.04421 -0.33906 -0.04583 -0.33976 -0.04699 C -0.34063 -0.04861 -0.34132 -0.05023 -0.34236 -0.05162 C -0.34479 -0.05509 -0.34722 -0.0581 -0.34965 -0.06134 L -0.35226 -0.06504 C -0.35382 -0.06689 -0.35504 -0.06944 -0.35677 -0.07083 C -0.35833 -0.07222 -0.35972 -0.07361 -0.36129 -0.07453 C -0.3632 -0.07569 -0.36684 -0.07639 -0.36858 -0.07685 C -0.37726 -0.08865 -0.36372 -0.07152 -0.3757 -0.08287 C -0.38281 -0.08981 -0.37222 -0.08426 -0.38021 -0.08773 C -0.38229 -0.09051 -0.38559 -0.09236 -0.38663 -0.09629 C -0.38785 -0.10139 -0.38785 -0.10324 -0.39011 -0.10694 C -0.39097 -0.10833 -0.39201 -0.10949 -0.39288 -0.11064 C -0.39497 -0.12222 -0.39323 -0.11759 -0.3974 -0.125 C -0.39774 -0.12662 -0.39792 -0.12824 -0.39826 -0.12986 C -0.39879 -0.13148 -0.39965 -0.13287 -0.4 -0.13472 C -0.40347 -0.14861 -0.39965 -0.14027 -0.40451 -0.14907 C -0.40486 -0.15069 -0.40486 -0.15231 -0.40556 -0.15393 C -0.40642 -0.15648 -0.40799 -0.15856 -0.40903 -0.16111 L -0.41181 -0.16713 C -0.41215 -0.16944 -0.41285 -0.17314 -0.41354 -0.17546 C -0.41406 -0.17708 -0.41476 -0.1787 -0.41545 -0.18032 C -0.41997 -0.19421 -0.41458 -0.17939 -0.41892 -0.1912 C -0.41945 -0.1956 -0.42066 -0.20833 -0.4217 -0.21157 C -0.42292 -0.21551 -0.42448 -0.2206 -0.42535 -0.22476 L -0.42622 -0.22963 C -0.42778 -0.24699 -0.42813 -0.2456 -0.42622 -0.27152 C -0.42604 -0.27338 -0.42483 -0.27476 -0.42431 -0.27639 C -0.4217 -0.28564 -0.42448 -0.28194 -0.41997 -0.28611 C -0.41875 -0.28842 -0.41667 -0.29051 -0.41632 -0.29328 C -0.41597 -0.29537 -0.4158 -0.29745 -0.41545 -0.2993 C -0.41493 -0.30092 -0.41406 -0.30254 -0.41354 -0.30416 C -0.41285 -0.30601 -0.4125 -0.3081 -0.41181 -0.31018 C -0.41094 -0.31226 -0.4099 -0.31412 -0.40903 -0.3162 C -0.40538 -0.32592 -0.40972 -0.31898 -0.40365 -0.32685 C -0.40191 -0.33402 -0.40313 -0.32939 -0.39913 -0.34004 L -0.39462 -0.35208 C -0.39462 -0.35208 -0.39115 -0.3618 -0.39097 -0.3618 C -0.38889 -0.36527 -0.38663 -0.36875 -0.38472 -0.37268 C -0.3842 -0.37384 -0.38368 -0.375 -0.38299 -0.37615 C -0.38212 -0.37754 -0.38108 -0.37847 -0.38021 -0.37986 C -0.37899 -0.38217 -0.37813 -0.38495 -0.37656 -0.38703 C -0.37431 -0.39004 -0.3717 -0.39398 -0.36858 -0.39537 L -0.3658 -0.39652 C -0.36389 -0.39838 -0.36181 -0.39976 -0.36042 -0.40254 C -0.35764 -0.4081 -0.36198 -0.40509 -0.35677 -0.4074 C -0.35261 -0.41597 -0.35833 -0.40578 -0.35052 -0.41342 C -0.34844 -0.41551 -0.34722 -0.41875 -0.34514 -0.4206 C -0.34254 -0.42291 -0.34184 -0.42314 -0.33976 -0.42662 C -0.33906 -0.42777 -0.33872 -0.42916 -0.33785 -0.43032 C -0.33681 -0.43171 -0.33559 -0.43264 -0.33438 -0.43379 C -0.33368 -0.43518 -0.33351 -0.4368 -0.33247 -0.4375 C -0.3309 -0.43889 -0.32708 -0.43981 -0.32708 -0.43981 L -0.31892 -0.44699 C -0.31806 -0.44791 -0.31736 -0.44907 -0.31632 -0.44953 L -0.31354 -0.45069 C -0.30886 -0.46041 -0.31511 -0.44861 -0.30903 -0.45671 C -0.30833 -0.45764 -0.30816 -0.45926 -0.30729 -0.46041 C -0.30573 -0.46226 -0.30347 -0.46296 -0.30191 -0.46504 L -0.30104 -0.4662 " pathEditMode="relative" ptsTypes="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4.07407E-6 C -0.00121 0.00694 -0.00087 0.01458 -0.0033 0.02106 C -0.00434 0.02384 -0.00816 0.02292 -0.00955 0.02523 C -0.02448 0.05 -0.00799 0.03704 -0.02222 0.04653 C -0.02448 0.05208 -0.02448 0.06065 -0.02864 0.06343 L -0.04774 0.07616 C -0.04983 0.07755 -0.05174 0.0794 -0.05399 0.08032 L -0.06354 0.08449 C -0.07708 0.09653 -0.06962 0.09074 -0.08576 0.10139 L -0.09219 0.10579 C -0.09427 0.11134 -0.09427 0.11991 -0.09844 0.12268 C -0.11684 0.13495 -0.0875 0.1162 -0.11753 0.13102 C -0.12187 0.13333 -0.12604 0.1368 -0.13021 0.13958 C -0.13229 0.14097 -0.1342 0.14305 -0.13663 0.14375 C -0.15156 0.14884 -0.14531 0.14537 -0.15555 0.15231 C -0.15764 0.15648 -0.1592 0.16134 -0.16198 0.16505 C -0.16684 0.17153 -0.18576 0.17315 -0.18733 0.17338 C -0.20469 0.18495 -0.17708 0.16759 -0.21267 0.18194 C -0.21719 0.1838 -0.22083 0.18889 -0.22535 0.19028 L -0.23802 0.19468 C -0.24236 0.19745 -0.24861 0.19745 -0.25087 0.20301 C -0.25191 0.20579 -0.25208 0.20949 -0.25399 0.21157 C -0.25764 0.21551 -0.26667 0.21991 -0.26667 0.21991 C -0.27396 0.24884 -0.26458 0.2213 -0.27621 0.23704 C -0.27778 0.23912 -0.27795 0.24282 -0.27934 0.24537 C -0.28108 0.24861 -0.28368 0.25116 -0.28576 0.25393 C -0.28889 0.2625 -0.28889 0.26435 -0.29531 0.27083 C -0.29705 0.27268 -0.29948 0.27361 -0.30156 0.275 C -0.3151 0.31088 -0.30069 0.28102 -0.31424 0.2963 C -0.33576 0.32014 -0.31875 0.30764 -0.33333 0.31736 C -0.3401 0.33565 -0.33958 0.32801 -0.33958 0.33866 " pathEditMode="relative" ptsTypes="AAAAAAAAAAAAAAAAAAAAAAAAAAAAAA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2.77778E-6 -3.33333E-6 C 0.02222 0.05903 0.00833 0.01551 0.00312 0.16088 C 0.00295 0.16574 -0.00226 0.21736 -0.00313 0.22431 C -0.00712 0.25324 -0.00486 0.22963 -0.00955 0.25394 C -0.01597 0.28889 -0.00938 0.26158 -0.0158 0.2919 C -0.01667 0.2963 -0.01823 0.30046 -0.01892 0.30463 C -0.02135 0.31875 -0.02049 0.33426 -0.02535 0.34699 L -0.0349 0.37245 C -0.03594 0.37523 -0.03733 0.37801 -0.03802 0.38102 C -0.03906 0.38519 -0.03993 0.38958 -0.04115 0.39352 C -0.04306 0.39931 -0.04549 0.40486 -0.04757 0.41065 L -0.05382 0.42755 L -0.06024 0.44445 C -0.06129 0.44722 -0.06129 0.45139 -0.06337 0.45278 L -0.06979 0.45718 L -0.07604 0.47408 L -0.07917 0.48264 " pathEditMode="relative" ptsTypes="AAAAAAAAAAAAAAAA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3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Electric Arc Furnace Dust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34049"/>
            <a:ext cx="7837583" cy="32400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3646509" y="5228623"/>
            <a:ext cx="5214155" cy="7848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800" dirty="0" err="1" smtClean="0"/>
              <a:t>Landfill</a:t>
            </a:r>
            <a:r>
              <a:rPr lang="de-DE" sz="1800" dirty="0" smtClean="0"/>
              <a:t> </a:t>
            </a:r>
            <a:r>
              <a:rPr lang="de-DE" sz="1800" dirty="0" smtClean="0">
                <a:sym typeface="Symbol"/>
              </a:rPr>
              <a:t> 6.4 mil. t </a:t>
            </a:r>
          </a:p>
          <a:p>
            <a:r>
              <a:rPr lang="de-DE" sz="1800" dirty="0" smtClean="0">
                <a:sym typeface="Symbol"/>
              </a:rPr>
              <a:t> </a:t>
            </a:r>
            <a:r>
              <a:rPr lang="de-DE" sz="1800" dirty="0" err="1" smtClean="0">
                <a:sym typeface="Symbol"/>
              </a:rPr>
              <a:t>Zn-concentration</a:t>
            </a:r>
            <a:r>
              <a:rPr lang="de-DE" sz="1800" dirty="0" smtClean="0">
                <a:sym typeface="Symbol"/>
              </a:rPr>
              <a:t> = 20 %  </a:t>
            </a:r>
            <a:r>
              <a:rPr lang="de-DE" sz="1800" dirty="0" err="1" smtClean="0">
                <a:sym typeface="Symbol"/>
              </a:rPr>
              <a:t>Zn-loss</a:t>
            </a:r>
            <a:r>
              <a:rPr lang="de-DE" sz="1800" dirty="0" smtClean="0">
                <a:sym typeface="Symbol"/>
              </a:rPr>
              <a:t> = 1.3 mil. t </a:t>
            </a:r>
            <a:endParaRPr lang="de-DE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1184856" y="1030310"/>
            <a:ext cx="6568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err="1" smtClean="0"/>
              <a:t>Amount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Electric</a:t>
            </a:r>
            <a:r>
              <a:rPr lang="de-AT" sz="2000" dirty="0" smtClean="0"/>
              <a:t> </a:t>
            </a:r>
            <a:r>
              <a:rPr lang="de-AT" sz="2000" dirty="0" err="1" smtClean="0"/>
              <a:t>Arc</a:t>
            </a:r>
            <a:r>
              <a:rPr lang="de-AT" sz="2000" dirty="0" smtClean="0"/>
              <a:t> </a:t>
            </a:r>
            <a:r>
              <a:rPr lang="de-AT" sz="2000" dirty="0" err="1" smtClean="0"/>
              <a:t>Furnace</a:t>
            </a:r>
            <a:r>
              <a:rPr lang="de-AT" sz="2000" dirty="0" smtClean="0"/>
              <a:t> </a:t>
            </a:r>
            <a:r>
              <a:rPr lang="de-AT" sz="2000" dirty="0" err="1" smtClean="0"/>
              <a:t>Dust</a:t>
            </a:r>
            <a:r>
              <a:rPr lang="de-AT" sz="2000" dirty="0" smtClean="0"/>
              <a:t> (EAFD): 9.5 mil. t/a</a:t>
            </a:r>
            <a:endParaRPr lang="de-CH" sz="2000" dirty="0"/>
          </a:p>
        </p:txBody>
      </p:sp>
      <p:sp>
        <p:nvSpPr>
          <p:cNvPr id="7" name="Rechteck 6"/>
          <p:cNvSpPr/>
          <p:nvPr/>
        </p:nvSpPr>
        <p:spPr bwMode="auto">
          <a:xfrm>
            <a:off x="4971246" y="4005330"/>
            <a:ext cx="798490" cy="4121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5061397" y="3959662"/>
            <a:ext cx="695460" cy="56667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24786" y="3956033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b="1" dirty="0" smtClean="0"/>
              <a:t>LANDFILL</a:t>
            </a:r>
          </a:p>
          <a:p>
            <a:pPr algn="ctr"/>
            <a:r>
              <a:rPr lang="de-AT" sz="1600" b="1" dirty="0" smtClean="0"/>
              <a:t>67 %</a:t>
            </a:r>
            <a:endParaRPr lang="de-CH" sz="1600" b="1" dirty="0"/>
          </a:p>
        </p:txBody>
      </p:sp>
    </p:spTree>
    <p:extLst>
      <p:ext uri="{BB962C8B-B14F-4D97-AF65-F5344CB8AC3E}">
        <p14:creationId xmlns:p14="http://schemas.microsoft.com/office/powerpoint/2010/main" val="37411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Possibilities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Waelz</a:t>
            </a:r>
            <a:r>
              <a:rPr lang="de-AT" dirty="0" smtClean="0"/>
              <a:t> </a:t>
            </a:r>
            <a:r>
              <a:rPr lang="de-AT" dirty="0" err="1" smtClean="0"/>
              <a:t>slag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r>
              <a:rPr lang="de-AT" dirty="0" smtClean="0"/>
              <a:t>Different </a:t>
            </a:r>
            <a:r>
              <a:rPr lang="de-AT" dirty="0" err="1" smtClean="0"/>
              <a:t>treatments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recover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still </a:t>
            </a:r>
            <a:r>
              <a:rPr lang="de-AT" dirty="0" err="1" smtClean="0"/>
              <a:t>containing</a:t>
            </a:r>
            <a:r>
              <a:rPr lang="de-AT" dirty="0" smtClean="0"/>
              <a:t> </a:t>
            </a:r>
            <a:r>
              <a:rPr lang="de-AT" dirty="0" err="1" smtClean="0"/>
              <a:t>valuable</a:t>
            </a:r>
            <a:r>
              <a:rPr lang="de-AT" dirty="0" smtClean="0"/>
              <a:t> </a:t>
            </a:r>
            <a:r>
              <a:rPr lang="de-AT" dirty="0" err="1" smtClean="0"/>
              <a:t>metals</a:t>
            </a:r>
            <a:r>
              <a:rPr lang="de-AT" dirty="0" smtClean="0"/>
              <a:t> in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slag</a:t>
            </a:r>
            <a:r>
              <a:rPr lang="de-AT" dirty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produce</a:t>
            </a:r>
            <a:r>
              <a:rPr lang="de-AT" dirty="0" smtClean="0"/>
              <a:t> an inert </a:t>
            </a:r>
            <a:r>
              <a:rPr lang="de-AT" dirty="0" err="1" smtClean="0"/>
              <a:t>residue</a:t>
            </a:r>
            <a:r>
              <a:rPr lang="de-AT" dirty="0"/>
              <a:t>!</a:t>
            </a: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endParaRPr lang="de-AT" dirty="0"/>
          </a:p>
          <a:p>
            <a:pPr marL="457200" indent="-457200">
              <a:buFont typeface="+mj-lt"/>
              <a:buAutoNum type="arabicPeriod"/>
            </a:pP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avoid</a:t>
            </a:r>
            <a:r>
              <a:rPr lang="de-AT" dirty="0" smtClean="0"/>
              <a:t> </a:t>
            </a:r>
            <a:r>
              <a:rPr lang="de-AT" dirty="0" err="1" smtClean="0"/>
              <a:t>Waelz</a:t>
            </a:r>
            <a:r>
              <a:rPr lang="de-AT" dirty="0" smtClean="0"/>
              <a:t> </a:t>
            </a:r>
            <a:r>
              <a:rPr lang="de-AT" dirty="0" err="1" smtClean="0"/>
              <a:t>slag</a:t>
            </a:r>
            <a:r>
              <a:rPr lang="de-AT" dirty="0"/>
              <a:t> </a:t>
            </a:r>
            <a:r>
              <a:rPr lang="de-AT" dirty="0" err="1" smtClean="0"/>
              <a:t>through</a:t>
            </a:r>
            <a:r>
              <a:rPr lang="de-AT" dirty="0" smtClean="0"/>
              <a:t> a </a:t>
            </a:r>
            <a:r>
              <a:rPr lang="de-AT" dirty="0" err="1" smtClean="0"/>
              <a:t>new</a:t>
            </a:r>
            <a:r>
              <a:rPr lang="de-AT" dirty="0" smtClean="0"/>
              <a:t> </a:t>
            </a:r>
            <a:r>
              <a:rPr lang="de-AT" dirty="0" err="1" smtClean="0"/>
              <a:t>process</a:t>
            </a:r>
            <a:r>
              <a:rPr lang="de-AT" dirty="0" smtClean="0"/>
              <a:t> </a:t>
            </a:r>
            <a:r>
              <a:rPr lang="de-AT" dirty="0" err="1" smtClean="0"/>
              <a:t>concept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Recycling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steel</a:t>
            </a:r>
            <a:r>
              <a:rPr lang="de-AT" dirty="0" smtClean="0"/>
              <a:t> </a:t>
            </a:r>
            <a:r>
              <a:rPr lang="de-AT" dirty="0" err="1" smtClean="0"/>
              <a:t>mill</a:t>
            </a:r>
            <a:r>
              <a:rPr lang="de-AT" dirty="0" smtClean="0"/>
              <a:t> </a:t>
            </a:r>
            <a:r>
              <a:rPr lang="de-AT" dirty="0" err="1" smtClean="0"/>
              <a:t>dust</a:t>
            </a:r>
            <a:r>
              <a:rPr lang="de-AT" dirty="0" smtClean="0"/>
              <a:t>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1194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Possibilities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Waelz</a:t>
            </a:r>
            <a:r>
              <a:rPr lang="de-AT" dirty="0" smtClean="0"/>
              <a:t> </a:t>
            </a:r>
            <a:r>
              <a:rPr lang="de-AT" dirty="0" err="1" smtClean="0"/>
              <a:t>slag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r>
              <a:rPr lang="de-AT" dirty="0" smtClean="0"/>
              <a:t>Different </a:t>
            </a:r>
            <a:r>
              <a:rPr lang="de-AT" dirty="0" err="1" smtClean="0"/>
              <a:t>treatments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recover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still </a:t>
            </a:r>
            <a:r>
              <a:rPr lang="de-AT" dirty="0" err="1" smtClean="0"/>
              <a:t>containing</a:t>
            </a:r>
            <a:r>
              <a:rPr lang="de-AT" dirty="0" smtClean="0"/>
              <a:t> </a:t>
            </a:r>
            <a:r>
              <a:rPr lang="de-AT" dirty="0" err="1" smtClean="0"/>
              <a:t>valuable</a:t>
            </a:r>
            <a:r>
              <a:rPr lang="de-AT" dirty="0" smtClean="0"/>
              <a:t> </a:t>
            </a:r>
            <a:r>
              <a:rPr lang="de-AT" dirty="0" err="1" smtClean="0"/>
              <a:t>metals</a:t>
            </a:r>
            <a:r>
              <a:rPr lang="de-AT" dirty="0" smtClean="0"/>
              <a:t> in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slag</a:t>
            </a:r>
            <a:r>
              <a:rPr lang="de-AT" dirty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produce</a:t>
            </a:r>
            <a:r>
              <a:rPr lang="de-AT" dirty="0" smtClean="0"/>
              <a:t> an inert </a:t>
            </a:r>
            <a:r>
              <a:rPr lang="de-AT" dirty="0" err="1" smtClean="0"/>
              <a:t>residue</a:t>
            </a:r>
            <a:r>
              <a:rPr lang="de-AT" dirty="0"/>
              <a:t>!</a:t>
            </a: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endParaRPr lang="de-AT" dirty="0"/>
          </a:p>
          <a:p>
            <a:pPr marL="457200" indent="-457200">
              <a:buFont typeface="+mj-lt"/>
              <a:buAutoNum type="arabicPeriod"/>
            </a:pP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endParaRPr lang="de-AT" dirty="0" smtClean="0"/>
          </a:p>
          <a:p>
            <a:pPr marL="457200" indent="-457200">
              <a:buFont typeface="+mj-lt"/>
              <a:buAutoNum type="arabicPeriod"/>
            </a:pP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To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avoid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Waelz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slag</a:t>
            </a:r>
            <a:r>
              <a:rPr lang="de-A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through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a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new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process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concept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for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the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Recycling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of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steel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mill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dust</a:t>
            </a:r>
            <a:r>
              <a:rPr lang="de-AT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!</a:t>
            </a:r>
            <a:endParaRPr lang="de-A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93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Overview of possible Strategies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34"/>
          <a:stretch/>
        </p:blipFill>
        <p:spPr>
          <a:xfrm>
            <a:off x="1212921" y="1316867"/>
            <a:ext cx="7405407" cy="4344462"/>
          </a:xfrm>
          <a:prstGeom prst="rect">
            <a:avLst/>
          </a:prstGeom>
          <a:ln>
            <a:noFill/>
          </a:ln>
        </p:spPr>
      </p:pic>
      <p:sp>
        <p:nvSpPr>
          <p:cNvPr id="7" name="Rechteck 6"/>
          <p:cNvSpPr/>
          <p:nvPr/>
        </p:nvSpPr>
        <p:spPr bwMode="auto">
          <a:xfrm>
            <a:off x="1576306" y="1500196"/>
            <a:ext cx="7567694" cy="4320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1042737" y="1844842"/>
            <a:ext cx="8309810" cy="16362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2"/>
          <a:stretch/>
        </p:blipFill>
        <p:spPr>
          <a:xfrm>
            <a:off x="1886404" y="1534601"/>
            <a:ext cx="6008819" cy="47881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4907673" y="1484889"/>
            <a:ext cx="3511296" cy="502118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3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9000" y="5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0191 -0.2122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With</a:t>
            </a:r>
            <a:r>
              <a:rPr lang="de-AT" dirty="0" smtClean="0"/>
              <a:t> a solid </a:t>
            </a:r>
            <a:r>
              <a:rPr lang="de-AT" dirty="0" err="1" smtClean="0"/>
              <a:t>Reducing</a:t>
            </a:r>
            <a:r>
              <a:rPr lang="de-AT" dirty="0" smtClean="0"/>
              <a:t> Agent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148982"/>
            <a:ext cx="6059424" cy="42186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44" y="4464558"/>
            <a:ext cx="4108704" cy="199948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80" y="1411668"/>
            <a:ext cx="1801368" cy="252069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16200000">
            <a:off x="4711464" y="5301056"/>
            <a:ext cx="96227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AT" sz="1100" b="1" dirty="0" err="1"/>
              <a:t>y</a:t>
            </a:r>
            <a:r>
              <a:rPr lang="de-AT" sz="1100" b="1" dirty="0" err="1" smtClean="0"/>
              <a:t>ield</a:t>
            </a:r>
            <a:r>
              <a:rPr lang="de-AT" sz="1100" b="1" dirty="0" smtClean="0"/>
              <a:t> [%]</a:t>
            </a:r>
            <a:endParaRPr lang="de-AT" sz="1100" b="1" dirty="0"/>
          </a:p>
        </p:txBody>
      </p:sp>
      <p:sp>
        <p:nvSpPr>
          <p:cNvPr id="7" name="Textfeld 6"/>
          <p:cNvSpPr txBox="1"/>
          <p:nvPr/>
        </p:nvSpPr>
        <p:spPr>
          <a:xfrm rot="16200000">
            <a:off x="4519053" y="5724710"/>
            <a:ext cx="705482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AT" sz="600" dirty="0" err="1" smtClean="0"/>
              <a:t>Zn-yield</a:t>
            </a:r>
            <a:r>
              <a:rPr lang="de-AT" sz="600" dirty="0" smtClean="0"/>
              <a:t> [%]</a:t>
            </a:r>
            <a:endParaRPr lang="de-AT" sz="600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4531826" y="5596315"/>
            <a:ext cx="962270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AT" sz="600" dirty="0" err="1" smtClean="0"/>
              <a:t>Pb-yield</a:t>
            </a:r>
            <a:r>
              <a:rPr lang="de-AT" sz="600" dirty="0" smtClean="0"/>
              <a:t> [%]</a:t>
            </a:r>
            <a:endParaRPr lang="de-AT" sz="600" dirty="0"/>
          </a:p>
        </p:txBody>
      </p:sp>
      <p:sp>
        <p:nvSpPr>
          <p:cNvPr id="9" name="Textfeld 8"/>
          <p:cNvSpPr txBox="1"/>
          <p:nvPr/>
        </p:nvSpPr>
        <p:spPr>
          <a:xfrm>
            <a:off x="5834985" y="6248602"/>
            <a:ext cx="518190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AT" sz="800" dirty="0" err="1"/>
              <a:t>t</a:t>
            </a:r>
            <a:r>
              <a:rPr lang="de-AT" sz="800" dirty="0" err="1" smtClean="0"/>
              <a:t>rial</a:t>
            </a:r>
            <a:r>
              <a:rPr lang="de-AT" sz="800" dirty="0" smtClean="0"/>
              <a:t> I</a:t>
            </a:r>
            <a:endParaRPr lang="de-AT" sz="800" dirty="0"/>
          </a:p>
        </p:txBody>
      </p:sp>
      <p:sp>
        <p:nvSpPr>
          <p:cNvPr id="10" name="Textfeld 9"/>
          <p:cNvSpPr txBox="1"/>
          <p:nvPr/>
        </p:nvSpPr>
        <p:spPr>
          <a:xfrm>
            <a:off x="6605001" y="6248602"/>
            <a:ext cx="518190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AT" sz="800" dirty="0" err="1"/>
              <a:t>t</a:t>
            </a:r>
            <a:r>
              <a:rPr lang="de-AT" sz="800" dirty="0" err="1" smtClean="0"/>
              <a:t>rial</a:t>
            </a:r>
            <a:r>
              <a:rPr lang="de-AT" sz="800" dirty="0" smtClean="0"/>
              <a:t> II</a:t>
            </a:r>
            <a:endParaRPr lang="de-AT" sz="800" dirty="0"/>
          </a:p>
        </p:txBody>
      </p:sp>
      <p:sp>
        <p:nvSpPr>
          <p:cNvPr id="11" name="Textfeld 10"/>
          <p:cNvSpPr txBox="1"/>
          <p:nvPr/>
        </p:nvSpPr>
        <p:spPr>
          <a:xfrm>
            <a:off x="7300913" y="6248602"/>
            <a:ext cx="592294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800" dirty="0" err="1"/>
              <a:t>t</a:t>
            </a:r>
            <a:r>
              <a:rPr lang="de-AT" sz="800" dirty="0" err="1" smtClean="0"/>
              <a:t>rial</a:t>
            </a:r>
            <a:r>
              <a:rPr lang="de-AT" sz="800" dirty="0" smtClean="0"/>
              <a:t> III</a:t>
            </a:r>
            <a:endParaRPr lang="de-AT" sz="800" dirty="0"/>
          </a:p>
        </p:txBody>
      </p:sp>
      <p:sp>
        <p:nvSpPr>
          <p:cNvPr id="12" name="Textfeld 11"/>
          <p:cNvSpPr txBox="1"/>
          <p:nvPr/>
        </p:nvSpPr>
        <p:spPr>
          <a:xfrm>
            <a:off x="8034338" y="6248602"/>
            <a:ext cx="692121" cy="2154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800" dirty="0" err="1"/>
              <a:t>t</a:t>
            </a:r>
            <a:r>
              <a:rPr lang="de-AT" sz="800" dirty="0" err="1" smtClean="0"/>
              <a:t>rial</a:t>
            </a:r>
            <a:r>
              <a:rPr lang="de-AT" sz="800" dirty="0" smtClean="0"/>
              <a:t> IV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1399059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">
      <a:dk1>
        <a:srgbClr val="333333"/>
      </a:dk1>
      <a:lt1>
        <a:srgbClr val="777777"/>
      </a:lt1>
      <a:dk2>
        <a:srgbClr val="C9232D"/>
      </a:dk2>
      <a:lt2>
        <a:srgbClr val="DDDDDD"/>
      </a:lt2>
      <a:accent1>
        <a:srgbClr val="C9232D"/>
      </a:accent1>
      <a:accent2>
        <a:srgbClr val="5F5F5F"/>
      </a:accent2>
      <a:accent3>
        <a:srgbClr val="BDBDBD"/>
      </a:accent3>
      <a:accent4>
        <a:srgbClr val="2A2A2A"/>
      </a:accent4>
      <a:accent5>
        <a:srgbClr val="E1ACAD"/>
      </a:accent5>
      <a:accent6>
        <a:srgbClr val="555555"/>
      </a:accent6>
      <a:hlink>
        <a:srgbClr val="808080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AT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AT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FFFFFF"/>
        </a:dk2>
        <a:lt2>
          <a:srgbClr val="DDDDDD"/>
        </a:lt2>
        <a:accent1>
          <a:srgbClr val="FFD713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FE8AA"/>
        </a:accent5>
        <a:accent6>
          <a:srgbClr val="737373"/>
        </a:accent6>
        <a:hlink>
          <a:srgbClr val="FFD71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">
      <a:dk1>
        <a:srgbClr val="333333"/>
      </a:dk1>
      <a:lt1>
        <a:srgbClr val="777777"/>
      </a:lt1>
      <a:dk2>
        <a:srgbClr val="C9232D"/>
      </a:dk2>
      <a:lt2>
        <a:srgbClr val="DDDDDD"/>
      </a:lt2>
      <a:accent1>
        <a:srgbClr val="C9232D"/>
      </a:accent1>
      <a:accent2>
        <a:srgbClr val="5F5F5F"/>
      </a:accent2>
      <a:accent3>
        <a:srgbClr val="BDBDBD"/>
      </a:accent3>
      <a:accent4>
        <a:srgbClr val="2A2A2A"/>
      </a:accent4>
      <a:accent5>
        <a:srgbClr val="E1ACAD"/>
      </a:accent5>
      <a:accent6>
        <a:srgbClr val="555555"/>
      </a:accent6>
      <a:hlink>
        <a:srgbClr val="808080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AT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AT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FFFFFF"/>
        </a:dk2>
        <a:lt2>
          <a:srgbClr val="DDDDDD"/>
        </a:lt2>
        <a:accent1>
          <a:srgbClr val="FFD713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FE8AA"/>
        </a:accent5>
        <a:accent6>
          <a:srgbClr val="737373"/>
        </a:accent6>
        <a:hlink>
          <a:srgbClr val="FFD71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0</TotalTime>
  <Words>1191</Words>
  <Application>Microsoft Office PowerPoint</Application>
  <PresentationFormat>Bildschirmpräsentation (4:3)</PresentationFormat>
  <Paragraphs>195</Paragraphs>
  <Slides>26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Perpetua</vt:lpstr>
      <vt:lpstr>Symbol</vt:lpstr>
      <vt:lpstr>Times New Roman</vt:lpstr>
      <vt:lpstr>Wingdings</vt:lpstr>
      <vt:lpstr>Wingdings 2</vt:lpstr>
      <vt:lpstr>Standarddesign</vt:lpstr>
      <vt:lpstr>1_Standarddesign</vt:lpstr>
      <vt:lpstr> NEW DEVELOPMENT IN METAL RECOVERY FROM SECONDARY RESOURCES</vt:lpstr>
      <vt:lpstr>Current Investigations</vt:lpstr>
      <vt:lpstr> Waelz process</vt:lpstr>
      <vt:lpstr>Procedural Principle</vt:lpstr>
      <vt:lpstr>Electric Arc Furnace Dust</vt:lpstr>
      <vt:lpstr>Possibilities for Waelz slag</vt:lpstr>
      <vt:lpstr>Possibilities for Waelz slag</vt:lpstr>
      <vt:lpstr>Overview of possible Strategies</vt:lpstr>
      <vt:lpstr>With a solid Reducing Agent</vt:lpstr>
      <vt:lpstr>With a gaseous Reducing Agent I</vt:lpstr>
      <vt:lpstr>With a gaseous Reducing Agent II</vt:lpstr>
      <vt:lpstr>With a gaseous Reducing Agent III</vt:lpstr>
      <vt:lpstr>With a gaseous Reducing Agent IV</vt:lpstr>
      <vt:lpstr>With a gaseous Reducing Agent V</vt:lpstr>
      <vt:lpstr>Possibilities for Waelz slag</vt:lpstr>
      <vt:lpstr>The 2sDR process</vt:lpstr>
      <vt:lpstr>Overview “2sDR” Process</vt:lpstr>
      <vt:lpstr>The first step CLINKERING</vt:lpstr>
      <vt:lpstr>Thermodynamic Process-Simulation with FactSage (Reduction Step)</vt:lpstr>
      <vt:lpstr>Technical Scale TRIALS </vt:lpstr>
      <vt:lpstr> Recycling of dumped slags from the primary lead production</vt:lpstr>
      <vt:lpstr>Overview</vt:lpstr>
      <vt:lpstr>Recycling of dumped slags from  lead production I</vt:lpstr>
      <vt:lpstr>Recycling of dumped slags from  lead production II</vt:lpstr>
      <vt:lpstr>Summary</vt:lpstr>
      <vt:lpstr>PowerPoint-Präsentation</vt:lpstr>
    </vt:vector>
  </TitlesOfParts>
  <Company>MUL-Department Metallurgie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Werbung Metallurgie</dc:title>
  <dc:creator>Michael Potesser</dc:creator>
  <cp:lastModifiedBy>Christoph Pichler</cp:lastModifiedBy>
  <cp:revision>1221</cp:revision>
  <cp:lastPrinted>2013-09-08T06:20:30Z</cp:lastPrinted>
  <dcterms:created xsi:type="dcterms:W3CDTF">2001-10-27T17:08:13Z</dcterms:created>
  <dcterms:modified xsi:type="dcterms:W3CDTF">2015-04-16T09:19:53Z</dcterms:modified>
</cp:coreProperties>
</file>