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67" r:id="rId13"/>
    <p:sldId id="271" r:id="rId14"/>
    <p:sldId id="268" r:id="rId15"/>
    <p:sldId id="272" r:id="rId16"/>
    <p:sldId id="273" r:id="rId17"/>
  </p:sldIdLst>
  <p:sldSz cx="9144000" cy="6858000" type="screen4x3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43" autoAdjust="0"/>
  </p:normalViewPr>
  <p:slideViewPr>
    <p:cSldViewPr>
      <p:cViewPr>
        <p:scale>
          <a:sx n="50" d="100"/>
          <a:sy n="50" d="100"/>
        </p:scale>
        <p:origin x="-1003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E\2015\BELGIA\Grafice%20pentru%20LUCRA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E\2015\BELGIA\Grafice%20pentru%20LUCRA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E\2015\BELGIA\Grafice%20pentru%20LUCRAR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E\2015\BELGIA\Grafice%20pentru%20LUCRA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plotArea>
      <c:layout>
        <c:manualLayout>
          <c:layoutTarget val="inner"/>
          <c:xMode val="edge"/>
          <c:yMode val="edge"/>
          <c:x val="0.13098148822133282"/>
          <c:y val="2.5830590362072206E-2"/>
          <c:w val="0.83280477347360604"/>
          <c:h val="0.68795652307228783"/>
        </c:manualLayout>
      </c:layout>
      <c:lineChart>
        <c:grouping val="standard"/>
        <c:ser>
          <c:idx val="1"/>
          <c:order val="0"/>
          <c:tx>
            <c:strRef>
              <c:f>pH!$D$19</c:f>
              <c:strCache>
                <c:ptCount val="1"/>
                <c:pt idx="0">
                  <c:v>N tot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pH!$B$20:$B$24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pH!$D$20:$D$24</c:f>
              <c:numCache>
                <c:formatCode>General</c:formatCode>
                <c:ptCount val="5"/>
                <c:pt idx="0">
                  <c:v>0.14700000000000016</c:v>
                </c:pt>
                <c:pt idx="1">
                  <c:v>0.15700000000000017</c:v>
                </c:pt>
                <c:pt idx="2">
                  <c:v>0.15300000000000016</c:v>
                </c:pt>
                <c:pt idx="3">
                  <c:v>0.15100000000000016</c:v>
                </c:pt>
                <c:pt idx="4">
                  <c:v>0.15700000000000017</c:v>
                </c:pt>
              </c:numCache>
            </c:numRef>
          </c:val>
        </c:ser>
        <c:ser>
          <c:idx val="2"/>
          <c:order val="1"/>
          <c:tx>
            <c:strRef>
              <c:f>pH!$E$19</c:f>
              <c:strCache>
                <c:ptCount val="1"/>
                <c:pt idx="0">
                  <c:v>C org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pH!$B$20:$B$24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pH!$E$20:$E$24</c:f>
              <c:numCache>
                <c:formatCode>General</c:formatCode>
                <c:ptCount val="5"/>
                <c:pt idx="0">
                  <c:v>1.21</c:v>
                </c:pt>
                <c:pt idx="1">
                  <c:v>1.35</c:v>
                </c:pt>
                <c:pt idx="2">
                  <c:v>1.28</c:v>
                </c:pt>
                <c:pt idx="3">
                  <c:v>1.25</c:v>
                </c:pt>
                <c:pt idx="4">
                  <c:v>1.32</c:v>
                </c:pt>
              </c:numCache>
            </c:numRef>
          </c:val>
        </c:ser>
        <c:ser>
          <c:idx val="3"/>
          <c:order val="2"/>
          <c:tx>
            <c:strRef>
              <c:f>pH!$F$19</c:f>
              <c:strCache>
                <c:ptCount val="1"/>
                <c:pt idx="0">
                  <c:v>Humus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pH!$B$20:$B$24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pH!$F$20:$F$24</c:f>
              <c:numCache>
                <c:formatCode>0.000</c:formatCode>
                <c:ptCount val="5"/>
                <c:pt idx="0">
                  <c:v>2.0860399999999997</c:v>
                </c:pt>
                <c:pt idx="1">
                  <c:v>2.3273999999999999</c:v>
                </c:pt>
                <c:pt idx="2">
                  <c:v>2.2067200000000002</c:v>
                </c:pt>
                <c:pt idx="3">
                  <c:v>2.1549999999999998</c:v>
                </c:pt>
                <c:pt idx="4">
                  <c:v>2.2756799999999977</c:v>
                </c:pt>
              </c:numCache>
            </c:numRef>
          </c:val>
        </c:ser>
        <c:marker val="1"/>
        <c:axId val="74682752"/>
        <c:axId val="74684672"/>
      </c:lineChart>
      <c:catAx>
        <c:axId val="746827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sz="1200"/>
            </a:pPr>
            <a:endParaRPr lang="ro-RO"/>
          </a:p>
        </c:txPr>
        <c:crossAx val="74684672"/>
        <c:crosses val="autoZero"/>
        <c:auto val="1"/>
        <c:lblAlgn val="ctr"/>
        <c:lblOffset val="100"/>
      </c:catAx>
      <c:valAx>
        <c:axId val="74684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</c:title>
        <c:numFmt formatCode="General" sourceLinked="1"/>
        <c:tickLblPos val="nextTo"/>
        <c:crossAx val="7468275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="1"/>
      </a:pPr>
      <a:endParaRPr lang="ro-RO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title>
      <c:layout/>
    </c:title>
    <c:plotArea>
      <c:layout>
        <c:manualLayout>
          <c:layoutTarget val="inner"/>
          <c:xMode val="edge"/>
          <c:yMode val="edge"/>
          <c:x val="0.17252471903137184"/>
          <c:y val="5.7582976215326917E-2"/>
          <c:w val="0.78496329423163758"/>
          <c:h val="0.76211397487690158"/>
        </c:manualLayout>
      </c:layout>
      <c:lineChart>
        <c:grouping val="standard"/>
        <c:ser>
          <c:idx val="0"/>
          <c:order val="0"/>
          <c:tx>
            <c:strRef>
              <c:f>pH!$C$19</c:f>
              <c:strCache>
                <c:ptCount val="1"/>
                <c:pt idx="0">
                  <c:v>pH</c:v>
                </c:pt>
              </c:strCache>
            </c:strRef>
          </c:tx>
          <c:cat>
            <c:strRef>
              <c:f>pH!$B$20:$B$24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pH!$C$20:$C$24</c:f>
              <c:numCache>
                <c:formatCode>General</c:formatCode>
                <c:ptCount val="5"/>
                <c:pt idx="0">
                  <c:v>5.51</c:v>
                </c:pt>
                <c:pt idx="1">
                  <c:v>5.68</c:v>
                </c:pt>
                <c:pt idx="2">
                  <c:v>5.8</c:v>
                </c:pt>
                <c:pt idx="3">
                  <c:v>5.78</c:v>
                </c:pt>
                <c:pt idx="4">
                  <c:v>6.01</c:v>
                </c:pt>
              </c:numCache>
            </c:numRef>
          </c:val>
        </c:ser>
        <c:marker val="1"/>
        <c:axId val="74741248"/>
        <c:axId val="74743168"/>
      </c:lineChart>
      <c:catAx>
        <c:axId val="74741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</c:title>
        <c:tickLblPos val="nextTo"/>
        <c:crossAx val="74743168"/>
        <c:crosses val="autoZero"/>
        <c:auto val="1"/>
        <c:lblAlgn val="ctr"/>
        <c:lblOffset val="100"/>
      </c:catAx>
      <c:valAx>
        <c:axId val="74743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</a:t>
                </a:r>
                <a:endParaRPr lang="ro-RO"/>
              </a:p>
            </c:rich>
          </c:tx>
          <c:layout/>
        </c:title>
        <c:numFmt formatCode="General" sourceLinked="1"/>
        <c:tickLblPos val="nextTo"/>
        <c:crossAx val="74741248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 b="1"/>
      </a:pPr>
      <a:endParaRPr lang="ro-RO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plotArea>
      <c:layout>
        <c:manualLayout>
          <c:layoutTarget val="inner"/>
          <c:xMode val="edge"/>
          <c:yMode val="edge"/>
          <c:x val="0.1639239898989899"/>
          <c:y val="5.4349652777777757E-2"/>
          <c:w val="0.80079823232323366"/>
          <c:h val="0.6416576388888906"/>
        </c:manualLayout>
      </c:layout>
      <c:lineChart>
        <c:grouping val="standard"/>
        <c:ser>
          <c:idx val="4"/>
          <c:order val="0"/>
          <c:tx>
            <c:strRef>
              <c:f>pH!$G$19</c:f>
              <c:strCache>
                <c:ptCount val="1"/>
                <c:pt idx="0">
                  <c:v>P</c:v>
                </c:pt>
              </c:strCache>
            </c:strRef>
          </c:tx>
          <c:spPr>
            <a:ln>
              <a:solidFill>
                <a:srgbClr val="663300"/>
              </a:solidFill>
            </a:ln>
          </c:spPr>
          <c:marker>
            <c:spPr>
              <a:solidFill>
                <a:srgbClr val="663300"/>
              </a:solidFill>
              <a:ln>
                <a:solidFill>
                  <a:srgbClr val="663300"/>
                </a:solidFill>
              </a:ln>
            </c:spPr>
          </c:marker>
          <c:cat>
            <c:strRef>
              <c:f>pH!$B$20:$B$24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pH!$G$20:$G$24</c:f>
              <c:numCache>
                <c:formatCode>General</c:formatCode>
                <c:ptCount val="5"/>
                <c:pt idx="0">
                  <c:v>74</c:v>
                </c:pt>
                <c:pt idx="1">
                  <c:v>106</c:v>
                </c:pt>
                <c:pt idx="2">
                  <c:v>97</c:v>
                </c:pt>
                <c:pt idx="3">
                  <c:v>85</c:v>
                </c:pt>
                <c:pt idx="4">
                  <c:v>78</c:v>
                </c:pt>
              </c:numCache>
            </c:numRef>
          </c:val>
        </c:ser>
        <c:ser>
          <c:idx val="5"/>
          <c:order val="1"/>
          <c:tx>
            <c:strRef>
              <c:f>pH!$H$19</c:f>
              <c:strCache>
                <c:ptCount val="1"/>
                <c:pt idx="0">
                  <c:v>K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pH!$B$20:$B$24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pH!$H$20:$H$24</c:f>
              <c:numCache>
                <c:formatCode>General</c:formatCode>
                <c:ptCount val="5"/>
                <c:pt idx="0">
                  <c:v>230</c:v>
                </c:pt>
                <c:pt idx="1">
                  <c:v>225</c:v>
                </c:pt>
                <c:pt idx="2">
                  <c:v>298</c:v>
                </c:pt>
                <c:pt idx="3">
                  <c:v>299</c:v>
                </c:pt>
                <c:pt idx="4">
                  <c:v>311</c:v>
                </c:pt>
              </c:numCache>
            </c:numRef>
          </c:val>
        </c:ser>
        <c:marker val="1"/>
        <c:axId val="74761344"/>
        <c:axId val="74763648"/>
      </c:lineChart>
      <c:catAx>
        <c:axId val="747613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</a:p>
            </c:rich>
          </c:tx>
          <c:layout/>
        </c:title>
        <c:tickLblPos val="nextTo"/>
        <c:crossAx val="74763648"/>
        <c:crosses val="autoZero"/>
        <c:auto val="1"/>
        <c:lblAlgn val="ctr"/>
        <c:lblOffset val="100"/>
      </c:catAx>
      <c:valAx>
        <c:axId val="74763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mg/kg</a:t>
                </a:r>
                <a:endParaRPr lang="ro-RO" dirty="0"/>
              </a:p>
            </c:rich>
          </c:tx>
          <c:layout/>
        </c:title>
        <c:numFmt formatCode="General" sourceLinked="1"/>
        <c:tickLblPos val="nextTo"/>
        <c:crossAx val="7476134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200" b="1"/>
      </a:pPr>
      <a:endParaRPr lang="ro-RO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o-RO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6863768358742506"/>
          <c:y val="8.7727295860870746E-2"/>
          <c:w val="0.80052325906070254"/>
          <c:h val="0.70989486771217525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00B050"/>
            </a:solidFill>
          </c:spPr>
          <c:dLbls>
            <c:spPr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showVal val="1"/>
          </c:dLbls>
          <c:cat>
            <c:strRef>
              <c:f>'R productie'!$C$5:$C$9</c:f>
              <c:strCache>
                <c:ptCount val="5"/>
                <c:pt idx="0">
                  <c:v>V1 </c:v>
                </c:pt>
                <c:pt idx="1">
                  <c:v>V2</c:v>
                </c:pt>
                <c:pt idx="2">
                  <c:v>V3 </c:v>
                </c:pt>
                <c:pt idx="3">
                  <c:v>V4 </c:v>
                </c:pt>
                <c:pt idx="4">
                  <c:v>V5 </c:v>
                </c:pt>
              </c:strCache>
            </c:strRef>
          </c:cat>
          <c:val>
            <c:numRef>
              <c:f>'R productie'!$D$22:$D$26</c:f>
              <c:numCache>
                <c:formatCode>General</c:formatCode>
                <c:ptCount val="5"/>
                <c:pt idx="0">
                  <c:v>4630</c:v>
                </c:pt>
                <c:pt idx="1">
                  <c:v>4980</c:v>
                </c:pt>
                <c:pt idx="2">
                  <c:v>5280</c:v>
                </c:pt>
                <c:pt idx="3">
                  <c:v>6070</c:v>
                </c:pt>
                <c:pt idx="4">
                  <c:v>6320</c:v>
                </c:pt>
              </c:numCache>
            </c:numRef>
          </c:val>
        </c:ser>
        <c:shape val="cylinder"/>
        <c:axId val="74832128"/>
        <c:axId val="74838400"/>
        <c:axId val="0"/>
      </c:bar3DChart>
      <c:catAx>
        <c:axId val="74832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Treatment</a:t>
                </a:r>
                <a:endParaRPr lang="ro-RO"/>
              </a:p>
            </c:rich>
          </c:tx>
          <c:layout/>
        </c:title>
        <c:tickLblPos val="nextTo"/>
        <c:crossAx val="74838400"/>
        <c:crosses val="autoZero"/>
        <c:auto val="1"/>
        <c:lblAlgn val="ctr"/>
        <c:lblOffset val="100"/>
      </c:catAx>
      <c:valAx>
        <c:axId val="74838400"/>
        <c:scaling>
          <c:orientation val="minMax"/>
          <c:min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o-RO"/>
                  <a:t>Prod</a:t>
                </a:r>
                <a:r>
                  <a:rPr lang="en-US"/>
                  <a:t>uction</a:t>
                </a:r>
                <a:r>
                  <a:rPr lang="ro-RO"/>
                  <a:t>, kg/ha</a:t>
                </a:r>
              </a:p>
            </c:rich>
          </c:tx>
          <c:layout>
            <c:manualLayout>
              <c:xMode val="edge"/>
              <c:yMode val="edge"/>
              <c:x val="1.1045959680571875E-3"/>
              <c:y val="0.26377116641583226"/>
            </c:manualLayout>
          </c:layout>
        </c:title>
        <c:numFmt formatCode="General" sourceLinked="1"/>
        <c:tickLblPos val="nextTo"/>
        <c:crossAx val="74832128"/>
        <c:crosses val="autoZero"/>
        <c:crossBetween val="between"/>
      </c:valAx>
    </c:plotArea>
    <c:plotVisOnly val="1"/>
    <c:dispBlanksAs val="gap"/>
  </c:chart>
  <c:spPr>
    <a:ln w="25400">
      <a:noFill/>
    </a:ln>
  </c:spPr>
  <c:txPr>
    <a:bodyPr/>
    <a:lstStyle/>
    <a:p>
      <a:pPr>
        <a:defRPr b="1">
          <a:solidFill>
            <a:schemeClr val="tx1"/>
          </a:solidFill>
        </a:defRPr>
      </a:pPr>
      <a:endParaRPr lang="ro-R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182D44-6A38-468E-941B-F3756BC60B3F}" type="datetimeFigureOut">
              <a:rPr lang="ro-RO"/>
              <a:pPr>
                <a:defRPr/>
              </a:pPr>
              <a:t>17.04.2015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o-R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80B6FE-7B18-4796-9E98-D6CDB2BCBAE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3A56E-1363-4AF1-AB2F-2E9702F52B92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o-R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9A69F-C957-46CB-8568-6C0640EE32C4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o-R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A982A-4678-43C5-9F7A-2F712CA8A890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o-R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6E295-C645-4D8F-89D4-88D31ACEAC1B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o-R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AE6903-8B7D-4CEA-BF9B-C193EF56D742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o-RO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09DDA-07D4-411D-AEC2-A5FEFF3EC993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o-RO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D4F4E-A0AA-4D41-BDF7-4C08E9A64B42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o-RO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3D1CD-B754-481C-9C23-FE3875E57550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A0F8A8-2FC2-4289-9818-67011A5EDB13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o-R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37CDDB-162E-49CE-B56F-912360F02143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o-R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B11F76-B246-4922-8A0D-8DB9140411B2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o-R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91B67-BCBD-4B25-A30C-42F0DADE682E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o-R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6B72F-F462-4D57-B200-26F71C3742AA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o-R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52845-4C83-485F-A438-8B71BEAA5FB2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o-R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6FA7E-AE07-41CF-8EA5-C2A5169035B0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o-R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F42B33-2928-4B81-8BAB-4E5129779504}" type="slidenum">
              <a:rPr lang="ro-RO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EFC6-5EE7-48CE-853A-62AAE936CBBA}" type="datetime1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E006-1677-4F6A-9C01-B037258DA4B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A3F7-31B5-40ED-BF2E-F67E31540A2A}" type="datetime1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EB6E-70C7-427D-96CE-895D6B139CE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8AA2-74AE-4777-B347-9FAD2FB47A91}" type="datetime1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F3BE-E6F8-466A-9939-BF01022FE89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DA0C-5975-4DD8-8385-AD5E61F0448C}" type="datetime1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7AD7-1CEF-4CEC-9A1C-43B29464DFD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F873-146C-4014-A14A-13D74003D7AF}" type="datetime1">
              <a:rPr lang="ro-RO" smtClean="0"/>
              <a:t>17.04.2015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3814-18AB-4CE7-986C-66F31F38C81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16E9-484E-4460-B7BC-CFDCA904C2B0}" type="datetime1">
              <a:rPr lang="ro-RO" smtClean="0"/>
              <a:t>17.04.2015</a:t>
            </a:fld>
            <a:endParaRPr lang="ro-RO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469F-EB15-4118-8D5A-653E37B938C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50BA-1D0D-4797-B4AC-C83262008DB2}" type="datetime1">
              <a:rPr lang="ro-RO" smtClean="0"/>
              <a:t>17.04.2015</a:t>
            </a:fld>
            <a:endParaRPr lang="ro-RO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07D2F-D88C-4F52-96C2-F2165DB524C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A231-9F10-472F-AE2C-0958B8D65C05}" type="datetime1">
              <a:rPr lang="ro-RO" smtClean="0"/>
              <a:t>17.04.2015</a:t>
            </a:fld>
            <a:endParaRPr lang="ro-RO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FBD0-94B6-4927-AC43-AF0EBEF8F1B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216-94E7-4114-BE95-1D26DC354755}" type="datetime1">
              <a:rPr lang="ro-RO" smtClean="0"/>
              <a:t>17.04.2015</a:t>
            </a:fld>
            <a:endParaRPr lang="ro-RO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49450-6484-472A-A6D8-8D40091CB68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7132-FF04-404A-BDFB-0BCE8579E68B}" type="datetime1">
              <a:rPr lang="ro-RO" smtClean="0"/>
              <a:t>17.04.2015</a:t>
            </a:fld>
            <a:endParaRPr lang="ro-RO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A789-C028-4CFF-806A-A14DAB4634B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8628-6CA3-46D1-8589-2135A519460A}" type="datetime1">
              <a:rPr lang="ro-RO" smtClean="0"/>
              <a:t>17.04.2015</a:t>
            </a:fld>
            <a:endParaRPr lang="ro-RO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E6B3-4E54-4729-B093-A68A8F47E3F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A123D-C3E4-40A1-A8F1-0BC1AB842064}" type="datetime1">
              <a:rPr lang="ro-RO" smtClean="0"/>
              <a:t>17.04.2015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95714B-F432-4443-B2BC-7156640EFE5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5" r:id="rId9"/>
    <p:sldLayoutId id="2147483781" r:id="rId10"/>
    <p:sldLayoutId id="21474837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SC_0922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981450"/>
            <a:ext cx="334803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ctrTitle" idx="4294967295"/>
          </p:nvPr>
        </p:nvSpPr>
        <p:spPr>
          <a:xfrm>
            <a:off x="500063" y="1214438"/>
            <a:ext cx="7851775" cy="1214437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chemeClr val="tx1"/>
                </a:solidFill>
              </a:rPr>
              <a:t>NON- TRADITIONAL SLAG VALORIZATION FOR AGRICULTURE</a:t>
            </a:r>
            <a:endParaRPr lang="ro-RO" sz="4000" b="1" dirty="0" smtClean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0063" y="2500313"/>
            <a:ext cx="7854950" cy="1571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b="1" dirty="0" smtClean="0">
                <a:latin typeface="+mj-lt"/>
              </a:rPr>
              <a:t>T. Velea</a:t>
            </a:r>
            <a:r>
              <a:rPr lang="en-GB" b="1" baseline="30000" dirty="0" smtClean="0">
                <a:latin typeface="+mj-lt"/>
              </a:rPr>
              <a:t>1</a:t>
            </a:r>
            <a:r>
              <a:rPr lang="en-GB" b="1" dirty="0" smtClean="0">
                <a:latin typeface="+mj-lt"/>
              </a:rPr>
              <a:t>, </a:t>
            </a:r>
            <a:r>
              <a:rPr lang="en-GB" b="1" dirty="0" err="1" smtClean="0">
                <a:latin typeface="+mj-lt"/>
              </a:rPr>
              <a:t>Ildiko</a:t>
            </a:r>
            <a:r>
              <a:rPr lang="en-GB" b="1" dirty="0" smtClean="0">
                <a:latin typeface="+mj-lt"/>
              </a:rPr>
              <a:t> Anger</a:t>
            </a:r>
            <a:r>
              <a:rPr lang="en-GB" b="1" baseline="30000" dirty="0" smtClean="0">
                <a:latin typeface="+mj-lt"/>
              </a:rPr>
              <a:t>1</a:t>
            </a:r>
            <a:r>
              <a:rPr lang="en-GB" b="1" dirty="0" smtClean="0">
                <a:latin typeface="+mj-lt"/>
              </a:rPr>
              <a:t>, F. Stoiciu</a:t>
            </a:r>
            <a:r>
              <a:rPr lang="en-GB" b="1" baseline="30000" dirty="0" smtClean="0">
                <a:latin typeface="+mj-lt"/>
              </a:rPr>
              <a:t>1</a:t>
            </a:r>
            <a:r>
              <a:rPr lang="en-GB" b="1" dirty="0" smtClean="0">
                <a:latin typeface="+mj-lt"/>
              </a:rPr>
              <a:t>, Eugenia </a:t>
            </a:r>
            <a:r>
              <a:rPr lang="en-GB" b="1" dirty="0" err="1" smtClean="0">
                <a:latin typeface="+mj-lt"/>
              </a:rPr>
              <a:t>Gament</a:t>
            </a:r>
            <a:r>
              <a:rPr lang="en-GB" b="1" dirty="0" smtClean="0">
                <a:latin typeface="+mj-lt"/>
              </a:rPr>
              <a:t> </a:t>
            </a:r>
            <a:r>
              <a:rPr lang="en-GB" b="1" baseline="30000" dirty="0" smtClean="0">
                <a:latin typeface="+mj-lt"/>
              </a:rPr>
              <a:t>2</a:t>
            </a:r>
            <a:r>
              <a:rPr lang="en-GB" b="1" dirty="0" smtClean="0">
                <a:latin typeface="+mj-lt"/>
              </a:rPr>
              <a:t>, M. Mihalache</a:t>
            </a:r>
            <a:r>
              <a:rPr lang="en-GB" b="1" baseline="30000" dirty="0" smtClean="0">
                <a:latin typeface="+mj-lt"/>
              </a:rPr>
              <a:t>3</a:t>
            </a:r>
            <a:r>
              <a:rPr lang="en-GB" b="1" dirty="0" smtClean="0">
                <a:latin typeface="+mj-lt"/>
              </a:rPr>
              <a:t>, L. Ilie</a:t>
            </a:r>
            <a:r>
              <a:rPr lang="en-GB" b="1" baseline="30000" dirty="0" smtClean="0">
                <a:latin typeface="+mj-lt"/>
              </a:rPr>
              <a:t>3</a:t>
            </a:r>
            <a:r>
              <a:rPr lang="en-GB" b="1" dirty="0" smtClean="0">
                <a:latin typeface="+mj-lt"/>
              </a:rPr>
              <a:t>, </a:t>
            </a:r>
            <a:r>
              <a:rPr lang="en-GB" b="1" dirty="0" err="1" smtClean="0">
                <a:latin typeface="+mj-lt"/>
              </a:rPr>
              <a:t>Lavinia</a:t>
            </a:r>
            <a:r>
              <a:rPr lang="en-GB" b="1" dirty="0" smtClean="0">
                <a:latin typeface="+mj-lt"/>
              </a:rPr>
              <a:t> Popescu</a:t>
            </a:r>
            <a:r>
              <a:rPr lang="en-GB" b="1" baseline="30000" dirty="0" smtClean="0">
                <a:latin typeface="+mj-lt"/>
              </a:rPr>
              <a:t>4</a:t>
            </a:r>
            <a:r>
              <a:rPr lang="en-GB" b="1" dirty="0" smtClean="0">
                <a:latin typeface="+mj-lt"/>
              </a:rPr>
              <a:t>, Fl. Zaman</a:t>
            </a:r>
            <a:r>
              <a:rPr lang="en-GB" b="1" baseline="30000" dirty="0" smtClean="0">
                <a:latin typeface="+mj-lt"/>
              </a:rPr>
              <a:t>4</a:t>
            </a:r>
            <a:r>
              <a:rPr lang="en-GB" b="1" dirty="0" smtClean="0">
                <a:latin typeface="+mj-lt"/>
              </a:rPr>
              <a:t>, </a:t>
            </a:r>
            <a:r>
              <a:rPr lang="en-GB" b="1" dirty="0" err="1" smtClean="0">
                <a:latin typeface="+mj-lt"/>
              </a:rPr>
              <a:t>Luminita</a:t>
            </a:r>
            <a:r>
              <a:rPr lang="en-GB" b="1" dirty="0" smtClean="0">
                <a:latin typeface="+mj-lt"/>
              </a:rPr>
              <a:t> Mara</a:t>
            </a:r>
            <a:r>
              <a:rPr lang="en-GB" b="1" baseline="30000" dirty="0" smtClean="0">
                <a:latin typeface="+mj-lt"/>
              </a:rPr>
              <a:t>1</a:t>
            </a:r>
            <a:r>
              <a:rPr lang="en-GB" b="1" dirty="0" smtClean="0">
                <a:latin typeface="+mj-lt"/>
              </a:rPr>
              <a:t>, V. Predica</a:t>
            </a:r>
            <a:r>
              <a:rPr lang="en-GB" b="1" baseline="30000" dirty="0" smtClean="0">
                <a:latin typeface="+mj-lt"/>
              </a:rPr>
              <a:t>1</a:t>
            </a:r>
            <a:r>
              <a:rPr lang="en-GB" b="1" dirty="0" smtClean="0">
                <a:latin typeface="+mj-lt"/>
              </a:rPr>
              <a:t> </a:t>
            </a:r>
            <a:endParaRPr lang="ro-RO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dirty="0">
              <a:latin typeface="+mj-lt"/>
            </a:endParaRPr>
          </a:p>
        </p:txBody>
      </p:sp>
      <p:pic>
        <p:nvPicPr>
          <p:cNvPr id="5125" name="Picture 2" descr="Zgura_8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928688" y="3981450"/>
            <a:ext cx="33591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9"/>
          <p:cNvGrpSpPr>
            <a:grpSpLocks/>
          </p:cNvGrpSpPr>
          <p:nvPr/>
        </p:nvGrpSpPr>
        <p:grpSpPr bwMode="auto">
          <a:xfrm>
            <a:off x="500063" y="214313"/>
            <a:ext cx="8001000" cy="1316037"/>
            <a:chOff x="500034" y="500042"/>
            <a:chExt cx="8001056" cy="1315490"/>
          </a:xfrm>
        </p:grpSpPr>
        <p:grpSp>
          <p:nvGrpSpPr>
            <p:cNvPr id="5127" name="Group 8"/>
            <p:cNvGrpSpPr>
              <a:grpSpLocks/>
            </p:cNvGrpSpPr>
            <p:nvPr/>
          </p:nvGrpSpPr>
          <p:grpSpPr bwMode="auto">
            <a:xfrm>
              <a:off x="500034" y="500042"/>
              <a:ext cx="1190247" cy="612000"/>
              <a:chOff x="1085867" y="857250"/>
              <a:chExt cx="1190247" cy="612000"/>
            </a:xfrm>
          </p:grpSpPr>
          <p:grpSp>
            <p:nvGrpSpPr>
              <p:cNvPr id="5129" name="Group 31"/>
              <p:cNvGrpSpPr>
                <a:grpSpLocks noChangeAspect="1"/>
              </p:cNvGrpSpPr>
              <p:nvPr/>
            </p:nvGrpSpPr>
            <p:grpSpPr bwMode="auto">
              <a:xfrm>
                <a:off x="1085867" y="857250"/>
                <a:ext cx="1190247" cy="612000"/>
                <a:chOff x="1180219" y="1942975"/>
                <a:chExt cx="4071966" cy="2120911"/>
              </a:xfrm>
            </p:grpSpPr>
            <p:sp>
              <p:nvSpPr>
                <p:cNvPr id="5131" name="Freeform 6"/>
                <p:cNvSpPr>
                  <a:spLocks/>
                </p:cNvSpPr>
                <p:nvPr/>
              </p:nvSpPr>
              <p:spPr bwMode="auto">
                <a:xfrm flipV="1">
                  <a:off x="1180219" y="3055414"/>
                  <a:ext cx="4071966" cy="1008472"/>
                </a:xfrm>
                <a:custGeom>
                  <a:avLst/>
                  <a:gdLst>
                    <a:gd name="T0" fmla="*/ 0 w 4800"/>
                    <a:gd name="T1" fmla="*/ 2147483647 h 2352"/>
                    <a:gd name="T2" fmla="*/ 0 w 4800"/>
                    <a:gd name="T3" fmla="*/ 2147483647 h 2352"/>
                    <a:gd name="T4" fmla="*/ 2147483647 w 4800"/>
                    <a:gd name="T5" fmla="*/ 2147483647 h 2352"/>
                    <a:gd name="T6" fmla="*/ 2147483647 w 4800"/>
                    <a:gd name="T7" fmla="*/ 2147483647 h 2352"/>
                    <a:gd name="T8" fmla="*/ 2147483647 w 4800"/>
                    <a:gd name="T9" fmla="*/ 2147483647 h 2352"/>
                    <a:gd name="T10" fmla="*/ 2147483647 w 4800"/>
                    <a:gd name="T11" fmla="*/ 0 h 2352"/>
                    <a:gd name="T12" fmla="*/ 2147483647 w 4800"/>
                    <a:gd name="T13" fmla="*/ 0 h 2352"/>
                    <a:gd name="T14" fmla="*/ 2147483647 w 4800"/>
                    <a:gd name="T15" fmla="*/ 2147483647 h 2352"/>
                    <a:gd name="T16" fmla="*/ 2147483647 w 4800"/>
                    <a:gd name="T17" fmla="*/ 2147483647 h 2352"/>
                    <a:gd name="T18" fmla="*/ 2147483647 w 4800"/>
                    <a:gd name="T19" fmla="*/ 2147483647 h 2352"/>
                    <a:gd name="T20" fmla="*/ 2147483647 w 4800"/>
                    <a:gd name="T21" fmla="*/ 2147483647 h 2352"/>
                    <a:gd name="T22" fmla="*/ 2147483647 w 4800"/>
                    <a:gd name="T23" fmla="*/ 0 h 2352"/>
                    <a:gd name="T24" fmla="*/ 2147483647 w 4800"/>
                    <a:gd name="T25" fmla="*/ 0 h 2352"/>
                    <a:gd name="T26" fmla="*/ 2147483647 w 4800"/>
                    <a:gd name="T27" fmla="*/ 2147483647 h 2352"/>
                    <a:gd name="T28" fmla="*/ 2147483647 w 4800"/>
                    <a:gd name="T29" fmla="*/ 2147483647 h 2352"/>
                    <a:gd name="T30" fmla="*/ 2147483647 w 4800"/>
                    <a:gd name="T31" fmla="*/ 2147483647 h 2352"/>
                    <a:gd name="T32" fmla="*/ 2147483647 w 4800"/>
                    <a:gd name="T33" fmla="*/ 2147483647 h 2352"/>
                    <a:gd name="T34" fmla="*/ 2147483647 w 4800"/>
                    <a:gd name="T35" fmla="*/ 0 h 2352"/>
                    <a:gd name="T36" fmla="*/ 2147483647 w 4800"/>
                    <a:gd name="T37" fmla="*/ 0 h 2352"/>
                    <a:gd name="T38" fmla="*/ 2147483647 w 4800"/>
                    <a:gd name="T39" fmla="*/ 2147483647 h 2352"/>
                    <a:gd name="T40" fmla="*/ 2147483647 w 4800"/>
                    <a:gd name="T41" fmla="*/ 2147483647 h 2352"/>
                    <a:gd name="T42" fmla="*/ 2147483647 w 4800"/>
                    <a:gd name="T43" fmla="*/ 2147483647 h 2352"/>
                    <a:gd name="T44" fmla="*/ 2147483647 w 4800"/>
                    <a:gd name="T45" fmla="*/ 2147483647 h 2352"/>
                    <a:gd name="T46" fmla="*/ 2147483647 w 4800"/>
                    <a:gd name="T47" fmla="*/ 2147483647 h 2352"/>
                    <a:gd name="T48" fmla="*/ 0 w 4800"/>
                    <a:gd name="T49" fmla="*/ 2147483647 h 23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800"/>
                    <a:gd name="T76" fmla="*/ 0 h 2352"/>
                    <a:gd name="T77" fmla="*/ 4800 w 4800"/>
                    <a:gd name="T78" fmla="*/ 2352 h 23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800" h="2352">
                      <a:moveTo>
                        <a:pt x="0" y="2352"/>
                      </a:moveTo>
                      <a:lnTo>
                        <a:pt x="0" y="1968"/>
                      </a:lnTo>
                      <a:lnTo>
                        <a:pt x="48" y="1824"/>
                      </a:lnTo>
                      <a:lnTo>
                        <a:pt x="336" y="1824"/>
                      </a:lnTo>
                      <a:lnTo>
                        <a:pt x="816" y="144"/>
                      </a:lnTo>
                      <a:lnTo>
                        <a:pt x="912" y="0"/>
                      </a:lnTo>
                      <a:lnTo>
                        <a:pt x="1392" y="0"/>
                      </a:lnTo>
                      <a:lnTo>
                        <a:pt x="1488" y="144"/>
                      </a:lnTo>
                      <a:lnTo>
                        <a:pt x="1632" y="672"/>
                      </a:lnTo>
                      <a:lnTo>
                        <a:pt x="1872" y="672"/>
                      </a:lnTo>
                      <a:lnTo>
                        <a:pt x="2016" y="144"/>
                      </a:lnTo>
                      <a:lnTo>
                        <a:pt x="2112" y="0"/>
                      </a:lnTo>
                      <a:lnTo>
                        <a:pt x="2688" y="0"/>
                      </a:lnTo>
                      <a:lnTo>
                        <a:pt x="2784" y="144"/>
                      </a:lnTo>
                      <a:lnTo>
                        <a:pt x="2928" y="672"/>
                      </a:lnTo>
                      <a:lnTo>
                        <a:pt x="3216" y="672"/>
                      </a:lnTo>
                      <a:lnTo>
                        <a:pt x="3360" y="144"/>
                      </a:lnTo>
                      <a:lnTo>
                        <a:pt x="3456" y="0"/>
                      </a:lnTo>
                      <a:lnTo>
                        <a:pt x="3936" y="0"/>
                      </a:lnTo>
                      <a:lnTo>
                        <a:pt x="4032" y="144"/>
                      </a:lnTo>
                      <a:lnTo>
                        <a:pt x="4464" y="1824"/>
                      </a:lnTo>
                      <a:lnTo>
                        <a:pt x="4752" y="1824"/>
                      </a:lnTo>
                      <a:lnTo>
                        <a:pt x="4800" y="1968"/>
                      </a:lnTo>
                      <a:lnTo>
                        <a:pt x="4800" y="2352"/>
                      </a:lnTo>
                      <a:lnTo>
                        <a:pt x="0" y="23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o-RO">
                    <a:latin typeface="Constantia" pitchFamily="18" charset="0"/>
                  </a:endParaRPr>
                </a:p>
              </p:txBody>
            </p:sp>
            <p:sp>
              <p:nvSpPr>
                <p:cNvPr id="5132" name="Freeform 7"/>
                <p:cNvSpPr>
                  <a:spLocks/>
                </p:cNvSpPr>
                <p:nvPr/>
              </p:nvSpPr>
              <p:spPr bwMode="auto">
                <a:xfrm>
                  <a:off x="1180219" y="1942975"/>
                  <a:ext cx="4071966" cy="1008472"/>
                </a:xfrm>
                <a:custGeom>
                  <a:avLst/>
                  <a:gdLst>
                    <a:gd name="T0" fmla="*/ 0 w 4800"/>
                    <a:gd name="T1" fmla="*/ 2147483647 h 2352"/>
                    <a:gd name="T2" fmla="*/ 0 w 4800"/>
                    <a:gd name="T3" fmla="*/ 2147483647 h 2352"/>
                    <a:gd name="T4" fmla="*/ 2147483647 w 4800"/>
                    <a:gd name="T5" fmla="*/ 2147483647 h 2352"/>
                    <a:gd name="T6" fmla="*/ 2147483647 w 4800"/>
                    <a:gd name="T7" fmla="*/ 2147483647 h 2352"/>
                    <a:gd name="T8" fmla="*/ 2147483647 w 4800"/>
                    <a:gd name="T9" fmla="*/ 2147483647 h 2352"/>
                    <a:gd name="T10" fmla="*/ 2147483647 w 4800"/>
                    <a:gd name="T11" fmla="*/ 0 h 2352"/>
                    <a:gd name="T12" fmla="*/ 2147483647 w 4800"/>
                    <a:gd name="T13" fmla="*/ 0 h 2352"/>
                    <a:gd name="T14" fmla="*/ 2147483647 w 4800"/>
                    <a:gd name="T15" fmla="*/ 2147483647 h 2352"/>
                    <a:gd name="T16" fmla="*/ 2147483647 w 4800"/>
                    <a:gd name="T17" fmla="*/ 2147483647 h 2352"/>
                    <a:gd name="T18" fmla="*/ 2147483647 w 4800"/>
                    <a:gd name="T19" fmla="*/ 2147483647 h 2352"/>
                    <a:gd name="T20" fmla="*/ 2147483647 w 4800"/>
                    <a:gd name="T21" fmla="*/ 2147483647 h 2352"/>
                    <a:gd name="T22" fmla="*/ 2147483647 w 4800"/>
                    <a:gd name="T23" fmla="*/ 0 h 2352"/>
                    <a:gd name="T24" fmla="*/ 2147483647 w 4800"/>
                    <a:gd name="T25" fmla="*/ 0 h 2352"/>
                    <a:gd name="T26" fmla="*/ 2147483647 w 4800"/>
                    <a:gd name="T27" fmla="*/ 2147483647 h 2352"/>
                    <a:gd name="T28" fmla="*/ 2147483647 w 4800"/>
                    <a:gd name="T29" fmla="*/ 2147483647 h 2352"/>
                    <a:gd name="T30" fmla="*/ 2147483647 w 4800"/>
                    <a:gd name="T31" fmla="*/ 2147483647 h 2352"/>
                    <a:gd name="T32" fmla="*/ 2147483647 w 4800"/>
                    <a:gd name="T33" fmla="*/ 2147483647 h 2352"/>
                    <a:gd name="T34" fmla="*/ 2147483647 w 4800"/>
                    <a:gd name="T35" fmla="*/ 0 h 2352"/>
                    <a:gd name="T36" fmla="*/ 2147483647 w 4800"/>
                    <a:gd name="T37" fmla="*/ 0 h 2352"/>
                    <a:gd name="T38" fmla="*/ 2147483647 w 4800"/>
                    <a:gd name="T39" fmla="*/ 2147483647 h 2352"/>
                    <a:gd name="T40" fmla="*/ 2147483647 w 4800"/>
                    <a:gd name="T41" fmla="*/ 2147483647 h 2352"/>
                    <a:gd name="T42" fmla="*/ 2147483647 w 4800"/>
                    <a:gd name="T43" fmla="*/ 2147483647 h 2352"/>
                    <a:gd name="T44" fmla="*/ 2147483647 w 4800"/>
                    <a:gd name="T45" fmla="*/ 2147483647 h 2352"/>
                    <a:gd name="T46" fmla="*/ 2147483647 w 4800"/>
                    <a:gd name="T47" fmla="*/ 2147483647 h 2352"/>
                    <a:gd name="T48" fmla="*/ 0 w 4800"/>
                    <a:gd name="T49" fmla="*/ 2147483647 h 235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800"/>
                    <a:gd name="T76" fmla="*/ 0 h 2352"/>
                    <a:gd name="T77" fmla="*/ 4800 w 4800"/>
                    <a:gd name="T78" fmla="*/ 2352 h 235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800" h="2352">
                      <a:moveTo>
                        <a:pt x="0" y="2352"/>
                      </a:moveTo>
                      <a:lnTo>
                        <a:pt x="0" y="1968"/>
                      </a:lnTo>
                      <a:lnTo>
                        <a:pt x="48" y="1824"/>
                      </a:lnTo>
                      <a:lnTo>
                        <a:pt x="336" y="1824"/>
                      </a:lnTo>
                      <a:lnTo>
                        <a:pt x="816" y="144"/>
                      </a:lnTo>
                      <a:lnTo>
                        <a:pt x="912" y="0"/>
                      </a:lnTo>
                      <a:lnTo>
                        <a:pt x="1392" y="0"/>
                      </a:lnTo>
                      <a:lnTo>
                        <a:pt x="1488" y="144"/>
                      </a:lnTo>
                      <a:lnTo>
                        <a:pt x="1632" y="672"/>
                      </a:lnTo>
                      <a:lnTo>
                        <a:pt x="1872" y="672"/>
                      </a:lnTo>
                      <a:lnTo>
                        <a:pt x="2016" y="144"/>
                      </a:lnTo>
                      <a:lnTo>
                        <a:pt x="2112" y="0"/>
                      </a:lnTo>
                      <a:lnTo>
                        <a:pt x="2688" y="0"/>
                      </a:lnTo>
                      <a:lnTo>
                        <a:pt x="2784" y="144"/>
                      </a:lnTo>
                      <a:lnTo>
                        <a:pt x="2928" y="672"/>
                      </a:lnTo>
                      <a:lnTo>
                        <a:pt x="3216" y="672"/>
                      </a:lnTo>
                      <a:lnTo>
                        <a:pt x="3360" y="144"/>
                      </a:lnTo>
                      <a:lnTo>
                        <a:pt x="3456" y="0"/>
                      </a:lnTo>
                      <a:lnTo>
                        <a:pt x="3936" y="0"/>
                      </a:lnTo>
                      <a:lnTo>
                        <a:pt x="4032" y="144"/>
                      </a:lnTo>
                      <a:lnTo>
                        <a:pt x="4464" y="1824"/>
                      </a:lnTo>
                      <a:lnTo>
                        <a:pt x="4752" y="1824"/>
                      </a:lnTo>
                      <a:lnTo>
                        <a:pt x="4800" y="1968"/>
                      </a:lnTo>
                      <a:lnTo>
                        <a:pt x="4800" y="2352"/>
                      </a:lnTo>
                      <a:lnTo>
                        <a:pt x="0" y="235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o-RO">
                    <a:latin typeface="Constantia" pitchFamily="18" charset="0"/>
                  </a:endParaRPr>
                </a:p>
              </p:txBody>
            </p:sp>
          </p:grpSp>
          <p:sp>
            <p:nvSpPr>
              <p:cNvPr id="5130" name="Text Box 8"/>
              <p:cNvSpPr txBox="1">
                <a:spLocks noChangeAspect="1" noChangeArrowheads="1"/>
              </p:cNvSpPr>
              <p:nvPr/>
            </p:nvSpPr>
            <p:spPr bwMode="auto">
              <a:xfrm>
                <a:off x="1228743" y="1000126"/>
                <a:ext cx="86400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Ctr="1"/>
              <a:lstStyle/>
              <a:p>
                <a:pPr defTabSz="874713"/>
                <a:r>
                  <a:rPr lang="en-US" sz="2000">
                    <a:solidFill>
                      <a:schemeClr val="bg1"/>
                    </a:solidFill>
                    <a:latin typeface="Impact" pitchFamily="34" charset="0"/>
                  </a:rPr>
                  <a:t>IMNR</a:t>
                </a:r>
                <a:endParaRPr lang="ro-RO" sz="2000">
                  <a:solidFill>
                    <a:schemeClr val="bg1"/>
                  </a:solidFill>
                  <a:latin typeface="Impact" pitchFamily="34" charset="0"/>
                </a:endParaRPr>
              </a:p>
            </p:txBody>
          </p:sp>
        </p:grpSp>
        <p:sp>
          <p:nvSpPr>
            <p:cNvPr id="5128" name="TextBox 32"/>
            <p:cNvSpPr txBox="1">
              <a:spLocks noChangeArrowheads="1"/>
            </p:cNvSpPr>
            <p:nvPr/>
          </p:nvSpPr>
          <p:spPr bwMode="auto">
            <a:xfrm>
              <a:off x="2000232" y="500042"/>
              <a:ext cx="6500858" cy="1315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567" tIns="41784" rIns="83567" bIns="41784">
              <a:spAutoFit/>
            </a:bodyPr>
            <a:lstStyle/>
            <a:p>
              <a:pPr algn="ctr"/>
              <a:endParaRPr lang="en-US" sz="1600" b="1">
                <a:latin typeface="Constantia" pitchFamily="18" charset="0"/>
              </a:endParaRPr>
            </a:p>
            <a:p>
              <a:pPr algn="ctr"/>
              <a:r>
                <a:rPr lang="ro-RO" sz="1600" b="1">
                  <a:latin typeface="Constantia" pitchFamily="18" charset="0"/>
                </a:rPr>
                <a:t>NATIONAL RESEARCH-DEVELOPMENT INSTITUTE FOR NON-FERROUS AND RARE METALS – I.M.N.R</a:t>
              </a:r>
            </a:p>
            <a:p>
              <a:pPr algn="ctr"/>
              <a:endParaRPr lang="en-US" sz="1600" b="1">
                <a:latin typeface="Constantia" pitchFamily="18" charset="0"/>
              </a:endParaRPr>
            </a:p>
            <a:p>
              <a:pPr algn="ctr"/>
              <a:r>
                <a:rPr lang="ro-RO" sz="1600" b="1">
                  <a:latin typeface="Constantia" pitchFamily="18" charset="0"/>
                </a:rPr>
                <a:t>.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500562" y="1857364"/>
          <a:ext cx="435771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285720" y="1785926"/>
          <a:ext cx="39290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4341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4343" name="Freeform 7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4344" name="Freeform 8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4342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10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11" name="Text Placeholder 9"/>
          <p:cNvSpPr txBox="1">
            <a:spLocks/>
          </p:cNvSpPr>
          <p:nvPr/>
        </p:nvSpPr>
        <p:spPr bwMode="auto">
          <a:xfrm>
            <a:off x="500034" y="5000636"/>
            <a:ext cx="40005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influence of LF slag on soil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depth 0-20 cm </a:t>
            </a:r>
            <a:r>
              <a:rPr kumimoji="0" lang="ro-RO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9"/>
          <p:cNvSpPr txBox="1">
            <a:spLocks/>
          </p:cNvSpPr>
          <p:nvPr/>
        </p:nvSpPr>
        <p:spPr bwMode="auto">
          <a:xfrm>
            <a:off x="4643438" y="5000636"/>
            <a:ext cx="4071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lvl="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influence of LF slag on soil </a:t>
            </a:r>
            <a:r>
              <a:rPr lang="en-US" b="1" dirty="0" smtClean="0">
                <a:latin typeface="+mj-lt"/>
                <a:cs typeface="+mn-cs"/>
              </a:rPr>
              <a:t>total N, organic C, Humus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depth 0-20 cm </a:t>
            </a: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5364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5366" name="Freeform 4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5367" name="Freeform 5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5365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7" name="Chart 6"/>
          <p:cNvGraphicFramePr/>
          <p:nvPr/>
        </p:nvGraphicFramePr>
        <p:xfrm>
          <a:off x="2643174" y="1571612"/>
          <a:ext cx="4000528" cy="309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11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  <p:sp>
        <p:nvSpPr>
          <p:cNvPr id="10" name="Text Placeholder 9"/>
          <p:cNvSpPr txBox="1">
            <a:spLocks/>
          </p:cNvSpPr>
          <p:nvPr/>
        </p:nvSpPr>
        <p:spPr bwMode="auto">
          <a:xfrm>
            <a:off x="2428860" y="5000636"/>
            <a:ext cx="492922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The influence of LF slag on soil </a:t>
            </a:r>
            <a:r>
              <a:rPr lang="en-US" b="1" dirty="0" smtClean="0">
                <a:latin typeface="+mj-lt"/>
                <a:cs typeface="+mn-cs"/>
              </a:rPr>
              <a:t>mobile phosphorous and mobile K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at depth 0-20 cm </a:t>
            </a:r>
            <a:r>
              <a:rPr kumimoji="0" lang="ro-RO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o-R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285750" y="142875"/>
            <a:ext cx="1190625" cy="611188"/>
            <a:chOff x="1085867" y="857250"/>
            <a:chExt cx="1190247" cy="612000"/>
          </a:xfrm>
        </p:grpSpPr>
        <p:grpSp>
          <p:nvGrpSpPr>
            <p:cNvPr id="16391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6393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6394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6392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714375" y="6072188"/>
            <a:ext cx="7772400" cy="42862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800" b="1" dirty="0" smtClean="0">
                <a:latin typeface="+mj-lt"/>
              </a:rPr>
              <a:t>Wheat on experimental field </a:t>
            </a:r>
            <a:r>
              <a:rPr lang="en-US" sz="1800" b="1" dirty="0" err="1" smtClean="0">
                <a:latin typeface="+mj-lt"/>
              </a:rPr>
              <a:t>Moara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Domneasca</a:t>
            </a:r>
            <a:endParaRPr lang="ro-RO" sz="1800" b="1" dirty="0">
              <a:latin typeface="+mj-lt"/>
            </a:endParaRPr>
          </a:p>
        </p:txBody>
      </p:sp>
      <p:pic>
        <p:nvPicPr>
          <p:cNvPr id="16388" name="Picture 1" descr="C:\Users\Mircea\AppData\Local\Temp\Rar$DI20.672\IMG_0295[1]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714375"/>
            <a:ext cx="2879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" descr="C:\Users\Mircea\Desktop\poze grau 2014\DSCF2435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714375"/>
            <a:ext cx="2879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Mircea\Desktop\poze grau 2014\DSCF2599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429000"/>
            <a:ext cx="28797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12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7413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7415" name="Freeform 4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7416" name="Freeform 5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7414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14612" y="785794"/>
          <a:ext cx="457203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214546" y="4714884"/>
            <a:ext cx="5572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b="1" dirty="0">
                <a:latin typeface="+mj-lt"/>
                <a:cs typeface="+mn-cs"/>
              </a:rPr>
              <a:t>The influence of LF slag on wheat production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13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8473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8475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8476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8474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642910" y="1214422"/>
            <a:ext cx="7772400" cy="50006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o-RO" sz="1800" b="1" dirty="0" smtClean="0">
                <a:latin typeface="+mj-lt"/>
              </a:rPr>
              <a:t>The heavy metal content of the wheat grains (ppm)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71625" y="1928809"/>
          <a:ext cx="6500838" cy="26431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04556"/>
                <a:gridCol w="1532094"/>
                <a:gridCol w="1532094"/>
                <a:gridCol w="1532094"/>
              </a:tblGrid>
              <a:tr h="4405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Treatment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Lead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Copper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Zinc</a:t>
                      </a:r>
                    </a:p>
                  </a:txBody>
                  <a:tcPr marL="68580" marR="68580" marT="0" marB="0"/>
                </a:tc>
              </a:tr>
              <a:tr h="440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V1 (soil 0 trm.)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/>
                </a:tc>
              </a:tr>
              <a:tr h="440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V2(1t  LF slag/ha)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440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V3 (2t LF slag/ha)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34</a:t>
                      </a:r>
                    </a:p>
                  </a:txBody>
                  <a:tcPr marL="68580" marR="68580" marT="0" marB="0"/>
                </a:tc>
              </a:tr>
              <a:tr h="440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V4 (3t LF slag/ha)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/>
                </a:tc>
              </a:tr>
              <a:tr h="440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V5 (5t LF slag/ha)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14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9460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9462" name="Freeform 4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9463" name="Freeform 5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9461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0063" y="1785938"/>
            <a:ext cx="7858125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o-RO" sz="24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Conclusions</a:t>
            </a:r>
            <a:endParaRPr lang="ro-RO" sz="2400" b="1" dirty="0">
              <a:solidFill>
                <a:srgbClr val="C00000"/>
              </a:solidFill>
              <a:latin typeface="+mj-lt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The LF slag from the steel refining can be used for acid soil remediation. The 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lang="ro-RO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resence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of LF slag in soil improves the soil chemical characteristics and increases the crop 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production. </a:t>
            </a:r>
            <a:endParaRPr lang="en-US" sz="2000" b="1" dirty="0">
              <a:solidFill>
                <a:srgbClr val="C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ro-RO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The wheat grain contains zinc, which is very important </a:t>
            </a:r>
            <a:r>
              <a:rPr lang="en-US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b="1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for human health.</a:t>
            </a:r>
            <a:endParaRPr lang="ro-RO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15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530225" y="2705100"/>
            <a:ext cx="7772400" cy="1509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3200" b="1" dirty="0">
                <a:latin typeface="+mj-lt"/>
                <a:cs typeface="+mn-cs"/>
              </a:rPr>
              <a:t>Thank You </a:t>
            </a:r>
            <a:r>
              <a:rPr lang="en-US" sz="3200" b="1" dirty="0" smtClean="0">
                <a:latin typeface="+mj-lt"/>
                <a:cs typeface="+mn-cs"/>
              </a:rPr>
              <a:t>for </a:t>
            </a:r>
            <a:r>
              <a:rPr lang="en-US" sz="3200" b="1" dirty="0">
                <a:latin typeface="+mj-lt"/>
                <a:cs typeface="+mn-cs"/>
              </a:rPr>
              <a:t>attention</a:t>
            </a:r>
            <a:endParaRPr lang="ro-RO" sz="3200" b="1" dirty="0">
              <a:latin typeface="+mj-lt"/>
              <a:cs typeface="+mn-cs"/>
            </a:endParaRP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20484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20486" name="Freeform 5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20487" name="Freeform 6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20485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16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928688" y="642938"/>
            <a:ext cx="8215312" cy="5286392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1800" dirty="0" smtClean="0"/>
              <a:t>                               </a:t>
            </a:r>
            <a:r>
              <a:rPr lang="en-GB" sz="2000" dirty="0" smtClean="0"/>
              <a:t> 1. National R&amp;D Institute for Nonferrous and Rare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2000" dirty="0" smtClean="0"/>
              <a:t>                                    Metals, 102 </a:t>
            </a:r>
            <a:r>
              <a:rPr lang="en-GB" sz="2000" dirty="0" err="1" smtClean="0"/>
              <a:t>Biruintei</a:t>
            </a:r>
            <a:r>
              <a:rPr lang="en-GB" sz="2000" dirty="0" smtClean="0"/>
              <a:t>  Blvd, </a:t>
            </a:r>
            <a:r>
              <a:rPr lang="en-GB" sz="2000" dirty="0" err="1" smtClean="0"/>
              <a:t>Pantelimon</a:t>
            </a:r>
            <a:r>
              <a:rPr lang="en-GB" sz="2000" dirty="0" smtClean="0"/>
              <a:t>, Romania </a:t>
            </a:r>
            <a:endParaRPr lang="ro-RO" sz="2000" dirty="0" smtClean="0"/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2. </a:t>
            </a:r>
            <a:r>
              <a:rPr lang="ro-RO" sz="2000" dirty="0" smtClean="0"/>
              <a:t>National R&amp;D Institute for </a:t>
            </a:r>
            <a:r>
              <a:rPr lang="en-US" sz="2000" dirty="0" smtClean="0"/>
              <a:t>Soil Science,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                                 </a:t>
            </a:r>
            <a:r>
              <a:rPr lang="en-US" sz="2000" dirty="0" err="1" smtClean="0"/>
              <a:t>Agrochemistry</a:t>
            </a:r>
            <a:r>
              <a:rPr lang="en-US" sz="2000" dirty="0" smtClean="0"/>
              <a:t>  and  Environment Protection, 61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                                  </a:t>
            </a:r>
            <a:r>
              <a:rPr lang="en-US" sz="2000" dirty="0" err="1" smtClean="0"/>
              <a:t>Marasti</a:t>
            </a:r>
            <a:r>
              <a:rPr lang="en-US" sz="2000" dirty="0" smtClean="0"/>
              <a:t>  Blvd. sector 1, Bucharest, Romania</a:t>
            </a:r>
            <a:endParaRPr lang="ro-RO" sz="2000" dirty="0" smtClean="0"/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3. University of Agronomic Sciences and Veterinary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        Medicine  of Bucharest, 61 </a:t>
            </a:r>
            <a:r>
              <a:rPr lang="en-US" sz="2000" dirty="0" err="1" smtClean="0"/>
              <a:t>Marasti</a:t>
            </a:r>
            <a:r>
              <a:rPr lang="en-US" sz="2000" dirty="0" smtClean="0"/>
              <a:t> Blvd. sector 1,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        Bucharest, Romania</a:t>
            </a:r>
            <a:endParaRPr lang="ro-RO" sz="2000" dirty="0" smtClean="0"/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4. Institute for Metallurgical Research, 39 </a:t>
            </a:r>
            <a:r>
              <a:rPr lang="en-US" sz="2000" dirty="0" err="1" smtClean="0"/>
              <a:t>Mehadiei</a:t>
            </a:r>
            <a:endParaRPr lang="en-US" sz="2000" dirty="0" smtClean="0"/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           sector 6, Bucharest, </a:t>
            </a:r>
            <a:r>
              <a:rPr lang="en-US" sz="2000" dirty="0" err="1" smtClean="0"/>
              <a:t>Romaniastreet</a:t>
            </a:r>
            <a:r>
              <a:rPr lang="en-US" sz="2000" dirty="0" smtClean="0"/>
              <a:t>,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                                      </a:t>
            </a:r>
            <a:endParaRPr lang="ro-RO" sz="2000" dirty="0" smtClean="0"/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sz="2000" dirty="0"/>
          </a:p>
        </p:txBody>
      </p:sp>
      <p:grpSp>
        <p:nvGrpSpPr>
          <p:cNvPr id="6147" name="Group 8"/>
          <p:cNvGrpSpPr>
            <a:grpSpLocks/>
          </p:cNvGrpSpPr>
          <p:nvPr/>
        </p:nvGrpSpPr>
        <p:grpSpPr bwMode="auto">
          <a:xfrm>
            <a:off x="928662" y="857232"/>
            <a:ext cx="1190625" cy="612775"/>
            <a:chOff x="1085867" y="857250"/>
            <a:chExt cx="1190247" cy="612000"/>
          </a:xfrm>
        </p:grpSpPr>
        <p:grpSp>
          <p:nvGrpSpPr>
            <p:cNvPr id="6151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6153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6154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6152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pic>
        <p:nvPicPr>
          <p:cNvPr id="614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143125"/>
            <a:ext cx="8001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3286125"/>
            <a:ext cx="7858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4500563"/>
            <a:ext cx="7905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2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ubstech.com/dokuwiki/lib/exe/fetch.php?cache=cache&amp;media=ladle_furnace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28688"/>
            <a:ext cx="228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928688" y="714375"/>
            <a:ext cx="8215312" cy="5857897"/>
          </a:xfrm>
        </p:spPr>
        <p:txBody>
          <a:bodyPr>
            <a:normAutofit fontScale="92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b="1" dirty="0" smtClean="0">
                <a:latin typeface="Calibri" pitchFamily="34" charset="0"/>
              </a:rPr>
              <a:t>The ladle furnace (LF) is known as a smaller version of electric arc furnace, having all three graphite electrodes.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ro-RO" b="1" dirty="0" smtClean="0">
                <a:latin typeface="Calibri" pitchFamily="34" charset="0"/>
              </a:rPr>
              <a:t>The ladle furnace is equipped  with :</a:t>
            </a: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ro-RO" b="1" dirty="0" smtClean="0">
                <a:latin typeface="Calibri" pitchFamily="34" charset="0"/>
              </a:rPr>
              <a:t>an argon injection system;</a:t>
            </a: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latin typeface="Calibri" pitchFamily="34" charset="0"/>
              </a:rPr>
              <a:t> </a:t>
            </a:r>
            <a:r>
              <a:rPr lang="ro-RO" b="1" dirty="0" smtClean="0">
                <a:latin typeface="Calibri" pitchFamily="34" charset="0"/>
              </a:rPr>
              <a:t>with injection lance for desulfurizing agents and/or </a:t>
            </a: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b="1" dirty="0" smtClean="0">
                <a:latin typeface="Calibri" pitchFamily="34" charset="0"/>
              </a:rPr>
              <a:t>  </a:t>
            </a:r>
            <a:r>
              <a:rPr lang="ro-RO" b="1" dirty="0" smtClean="0">
                <a:latin typeface="Calibri" pitchFamily="34" charset="0"/>
              </a:rPr>
              <a:t>supply system for deoxidizing additives or chemical compositio</a:t>
            </a:r>
            <a:r>
              <a:rPr lang="en-US" b="1" dirty="0" smtClean="0">
                <a:latin typeface="Calibri" pitchFamily="34" charset="0"/>
              </a:rPr>
              <a:t>n </a:t>
            </a:r>
            <a:r>
              <a:rPr lang="ro-RO" b="1" dirty="0" smtClean="0">
                <a:latin typeface="Calibri" pitchFamily="34" charset="0"/>
              </a:rPr>
              <a:t>adjustments</a:t>
            </a:r>
            <a:endParaRPr lang="en-US" b="1" dirty="0" smtClean="0"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dirty="0"/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7174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7176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7177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7175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7173" name="Rectangle 1"/>
          <p:cNvSpPr>
            <a:spLocks noChangeArrowheads="1"/>
          </p:cNvSpPr>
          <p:nvPr/>
        </p:nvSpPr>
        <p:spPr bwMode="auto">
          <a:xfrm>
            <a:off x="2286000" y="285750"/>
            <a:ext cx="542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metallurgical waste is used?</a:t>
            </a:r>
            <a:endParaRPr lang="en-US" sz="24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3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71600" y="1143000"/>
            <a:ext cx="7772400" cy="5143500"/>
          </a:xfrm>
        </p:spPr>
        <p:txBody>
          <a:bodyPr>
            <a:normAutofit fontScale="25000" lnSpcReduction="20000"/>
          </a:bodyPr>
          <a:lstStyle/>
          <a:p>
            <a:pPr marL="274320" indent="266700" eaLnBrk="1" hangingPunct="1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 2"/>
              <a:buNone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most important components of LF slag are: CaO (40-60%), Al</a:t>
            </a:r>
            <a:r>
              <a:rPr lang="ro-RO" sz="8000" b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ro-RO" sz="8000" b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SiO</a:t>
            </a:r>
            <a:r>
              <a:rPr lang="ro-RO" sz="8000" b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and MgO.</a:t>
            </a:r>
            <a:endParaRPr lang="en-US" sz="8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74320" indent="266700" eaLnBrk="1" hangingPunct="1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 2"/>
              <a:buNone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Due the high content of free CaO, this slag is very alkaline.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274320" indent="266700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 2"/>
              <a:buNone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LF slag can be 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used</a:t>
            </a:r>
            <a:r>
              <a:rPr lang="en-US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as follow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809625" indent="-274320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 reintroduced into the steelmaking unit, 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809625" indent="-274320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 a substitute for clinker or cement, 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809625" indent="-274320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 acid mine water treatment, 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809625" indent="-274320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 a fertilizer (fertilaizăr)in the agriculture, 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809625" indent="-274320">
              <a:lnSpc>
                <a:spcPct val="17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as a possible chemical trap for CO</a:t>
            </a:r>
            <a:r>
              <a:rPr lang="ro-RO" sz="8000" b="1" baseline="-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o-RO" sz="8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ro-RO" sz="8000" b="1" dirty="0" smtClean="0">
              <a:latin typeface="Calibri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dirty="0"/>
          </a:p>
        </p:txBody>
      </p:sp>
      <p:grpSp>
        <p:nvGrpSpPr>
          <p:cNvPr id="8195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8196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8197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4</a:t>
            </a:fld>
            <a:endParaRPr lang="ro-R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9221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9223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9224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9222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307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143000"/>
            <a:ext cx="8064500" cy="5200650"/>
          </a:xfrm>
        </p:spPr>
        <p:txBody>
          <a:bodyPr anchor="ctr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b="1" dirty="0" smtClean="0">
                <a:latin typeface="Calibri" pitchFamily="34" charset="0"/>
              </a:rPr>
              <a:t>The </a:t>
            </a:r>
            <a:r>
              <a:rPr lang="en-US" sz="2000" b="1" dirty="0">
                <a:latin typeface="Calibri" pitchFamily="34" charset="0"/>
              </a:rPr>
              <a:t>classification of acid soils using pH is the following: 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pH</a:t>
            </a:r>
            <a:r>
              <a:rPr lang="en-US" sz="2000" b="1" dirty="0">
                <a:latin typeface="Calibri" pitchFamily="34" charset="0"/>
              </a:rPr>
              <a:t>&lt; 5.5 - soil is strongly acid;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pH </a:t>
            </a:r>
            <a:r>
              <a:rPr lang="en-US" sz="2000" b="1" dirty="0">
                <a:latin typeface="Calibri" pitchFamily="34" charset="0"/>
              </a:rPr>
              <a:t>is 5.5 - 5.9 the soil is medium acid;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pH </a:t>
            </a:r>
            <a:r>
              <a:rPr lang="en-US" sz="2000" b="1" dirty="0">
                <a:latin typeface="Calibri" pitchFamily="34" charset="0"/>
              </a:rPr>
              <a:t>is 6.0 – 6.4 the soil is slightly acid;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pH </a:t>
            </a:r>
            <a:r>
              <a:rPr lang="en-US" sz="2000" b="1" dirty="0">
                <a:latin typeface="Calibri" pitchFamily="34" charset="0"/>
              </a:rPr>
              <a:t>is 6.5 – 6.9 the soil is very slightly acid and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latin typeface="Calibri" pitchFamily="34" charset="0"/>
              </a:rPr>
              <a:t>when </a:t>
            </a:r>
            <a:r>
              <a:rPr lang="en-US" sz="2000" b="1" dirty="0">
                <a:latin typeface="Calibri" pitchFamily="34" charset="0"/>
              </a:rPr>
              <a:t>pH is 7.0 the soil is </a:t>
            </a:r>
            <a:r>
              <a:rPr lang="en-US" sz="2000" b="1" dirty="0" smtClean="0">
                <a:latin typeface="Calibri" pitchFamily="34" charset="0"/>
              </a:rPr>
              <a:t>neutral.</a:t>
            </a:r>
            <a:endParaRPr lang="en-US" sz="2000" b="1" dirty="0">
              <a:latin typeface="Calibri" pitchFamily="34" charset="0"/>
            </a:endParaRPr>
          </a:p>
          <a:p>
            <a:pPr marL="542925" indent="-542925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2000" b="1" dirty="0" smtClean="0">
                <a:latin typeface="Calibri" pitchFamily="34" charset="0"/>
              </a:rPr>
              <a:t>The </a:t>
            </a:r>
            <a:r>
              <a:rPr lang="en-US" sz="2000" b="1" dirty="0">
                <a:latin typeface="Calibri" pitchFamily="34" charset="0"/>
              </a:rPr>
              <a:t>soil acidity can have influence upon soil fertility: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decrease the availability 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of essential 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elements,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decrease activity of soil microorganisms </a:t>
            </a:r>
            <a:r>
              <a:rPr lang="en-US" sz="2000" b="1" dirty="0" smtClean="0">
                <a:latin typeface="Calibri" pitchFamily="34" charset="0"/>
              </a:rPr>
              <a:t>,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increase the solubility and negative influence of toxic </a:t>
            </a:r>
            <a:endParaRPr lang="en-US" sz="2000" b="1" dirty="0" smtClean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2000" b="1" dirty="0" smtClean="0">
                <a:latin typeface="Calibri" pitchFamily="34" charset="0"/>
              </a:rPr>
              <a:t>         elements (Al, </a:t>
            </a:r>
            <a:r>
              <a:rPr lang="en-US" sz="2000" b="1" dirty="0" err="1" smtClean="0">
                <a:latin typeface="Calibri" pitchFamily="34" charset="0"/>
              </a:rPr>
              <a:t>Mn</a:t>
            </a:r>
            <a:r>
              <a:rPr lang="en-US" sz="2000" b="1" dirty="0" smtClean="0">
                <a:latin typeface="Calibri" pitchFamily="34" charset="0"/>
              </a:rPr>
              <a:t>, Fe)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increase  prevalence 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of plant diseases, </a:t>
            </a:r>
            <a:endParaRPr lang="ro-RO" sz="2000" b="1" dirty="0">
              <a:latin typeface="Calibri" pitchFamily="34" charset="0"/>
            </a:endParaRP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decrease of plant production, water uses and </a:t>
            </a:r>
            <a:r>
              <a:rPr lang="en-US" sz="2000" b="1" dirty="0" smtClean="0">
                <a:latin typeface="Calibri" pitchFamily="34" charset="0"/>
              </a:rPr>
              <a:t>competitive</a:t>
            </a:r>
          </a:p>
          <a:p>
            <a:pPr marL="542925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None/>
              <a:defRPr/>
            </a:pPr>
            <a:r>
              <a:rPr lang="en-US" sz="2000" b="1" dirty="0" smtClean="0">
                <a:latin typeface="Calibri" pitchFamily="34" charset="0"/>
              </a:rPr>
              <a:t>             </a:t>
            </a:r>
            <a:r>
              <a:rPr lang="en-US" sz="2000" b="1" dirty="0">
                <a:latin typeface="Calibri" pitchFamily="34" charset="0"/>
              </a:rPr>
              <a:t>ability of different plant </a:t>
            </a:r>
            <a:r>
              <a:rPr lang="en-US" sz="2000" b="1" dirty="0" smtClean="0">
                <a:latin typeface="Calibri" pitchFamily="34" charset="0"/>
              </a:rPr>
              <a:t>species. </a:t>
            </a:r>
            <a:endParaRPr lang="ro-RO" sz="2000" b="1" dirty="0">
              <a:latin typeface="Calibri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857500" y="500063"/>
            <a:ext cx="3214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is an acid soil?</a:t>
            </a:r>
            <a:endParaRPr lang="en-US" sz="240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5</a:t>
            </a:fld>
            <a:endParaRPr lang="ro-R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0278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0280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0281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0279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307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214438"/>
            <a:ext cx="8064500" cy="5200650"/>
          </a:xfrm>
        </p:spPr>
        <p:txBody>
          <a:bodyPr anchor="ctr">
            <a:sp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o-RO" sz="2000" b="1" dirty="0" smtClean="0">
                <a:latin typeface="Calibri" pitchFamily="34" charset="0"/>
              </a:rPr>
              <a:t>The LF slag composition in oxides (wt. %)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>
                <a:latin typeface="Calibri" pitchFamily="34" charset="0"/>
              </a:rPr>
              <a:t> </a:t>
            </a:r>
            <a:endParaRPr lang="ro-RO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o-RO" sz="2000" b="1" dirty="0" smtClean="0">
                <a:latin typeface="Calibri" pitchFamily="34" charset="0"/>
              </a:rPr>
              <a:t>The XRD analysis identified the following crystalline phases: </a:t>
            </a:r>
            <a:endParaRPr lang="en-US" sz="2000" b="1" dirty="0" smtClean="0">
              <a:latin typeface="Calibri" pitchFamily="34" charset="0"/>
            </a:endParaRPr>
          </a:p>
          <a:p>
            <a:pPr marL="1077913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2000" b="1" dirty="0" smtClean="0">
                <a:latin typeface="Calibri" pitchFamily="34" charset="0"/>
              </a:rPr>
              <a:t>Calcio-olivine (Ca</a:t>
            </a:r>
            <a:r>
              <a:rPr lang="ro-RO" sz="2000" b="1" baseline="-25000" dirty="0" smtClean="0">
                <a:latin typeface="Calibri" pitchFamily="34" charset="0"/>
              </a:rPr>
              <a:t>2</a:t>
            </a:r>
            <a:r>
              <a:rPr lang="ro-RO" sz="2000" b="1" dirty="0" smtClean="0">
                <a:latin typeface="Calibri" pitchFamily="34" charset="0"/>
              </a:rPr>
              <a:t>(SiO</a:t>
            </a:r>
            <a:r>
              <a:rPr lang="ro-RO" sz="2000" b="1" baseline="-25000" dirty="0" smtClean="0">
                <a:latin typeface="Calibri" pitchFamily="34" charset="0"/>
              </a:rPr>
              <a:t>4</a:t>
            </a:r>
            <a:r>
              <a:rPr lang="ro-RO" sz="2000" b="1" dirty="0" smtClean="0">
                <a:latin typeface="Calibri" pitchFamily="34" charset="0"/>
              </a:rPr>
              <a:t>))- 45% </a:t>
            </a:r>
            <a:r>
              <a:rPr lang="en-US" sz="2000" b="1" dirty="0" smtClean="0">
                <a:latin typeface="Calibri" pitchFamily="34" charset="0"/>
              </a:rPr>
              <a:t>,</a:t>
            </a:r>
          </a:p>
          <a:p>
            <a:pPr marL="1077913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2000" b="1" dirty="0" smtClean="0">
                <a:latin typeface="Calibri" pitchFamily="34" charset="0"/>
              </a:rPr>
              <a:t> Mayenite (Ca12Al14O32(O,F2))-12%, </a:t>
            </a:r>
            <a:endParaRPr lang="en-US" sz="2000" b="1" dirty="0" smtClean="0">
              <a:latin typeface="Calibri" pitchFamily="34" charset="0"/>
            </a:endParaRPr>
          </a:p>
          <a:p>
            <a:pPr marL="1077913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2000" b="1" dirty="0" smtClean="0">
                <a:latin typeface="Calibri" pitchFamily="34" charset="0"/>
              </a:rPr>
              <a:t>Periclase (MgO)-12%, </a:t>
            </a:r>
            <a:endParaRPr lang="en-US" sz="2000" b="1" dirty="0" smtClean="0">
              <a:latin typeface="Calibri" pitchFamily="34" charset="0"/>
            </a:endParaRPr>
          </a:p>
          <a:p>
            <a:pPr marL="1077913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2000" b="1" dirty="0" smtClean="0">
                <a:latin typeface="Calibri" pitchFamily="34" charset="0"/>
              </a:rPr>
              <a:t>Calcite(CaCO</a:t>
            </a:r>
            <a:r>
              <a:rPr lang="ro-RO" sz="2000" b="1" baseline="-25000" dirty="0" smtClean="0">
                <a:latin typeface="Calibri" pitchFamily="34" charset="0"/>
              </a:rPr>
              <a:t>3</a:t>
            </a:r>
            <a:r>
              <a:rPr lang="ro-RO" sz="2000" b="1" dirty="0" smtClean="0">
                <a:latin typeface="Calibri" pitchFamily="34" charset="0"/>
              </a:rPr>
              <a:t>)-3-5%, </a:t>
            </a:r>
            <a:endParaRPr lang="en-US" sz="2000" b="1" dirty="0" smtClean="0">
              <a:latin typeface="Calibri" pitchFamily="34" charset="0"/>
            </a:endParaRPr>
          </a:p>
          <a:p>
            <a:pPr marL="1077913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2000" b="1" dirty="0" smtClean="0">
                <a:latin typeface="Calibri" pitchFamily="34" charset="0"/>
              </a:rPr>
              <a:t>Fluorite(CaF</a:t>
            </a:r>
            <a:r>
              <a:rPr lang="ro-RO" sz="2000" b="1" baseline="-25000" dirty="0" smtClean="0">
                <a:latin typeface="Calibri" pitchFamily="34" charset="0"/>
              </a:rPr>
              <a:t>2</a:t>
            </a:r>
            <a:r>
              <a:rPr lang="ro-RO" sz="2000" b="1" dirty="0" smtClean="0">
                <a:latin typeface="Calibri" pitchFamily="34" charset="0"/>
              </a:rPr>
              <a:t>)-6% and </a:t>
            </a:r>
            <a:endParaRPr lang="en-US" sz="2000" b="1" dirty="0" smtClean="0">
              <a:latin typeface="Calibri" pitchFamily="34" charset="0"/>
            </a:endParaRPr>
          </a:p>
          <a:p>
            <a:pPr marL="1077913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o-RO" sz="2000" b="1" dirty="0" smtClean="0">
                <a:latin typeface="Calibri" pitchFamily="34" charset="0"/>
              </a:rPr>
              <a:t>Calcium Fluoride Silicate(Ca6-0.5xSi2O10-xFx)-20%.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sz="2000" b="1" dirty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2428875" y="357188"/>
            <a:ext cx="5072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The LF slag composition used in field experiments </a:t>
            </a:r>
            <a:endParaRPr lang="ro-RO" sz="24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>
              <a:solidFill>
                <a:srgbClr val="FF0000"/>
              </a:solidFill>
              <a:latin typeface="Constantia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0063" y="1714500"/>
          <a:ext cx="7858184" cy="1357324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982273"/>
                <a:gridCol w="982273"/>
                <a:gridCol w="982273"/>
                <a:gridCol w="982273"/>
                <a:gridCol w="982273"/>
                <a:gridCol w="982273"/>
                <a:gridCol w="982273"/>
                <a:gridCol w="982273"/>
              </a:tblGrid>
              <a:tr h="339331">
                <a:tc rowSpan="4">
                  <a:txBody>
                    <a:bodyPr/>
                    <a:lstStyle/>
                    <a:p>
                      <a:r>
                        <a:rPr kumimoji="0" lang="ro-RO" sz="1600" b="1" kern="1200" dirty="0" smtClean="0">
                          <a:latin typeface="+mj-lt"/>
                        </a:rPr>
                        <a:t>LF slag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SiO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o-RO" sz="1600" b="1" i="1" cap="small" baseline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Al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r>
                        <a:rPr lang="ro-RO" sz="1600" b="1" dirty="0">
                          <a:latin typeface="+mj-lt"/>
                        </a:rPr>
                        <a:t>O</a:t>
                      </a:r>
                      <a:r>
                        <a:rPr lang="ro-RO" sz="1600" b="1" baseline="-25000" dirty="0">
                          <a:latin typeface="+mj-lt"/>
                        </a:rPr>
                        <a:t>3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Fe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r>
                        <a:rPr lang="ro-RO" sz="1600" b="1" dirty="0">
                          <a:latin typeface="+mj-lt"/>
                        </a:rPr>
                        <a:t>O</a:t>
                      </a:r>
                      <a:r>
                        <a:rPr lang="ro-RO" sz="1600" b="1" baseline="-25000" dirty="0">
                          <a:latin typeface="+mj-lt"/>
                        </a:rPr>
                        <a:t>3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MnO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MgO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TiO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31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19.85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55.12</a:t>
                      </a:r>
                      <a:endParaRPr lang="ro-RO" sz="1600" b="1" i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6.01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1.18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0.89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9.42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0.22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31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K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r>
                        <a:rPr lang="ro-RO" sz="1600" b="1" dirty="0">
                          <a:latin typeface="+mj-lt"/>
                        </a:rPr>
                        <a:t>O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Cr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r>
                        <a:rPr lang="ro-RO" sz="1600" b="1" dirty="0">
                          <a:latin typeface="+mj-lt"/>
                        </a:rPr>
                        <a:t>O</a:t>
                      </a:r>
                      <a:r>
                        <a:rPr lang="ro-RO" sz="1600" b="1" baseline="-25000" dirty="0">
                          <a:latin typeface="+mj-lt"/>
                        </a:rPr>
                        <a:t>3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F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P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r>
                        <a:rPr lang="ro-RO" sz="1600" b="1" dirty="0">
                          <a:latin typeface="+mj-lt"/>
                        </a:rPr>
                        <a:t>O</a:t>
                      </a:r>
                      <a:r>
                        <a:rPr lang="ro-RO" sz="1600" b="1" baseline="-25000" dirty="0">
                          <a:latin typeface="+mj-lt"/>
                        </a:rPr>
                        <a:t>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V</a:t>
                      </a:r>
                      <a:r>
                        <a:rPr lang="ro-RO" sz="1600" b="1" baseline="-25000" dirty="0">
                          <a:latin typeface="+mj-lt"/>
                        </a:rPr>
                        <a:t>2</a:t>
                      </a:r>
                      <a:r>
                        <a:rPr lang="ro-RO" sz="1600" b="1" dirty="0">
                          <a:latin typeface="+mj-lt"/>
                        </a:rPr>
                        <a:t>O</a:t>
                      </a:r>
                      <a:r>
                        <a:rPr lang="ro-RO" sz="1600" b="1" baseline="-25000" dirty="0">
                          <a:latin typeface="+mj-lt"/>
                        </a:rPr>
                        <a:t>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SO</a:t>
                      </a:r>
                      <a:r>
                        <a:rPr lang="ro-RO" sz="1600" b="1" baseline="-25000" dirty="0">
                          <a:latin typeface="+mj-lt"/>
                        </a:rPr>
                        <a:t>3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latin typeface="+mj-lt"/>
                        </a:rPr>
                        <a:t>Others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331"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0.031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0.055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4.31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0.034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0.062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1.11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600" dirty="0">
                          <a:latin typeface="+mj-lt"/>
                        </a:rPr>
                        <a:t>1.89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77" name="TextBox 12"/>
          <p:cNvSpPr txBox="1">
            <a:spLocks noChangeArrowheads="1"/>
          </p:cNvSpPr>
          <p:nvPr/>
        </p:nvSpPr>
        <p:spPr bwMode="auto">
          <a:xfrm>
            <a:off x="2571750" y="1714500"/>
            <a:ext cx="857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1">
                <a:solidFill>
                  <a:srgbClr val="FF0000"/>
                </a:solidFill>
                <a:latin typeface="Calibri" pitchFamily="34" charset="0"/>
              </a:rPr>
              <a:t>CaO</a:t>
            </a:r>
            <a:endParaRPr lang="ro-RO" sz="16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6</a:t>
            </a:fld>
            <a:endParaRPr lang="ro-RO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1270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1272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1273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1271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126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214438"/>
            <a:ext cx="8064500" cy="5286375"/>
          </a:xfrm>
        </p:spPr>
        <p:txBody>
          <a:bodyPr anchor="ctr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o-RO" sz="2000" b="1" smtClean="0">
                <a:latin typeface="Calibri" pitchFamily="34" charset="0"/>
              </a:rPr>
              <a:t>The optical microscopy analysis shows that the slag is composed from microcrystalline and vitreous phases </a:t>
            </a:r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>
              <a:buFont typeface="Wingdings 2" pitchFamily="18" charset="2"/>
              <a:buNone/>
            </a:pPr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en-US" sz="2000" b="1" smtClean="0"/>
          </a:p>
          <a:p>
            <a:pPr eaLnBrk="1" hangingPunct="1"/>
            <a:endParaRPr lang="ro-RO" sz="2000" b="1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143125"/>
            <a:ext cx="35290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714375" y="51435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o-RO" sz="2000" b="1">
                <a:latin typeface="Calibri" pitchFamily="34" charset="0"/>
              </a:rPr>
              <a:t>Optical microscopy .N+. Reflected light. V- vitreous ph</a:t>
            </a:r>
            <a:r>
              <a:rPr lang="en-US" sz="2000" b="1">
                <a:latin typeface="Calibri" pitchFamily="34" charset="0"/>
              </a:rPr>
              <a:t>ase</a:t>
            </a:r>
            <a:endParaRPr lang="ro-RO" sz="2000" b="1"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7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2341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2343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2344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2342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3143250" y="1143000"/>
            <a:ext cx="5857875" cy="2500313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 smtClean="0">
                <a:latin typeface="+mj-lt"/>
              </a:rPr>
              <a:t>The field from </a:t>
            </a:r>
            <a:r>
              <a:rPr lang="en-US" sz="2000" b="1" dirty="0" err="1" smtClean="0">
                <a:latin typeface="+mj-lt"/>
              </a:rPr>
              <a:t>Moara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Domneasca</a:t>
            </a:r>
            <a:r>
              <a:rPr lang="en-US" sz="2000" b="1" dirty="0" smtClean="0">
                <a:latin typeface="+mj-lt"/>
              </a:rPr>
              <a:t> is situated in the East side of Bucharest, Romania. This area is situated in </a:t>
            </a:r>
            <a:r>
              <a:rPr lang="en-US" sz="2000" b="1" dirty="0" err="1" smtClean="0">
                <a:latin typeface="+mj-lt"/>
              </a:rPr>
              <a:t>Vlasia</a:t>
            </a:r>
            <a:r>
              <a:rPr lang="en-US" sz="2000" b="1" dirty="0" smtClean="0">
                <a:latin typeface="+mj-lt"/>
              </a:rPr>
              <a:t> Plain and the soil is Chromic </a:t>
            </a:r>
            <a:r>
              <a:rPr lang="en-US" sz="2000" b="1" dirty="0" err="1" smtClean="0">
                <a:latin typeface="+mj-lt"/>
              </a:rPr>
              <a:t>luvisol</a:t>
            </a:r>
            <a:endParaRPr lang="en-US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o-RO" sz="2000" b="1" dirty="0" smtClean="0">
                <a:latin typeface="+mj-lt"/>
              </a:rPr>
              <a:t>In </a:t>
            </a:r>
            <a:r>
              <a:rPr lang="en-US" sz="2000" b="1" dirty="0" smtClean="0">
                <a:latin typeface="+mj-lt"/>
              </a:rPr>
              <a:t>the </a:t>
            </a:r>
            <a:r>
              <a:rPr lang="ro-RO" sz="2000" b="1" dirty="0" smtClean="0">
                <a:latin typeface="+mj-lt"/>
              </a:rPr>
              <a:t>tabl</a:t>
            </a:r>
            <a:r>
              <a:rPr lang="en-US" sz="2000" b="1" dirty="0" smtClean="0">
                <a:latin typeface="+mj-lt"/>
              </a:rPr>
              <a:t>e</a:t>
            </a:r>
            <a:r>
              <a:rPr lang="ro-RO" sz="2000" b="1" dirty="0" smtClean="0">
                <a:latin typeface="+mj-lt"/>
              </a:rPr>
              <a:t> are presented some physical and chemical characteristics of acid soil from Moara Domneasca area at </a:t>
            </a:r>
            <a:r>
              <a:rPr lang="en-US" sz="2000" b="1" dirty="0" smtClean="0">
                <a:latin typeface="+mj-lt"/>
              </a:rPr>
              <a:t>t</a:t>
            </a:r>
            <a:r>
              <a:rPr lang="ro-RO" sz="2000" b="1" dirty="0" smtClean="0">
                <a:latin typeface="+mj-lt"/>
              </a:rPr>
              <a:t>wo depth</a:t>
            </a:r>
            <a:r>
              <a:rPr lang="en-US" sz="2000" b="1" dirty="0" smtClean="0">
                <a:latin typeface="+mj-lt"/>
              </a:rPr>
              <a:t> (0-20cm and 20-40 cm)</a:t>
            </a:r>
            <a:endParaRPr lang="ro-RO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sz="2000" b="1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sz="2000" dirty="0"/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428875" y="357188"/>
            <a:ext cx="5072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Acid soil texture and chemical  characteristics</a:t>
            </a:r>
            <a:endParaRPr lang="ro-RO" sz="240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en-US" sz="240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12293" name="Picture 6" descr="J:\Moara domneasca 2012\PA110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28587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0063" y="3643313"/>
          <a:ext cx="8358250" cy="22860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35825"/>
                <a:gridCol w="835825"/>
                <a:gridCol w="835825"/>
                <a:gridCol w="835825"/>
                <a:gridCol w="835825"/>
                <a:gridCol w="835825"/>
                <a:gridCol w="835825"/>
                <a:gridCol w="835825"/>
                <a:gridCol w="835825"/>
                <a:gridCol w="835825"/>
              </a:tblGrid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Depth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(cm)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Bulk density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(g/cm</a:t>
                      </a:r>
                      <a:r>
                        <a:rPr lang="ro-RO" sz="1600" baseline="30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Total Porosity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Degree of settling 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pH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(H</a:t>
                      </a:r>
                      <a:r>
                        <a:rPr lang="ro-RO" sz="1600" baseline="-25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O)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o-RO" sz="1600" baseline="-250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org</a:t>
                      </a:r>
                      <a:endParaRPr lang="ro-RO" sz="16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Humus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Nt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ro-RO" sz="1600" baseline="-25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Al</a:t>
                      </a:r>
                      <a:endParaRPr lang="ro-RO" sz="16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(mg/kg)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ro-RO" sz="1600" baseline="-250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Al</a:t>
                      </a:r>
                      <a:endParaRPr lang="ro-RO" sz="160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(mg/kg)</a:t>
                      </a:r>
                    </a:p>
                  </a:txBody>
                  <a:tcPr marL="0" marR="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0-20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1.48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42.42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15.28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5.51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1.21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2.08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0.147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230</a:t>
                      </a:r>
                    </a:p>
                  </a:txBody>
                  <a:tcPr marL="0" marR="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20-40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1.63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37.19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26.39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5.55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1.23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2.12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0.158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o-RO" sz="16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235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6072188"/>
            <a:ext cx="624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FranklinGothicItcT-Book"/>
                <a:cs typeface="Times New Roman" pitchFamily="18" charset="0"/>
              </a:rPr>
              <a:t>   </a:t>
            </a:r>
            <a:r>
              <a:rPr lang="ro-RO" b="1" dirty="0">
                <a:latin typeface="+mj-lt"/>
                <a:ea typeface="FranklinGothicItcT-Book"/>
                <a:cs typeface="Times New Roman" pitchFamily="18" charset="0"/>
              </a:rPr>
              <a:t> Some physical and chemical characteristics of </a:t>
            </a:r>
            <a:r>
              <a:rPr lang="en-US" b="1" dirty="0">
                <a:latin typeface="+mj-lt"/>
                <a:ea typeface="Calibri" pitchFamily="34" charset="0"/>
                <a:cs typeface="Times New Roman" pitchFamily="18" charset="0"/>
              </a:rPr>
              <a:t>Chromic </a:t>
            </a:r>
            <a:r>
              <a:rPr lang="en-US" b="1" dirty="0" err="1">
                <a:latin typeface="+mj-lt"/>
                <a:ea typeface="Calibri" pitchFamily="34" charset="0"/>
                <a:cs typeface="Times New Roman" pitchFamily="18" charset="0"/>
              </a:rPr>
              <a:t>luvisol</a:t>
            </a:r>
            <a:r>
              <a:rPr lang="en-US" b="1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en-US" b="1" dirty="0">
              <a:latin typeface="+mj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8</a:t>
            </a:fld>
            <a:endParaRPr lang="ro-RO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8"/>
          <p:cNvGrpSpPr>
            <a:grpSpLocks/>
          </p:cNvGrpSpPr>
          <p:nvPr/>
        </p:nvGrpSpPr>
        <p:grpSpPr bwMode="auto">
          <a:xfrm>
            <a:off x="428625" y="285750"/>
            <a:ext cx="1190625" cy="611188"/>
            <a:chOff x="1085867" y="857250"/>
            <a:chExt cx="1190247" cy="612000"/>
          </a:xfrm>
        </p:grpSpPr>
        <p:grpSp>
          <p:nvGrpSpPr>
            <p:cNvPr id="13392" name="Group 31"/>
            <p:cNvGrpSpPr>
              <a:grpSpLocks noChangeAspect="1"/>
            </p:cNvGrpSpPr>
            <p:nvPr/>
          </p:nvGrpSpPr>
          <p:grpSpPr bwMode="auto">
            <a:xfrm>
              <a:off x="1085867" y="857250"/>
              <a:ext cx="1190247" cy="612000"/>
              <a:chOff x="1180219" y="1942975"/>
              <a:chExt cx="4071966" cy="2120911"/>
            </a:xfrm>
          </p:grpSpPr>
          <p:sp>
            <p:nvSpPr>
              <p:cNvPr id="13394" name="Freeform 6"/>
              <p:cNvSpPr>
                <a:spLocks/>
              </p:cNvSpPr>
              <p:nvPr/>
            </p:nvSpPr>
            <p:spPr bwMode="auto">
              <a:xfrm flipV="1">
                <a:off x="1180219" y="3055414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  <p:sp>
            <p:nvSpPr>
              <p:cNvPr id="13395" name="Freeform 7"/>
              <p:cNvSpPr>
                <a:spLocks/>
              </p:cNvSpPr>
              <p:nvPr/>
            </p:nvSpPr>
            <p:spPr bwMode="auto">
              <a:xfrm>
                <a:off x="1180219" y="1942975"/>
                <a:ext cx="4071966" cy="1008472"/>
              </a:xfrm>
              <a:custGeom>
                <a:avLst/>
                <a:gdLst>
                  <a:gd name="T0" fmla="*/ 0 w 4800"/>
                  <a:gd name="T1" fmla="*/ 2147483647 h 2352"/>
                  <a:gd name="T2" fmla="*/ 0 w 4800"/>
                  <a:gd name="T3" fmla="*/ 2147483647 h 2352"/>
                  <a:gd name="T4" fmla="*/ 2147483647 w 4800"/>
                  <a:gd name="T5" fmla="*/ 2147483647 h 2352"/>
                  <a:gd name="T6" fmla="*/ 2147483647 w 4800"/>
                  <a:gd name="T7" fmla="*/ 2147483647 h 2352"/>
                  <a:gd name="T8" fmla="*/ 2147483647 w 4800"/>
                  <a:gd name="T9" fmla="*/ 2147483647 h 2352"/>
                  <a:gd name="T10" fmla="*/ 2147483647 w 4800"/>
                  <a:gd name="T11" fmla="*/ 0 h 2352"/>
                  <a:gd name="T12" fmla="*/ 2147483647 w 4800"/>
                  <a:gd name="T13" fmla="*/ 0 h 2352"/>
                  <a:gd name="T14" fmla="*/ 2147483647 w 4800"/>
                  <a:gd name="T15" fmla="*/ 2147483647 h 2352"/>
                  <a:gd name="T16" fmla="*/ 2147483647 w 4800"/>
                  <a:gd name="T17" fmla="*/ 2147483647 h 2352"/>
                  <a:gd name="T18" fmla="*/ 2147483647 w 4800"/>
                  <a:gd name="T19" fmla="*/ 2147483647 h 2352"/>
                  <a:gd name="T20" fmla="*/ 2147483647 w 4800"/>
                  <a:gd name="T21" fmla="*/ 2147483647 h 2352"/>
                  <a:gd name="T22" fmla="*/ 2147483647 w 4800"/>
                  <a:gd name="T23" fmla="*/ 0 h 2352"/>
                  <a:gd name="T24" fmla="*/ 2147483647 w 4800"/>
                  <a:gd name="T25" fmla="*/ 0 h 2352"/>
                  <a:gd name="T26" fmla="*/ 2147483647 w 4800"/>
                  <a:gd name="T27" fmla="*/ 2147483647 h 2352"/>
                  <a:gd name="T28" fmla="*/ 2147483647 w 4800"/>
                  <a:gd name="T29" fmla="*/ 2147483647 h 2352"/>
                  <a:gd name="T30" fmla="*/ 2147483647 w 4800"/>
                  <a:gd name="T31" fmla="*/ 2147483647 h 2352"/>
                  <a:gd name="T32" fmla="*/ 2147483647 w 4800"/>
                  <a:gd name="T33" fmla="*/ 2147483647 h 2352"/>
                  <a:gd name="T34" fmla="*/ 2147483647 w 4800"/>
                  <a:gd name="T35" fmla="*/ 0 h 2352"/>
                  <a:gd name="T36" fmla="*/ 2147483647 w 4800"/>
                  <a:gd name="T37" fmla="*/ 0 h 2352"/>
                  <a:gd name="T38" fmla="*/ 2147483647 w 4800"/>
                  <a:gd name="T39" fmla="*/ 2147483647 h 2352"/>
                  <a:gd name="T40" fmla="*/ 2147483647 w 4800"/>
                  <a:gd name="T41" fmla="*/ 2147483647 h 2352"/>
                  <a:gd name="T42" fmla="*/ 2147483647 w 4800"/>
                  <a:gd name="T43" fmla="*/ 2147483647 h 2352"/>
                  <a:gd name="T44" fmla="*/ 2147483647 w 4800"/>
                  <a:gd name="T45" fmla="*/ 2147483647 h 2352"/>
                  <a:gd name="T46" fmla="*/ 2147483647 w 4800"/>
                  <a:gd name="T47" fmla="*/ 2147483647 h 2352"/>
                  <a:gd name="T48" fmla="*/ 0 w 4800"/>
                  <a:gd name="T49" fmla="*/ 2147483647 h 23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00"/>
                  <a:gd name="T76" fmla="*/ 0 h 2352"/>
                  <a:gd name="T77" fmla="*/ 4800 w 4800"/>
                  <a:gd name="T78" fmla="*/ 2352 h 23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00" h="2352">
                    <a:moveTo>
                      <a:pt x="0" y="2352"/>
                    </a:moveTo>
                    <a:lnTo>
                      <a:pt x="0" y="1968"/>
                    </a:lnTo>
                    <a:lnTo>
                      <a:pt x="48" y="1824"/>
                    </a:lnTo>
                    <a:lnTo>
                      <a:pt x="336" y="1824"/>
                    </a:lnTo>
                    <a:lnTo>
                      <a:pt x="816" y="144"/>
                    </a:lnTo>
                    <a:lnTo>
                      <a:pt x="912" y="0"/>
                    </a:lnTo>
                    <a:lnTo>
                      <a:pt x="1392" y="0"/>
                    </a:lnTo>
                    <a:lnTo>
                      <a:pt x="1488" y="144"/>
                    </a:lnTo>
                    <a:lnTo>
                      <a:pt x="1632" y="672"/>
                    </a:lnTo>
                    <a:lnTo>
                      <a:pt x="1872" y="672"/>
                    </a:lnTo>
                    <a:lnTo>
                      <a:pt x="2016" y="144"/>
                    </a:lnTo>
                    <a:lnTo>
                      <a:pt x="2112" y="0"/>
                    </a:lnTo>
                    <a:lnTo>
                      <a:pt x="2688" y="0"/>
                    </a:lnTo>
                    <a:lnTo>
                      <a:pt x="2784" y="144"/>
                    </a:lnTo>
                    <a:lnTo>
                      <a:pt x="2928" y="672"/>
                    </a:lnTo>
                    <a:lnTo>
                      <a:pt x="3216" y="672"/>
                    </a:lnTo>
                    <a:lnTo>
                      <a:pt x="3360" y="144"/>
                    </a:lnTo>
                    <a:lnTo>
                      <a:pt x="3456" y="0"/>
                    </a:lnTo>
                    <a:lnTo>
                      <a:pt x="3936" y="0"/>
                    </a:lnTo>
                    <a:lnTo>
                      <a:pt x="4032" y="144"/>
                    </a:lnTo>
                    <a:lnTo>
                      <a:pt x="4464" y="1824"/>
                    </a:lnTo>
                    <a:lnTo>
                      <a:pt x="4752" y="1824"/>
                    </a:lnTo>
                    <a:lnTo>
                      <a:pt x="4800" y="1968"/>
                    </a:lnTo>
                    <a:lnTo>
                      <a:pt x="4800" y="2352"/>
                    </a:lnTo>
                    <a:lnTo>
                      <a:pt x="0" y="235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o-RO">
                  <a:latin typeface="Constantia" pitchFamily="18" charset="0"/>
                </a:endParaRPr>
              </a:p>
            </p:txBody>
          </p:sp>
        </p:grpSp>
        <p:sp>
          <p:nvSpPr>
            <p:cNvPr id="13393" name="Text Box 8"/>
            <p:cNvSpPr txBox="1">
              <a:spLocks noChangeAspect="1" noChangeArrowheads="1"/>
            </p:cNvSpPr>
            <p:nvPr/>
          </p:nvSpPr>
          <p:spPr bwMode="auto">
            <a:xfrm>
              <a:off x="1285852" y="1000108"/>
              <a:ext cx="864000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/>
            <a:lstStyle/>
            <a:p>
              <a:pPr defTabSz="874713"/>
              <a:r>
                <a:rPr lang="en-US" sz="2000">
                  <a:solidFill>
                    <a:schemeClr val="bg1"/>
                  </a:solidFill>
                  <a:latin typeface="Impact" pitchFamily="34" charset="0"/>
                </a:rPr>
                <a:t>IMNR</a:t>
              </a:r>
              <a:endParaRPr lang="ro-RO" sz="2000">
                <a:solidFill>
                  <a:schemeClr val="bg1"/>
                </a:solidFill>
                <a:latin typeface="Impact" pitchFamily="34" charset="0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928688" y="5857875"/>
            <a:ext cx="7772400" cy="65246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o-RO" sz="1800" b="1" dirty="0" smtClean="0">
                <a:latin typeface="+mj-lt"/>
              </a:rPr>
              <a:t> The influence of LF slag on soil chemical properties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o-RO" sz="18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0063" y="1397000"/>
          <a:ext cx="8429686" cy="43367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71636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  <a:gridCol w="685805"/>
              </a:tblGrid>
              <a:tr h="6758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Treatment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pH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H</a:t>
                      </a:r>
                      <a:r>
                        <a:rPr lang="ro-RO" sz="1600" baseline="-25000" dirty="0">
                          <a:latin typeface="+mj-lt"/>
                        </a:rPr>
                        <a:t>2</a:t>
                      </a:r>
                      <a:r>
                        <a:rPr lang="ro-RO" sz="1600" dirty="0">
                          <a:latin typeface="+mj-lt"/>
                        </a:rPr>
                        <a:t>O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C</a:t>
                      </a:r>
                      <a:r>
                        <a:rPr lang="ro-RO" sz="1600" baseline="-25000">
                          <a:latin typeface="+mj-lt"/>
                        </a:rPr>
                        <a:t>org</a:t>
                      </a:r>
                      <a:endParaRPr lang="ro-RO" sz="160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%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N</a:t>
                      </a:r>
                      <a:r>
                        <a:rPr lang="ro-RO" sz="1600" baseline="-25000">
                          <a:latin typeface="+mj-lt"/>
                        </a:rPr>
                        <a:t>t</a:t>
                      </a:r>
                      <a:endParaRPr lang="ro-RO" sz="1600">
                        <a:latin typeface="+mj-lt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%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P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mg/kg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K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mg/kg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362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Depth (cm)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0-20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20-40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0-20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20-40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0-20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20-40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0-20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20-40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0-20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20-40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V1 (soil 0 trm.)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5.51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5.55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1.21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1.23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0.147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0.158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74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87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230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235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 dirty="0" smtClean="0">
                          <a:latin typeface="+mj-lt"/>
                        </a:rPr>
                        <a:t>V2(1t  </a:t>
                      </a:r>
                      <a:r>
                        <a:rPr lang="ro-RO" sz="1600" b="1" dirty="0">
                          <a:latin typeface="+mj-lt"/>
                        </a:rPr>
                        <a:t>LF slag/ha)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5.68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5.77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1.35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1.31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0.157 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0.153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106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108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225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270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V3 (2t LF slag/ha) 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5.80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5.92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1.28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1.23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0.153 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0.155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97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105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298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287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V4 (3t LF slag/ha) 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5.78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5.95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1.25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1.21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0.151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0.157</a:t>
                      </a:r>
                      <a:r>
                        <a:rPr lang="ro-RO" sz="1600" baseline="30000" dirty="0">
                          <a:latin typeface="+mj-lt"/>
                        </a:rPr>
                        <a:t> 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85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87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299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326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1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o-RO" sz="1600" b="1" dirty="0">
                          <a:latin typeface="+mj-lt"/>
                        </a:rPr>
                        <a:t>V5 (5t LF slag/ha) 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6.01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6.35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>
                          <a:latin typeface="+mj-lt"/>
                        </a:rPr>
                        <a:t>1.32</a:t>
                      </a:r>
                      <a:endParaRPr lang="ro-RO" sz="1600" b="1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1.25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0.157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0.132</a:t>
                      </a:r>
                      <a:r>
                        <a:rPr lang="ro-RO" sz="1600" baseline="30000" dirty="0">
                          <a:latin typeface="+mj-lt"/>
                        </a:rPr>
                        <a:t> 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78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89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311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o-RO" sz="1600" dirty="0">
                          <a:latin typeface="+mj-lt"/>
                        </a:rPr>
                        <a:t>317</a:t>
                      </a:r>
                      <a:endParaRPr lang="ro-RO" sz="1600" b="1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49450-6484-472A-A6D8-8D40091CB68C}" type="slidenum">
              <a:rPr lang="ro-RO" smtClean="0"/>
              <a:pPr>
                <a:defRPr/>
              </a:pPr>
              <a:t>9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o-RO" smtClean="0"/>
              <a:t>SVS 2015</a:t>
            </a:r>
            <a:endParaRPr lang="ro-R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1169</TotalTime>
  <Words>995</Words>
  <Application>Microsoft Office PowerPoint</Application>
  <PresentationFormat>On-screen Show (4:3)</PresentationFormat>
  <Paragraphs>338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Impact</vt:lpstr>
      <vt:lpstr>Wingdings</vt:lpstr>
      <vt:lpstr>Times New Roman</vt:lpstr>
      <vt:lpstr>FranklinGothicItcT-Book</vt:lpstr>
      <vt:lpstr>Flow</vt:lpstr>
      <vt:lpstr>NON- TRADITIONAL SLAG VALORIZATION FOR AGRICULTURE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 TRADITIONAL SLAG VALORIZATION FOR AGRICULTURE</dc:title>
  <dc:creator>Anger Ildiko</dc:creator>
  <cp:lastModifiedBy>Anger Ildiko</cp:lastModifiedBy>
  <cp:revision>130</cp:revision>
  <dcterms:created xsi:type="dcterms:W3CDTF">2015-01-21T08:19:45Z</dcterms:created>
  <dcterms:modified xsi:type="dcterms:W3CDTF">2015-04-17T07:13:38Z</dcterms:modified>
</cp:coreProperties>
</file>